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4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457" y="38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90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5309" y="3681602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338" y="0"/>
            <a:ext cx="3007995" cy="6858000"/>
          </a:xfrm>
          <a:custGeom>
            <a:avLst/>
            <a:gdLst/>
            <a:ahLst/>
            <a:cxnLst/>
            <a:rect l="l" t="t" r="r" b="b"/>
            <a:pathLst>
              <a:path w="3007995" h="6858000">
                <a:moveTo>
                  <a:pt x="3007613" y="0"/>
                </a:moveTo>
                <a:lnTo>
                  <a:pt x="2043218" y="0"/>
                </a:lnTo>
                <a:lnTo>
                  <a:pt x="0" y="6857996"/>
                </a:lnTo>
                <a:lnTo>
                  <a:pt x="3007613" y="6857996"/>
                </a:lnTo>
                <a:lnTo>
                  <a:pt x="3007613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962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37" y="0"/>
                </a:moveTo>
                <a:lnTo>
                  <a:pt x="0" y="0"/>
                </a:lnTo>
                <a:lnTo>
                  <a:pt x="1207944" y="6857996"/>
                </a:lnTo>
                <a:lnTo>
                  <a:pt x="2587037" y="6857996"/>
                </a:lnTo>
                <a:lnTo>
                  <a:pt x="258703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1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435" y="0"/>
                </a:moveTo>
                <a:lnTo>
                  <a:pt x="0" y="0"/>
                </a:lnTo>
                <a:lnTo>
                  <a:pt x="2467894" y="6857996"/>
                </a:lnTo>
                <a:lnTo>
                  <a:pt x="2851435" y="6857996"/>
                </a:lnTo>
                <a:lnTo>
                  <a:pt x="2851435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886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37" y="0"/>
                </a:lnTo>
                <a:lnTo>
                  <a:pt x="0" y="6857996"/>
                </a:lnTo>
                <a:lnTo>
                  <a:pt x="1290065" y="6857996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626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325" y="0"/>
                </a:moveTo>
                <a:lnTo>
                  <a:pt x="0" y="0"/>
                </a:lnTo>
                <a:lnTo>
                  <a:pt x="1107863" y="6857996"/>
                </a:lnTo>
                <a:lnTo>
                  <a:pt x="1248325" y="6857996"/>
                </a:lnTo>
                <a:lnTo>
                  <a:pt x="1248325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1582" y="3589781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370" y="0"/>
                </a:moveTo>
                <a:lnTo>
                  <a:pt x="0" y="3268217"/>
                </a:lnTo>
                <a:lnTo>
                  <a:pt x="1817370" y="3268217"/>
                </a:lnTo>
                <a:lnTo>
                  <a:pt x="1817370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B7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B7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457" y="38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90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5309" y="3681602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338" y="0"/>
            <a:ext cx="3007995" cy="6858000"/>
          </a:xfrm>
          <a:custGeom>
            <a:avLst/>
            <a:gdLst/>
            <a:ahLst/>
            <a:cxnLst/>
            <a:rect l="l" t="t" r="r" b="b"/>
            <a:pathLst>
              <a:path w="3007995" h="6858000">
                <a:moveTo>
                  <a:pt x="3007613" y="0"/>
                </a:moveTo>
                <a:lnTo>
                  <a:pt x="2043218" y="0"/>
                </a:lnTo>
                <a:lnTo>
                  <a:pt x="0" y="6857996"/>
                </a:lnTo>
                <a:lnTo>
                  <a:pt x="3007613" y="6857996"/>
                </a:lnTo>
                <a:lnTo>
                  <a:pt x="3007613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962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37" y="0"/>
                </a:moveTo>
                <a:lnTo>
                  <a:pt x="0" y="0"/>
                </a:lnTo>
                <a:lnTo>
                  <a:pt x="1207944" y="6857996"/>
                </a:lnTo>
                <a:lnTo>
                  <a:pt x="2587037" y="6857996"/>
                </a:lnTo>
                <a:lnTo>
                  <a:pt x="258703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1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435" y="0"/>
                </a:moveTo>
                <a:lnTo>
                  <a:pt x="0" y="0"/>
                </a:lnTo>
                <a:lnTo>
                  <a:pt x="2467894" y="6857996"/>
                </a:lnTo>
                <a:lnTo>
                  <a:pt x="2851435" y="6857996"/>
                </a:lnTo>
                <a:lnTo>
                  <a:pt x="2851435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886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37" y="0"/>
                </a:lnTo>
                <a:lnTo>
                  <a:pt x="0" y="6857996"/>
                </a:lnTo>
                <a:lnTo>
                  <a:pt x="1290065" y="6857996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626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325" y="0"/>
                </a:moveTo>
                <a:lnTo>
                  <a:pt x="0" y="0"/>
                </a:lnTo>
                <a:lnTo>
                  <a:pt x="1107863" y="6857996"/>
                </a:lnTo>
                <a:lnTo>
                  <a:pt x="1248325" y="6857996"/>
                </a:lnTo>
                <a:lnTo>
                  <a:pt x="1248325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1582" y="3589781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370" y="0"/>
                </a:moveTo>
                <a:lnTo>
                  <a:pt x="0" y="3268217"/>
                </a:lnTo>
                <a:lnTo>
                  <a:pt x="1817370" y="3268217"/>
                </a:lnTo>
                <a:lnTo>
                  <a:pt x="1817370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B7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457" y="38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90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5309" y="3681602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338" y="0"/>
            <a:ext cx="3007995" cy="6858000"/>
          </a:xfrm>
          <a:custGeom>
            <a:avLst/>
            <a:gdLst/>
            <a:ahLst/>
            <a:cxnLst/>
            <a:rect l="l" t="t" r="r" b="b"/>
            <a:pathLst>
              <a:path w="3007995" h="6858000">
                <a:moveTo>
                  <a:pt x="3007613" y="0"/>
                </a:moveTo>
                <a:lnTo>
                  <a:pt x="2043218" y="0"/>
                </a:lnTo>
                <a:lnTo>
                  <a:pt x="0" y="6857996"/>
                </a:lnTo>
                <a:lnTo>
                  <a:pt x="3007613" y="6857996"/>
                </a:lnTo>
                <a:lnTo>
                  <a:pt x="3007613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962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37" y="0"/>
                </a:moveTo>
                <a:lnTo>
                  <a:pt x="0" y="0"/>
                </a:lnTo>
                <a:lnTo>
                  <a:pt x="1207944" y="6857996"/>
                </a:lnTo>
                <a:lnTo>
                  <a:pt x="2587037" y="6857996"/>
                </a:lnTo>
                <a:lnTo>
                  <a:pt x="258703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1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435" y="0"/>
                </a:moveTo>
                <a:lnTo>
                  <a:pt x="0" y="0"/>
                </a:lnTo>
                <a:lnTo>
                  <a:pt x="2467894" y="6857996"/>
                </a:lnTo>
                <a:lnTo>
                  <a:pt x="2851435" y="6857996"/>
                </a:lnTo>
                <a:lnTo>
                  <a:pt x="2851435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886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37" y="0"/>
                </a:lnTo>
                <a:lnTo>
                  <a:pt x="0" y="6857996"/>
                </a:lnTo>
                <a:lnTo>
                  <a:pt x="1290065" y="6857996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626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325" y="0"/>
                </a:moveTo>
                <a:lnTo>
                  <a:pt x="0" y="0"/>
                </a:lnTo>
                <a:lnTo>
                  <a:pt x="1107863" y="6857996"/>
                </a:lnTo>
                <a:lnTo>
                  <a:pt x="1248325" y="6857996"/>
                </a:lnTo>
                <a:lnTo>
                  <a:pt x="1248325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1582" y="3589781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370" y="0"/>
                </a:moveTo>
                <a:lnTo>
                  <a:pt x="0" y="3268217"/>
                </a:lnTo>
                <a:lnTo>
                  <a:pt x="1817370" y="3268217"/>
                </a:lnTo>
                <a:lnTo>
                  <a:pt x="1817370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045" y="313689"/>
            <a:ext cx="11455908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EB7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459" y="1949196"/>
            <a:ext cx="10927080" cy="3422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17319" y="917955"/>
            <a:ext cx="4719955" cy="2053589"/>
            <a:chOff x="1417319" y="917955"/>
            <a:chExt cx="4719955" cy="20535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19" y="917955"/>
              <a:ext cx="4719447" cy="10477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9" y="1923795"/>
              <a:ext cx="2356738" cy="10477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1247" y="1923795"/>
              <a:ext cx="2647188" cy="10477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04619" y="4836159"/>
            <a:ext cx="27222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rebuchet MS"/>
                <a:cs typeface="Trebuchet MS"/>
              </a:rPr>
              <a:t>Group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Members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smtClean="0">
                <a:latin typeface="Trebuchet MS"/>
                <a:cs typeface="Trebuchet MS"/>
              </a:rPr>
              <a:t>A</a:t>
            </a:r>
            <a:r>
              <a:rPr lang="en-IN" sz="2400" dirty="0" err="1" smtClean="0">
                <a:latin typeface="Trebuchet MS"/>
                <a:cs typeface="Trebuchet MS"/>
              </a:rPr>
              <a:t>jithkumar</a:t>
            </a:r>
            <a:r>
              <a:rPr lang="en-IN" sz="2400" smtClean="0">
                <a:latin typeface="Trebuchet MS"/>
                <a:cs typeface="Trebuchet MS"/>
              </a:rPr>
              <a:t> V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918717"/>
            <a:ext cx="44926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90" dirty="0"/>
              <a:t>Dat</a:t>
            </a:r>
            <a:r>
              <a:rPr sz="5400" dirty="0"/>
              <a:t>a</a:t>
            </a:r>
            <a:r>
              <a:rPr sz="5400" spc="-580" dirty="0"/>
              <a:t> </a:t>
            </a:r>
            <a:r>
              <a:rPr sz="5400" spc="-280" dirty="0"/>
              <a:t>C</a:t>
            </a:r>
            <a:r>
              <a:rPr sz="5400" spc="-275" dirty="0"/>
              <a:t>onv</a:t>
            </a:r>
            <a:r>
              <a:rPr sz="5400" spc="-280" dirty="0"/>
              <a:t>e</a:t>
            </a:r>
            <a:r>
              <a:rPr sz="5400" spc="-275" dirty="0"/>
              <a:t>r</a:t>
            </a:r>
            <a:r>
              <a:rPr sz="5400" spc="-280" dirty="0"/>
              <a:t>si</a:t>
            </a:r>
            <a:r>
              <a:rPr sz="5400" spc="-275" dirty="0"/>
              <a:t>o</a:t>
            </a:r>
            <a:r>
              <a:rPr sz="5400" dirty="0"/>
              <a:t>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756158" y="2838450"/>
            <a:ext cx="7059930" cy="20193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Numerical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are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Normalised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Dummy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created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Rows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8792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Analysis: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43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33737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Mode</a:t>
            </a:r>
            <a:r>
              <a:rPr dirty="0"/>
              <a:t>l</a:t>
            </a:r>
            <a:r>
              <a:rPr spc="-445" dirty="0"/>
              <a:t> </a:t>
            </a:r>
            <a:r>
              <a:rPr spc="-204" dirty="0"/>
              <a:t>Bui</a:t>
            </a:r>
            <a:r>
              <a:rPr spc="-210" dirty="0"/>
              <a:t>ld</a:t>
            </a:r>
            <a:r>
              <a:rPr spc="-204" dirty="0"/>
              <a:t>in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459" y="1949196"/>
            <a:ext cx="8397240" cy="342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Splitting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Training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Testing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Sets</a:t>
            </a:r>
            <a:endParaRPr sz="1800">
              <a:latin typeface="Calibri"/>
              <a:cs typeface="Calibri"/>
            </a:endParaRPr>
          </a:p>
          <a:p>
            <a:pPr marL="25400" marR="5080" indent="-13335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first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step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performing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train-test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split,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chosen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70:30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ratio.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for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Feature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Selection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Running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15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Building Model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p-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greater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than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0.05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vif</a:t>
            </a:r>
            <a:endParaRPr sz="18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greater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Predictions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Overall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accuracy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81%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051" y="1519427"/>
            <a:ext cx="3402329" cy="30030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2513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RO</a:t>
            </a:r>
            <a:r>
              <a:rPr dirty="0"/>
              <a:t>C</a:t>
            </a:r>
            <a:r>
              <a:rPr spc="-300" dirty="0"/>
              <a:t> </a:t>
            </a:r>
            <a:r>
              <a:rPr spc="-155" dirty="0"/>
              <a:t>C</a:t>
            </a:r>
            <a:r>
              <a:rPr spc="-150" dirty="0"/>
              <a:t>ur</a:t>
            </a:r>
            <a:r>
              <a:rPr spc="-155" dirty="0"/>
              <a:t>v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3673" y="4813045"/>
            <a:ext cx="6689725" cy="160083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Finding</a:t>
            </a:r>
            <a:r>
              <a:rPr sz="1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off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 Point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off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sz="1800" spc="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balanced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sensitivity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40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specificity.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graph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 is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visible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off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0.35.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3826" y="1475994"/>
            <a:ext cx="4714494" cy="30380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045" y="313689"/>
            <a:ext cx="27006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498" y="1054100"/>
            <a:ext cx="7877809" cy="545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found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mattered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in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buyers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(In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descending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order)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spend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Website.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visits.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source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was:</a:t>
            </a:r>
            <a:endParaRPr sz="1800">
              <a:latin typeface="Calibri"/>
              <a:cs typeface="Calibri"/>
            </a:endParaRPr>
          </a:p>
          <a:p>
            <a:pPr marL="574040" indent="-219075">
              <a:lnSpc>
                <a:spcPct val="100000"/>
              </a:lnSpc>
              <a:buAutoNum type="alphaLcPeriod"/>
              <a:tabLst>
                <a:tab pos="57467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Google</a:t>
            </a:r>
            <a:endParaRPr sz="1800">
              <a:latin typeface="Calibri"/>
              <a:cs typeface="Calibri"/>
            </a:endParaRPr>
          </a:p>
          <a:p>
            <a:pPr marL="584835" indent="-229870">
              <a:lnSpc>
                <a:spcPct val="100000"/>
              </a:lnSpc>
              <a:buAutoNum type="alphaLcPeriod"/>
              <a:tabLst>
                <a:tab pos="58547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Direct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traffic</a:t>
            </a:r>
            <a:endParaRPr sz="1800">
              <a:latin typeface="Calibri"/>
              <a:cs typeface="Calibri"/>
            </a:endParaRPr>
          </a:p>
          <a:p>
            <a:pPr marL="561340" indent="-206375">
              <a:lnSpc>
                <a:spcPct val="100000"/>
              </a:lnSpc>
              <a:buAutoNum type="alphaLcPeriod"/>
              <a:tabLst>
                <a:tab pos="561975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Organic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search</a:t>
            </a:r>
            <a:endParaRPr sz="1800">
              <a:latin typeface="Calibri"/>
              <a:cs typeface="Calibri"/>
            </a:endParaRPr>
          </a:p>
          <a:p>
            <a:pPr marL="585470" indent="-230504">
              <a:lnSpc>
                <a:spcPct val="100000"/>
              </a:lnSpc>
              <a:buAutoNum type="alphaLcPeriod"/>
              <a:tabLst>
                <a:tab pos="586105" algn="l"/>
              </a:tabLst>
            </a:pP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Welingak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website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last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activity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was:</a:t>
            </a:r>
            <a:endParaRPr sz="1800">
              <a:latin typeface="Calibri"/>
              <a:cs typeface="Calibri"/>
            </a:endParaRPr>
          </a:p>
          <a:p>
            <a:pPr marL="574040" indent="-219075">
              <a:lnSpc>
                <a:spcPct val="100000"/>
              </a:lnSpc>
              <a:buAutoNum type="alphaLcPeriod"/>
              <a:tabLst>
                <a:tab pos="57467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SMS</a:t>
            </a:r>
            <a:endParaRPr sz="1800">
              <a:latin typeface="Calibri"/>
              <a:cs typeface="Calibri"/>
            </a:endParaRPr>
          </a:p>
          <a:p>
            <a:pPr marL="584835" indent="-229870">
              <a:lnSpc>
                <a:spcPct val="100000"/>
              </a:lnSpc>
              <a:buAutoNum type="alphaLcPeriod"/>
              <a:tabLst>
                <a:tab pos="58547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Olark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chat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 the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origin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add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format.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occupation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 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working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professional.</a:t>
            </a:r>
            <a:endParaRPr sz="1800">
              <a:latin typeface="Calibri"/>
              <a:cs typeface="Calibri"/>
            </a:endParaRPr>
          </a:p>
          <a:p>
            <a:pPr marL="355600" marR="10413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Keeping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these in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flourish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high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chance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almost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buyers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mind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buy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their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courses.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68858" y="633730"/>
            <a:ext cx="4758690" cy="698500"/>
            <a:chOff x="768858" y="633730"/>
            <a:chExt cx="4758690" cy="698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858" y="633730"/>
              <a:ext cx="2239899" cy="6982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2541" y="633730"/>
              <a:ext cx="2714752" cy="69824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56158" y="1390650"/>
            <a:ext cx="8216900" cy="246443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sells online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courses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industry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professionals.</a:t>
            </a:r>
            <a:endParaRPr sz="1800">
              <a:latin typeface="Calibri"/>
              <a:cs typeface="Calibri"/>
            </a:endParaRPr>
          </a:p>
          <a:p>
            <a:pPr marL="128905" marR="182880" indent="-116839">
              <a:lnSpc>
                <a:spcPts val="19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gets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poor.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if,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say,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acquire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100 leads in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day,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about 30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them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converted.</a:t>
            </a:r>
            <a:endParaRPr sz="1800">
              <a:latin typeface="Calibri"/>
              <a:cs typeface="Calibri"/>
            </a:endParaRPr>
          </a:p>
          <a:p>
            <a:pPr marL="128905" marR="688975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8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this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efficient,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wishes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most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known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‘Hot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Leads’.</a:t>
            </a:r>
            <a:endParaRPr sz="1800">
              <a:latin typeface="Calibri"/>
              <a:cs typeface="Calibri"/>
            </a:endParaRPr>
          </a:p>
          <a:p>
            <a:pPr marL="128905" marR="5080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successfully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 leads,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sales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team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now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focusing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communicating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 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rather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calls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everyone.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158" y="4517390"/>
            <a:ext cx="6516370" cy="15367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Business</a:t>
            </a:r>
            <a:r>
              <a:rPr sz="18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Objective: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wants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know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promising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build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Model which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identifies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hot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Deployment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model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future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496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S</a:t>
            </a:r>
            <a:r>
              <a:rPr spc="-190" dirty="0"/>
              <a:t>ol</a:t>
            </a:r>
            <a:r>
              <a:rPr spc="-185" dirty="0"/>
              <a:t>ut</a:t>
            </a:r>
            <a:r>
              <a:rPr spc="-190" dirty="0"/>
              <a:t>io</a:t>
            </a:r>
            <a:r>
              <a:rPr dirty="0"/>
              <a:t>n</a:t>
            </a:r>
            <a:r>
              <a:rPr spc="-515" dirty="0"/>
              <a:t> </a:t>
            </a:r>
            <a:r>
              <a:rPr spc="-150" dirty="0"/>
              <a:t>M</a:t>
            </a:r>
            <a:r>
              <a:rPr spc="-145" dirty="0"/>
              <a:t>eth</a:t>
            </a:r>
            <a:r>
              <a:rPr spc="-150" dirty="0"/>
              <a:t>odo</a:t>
            </a:r>
            <a:r>
              <a:rPr spc="-145" dirty="0"/>
              <a:t>l</a:t>
            </a:r>
            <a:r>
              <a:rPr spc="-150" dirty="0"/>
              <a:t>o</a:t>
            </a:r>
            <a:r>
              <a:rPr spc="-145" dirty="0"/>
              <a:t>g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158" y="1431376"/>
            <a:ext cx="9092565" cy="50806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cleaning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manipulation.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handle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duplicate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NA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15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Drop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columns,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 it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large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missing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useful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Imputation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values,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necessary.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outliers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EDA</a:t>
            </a:r>
            <a:endParaRPr sz="1800">
              <a:latin typeface="Calibri"/>
              <a:cs typeface="Calibri"/>
            </a:endParaRPr>
          </a:p>
          <a:p>
            <a:pPr marL="582295" indent="-210185">
              <a:lnSpc>
                <a:spcPct val="100000"/>
              </a:lnSpc>
              <a:spcBef>
                <a:spcPts val="434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Univariate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count,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582295" indent="-210185">
              <a:lnSpc>
                <a:spcPct val="100000"/>
              </a:lnSpc>
              <a:spcBef>
                <a:spcPts val="645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Bivariate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analysis: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correlation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coefficients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pattern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Feature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Scaling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Dummy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encoding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Classification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technique: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logistic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prediction.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Validation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presentation.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Conclusions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recommendations.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4208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Dat</a:t>
            </a:r>
            <a:r>
              <a:rPr dirty="0"/>
              <a:t>a</a:t>
            </a:r>
            <a:r>
              <a:rPr spc="-605" dirty="0"/>
              <a:t> </a:t>
            </a:r>
            <a:r>
              <a:rPr spc="-125" dirty="0"/>
              <a:t>Ma</a:t>
            </a:r>
            <a:r>
              <a:rPr spc="-120" dirty="0"/>
              <a:t>ni</a:t>
            </a:r>
            <a:r>
              <a:rPr spc="-125" dirty="0"/>
              <a:t>p</a:t>
            </a:r>
            <a:r>
              <a:rPr spc="-120" dirty="0"/>
              <a:t>u</a:t>
            </a:r>
            <a:r>
              <a:rPr spc="-125" dirty="0"/>
              <a:t>la</a:t>
            </a:r>
            <a:r>
              <a:rPr spc="-120" dirty="0"/>
              <a:t>ti</a:t>
            </a:r>
            <a:r>
              <a:rPr spc="-12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2650" y="1435049"/>
            <a:ext cx="8145780" cy="460692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Rows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=37,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=9240.</a:t>
            </a:r>
            <a:endParaRPr sz="1700">
              <a:latin typeface="Calibri"/>
              <a:cs typeface="Calibri"/>
            </a:endParaRPr>
          </a:p>
          <a:p>
            <a:pPr marL="298450" marR="633095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“Magazine”,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“Receive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About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Courses”,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“Update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me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Supply”</a:t>
            </a:r>
            <a:endParaRPr sz="1700">
              <a:latin typeface="Calibri"/>
              <a:cs typeface="Calibri"/>
            </a:endParaRPr>
          </a:p>
          <a:p>
            <a:pPr marL="298450" marR="57785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Chain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Content”,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“Get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DM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Content”,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“I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agree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pay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through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cheque”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etc.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been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dropped.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“Prospect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ID”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and “Lead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Number”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necessary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700">
              <a:latin typeface="Calibri"/>
              <a:cs typeface="Calibri"/>
            </a:endParaRPr>
          </a:p>
          <a:p>
            <a:pPr marL="298450" marR="508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checking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counts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variables,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we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4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has no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enough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variance, 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dropped,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are: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“Do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Call”,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“What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matters</a:t>
            </a:r>
            <a:r>
              <a:rPr sz="17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choosing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course”,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“Search”,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“Newspaper</a:t>
            </a:r>
            <a:endParaRPr sz="17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815"/>
              </a:spcBef>
            </a:pP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Article”,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“X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Education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Forums”,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“Newspaper”,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“Digital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Advertisement”</a:t>
            </a:r>
            <a:r>
              <a:rPr sz="17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700">
              <a:latin typeface="Calibri"/>
              <a:cs typeface="Calibri"/>
            </a:endParaRPr>
          </a:p>
          <a:p>
            <a:pPr marL="298450" marR="10160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Dropping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than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35%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value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‘How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did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hear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Education’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‘Lead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Profile’.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444" y="1269491"/>
            <a:ext cx="6526530" cy="55641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6158" y="626364"/>
            <a:ext cx="99821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EB7766"/>
                </a:solidFill>
                <a:latin typeface="Trebuchet MS"/>
                <a:cs typeface="Trebuchet MS"/>
              </a:rPr>
              <a:t>EDA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2347" y="3686548"/>
            <a:ext cx="4822144" cy="31143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631" y="219833"/>
            <a:ext cx="4019891" cy="27714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4034" y="166115"/>
            <a:ext cx="4379975" cy="29253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7285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Categorical</a:t>
            </a:r>
            <a:r>
              <a:rPr spc="-10" dirty="0"/>
              <a:t> </a:t>
            </a:r>
            <a:r>
              <a:rPr spc="-50" dirty="0"/>
              <a:t>Variable</a:t>
            </a:r>
            <a:r>
              <a:rPr spc="-25" dirty="0"/>
              <a:t> </a:t>
            </a:r>
            <a:r>
              <a:rPr spc="-30" dirty="0"/>
              <a:t>Relation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418" y="1556002"/>
            <a:ext cx="8041385" cy="51876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42644"/>
            <a:ext cx="9345295" cy="5515610"/>
            <a:chOff x="0" y="1342644"/>
            <a:chExt cx="9345295" cy="5515610"/>
          </a:xfrm>
        </p:grpSpPr>
        <p:sp>
          <p:nvSpPr>
            <p:cNvPr id="3" name="object 3"/>
            <p:cNvSpPr/>
            <p:nvPr/>
          </p:nvSpPr>
          <p:spPr>
            <a:xfrm>
              <a:off x="0" y="4013454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546"/>
                  </a:lnTo>
                  <a:lnTo>
                    <a:pt x="448818" y="2844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377" y="1342644"/>
              <a:ext cx="8987790" cy="4366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650748"/>
            <a:ext cx="7947659" cy="5939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</Words>
  <Application>Microsoft Office PowerPoint</Application>
  <PresentationFormat>Custom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Solution Methodology</vt:lpstr>
      <vt:lpstr>Data Manipulation</vt:lpstr>
      <vt:lpstr>Slide 5</vt:lpstr>
      <vt:lpstr>Slide 6</vt:lpstr>
      <vt:lpstr>Categorical Variable Relation</vt:lpstr>
      <vt:lpstr>Slide 8</vt:lpstr>
      <vt:lpstr>Slide 9</vt:lpstr>
      <vt:lpstr>Data Conversion</vt:lpstr>
      <vt:lpstr>Model Building</vt:lpstr>
      <vt:lpstr>ROC Curve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dc:creator>aayushiaggarwal97@gmail.com</dc:creator>
  <cp:lastModifiedBy>Ajithkumar V</cp:lastModifiedBy>
  <cp:revision>2</cp:revision>
  <dcterms:created xsi:type="dcterms:W3CDTF">2023-02-14T18:14:09Z</dcterms:created>
  <dcterms:modified xsi:type="dcterms:W3CDTF">2023-02-14T18:22:38Z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2023-02-14T00:00:00Z</vt:filetime>
  </property>
</Properties>
</file>