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0"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4/23/2024</a:t>
            </a:fld>
            <a:endParaRPr lang="zh-CN" altLang="en-US" sz="1200">
              <a:latin typeface="Calibri" pitchFamily="0" charset="0"/>
              <a:ea typeface="等线" pitchFamily="0" charset="0"/>
              <a:cs typeface="Calibri" pitchFamily="0" charset="0"/>
            </a:endParaRPr>
          </a:p>
        </p:txBody>
      </p:sp>
      <p:sp>
        <p:nvSpPr>
          <p:cNvPr id="12"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3"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4"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8299195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76964440"/>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76810539"/>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48355490"/>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4374934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4238190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13150146"/>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64105290"/>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15783472"/>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08998840"/>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92954781"/>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72520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25" name="矩形"/>
          <p:cNvSpPr>
            <a:spLocks/>
          </p:cNvSpPr>
          <p:nvPr/>
        </p:nvSpPr>
        <p:spPr>
          <a:xfrm rot="0">
            <a:off x="446534" y="457200"/>
            <a:ext cx="3703319" cy="94997"/>
          </a:xfrm>
          <a:prstGeom prst="rect"/>
          <a:solidFill>
            <a:srgbClr val="465359"/>
          </a:solidFill>
          <a:ln w="12700" cmpd="sng" cap="flat">
            <a:noFill/>
            <a:prstDash val="solid"/>
            <a:round/>
          </a:ln>
        </p:spPr>
      </p:sp>
      <p:sp>
        <p:nvSpPr>
          <p:cNvPr id="24" name="矩形"/>
          <p:cNvSpPr>
            <a:spLocks/>
          </p:cNvSpPr>
          <p:nvPr/>
        </p:nvSpPr>
        <p:spPr>
          <a:xfrm rot="0">
            <a:off x="8042147" y="453643"/>
            <a:ext cx="3703319" cy="98554"/>
          </a:xfrm>
          <a:prstGeom prst="rect"/>
          <a:solidFill>
            <a:srgbClr val="969FA7"/>
          </a:solidFill>
          <a:ln w="12700" cmpd="sng" cap="flat">
            <a:noFill/>
            <a:prstDash val="solid"/>
            <a:round/>
          </a:ln>
        </p:spPr>
      </p:sp>
      <p:sp>
        <p:nvSpPr>
          <p:cNvPr id="23"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22" name="图片" descr="Logo&#10;&#10;Description automatically generated"/>
          <p:cNvPicPr>
            <a:picLocks noChangeAspect="1"/>
          </p:cNvPicPr>
          <p:nvPr/>
        </p:nvPicPr>
        <p:blipFill>
          <a:blip r:embed="rId2" cstate="print"/>
          <a:stretch>
            <a:fillRect/>
          </a:stretch>
        </p:blipFill>
        <p:spPr>
          <a:xfrm rot="0">
            <a:off x="10485002" y="6437910"/>
            <a:ext cx="1125804" cy="365126"/>
          </a:xfrm>
          <a:prstGeom prst="rect"/>
          <a:noFill/>
          <a:ln w="12700" cmpd="sng" cap="flat">
            <a:noFill/>
            <a:prstDash val="solid"/>
            <a:miter/>
          </a:ln>
        </p:spPr>
      </p:pic>
      <p:sp>
        <p:nvSpPr>
          <p:cNvPr id="16" name="矩形"/>
          <p:cNvSpPr>
            <a:spLocks/>
          </p:cNvSpPr>
          <p:nvPr/>
        </p:nvSpPr>
        <p:spPr>
          <a:xfrm rot="0">
            <a:off x="446534" y="3085764"/>
            <a:ext cx="11298933" cy="3338149"/>
          </a:xfrm>
          <a:prstGeom prst="rect"/>
          <a:solidFill>
            <a:srgbClr val="465359"/>
          </a:solidFill>
          <a:ln w="12700" cmpd="sng" cap="flat">
            <a:noFill/>
            <a:prstDash val="solid"/>
            <a:round/>
          </a:ln>
        </p:spPr>
      </p:sp>
      <p:sp>
        <p:nvSpPr>
          <p:cNvPr id="17"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a:endParaRPr>
          </a:p>
        </p:txBody>
      </p:sp>
      <p:sp>
        <p:nvSpPr>
          <p:cNvPr id="18" name="文本框"/>
          <p:cNvSpPr>
            <a:spLocks noGrp="1"/>
          </p:cNvSpPr>
          <p:nvPr>
            <p:ph type="subTitle" idx="1"/>
          </p:nvPr>
        </p:nvSpPr>
        <p:spPr>
          <a:xfrm rot="0">
            <a:off x="581194" y="2495445"/>
            <a:ext cx="10993546" cy="59032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a:endParaRPr>
          </a:p>
        </p:txBody>
      </p:sp>
      <p:sp>
        <p:nvSpPr>
          <p:cNvPr id="19" name="文本框"/>
          <p:cNvSpPr>
            <a:spLocks noGrp="1"/>
          </p:cNvSpPr>
          <p:nvPr>
            <p:ph type="dt" idx="10"/>
          </p:nvPr>
        </p:nvSpPr>
        <p:spPr>
          <a:xfrm rot="0">
            <a:off x="7605950" y="6423914"/>
            <a:ext cx="2844798"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4/23/2024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0" name="文本框"/>
          <p:cNvSpPr>
            <a:spLocks noGrp="1"/>
          </p:cNvSpPr>
          <p:nvPr>
            <p:ph type="ftr"/>
          </p:nvPr>
        </p:nvSpPr>
        <p:spPr>
          <a:xfrm rot="0">
            <a:off x="581192" y="6423914"/>
            <a:ext cx="691721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1" name="文本框"/>
          <p:cNvSpPr>
            <a:spLocks noGrp="1"/>
          </p:cNvSpPr>
          <p:nvPr>
            <p:ph type="sldNum"/>
          </p:nvPr>
        </p:nvSpPr>
        <p:spPr>
          <a:xfrm rot="0">
            <a:off x="10558300" y="6423914"/>
            <a:ext cx="105251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025459325"/>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9563862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3195867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5"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4"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2"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9"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0"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1"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4/23/2024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201206286"/>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7"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66"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65"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64"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60" name="文本框"/>
          <p:cNvSpPr>
            <a:spLocks xmlns:a="http://schemas.openxmlformats.org/drawingml/2006/main" noGrp="1"/>
          </p:cNvSpPr>
          <p:nvPr>
            <p:ph type="title"/>
          </p:nvPr>
        </p:nvSpPr>
        <p:spPr>
          <a:xfrm xmlns:a="http://schemas.openxmlformats.org/drawingml/2006/main" rot="0">
            <a:off x="575894" y="729658"/>
            <a:ext cx="11029616" cy="59224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61"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4/23/2024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2"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63"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59572549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3648308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7522711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2295211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7732456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7722068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1498725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8850737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9017060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4/23/2024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9" cy="98554"/>
          </a:xfrm>
          <a:prstGeom prst="rect"/>
          <a:solidFill>
            <a:srgbClr val="969FA7"/>
          </a:solidFill>
          <a:ln w="12700" cmpd="sng" cap="flat">
            <a:noFill/>
            <a:prstDash val="solid"/>
            <a:round/>
          </a:ln>
        </p:spPr>
      </p:sp>
      <p:sp>
        <p:nvSpPr>
          <p:cNvPr id="8"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4" cy="365126"/>
          </a:xfrm>
          <a:prstGeom prst="rect"/>
          <a:noFill/>
          <a:ln w="12700" cmpd="sng" cap="flat">
            <a:noFill/>
            <a:prstDash val="solid"/>
            <a:miter/>
          </a:ln>
        </p:spPr>
      </p:pic>
    </p:spTree>
    <p:extLst>
      <p:ext uri="{BB962C8B-B14F-4D97-AF65-F5344CB8AC3E}">
        <p14:creationId xmlns:p14="http://schemas.microsoft.com/office/powerpoint/2010/main" val="2079130597"/>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ydata.org/pandas-docs/stable/user guide/index.html" TargetMode="External"/><Relationship Id="rId3" Type="http://schemas.openxmlformats.org/officeDocument/2006/relationships/hyperlink" Target="https://seaborn.pydata.org/" TargetMode="External"/><Relationship Id="rId4" Type="http://schemas.openxmlformats.org/officeDocument/2006/relationships/hyperlink" Target="https://matplotlib.org/stable/contents.html" TargetMode="External"/><Relationship Id="rId5" Type="http://schemas.openxmlformats.org/officeDocument/2006/relationships/hyperlink" Target="https://chat.openal.com/" TargetMode="External"/><Relationship Id="rId6" Type="http://schemas.openxmlformats.org/officeDocument/2006/relationships/slideLayout" Target="../slideLayouts/slideLayout12.xml"/><Relationship Id="rId7"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2.jpeg"/><Relationship Id="rId2" Type="http://schemas.openxmlformats.org/officeDocument/2006/relationships/image" Target="../media/3.jpeg"/><Relationship Id="rId3" Type="http://schemas.openxmlformats.org/officeDocument/2006/relationships/image" Target="../media/4.jpeg"/><Relationship Id="rId4" Type="http://schemas.openxmlformats.org/officeDocument/2006/relationships/slideLayout" Target="../slideLayouts/slideLayout12.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63338" y="2144221"/>
            <a:ext cx="9465323" cy="643249"/>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400" b="1" i="0" u="none" strike="noStrike" kern="1200" cap="all" spc="0" baseline="0">
                <a:solidFill>
                  <a:schemeClr val="accent1"/>
                </a:solidFill>
                <a:latin typeface="Arial" pitchFamily="34" charset="0"/>
                <a:ea typeface="华文中宋" pitchFamily="0" charset="0"/>
                <a:cs typeface="Arial" pitchFamily="34" charset="0"/>
              </a:rPr>
              <a:t>Fandango Movie Rating Discrepancy Analysis using</a:t>
            </a:r>
            <a:br>
              <a:rPr lang="zh-CN" altLang="en-US" sz="2400" b="1" i="0" u="none" strike="noStrike" kern="1200" cap="all" spc="0" baseline="0">
                <a:solidFill>
                  <a:schemeClr val="accent1"/>
                </a:solidFill>
                <a:latin typeface="Arial" pitchFamily="34" charset="0"/>
                <a:ea typeface="华文中宋" pitchFamily="0" charset="0"/>
                <a:cs typeface="Arial" pitchFamily="34" charset="0"/>
              </a:rPr>
            </a:br>
            <a:r>
              <a:rPr lang="en-US" altLang="zh-CN" sz="2400" b="1" i="0" u="none" strike="noStrike" kern="1200" cap="all" spc="0" baseline="0">
                <a:solidFill>
                  <a:schemeClr val="accent1"/>
                </a:solidFill>
                <a:latin typeface="Arial" pitchFamily="34" charset="0"/>
                <a:ea typeface="华文中宋" pitchFamily="0" charset="0"/>
                <a:cs typeface="Arial" pitchFamily="34" charset="0"/>
              </a:rPr>
              <a:t>Python</a:t>
            </a:r>
            <a:endParaRPr lang="zh-CN" altLang="en-US" sz="24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Franklin Gothic Book" pitchFamily="0" charset="0"/>
                <a:cs typeface="Arial" pitchFamily="34" charset="0"/>
              </a:rPr>
              <a:t>CAPSTONE</a:t>
            </a:r>
            <a:r>
              <a:rPr lang="en-US" altLang="zh-CN" sz="3200" b="1" i="0" u="none" strike="noStrike" kern="1200" cap="none" spc="0" baseline="0">
                <a:solidFill>
                  <a:srgbClr val="1481AC"/>
                </a:solidFill>
                <a:latin typeface="Arial" pitchFamily="34" charset="0"/>
                <a:ea typeface="华文中宋" pitchFamily="0" charset="0"/>
                <a:cs typeface="Arial" pitchFamily="34" charset="0"/>
              </a:rPr>
              <a:t> PROJECT</a:t>
            </a:r>
            <a:endParaRPr lang="zh-CN" altLang="en-US" sz="1800" b="0" i="0" u="none" strike="noStrike" kern="1200" cap="none" spc="0" baseline="0">
              <a:solidFill>
                <a:srgbClr val="1481AC"/>
              </a:solidFill>
              <a:latin typeface="Franklin Gothic Book" pitchFamily="0" charset="0"/>
              <a:ea typeface="华文中宋" pitchFamily="0" charset="0"/>
              <a:cs typeface="Franklin Gothic Book" pitchFamily="0" charset="0"/>
            </a:endParaRPr>
          </a:p>
        </p:txBody>
      </p:sp>
      <p:sp>
        <p:nvSpPr>
          <p:cNvPr id="28" name="矩形"/>
          <p:cNvSpPr>
            <a:spLocks/>
          </p:cNvSpPr>
          <p:nvPr/>
        </p:nvSpPr>
        <p:spPr>
          <a:xfrm rot="0">
            <a:off x="2409959" y="4270679"/>
            <a:ext cx="7784238" cy="9772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Presented By:</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Ajithkumar A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III-EEE</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SREE SOWDAMBIKA COLLGE  OF ENGINEERING</a:t>
            </a:r>
            <a:endParaRPr lang="zh-CN" altLang="en-US" sz="1800" b="0" i="0" u="none" strike="noStrike" kern="1200" cap="none" spc="0" baseline="0">
              <a:solidFill>
                <a:srgbClr val="1481AC"/>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825451597"/>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9"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10000"/>
              </a:lnSpc>
              <a:spcBef>
                <a:spcPct val="20000"/>
              </a:spcBef>
              <a:spcAft>
                <a:spcPts val="600"/>
              </a:spcAft>
              <a:buClr>
                <a:schemeClr val="accent1"/>
              </a:buClr>
              <a:buSzPct val="92000"/>
              <a:buFont typeface="Wingdings" pitchFamily="2" charset="2"/>
              <a:buChar char="v"/>
            </a:pPr>
            <a:r>
              <a:rPr lang="en-US" altLang="zh-CN" sz="2400" b="0" i="0" u="none" strike="noStrike" kern="1200" cap="none" spc="0" baseline="0">
                <a:solidFill>
                  <a:srgbClr val="404040"/>
                </a:solidFill>
                <a:latin typeface="Times New Roman" pitchFamily="0" charset="0"/>
                <a:ea typeface="华文中宋" pitchFamily="0" charset="0"/>
                <a:cs typeface="Times New Roman" pitchFamily="0" charset="0"/>
                <a:hlinkClick r:id="rId1"/>
              </a:rPr>
              <a:t>https://www.kaggle.com/datasets</a:t>
            </a:r>
            <a:endParaRPr lang="en-US" altLang="zh-CN" sz="2400" b="0" i="0" u="none" strike="noStrike" kern="1200" cap="none" spc="0" baseline="0">
              <a:solidFill>
                <a:srgbClr val="404040"/>
              </a:solidFill>
              <a:latin typeface="Times New Roman" pitchFamily="0" charset="0"/>
              <a:ea typeface="华文中宋" pitchFamily="0" charset="0"/>
              <a:cs typeface="Times New Roman" pitchFamily="0" charset="0"/>
            </a:endParaRPr>
          </a:p>
          <a:p>
            <a:pPr marL="305943" indent="-305943" algn="l">
              <a:lnSpc>
                <a:spcPct val="110000"/>
              </a:lnSpc>
              <a:spcBef>
                <a:spcPct val="20000"/>
              </a:spcBef>
              <a:spcAft>
                <a:spcPts val="600"/>
              </a:spcAft>
              <a:buClr>
                <a:schemeClr val="accent1"/>
              </a:buClr>
              <a:buSzPct val="92000"/>
              <a:buFont typeface="Wingdings" pitchFamily="2" charset="2"/>
              <a:buChar char="v"/>
            </a:pPr>
            <a:r>
              <a:rPr lang="en-US" altLang="zh-CN" sz="2400" b="0" i="0" u="none" strike="noStrike" kern="1200" cap="none" spc="0" baseline="0">
                <a:solidFill>
                  <a:srgbClr val="404040"/>
                </a:solidFill>
                <a:latin typeface="Times New Roman" pitchFamily="0" charset="0"/>
                <a:ea typeface="华文中宋" pitchFamily="0" charset="0"/>
                <a:cs typeface="Times New Roman" pitchFamily="0" charset="0"/>
                <a:hlinkClick r:id="rId2"/>
              </a:rPr>
              <a:t>https://pandas.pydata.org/pandas-docs/stable/user guide/index.html</a:t>
            </a:r>
            <a:endParaRPr lang="en-US" altLang="zh-CN" sz="2400" b="0" i="0" u="none" strike="noStrike" kern="1200" cap="none" spc="0" baseline="0">
              <a:solidFill>
                <a:srgbClr val="404040"/>
              </a:solidFill>
              <a:latin typeface="Times New Roman" pitchFamily="0" charset="0"/>
              <a:ea typeface="华文中宋" pitchFamily="0" charset="0"/>
              <a:cs typeface="Times New Roman" pitchFamily="0" charset="0"/>
            </a:endParaRPr>
          </a:p>
          <a:p>
            <a:pPr marL="305943" indent="-305943" algn="l">
              <a:lnSpc>
                <a:spcPct val="110000"/>
              </a:lnSpc>
              <a:spcBef>
                <a:spcPct val="20000"/>
              </a:spcBef>
              <a:spcAft>
                <a:spcPts val="600"/>
              </a:spcAft>
              <a:buClr>
                <a:schemeClr val="accent1"/>
              </a:buClr>
              <a:buSzPct val="92000"/>
              <a:buFont typeface="Wingdings" pitchFamily="2" charset="2"/>
              <a:buChar char="v"/>
            </a:pPr>
            <a:r>
              <a:rPr lang="en-US" altLang="zh-CN" sz="2400" b="0" i="0" u="none" strike="noStrike" kern="1200" cap="none" spc="0" baseline="0">
                <a:solidFill>
                  <a:srgbClr val="404040"/>
                </a:solidFill>
                <a:latin typeface="Times New Roman" pitchFamily="0" charset="0"/>
                <a:ea typeface="华文中宋" pitchFamily="0" charset="0"/>
                <a:cs typeface="Times New Roman" pitchFamily="0" charset="0"/>
                <a:hlinkClick r:id="rId3"/>
              </a:rPr>
              <a:t>https://seaborn.pydata.org/</a:t>
            </a:r>
            <a:endParaRPr lang="en-US" altLang="zh-CN" sz="2400" b="0" i="0" u="none" strike="noStrike" kern="1200" cap="none" spc="0" baseline="0">
              <a:solidFill>
                <a:srgbClr val="404040"/>
              </a:solidFill>
              <a:latin typeface="Times New Roman" pitchFamily="0" charset="0"/>
              <a:ea typeface="华文中宋" pitchFamily="0" charset="0"/>
              <a:cs typeface="Times New Roman" pitchFamily="0" charset="0"/>
            </a:endParaRPr>
          </a:p>
          <a:p>
            <a:pPr marL="305943" indent="-305943" algn="l">
              <a:lnSpc>
                <a:spcPct val="110000"/>
              </a:lnSpc>
              <a:spcBef>
                <a:spcPct val="20000"/>
              </a:spcBef>
              <a:spcAft>
                <a:spcPts val="600"/>
              </a:spcAft>
              <a:buClr>
                <a:schemeClr val="accent1"/>
              </a:buClr>
              <a:buSzPct val="92000"/>
              <a:buFont typeface="Wingdings" pitchFamily="2" charset="2"/>
              <a:buChar char="v"/>
            </a:pPr>
            <a:r>
              <a:rPr lang="en-US" altLang="zh-CN" sz="2400" b="0" i="0" u="none" strike="noStrike" kern="1200" cap="none" spc="0" baseline="0">
                <a:solidFill>
                  <a:srgbClr val="404040"/>
                </a:solidFill>
                <a:latin typeface="Times New Roman" pitchFamily="0" charset="0"/>
                <a:ea typeface="华文中宋" pitchFamily="0" charset="0"/>
                <a:cs typeface="Times New Roman" pitchFamily="0" charset="0"/>
                <a:hlinkClick r:id="rId4"/>
              </a:rPr>
              <a:t>https://matplotlib.org/stable/contents.html</a:t>
            </a:r>
            <a:endParaRPr lang="en-US" altLang="zh-CN" sz="2400" b="0" i="0" u="none" strike="noStrike" kern="1200" cap="none" spc="0" baseline="0">
              <a:solidFill>
                <a:srgbClr val="404040"/>
              </a:solidFill>
              <a:latin typeface="Times New Roman" pitchFamily="0" charset="0"/>
              <a:ea typeface="华文中宋" pitchFamily="0" charset="0"/>
              <a:cs typeface="Times New Roman" pitchFamily="0" charset="0"/>
            </a:endParaRPr>
          </a:p>
          <a:p>
            <a:pPr marL="305943" indent="-305943" algn="l">
              <a:lnSpc>
                <a:spcPct val="110000"/>
              </a:lnSpc>
              <a:spcBef>
                <a:spcPct val="20000"/>
              </a:spcBef>
              <a:spcAft>
                <a:spcPts val="600"/>
              </a:spcAft>
              <a:buClr>
                <a:schemeClr val="accent1"/>
              </a:buClr>
              <a:buSzPct val="92000"/>
              <a:buFont typeface="Wingdings" pitchFamily="2" charset="2"/>
              <a:buChar char="v"/>
            </a:pPr>
            <a:r>
              <a:rPr lang="en-US" altLang="zh-CN" sz="2400" b="0" i="0" u="none" strike="noStrike" kern="1200" cap="none" spc="0" baseline="0">
                <a:solidFill>
                  <a:srgbClr val="404040"/>
                </a:solidFill>
                <a:latin typeface="Times New Roman" pitchFamily="0" charset="0"/>
                <a:ea typeface="华文中宋" pitchFamily="0" charset="0"/>
                <a:cs typeface="Times New Roman" pitchFamily="0" charset="0"/>
                <a:hlinkClick r:id="rId5"/>
              </a:rPr>
              <a:t>https://chat.openal.com</a:t>
            </a:r>
            <a:endParaRPr lang="en-US" altLang="zh-CN" sz="2400" b="0" i="0" u="none" strike="noStrike" kern="1200" cap="none" spc="0" baseline="0">
              <a:solidFill>
                <a:srgbClr val="404040"/>
              </a:solidFill>
              <a:latin typeface="Times New Roman" pitchFamily="0" charset="0"/>
              <a:ea typeface="华文中宋" pitchFamily="0" charset="0"/>
              <a:cs typeface="Times New Roman" pitchFamily="0" charset="0"/>
            </a:endParaRPr>
          </a:p>
          <a:p>
            <a:pPr marL="305943" indent="-305943" algn="l">
              <a:lnSpc>
                <a:spcPct val="110000"/>
              </a:lnSpc>
              <a:spcBef>
                <a:spcPct val="20000"/>
              </a:spcBef>
              <a:spcAft>
                <a:spcPts val="600"/>
              </a:spcAft>
              <a:buClr>
                <a:schemeClr val="accent1"/>
              </a:buClr>
              <a:buSzPct val="92000"/>
              <a:buFont typeface="Wingdings" pitchFamily="2" charset="2"/>
              <a:buChar char="v"/>
            </a:pPr>
            <a:endParaRPr lang="en-US" altLang="zh-CN" sz="2400" b="0" i="0" u="none" strike="noStrike" kern="1200" cap="none" spc="0" baseline="0">
              <a:solidFill>
                <a:srgbClr val="404040"/>
              </a:solidFill>
              <a:latin typeface="Times New Roman" pitchFamily="0" charset="0"/>
              <a:ea typeface="华文中宋" pitchFamily="0" charset="0"/>
              <a:cs typeface="Times New Roman"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24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94707600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8" name="文本框"/>
          <p:cNvSpPr>
            <a:spLocks noGrp="1"/>
          </p:cNvSpPr>
          <p:nvPr>
            <p:ph type="title"/>
          </p:nvPr>
        </p:nvSpPr>
        <p:spPr>
          <a:xfrm rot="0">
            <a:off x="1463041" y="2766217"/>
            <a:ext cx="9298745"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711549637"/>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6" name="文本框"/>
          <p:cNvSpPr>
            <a:spLocks noGrp="1"/>
          </p:cNvSpPr>
          <p:nvPr>
            <p:ph type="title"/>
          </p:nvPr>
        </p:nvSpPr>
        <p:spPr>
          <a:xfrm rot="0">
            <a:off x="839677" y="558468"/>
            <a:ext cx="10525496" cy="880239"/>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37"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Arial" pitchFamily="34" charset="0"/>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Arial" pitchFamily="34" charset="0"/>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Arial" pitchFamily="34" charset="0"/>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Arial" pitchFamily="34" charset="0"/>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Arial" pitchFamily="34" charset="0"/>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Arial" pitchFamily="34" charset="0"/>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Arial" pitchFamily="34" charset="0"/>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Arial" pitchFamily="34" charset="0"/>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Arial" pitchFamily="34" charset="0"/>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25533796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39" name="文本框"/>
          <p:cNvSpPr>
            <a:spLocks noGrp="1"/>
          </p:cNvSpPr>
          <p:nvPr>
            <p:ph type="body" idx="1"/>
          </p:nvPr>
        </p:nvSpPr>
        <p:spPr>
          <a:xfrm rot="0">
            <a:off x="452403" y="123763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zh-CN" altLang="en-US" sz="2400" b="0" i="0" u="none" strike="noStrike" kern="1200" cap="none" spc="0" baseline="0">
                <a:solidFill>
                  <a:srgbClr val="404040"/>
                </a:solidFill>
                <a:latin typeface="Times New Roman" pitchFamily="0" charset="0"/>
                <a:ea typeface="Franklin Gothic Book" pitchFamily="0" charset="0"/>
                <a:cs typeface="Times New Roman" pitchFamily="0" charset="0"/>
              </a:rPr>
              <a:t>  To explore rating differences between Fandango and other platforms like IMDb or Rotten Tomatoes, we'll gather movie ratings data, clean it to remove inconsistencies, and then analyze it using Python. By comparing average ratings, visualizing rating distributions, and examining potential factors such as movie genres or release years, we aim to uncover any biases or inconsistencies in Fandango's rating system. Ultimately, this analysis will help us understand why rating variations occur and shed light on the reliability of Fandango's ratings compared to more objective sources like IMDb or Rotten Tomatoes.</a:t>
            </a:r>
            <a:endParaRPr lang="en-US" altLang="zh-CN" sz="2400" b="0" i="0" u="none" strike="noStrike" kern="1200" cap="none" spc="0" baseline="0">
              <a:solidFill>
                <a:srgbClr val="404040"/>
              </a:solidFill>
              <a:latin typeface="Times New Roman" pitchFamily="0" charset="0"/>
              <a:ea typeface="Franklin Gothic Book" pitchFamily="0" charset="0"/>
              <a:cs typeface="Times New Roman"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24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98780359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1" name="文本框"/>
          <p:cNvSpPr>
            <a:spLocks noGrp="1"/>
          </p:cNvSpPr>
          <p:nvPr>
            <p:ph type="body" idx="1"/>
          </p:nvPr>
        </p:nvSpPr>
        <p:spPr>
          <a:xfrm rot="0">
            <a:off x="2579914" y="1087379"/>
            <a:ext cx="9475242" cy="4627622"/>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42" name="矩形"/>
          <p:cNvSpPr>
            <a:spLocks/>
          </p:cNvSpPr>
          <p:nvPr/>
        </p:nvSpPr>
        <p:spPr>
          <a:xfrm rot="0">
            <a:off x="650465" y="1957703"/>
            <a:ext cx="11241973" cy="2948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0" charset="0"/>
                <a:ea typeface="华文中宋" pitchFamily="0" charset="0"/>
                <a:cs typeface="Times New Roman" pitchFamily="0" charset="0"/>
              </a:rPr>
              <a:t>Data Collection: </a:t>
            </a:r>
            <a:endParaRPr lang="en-US" altLang="zh-CN" sz="2400" b="1" i="0" u="none" strike="noStrike" kern="1200" cap="none" spc="0" baseline="0">
              <a:solidFill>
                <a:schemeClr val="tx1"/>
              </a:solidFill>
              <a:latin typeface="Times New Roman" pitchFamily="0" charset="0"/>
              <a:ea typeface="华文中宋" pitchFamily="0" charset="0"/>
              <a:cs typeface="Times New Roman" pitchFamily="0" charset="0"/>
            </a:endParaRPr>
          </a:p>
          <a:p>
            <a:pPr marL="342900" indent="-34290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Times New Roman" pitchFamily="0" charset="0"/>
                <a:ea typeface="华文中宋" pitchFamily="0" charset="0"/>
                <a:cs typeface="Times New Roman" pitchFamily="0" charset="0"/>
              </a:rPr>
              <a:t>Obtain movie ratings data from Fandango and another reliable source (e.g., IMDb).</a:t>
            </a:r>
            <a:endParaRPr lang="en-US" altLang="zh-CN" sz="2000" b="0" i="0" u="none" strike="noStrike" kern="1200" cap="none" spc="0" baseline="0">
              <a:solidFill>
                <a:schemeClr val="tx1"/>
              </a:solidFill>
              <a:latin typeface="Times New Roman" pitchFamily="0" charset="0"/>
              <a:ea typeface="华文中宋" pitchFamily="0" charset="0"/>
              <a:cs typeface="Times New Roman"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0" charset="0"/>
                <a:ea typeface="华文中宋" pitchFamily="0" charset="0"/>
                <a:cs typeface="Times New Roman" pitchFamily="0" charset="0"/>
              </a:rPr>
              <a:t>Data Cleaning: </a:t>
            </a:r>
            <a:endParaRPr lang="en-US" altLang="zh-CN" sz="2400" b="1" i="0" u="none" strike="noStrike" kern="1200" cap="none" spc="0" baseline="0">
              <a:solidFill>
                <a:schemeClr val="tx1"/>
              </a:solidFill>
              <a:latin typeface="Times New Roman" pitchFamily="0" charset="0"/>
              <a:ea typeface="华文中宋" pitchFamily="0" charset="0"/>
              <a:cs typeface="Times New Roman" pitchFamily="0" charset="0"/>
            </a:endParaRPr>
          </a:p>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Times New Roman" pitchFamily="0" charset="0"/>
                <a:ea typeface="华文中宋" pitchFamily="0" charset="0"/>
                <a:cs typeface="Times New Roman" pitchFamily="0" charset="0"/>
              </a:rPr>
              <a:t>Clean the data to ensure accuracy and consistency.</a:t>
            </a:r>
            <a:endParaRPr lang="en-US" altLang="zh-CN" sz="2000" b="0" i="0" u="none" strike="noStrike" kern="1200" cap="none" spc="0" baseline="0">
              <a:solidFill>
                <a:schemeClr val="tx1"/>
              </a:solidFill>
              <a:latin typeface="Times New Roman" pitchFamily="0" charset="0"/>
              <a:ea typeface="华文中宋" pitchFamily="0" charset="0"/>
              <a:cs typeface="Times New Roman"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0" charset="0"/>
                <a:ea typeface="华文中宋" pitchFamily="0" charset="0"/>
                <a:cs typeface="Times New Roman" pitchFamily="0" charset="0"/>
              </a:rPr>
              <a:t>Data Analysis:</a:t>
            </a:r>
            <a:endParaRPr lang="en-US" altLang="zh-CN" sz="2400" b="1" i="0" u="none" strike="noStrike" kern="1200" cap="none" spc="0" baseline="0">
              <a:solidFill>
                <a:schemeClr val="tx1"/>
              </a:solidFill>
              <a:latin typeface="Times New Roman" pitchFamily="0" charset="0"/>
              <a:ea typeface="华文中宋" pitchFamily="0" charset="0"/>
              <a:cs typeface="Times New Roman" pitchFamily="0" charset="0"/>
            </a:endParaRPr>
          </a:p>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Times New Roman" pitchFamily="0" charset="0"/>
                <a:ea typeface="华文中宋" pitchFamily="0" charset="0"/>
                <a:cs typeface="Times New Roman" pitchFamily="0" charset="0"/>
              </a:rPr>
              <a:t>Calculate summary statistics (mean, median, standard deviation, etc.) for both Fandango and the other source.</a:t>
            </a:r>
            <a:endParaRPr lang="en-US" altLang="zh-CN" sz="2000" b="0" i="0" u="none" strike="noStrike" kern="1200" cap="none" spc="0" baseline="0">
              <a:solidFill>
                <a:schemeClr val="tx1"/>
              </a:solidFill>
              <a:latin typeface="Times New Roman" pitchFamily="0" charset="0"/>
              <a:ea typeface="华文中宋" pitchFamily="0" charset="0"/>
              <a:cs typeface="Times New Roman" pitchFamily="0" charset="0"/>
            </a:endParaRPr>
          </a:p>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Times New Roman" pitchFamily="0" charset="0"/>
                <a:ea typeface="华文中宋" pitchFamily="0" charset="0"/>
                <a:cs typeface="Times New Roman" pitchFamily="0" charset="0"/>
              </a:rPr>
              <a:t>Visualize the distribution of ratings from both sources using histograms or boxplots.</a:t>
            </a:r>
            <a:endParaRPr lang="en-US" altLang="zh-CN" sz="2000" b="0" i="0" u="none" strike="noStrike" kern="1200" cap="none" spc="0" baseline="0">
              <a:solidFill>
                <a:schemeClr val="tx1"/>
              </a:solidFill>
              <a:latin typeface="Times New Roman" pitchFamily="0" charset="0"/>
              <a:ea typeface="华文中宋" pitchFamily="0" charset="0"/>
              <a:cs typeface="Times New Roman" pitchFamily="0" charset="0"/>
            </a:endParaRPr>
          </a:p>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Times New Roman" pitchFamily="0" charset="0"/>
                <a:ea typeface="华文中宋" pitchFamily="0" charset="0"/>
                <a:cs typeface="Times New Roman" pitchFamily="0" charset="0"/>
              </a:rPr>
              <a:t>Perform hypothesis testing to determine if there's a significant difference between the ratings.</a:t>
            </a:r>
            <a:endParaRPr lang="zh-CN" altLang="en-US" sz="2000" b="0" i="0" u="none" strike="noStrike" kern="1200" cap="none" spc="0" baseline="0">
              <a:solidFill>
                <a:schemeClr val="tx1"/>
              </a:solidFill>
              <a:latin typeface="Times New Roman" pitchFamily="0" charset="0"/>
              <a:ea typeface="华文中宋" pitchFamily="0" charset="0"/>
              <a:cs typeface="Times New Roman" pitchFamily="0" charset="0"/>
            </a:endParaRPr>
          </a:p>
        </p:txBody>
      </p:sp>
    </p:spTree>
    <p:extLst>
      <p:ext uri="{BB962C8B-B14F-4D97-AF65-F5344CB8AC3E}">
        <p14:creationId xmlns:p14="http://schemas.microsoft.com/office/powerpoint/2010/main" val="359431098"/>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3" name="文本框"/>
          <p:cNvSpPr>
            <a:spLocks noGrp="1"/>
          </p:cNvSpPr>
          <p:nvPr>
            <p:ph type="title"/>
          </p:nvPr>
        </p:nvSpPr>
        <p:spPr>
          <a:xfrm rot="0">
            <a:off x="521816" y="662572"/>
            <a:ext cx="11148368"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44" name="文本框"/>
          <p:cNvSpPr>
            <a:spLocks noGrp="1"/>
          </p:cNvSpPr>
          <p:nvPr>
            <p:ph type="body" idx="1"/>
          </p:nvPr>
        </p:nvSpPr>
        <p:spPr>
          <a:xfrm rot="0">
            <a:off x="521816" y="1341610"/>
            <a:ext cx="11148368" cy="4950413"/>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Times New Roman" pitchFamily="0" charset="0"/>
                <a:ea typeface="华文中宋" pitchFamily="0" charset="0"/>
                <a:cs typeface="Times New Roman" pitchFamily="0" charset="0"/>
              </a:rPr>
              <a:t>Problem Definition</a:t>
            </a:r>
            <a:r>
              <a:rPr lang="en-US" altLang="zh-CN" sz="1800" b="0" i="0" u="none" strike="noStrike" kern="1200" cap="none" spc="0" baseline="0">
                <a:solidFill>
                  <a:srgbClr val="404040"/>
                </a:solidFill>
                <a:latin typeface="Times New Roman" pitchFamily="0" charset="0"/>
                <a:ea typeface="华文中宋" pitchFamily="0" charset="0"/>
                <a:cs typeface="Times New Roman" pitchFamily="0" charset="0"/>
              </a:rPr>
              <a:t>:</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Courier New" pitchFamily="2" charset="2"/>
              <a:buChar char="o"/>
            </a:pPr>
            <a:r>
              <a:rPr lang="en-US" altLang="zh-CN" sz="1400" b="0" i="0" u="none" strike="noStrike" kern="1200" cap="none" spc="0" baseline="0">
                <a:solidFill>
                  <a:srgbClr val="404040"/>
                </a:solidFill>
                <a:latin typeface="Times New Roman" pitchFamily="0" charset="0"/>
                <a:ea typeface="华文中宋" pitchFamily="0" charset="0"/>
                <a:cs typeface="Times New Roman" pitchFamily="0" charset="0"/>
              </a:rPr>
              <a:t> Clearly define the objective of the analysis, such as understanding the extent of rating inflation on Fandango compared to other platforms.</a:t>
            </a:r>
            <a:endParaRPr lang="en-US" altLang="zh-CN" sz="1400" b="0" i="0" u="none" strike="noStrike" kern="1200" cap="none" spc="0" baseline="0">
              <a:solidFill>
                <a:srgbClr val="404040"/>
              </a:solidFill>
              <a:latin typeface="Times New Roman" pitchFamily="0" charset="0"/>
              <a:ea typeface="华文中宋" pitchFamily="0" charset="0"/>
              <a:cs typeface="Times New Roman" pitchFamily="0" charset="0"/>
            </a:endParaRPr>
          </a:p>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Times New Roman" pitchFamily="0" charset="0"/>
                <a:ea typeface="华文中宋" pitchFamily="0" charset="0"/>
                <a:cs typeface="Times New Roman" pitchFamily="0" charset="0"/>
              </a:rPr>
              <a:t>Scope Definition:</a:t>
            </a:r>
            <a:endParaRPr lang="en-US" altLang="zh-CN" sz="2000" b="1" i="0" u="none" strike="noStrike" kern="1200" cap="none" spc="0" baseline="0">
              <a:solidFill>
                <a:srgbClr val="404040"/>
              </a:solidFill>
              <a:latin typeface="Times New Roman" pitchFamily="0" charset="0"/>
              <a:ea typeface="华文中宋" pitchFamily="0" charset="0"/>
              <a:cs typeface="Times New Roman" pitchFamily="0" charset="0"/>
            </a:endParaRPr>
          </a:p>
          <a:p>
            <a:pPr lvl="1" marL="629920" indent="-305435" algn="l">
              <a:lnSpc>
                <a:spcPct val="110000"/>
              </a:lnSpc>
              <a:spcBef>
                <a:spcPct val="20000"/>
              </a:spcBef>
              <a:spcAft>
                <a:spcPts val="600"/>
              </a:spcAft>
              <a:buClr>
                <a:schemeClr val="accent1"/>
              </a:buClr>
              <a:buSzPct val="92000"/>
              <a:buFont typeface="Courier New" pitchFamily="2" charset="2"/>
              <a:buChar char="o"/>
            </a:pPr>
            <a:r>
              <a:rPr lang="en-US" altLang="zh-CN" sz="1500" b="0" i="0" u="none" strike="noStrike" kern="1200" cap="none" spc="0" baseline="0">
                <a:solidFill>
                  <a:srgbClr val="404040"/>
                </a:solidFill>
                <a:latin typeface="Times New Roman" pitchFamily="0" charset="0"/>
                <a:ea typeface="华文中宋" pitchFamily="0" charset="0"/>
                <a:cs typeface="Times New Roman" pitchFamily="0" charset="0"/>
              </a:rPr>
              <a:t>  Determine the scope of the analysis, including which movies, time period, and comparison platforms will be included.</a:t>
            </a:r>
            <a:endParaRPr lang="en-US" altLang="zh-CN" sz="1500" b="0" i="0" u="none" strike="noStrike" kern="1200" cap="none" spc="0" baseline="0">
              <a:solidFill>
                <a:srgbClr val="404040"/>
              </a:solidFill>
              <a:latin typeface="Times New Roman" pitchFamily="0" charset="0"/>
              <a:ea typeface="华文中宋" pitchFamily="0" charset="0"/>
              <a:cs typeface="Times New Roman" pitchFamily="0" charset="0"/>
            </a:endParaRPr>
          </a:p>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Times New Roman" pitchFamily="0" charset="0"/>
                <a:ea typeface="华文中宋" pitchFamily="0" charset="0"/>
                <a:cs typeface="Times New Roman" pitchFamily="0" charset="0"/>
              </a:rPr>
              <a:t>Data Collection: </a:t>
            </a:r>
            <a:endParaRPr lang="en-US" altLang="zh-CN" sz="2000" b="1" i="0" u="none" strike="noStrike" kern="1200" cap="none" spc="0" baseline="0">
              <a:solidFill>
                <a:srgbClr val="404040"/>
              </a:solidFill>
              <a:latin typeface="Times New Roman" pitchFamily="0" charset="0"/>
              <a:ea typeface="华文中宋" pitchFamily="0" charset="0"/>
              <a:cs typeface="Times New Roman" pitchFamily="0" charset="0"/>
            </a:endParaRPr>
          </a:p>
          <a:p>
            <a:pPr lvl="1" marL="629920" indent="-305435" algn="l">
              <a:lnSpc>
                <a:spcPct val="110000"/>
              </a:lnSpc>
              <a:spcBef>
                <a:spcPct val="20000"/>
              </a:spcBef>
              <a:spcAft>
                <a:spcPts val="600"/>
              </a:spcAft>
              <a:buClr>
                <a:schemeClr val="accent1"/>
              </a:buClr>
              <a:buSzPct val="92000"/>
              <a:buFont typeface="Courier New" pitchFamily="2" charset="2"/>
              <a:buChar char="o"/>
            </a:pPr>
            <a:r>
              <a:rPr lang="en-US" altLang="zh-CN" sz="1500" b="0" i="0" u="none" strike="noStrike" kern="1200" cap="none" spc="0" baseline="0">
                <a:solidFill>
                  <a:srgbClr val="404040"/>
                </a:solidFill>
                <a:latin typeface="Times New Roman" pitchFamily="0" charset="0"/>
                <a:ea typeface="华文中宋" pitchFamily="0" charset="0"/>
                <a:cs typeface="Times New Roman" pitchFamily="0" charset="0"/>
              </a:rPr>
              <a:t>Gather Fandango ratings data using web scraping or an API.</a:t>
            </a:r>
            <a:endParaRPr lang="en-US" altLang="zh-CN" sz="1500" b="0" i="0" u="none" strike="noStrike" kern="1200" cap="none" spc="0" baseline="0">
              <a:solidFill>
                <a:srgbClr val="404040"/>
              </a:solidFill>
              <a:latin typeface="Times New Roman" pitchFamily="0" charset="0"/>
              <a:ea typeface="华文中宋" pitchFamily="0" charset="0"/>
              <a:cs typeface="Times New Roman" pitchFamily="0" charset="0"/>
            </a:endParaRPr>
          </a:p>
          <a:p>
            <a:pPr lvl="1" marL="629920" indent="-305435" algn="l">
              <a:lnSpc>
                <a:spcPct val="110000"/>
              </a:lnSpc>
              <a:spcBef>
                <a:spcPct val="20000"/>
              </a:spcBef>
              <a:spcAft>
                <a:spcPts val="600"/>
              </a:spcAft>
              <a:buClr>
                <a:schemeClr val="accent1"/>
              </a:buClr>
              <a:buSzPct val="92000"/>
              <a:buFont typeface="Courier New" pitchFamily="2" charset="2"/>
              <a:buChar char="o"/>
            </a:pPr>
            <a:r>
              <a:rPr lang="en-US" altLang="zh-CN" sz="1500" b="0" i="0" u="none" strike="noStrike" kern="1200" cap="none" spc="0" baseline="0">
                <a:solidFill>
                  <a:srgbClr val="404040"/>
                </a:solidFill>
                <a:latin typeface="Times New Roman" pitchFamily="0" charset="0"/>
                <a:ea typeface="华文中宋" pitchFamily="0" charset="0"/>
                <a:cs typeface="Times New Roman" pitchFamily="0" charset="0"/>
              </a:rPr>
              <a:t>Collect ratings data from alternative sources like IMDb or Rotten Tomatoes.</a:t>
            </a:r>
            <a:endParaRPr lang="en-US" altLang="zh-CN" sz="1500" b="0" i="0" u="none" strike="noStrike" kern="1200" cap="none" spc="0" baseline="0">
              <a:solidFill>
                <a:srgbClr val="404040"/>
              </a:solidFill>
              <a:latin typeface="Times New Roman" pitchFamily="0" charset="0"/>
              <a:ea typeface="华文中宋" pitchFamily="0" charset="0"/>
              <a:cs typeface="Times New Roman" pitchFamily="0" charset="0"/>
            </a:endParaRPr>
          </a:p>
          <a:p>
            <a:pPr lvl="1" marL="629920" indent="-305435" algn="l">
              <a:lnSpc>
                <a:spcPct val="110000"/>
              </a:lnSpc>
              <a:spcBef>
                <a:spcPct val="20000"/>
              </a:spcBef>
              <a:spcAft>
                <a:spcPts val="600"/>
              </a:spcAft>
              <a:buClr>
                <a:schemeClr val="accent1"/>
              </a:buClr>
              <a:buSzPct val="92000"/>
              <a:buFont typeface="Courier New" pitchFamily="2" charset="2"/>
              <a:buChar char="o"/>
            </a:pPr>
            <a:r>
              <a:rPr lang="en-US" altLang="zh-CN" sz="1500" b="0" i="0" u="none" strike="noStrike" kern="1200" cap="none" spc="0" baseline="0">
                <a:solidFill>
                  <a:srgbClr val="404040"/>
                </a:solidFill>
                <a:latin typeface="Times New Roman" pitchFamily="0" charset="0"/>
                <a:ea typeface="华文中宋" pitchFamily="0" charset="0"/>
                <a:cs typeface="Times New Roman" pitchFamily="0" charset="0"/>
              </a:rPr>
              <a:t>Ensure data integrity and completeness.</a:t>
            </a:r>
            <a:endParaRPr lang="en-US" altLang="zh-CN" sz="1500" b="0" i="0" u="none" strike="noStrike" kern="1200" cap="none" spc="0" baseline="0">
              <a:solidFill>
                <a:srgbClr val="404040"/>
              </a:solidFill>
              <a:latin typeface="Times New Roman" pitchFamily="0" charset="0"/>
              <a:ea typeface="华文中宋" pitchFamily="0" charset="0"/>
              <a:cs typeface="Times New Roman" pitchFamily="0" charset="0"/>
            </a:endParaRPr>
          </a:p>
          <a:p>
            <a:pPr marL="0" indent="0" algn="l">
              <a:lnSpc>
                <a:spcPct val="110000"/>
              </a:lnSpc>
              <a:spcBef>
                <a:spcPct val="20000"/>
              </a:spcBef>
              <a:spcAft>
                <a:spcPts val="600"/>
              </a:spcAft>
              <a:buNone/>
            </a:pPr>
            <a:r>
              <a:rPr lang="en-US" altLang="zh-CN" sz="2400" b="1" i="0" u="none" strike="noStrike" kern="1200" cap="none" spc="0" baseline="0">
                <a:solidFill>
                  <a:srgbClr val="404040"/>
                </a:solidFill>
                <a:latin typeface="Times New Roman" pitchFamily="0" charset="0"/>
                <a:ea typeface="华文中宋" pitchFamily="0" charset="0"/>
                <a:cs typeface="Times New Roman" pitchFamily="0" charset="0"/>
              </a:rPr>
              <a:t>Data Preprocessing:</a:t>
            </a:r>
            <a:endParaRPr lang="en-US" altLang="zh-CN" sz="2400" b="1" i="0" u="none" strike="noStrike" kern="1200" cap="none" spc="0" baseline="0">
              <a:solidFill>
                <a:srgbClr val="404040"/>
              </a:solidFill>
              <a:latin typeface="Times New Roman" pitchFamily="0" charset="0"/>
              <a:ea typeface="华文中宋" pitchFamily="0" charset="0"/>
              <a:cs typeface="Times New Roman" pitchFamily="0" charset="0"/>
            </a:endParaRPr>
          </a:p>
          <a:p>
            <a:pPr lvl="1" marL="629920" indent="-305435" algn="l">
              <a:lnSpc>
                <a:spcPct val="110000"/>
              </a:lnSpc>
              <a:spcBef>
                <a:spcPct val="20000"/>
              </a:spcBef>
              <a:spcAft>
                <a:spcPts val="600"/>
              </a:spcAft>
              <a:buClr>
                <a:schemeClr val="accent1"/>
              </a:buClr>
              <a:buSzPct val="92000"/>
              <a:buFont typeface="Courier New" pitchFamily="2" charset="2"/>
              <a:buChar char="o"/>
            </a:pPr>
            <a:r>
              <a:rPr lang="en-US" altLang="zh-CN" sz="1400" b="0" i="0" u="none" strike="noStrike" kern="1200" cap="none" spc="0" baseline="0">
                <a:solidFill>
                  <a:srgbClr val="404040"/>
                </a:solidFill>
                <a:latin typeface="Times New Roman" pitchFamily="0" charset="0"/>
                <a:ea typeface="华文中宋" pitchFamily="0" charset="0"/>
                <a:cs typeface="Times New Roman" pitchFamily="0" charset="0"/>
              </a:rPr>
              <a:t>Clean the data by handling missing values, inconsistencies, and outliers.</a:t>
            </a:r>
            <a:endParaRPr lang="en-US" altLang="zh-CN" sz="1400" b="0" i="0" u="none" strike="noStrike" kern="1200" cap="none" spc="0" baseline="0">
              <a:solidFill>
                <a:srgbClr val="404040"/>
              </a:solidFill>
              <a:latin typeface="Times New Roman" pitchFamily="0" charset="0"/>
              <a:ea typeface="华文中宋" pitchFamily="0" charset="0"/>
              <a:cs typeface="Times New Roman" pitchFamily="0" charset="0"/>
            </a:endParaRPr>
          </a:p>
          <a:p>
            <a:pPr lvl="1" marL="629920" indent="-305435" algn="l">
              <a:lnSpc>
                <a:spcPct val="100000"/>
              </a:lnSpc>
              <a:spcBef>
                <a:spcPct val="20000"/>
              </a:spcBef>
              <a:spcAft>
                <a:spcPts val="600"/>
              </a:spcAft>
              <a:buClr>
                <a:schemeClr val="accent1"/>
              </a:buClr>
              <a:buSzPct val="92000"/>
              <a:buFont typeface="Courier New" pitchFamily="2" charset="2"/>
              <a:buChar char="o"/>
            </a:pPr>
            <a:r>
              <a:rPr lang="en-US" altLang="zh-CN" sz="1400" b="0" i="0" u="none" strike="noStrike" kern="1200" cap="none" spc="0" baseline="0">
                <a:solidFill>
                  <a:srgbClr val="404040"/>
                </a:solidFill>
                <a:latin typeface="Times New Roman" pitchFamily="0" charset="0"/>
                <a:ea typeface="华文中宋" pitchFamily="0" charset="0"/>
                <a:cs typeface="Times New Roman" pitchFamily="0" charset="0"/>
              </a:rPr>
              <a:t>Normalize ratings to a common scale if necessary.</a:t>
            </a:r>
            <a:endParaRPr lang="en-US" altLang="zh-CN" sz="1400" b="0" i="0" u="none" strike="noStrike" kern="1200" cap="none" spc="0" baseline="0">
              <a:solidFill>
                <a:srgbClr val="404040"/>
              </a:solidFill>
              <a:latin typeface="Times New Roman" pitchFamily="0" charset="0"/>
              <a:ea typeface="华文中宋" pitchFamily="0" charset="0"/>
              <a:cs typeface="Times New Roman" pitchFamily="0" charset="0"/>
            </a:endParaRPr>
          </a:p>
          <a:p>
            <a:pPr lvl="1" marL="629920" indent="-305435" algn="l">
              <a:lnSpc>
                <a:spcPct val="110000"/>
              </a:lnSpc>
              <a:spcBef>
                <a:spcPct val="20000"/>
              </a:spcBef>
              <a:spcAft>
                <a:spcPts val="600"/>
              </a:spcAft>
              <a:buClr>
                <a:schemeClr val="accent1"/>
              </a:buClr>
              <a:buSzPct val="92000"/>
              <a:buFont typeface="Courier New" pitchFamily="2" charset="2"/>
              <a:buChar char="o"/>
            </a:pPr>
            <a:r>
              <a:rPr lang="en-US" altLang="zh-CN" sz="1400" b="0" i="0" u="none" strike="noStrike" kern="1200" cap="none" spc="0" baseline="0">
                <a:solidFill>
                  <a:srgbClr val="404040"/>
                </a:solidFill>
                <a:latin typeface="Times New Roman" pitchFamily="0" charset="0"/>
                <a:ea typeface="华文中宋" pitchFamily="0" charset="0"/>
                <a:cs typeface="Times New Roman" pitchFamily="0" charset="0"/>
              </a:rPr>
              <a:t>Explore the data to understand its distribution and characteristics.</a:t>
            </a:r>
            <a:endParaRPr lang="en-US" altLang="zh-CN" sz="1400" b="0" i="0" u="none" strike="noStrike" kern="1200" cap="none" spc="0" baseline="0">
              <a:solidFill>
                <a:srgbClr val="404040"/>
              </a:solidFill>
              <a:latin typeface="Times New Roman" pitchFamily="0" charset="0"/>
              <a:ea typeface="华文中宋" pitchFamily="0" charset="0"/>
              <a:cs typeface="Times New Roman" pitchFamily="0" charset="0"/>
            </a:endParaRPr>
          </a:p>
          <a:p>
            <a:pPr marL="0" indent="0" algn="l">
              <a:lnSpc>
                <a:spcPct val="110000"/>
              </a:lnSpc>
              <a:spcBef>
                <a:spcPct val="20000"/>
              </a:spcBef>
              <a:spcAft>
                <a:spcPts val="600"/>
              </a:spcAft>
              <a:buNone/>
            </a:pPr>
            <a:endParaRPr lang="zh-CN" altLang="en-US" sz="1800" b="1" i="0" u="none" strike="noStrike" kern="1200" cap="none" spc="0" baseline="0">
              <a:solidFill>
                <a:srgbClr val="0F0F0F"/>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85083468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5"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6" name="文本框"/>
          <p:cNvSpPr>
            <a:spLocks noGrp="1"/>
          </p:cNvSpPr>
          <p:nvPr>
            <p:ph type="body" idx="1"/>
          </p:nvPr>
        </p:nvSpPr>
        <p:spPr>
          <a:xfrm rot="0">
            <a:off x="591088" y="1232754"/>
            <a:ext cx="11296808" cy="5395738"/>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400" b="1" i="0" u="none" strike="noStrike" kern="1200" cap="none" spc="0" baseline="0">
                <a:solidFill>
                  <a:srgbClr val="404040"/>
                </a:solidFill>
                <a:latin typeface="Times New Roman" pitchFamily="0" charset="0"/>
                <a:ea typeface="华文中宋" pitchFamily="0" charset="0"/>
                <a:cs typeface="Times New Roman" pitchFamily="0" charset="0"/>
              </a:rPr>
              <a:t>Algorithm Development:</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Times New Roman" pitchFamily="0" charset="0"/>
                <a:ea typeface="华文中宋" pitchFamily="0" charset="0"/>
                <a:cs typeface="Times New Roman" pitchFamily="0" charset="0"/>
              </a:rPr>
              <a:t>Data Collection: </a:t>
            </a:r>
            <a:endParaRPr lang="en-US" altLang="zh-CN" sz="2400" b="1" i="0" u="none" strike="noStrike" kern="1200" cap="none" spc="0" baseline="0">
              <a:solidFill>
                <a:srgbClr val="404040"/>
              </a:solidFill>
              <a:latin typeface="Times New Roman" pitchFamily="0" charset="0"/>
              <a:ea typeface="华文中宋" pitchFamily="0" charset="0"/>
              <a:cs typeface="Times New Roman" pitchFamily="0" charset="0"/>
            </a:endParaRPr>
          </a:p>
          <a:p>
            <a:pPr marL="0" indent="0" algn="l">
              <a:lnSpc>
                <a:spcPct val="110000"/>
              </a:lnSpc>
              <a:spcBef>
                <a:spcPct val="20000"/>
              </a:spcBef>
              <a:spcAft>
                <a:spcPts val="600"/>
              </a:spcAft>
              <a:buNone/>
            </a:pPr>
            <a:r>
              <a:rPr lang="zh-CN" altLang="en-US" sz="1800" b="0" i="0" u="none" strike="noStrike" kern="1200" cap="none" spc="0" baseline="0">
                <a:solidFill>
                  <a:srgbClr val="404040"/>
                </a:solidFill>
                <a:latin typeface="Times New Roman" pitchFamily="0" charset="0"/>
                <a:ea typeface="华文中宋" pitchFamily="0" charset="0"/>
                <a:cs typeface="Times New Roman" pitchFamily="0" charset="0"/>
              </a:rPr>
              <a:t>  Utilize web scraping or APIs to gather Fandango movie ratings data and ratings from alternative sources such as IMDb or Rotten Tomatoes.</a:t>
            </a:r>
            <a:endParaRPr lang="en-US" altLang="zh-CN" sz="1700" b="0" i="0" u="none" strike="noStrike" kern="1200" cap="none" spc="0" baseline="0">
              <a:solidFill>
                <a:srgbClr val="404040"/>
              </a:solidFill>
              <a:latin typeface="Times New Roman" pitchFamily="0" charset="0"/>
              <a:ea typeface="华文中宋" pitchFamily="0" charset="0"/>
              <a:cs typeface="Times New Roman" pitchFamily="0" charset="0"/>
            </a:endParaRPr>
          </a:p>
          <a:p>
            <a:pPr marL="0" indent="0" algn="l">
              <a:lnSpc>
                <a:spcPct val="110000"/>
              </a:lnSpc>
              <a:spcBef>
                <a:spcPct val="20000"/>
              </a:spcBef>
              <a:spcAft>
                <a:spcPts val="600"/>
              </a:spcAft>
              <a:buNone/>
            </a:pPr>
            <a:r>
              <a:rPr lang="en-US" altLang="zh-CN" sz="1800" b="1" i="0" u="none" strike="noStrike" kern="1200" cap="none" spc="0" baseline="0">
                <a:solidFill>
                  <a:srgbClr val="404040"/>
                </a:solidFill>
                <a:latin typeface="Times New Roman" pitchFamily="0" charset="0"/>
                <a:ea typeface="华文中宋" pitchFamily="0" charset="0"/>
                <a:cs typeface="Times New Roman" pitchFamily="0" charset="0"/>
              </a:rPr>
              <a:t>Data Preprocessing</a:t>
            </a:r>
            <a:r>
              <a:rPr lang="en-US" altLang="zh-CN" sz="1800" b="0" i="0" u="none" strike="noStrike" kern="1200" cap="none" spc="0" baseline="0">
                <a:solidFill>
                  <a:srgbClr val="404040"/>
                </a:solidFill>
                <a:latin typeface="Times New Roman" pitchFamily="0" charset="0"/>
                <a:ea typeface="华文中宋" pitchFamily="0" charset="0"/>
                <a:cs typeface="Times New Roman" pitchFamily="0" charset="0"/>
              </a:rPr>
              <a:t>: </a:t>
            </a:r>
            <a:endParaRPr lang="en-US" altLang="zh-CN" sz="1800" b="0" i="0" u="none" strike="noStrike" kern="1200" cap="none" spc="0" baseline="0">
              <a:solidFill>
                <a:srgbClr val="404040"/>
              </a:solidFill>
              <a:latin typeface="Times New Roman" pitchFamily="0" charset="0"/>
              <a:ea typeface="华文中宋" pitchFamily="0" charset="0"/>
              <a:cs typeface="Times New Roman" pitchFamily="0" charset="0"/>
            </a:endParaRPr>
          </a:p>
          <a:p>
            <a:pPr lvl="1" marL="324485" indent="0" algn="l">
              <a:lnSpc>
                <a:spcPct val="110000"/>
              </a:lnSpc>
              <a:spcBef>
                <a:spcPct val="20000"/>
              </a:spcBef>
              <a:spcAft>
                <a:spcPts val="600"/>
              </a:spcAft>
              <a:buNone/>
            </a:pPr>
            <a:r>
              <a:rPr lang="zh-CN" altLang="en-US" sz="1800" b="0" i="0" u="none" strike="noStrike" kern="1200" cap="none" spc="0" baseline="0">
                <a:solidFill>
                  <a:srgbClr val="404040"/>
                </a:solidFill>
                <a:latin typeface="Times New Roman" pitchFamily="0" charset="0"/>
                <a:ea typeface="华文中宋" pitchFamily="0" charset="0"/>
                <a:cs typeface="Times New Roman" pitchFamily="0" charset="0"/>
              </a:rPr>
              <a:t> Clean the collected data, handle missing values, and normalize ratings if needed.</a:t>
            </a:r>
            <a:endParaRPr lang="en-US" altLang="zh-CN" sz="18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Times New Roman" pitchFamily="0" charset="0"/>
                <a:ea typeface="华文中宋" pitchFamily="0" charset="0"/>
                <a:cs typeface="Times New Roman" pitchFamily="0" charset="0"/>
              </a:rPr>
              <a:t>Analysis</a:t>
            </a:r>
            <a:r>
              <a:rPr lang="en-US" altLang="zh-CN" sz="1800" b="0" i="0" u="none" strike="noStrike" kern="1200" cap="none" spc="0" baseline="0">
                <a:solidFill>
                  <a:srgbClr val="404040"/>
                </a:solidFill>
                <a:latin typeface="Times New Roman" pitchFamily="0" charset="0"/>
                <a:ea typeface="华文中宋" pitchFamily="0" charset="0"/>
                <a:cs typeface="Times New Roman" pitchFamily="0" charset="0"/>
              </a:rPr>
              <a:t>: </a:t>
            </a:r>
            <a:endParaRPr lang="en-US" altLang="zh-CN" sz="1800" b="0" i="0" u="none" strike="noStrike" kern="1200" cap="none" spc="0" baseline="0">
              <a:solidFill>
                <a:srgbClr val="404040"/>
              </a:solidFill>
              <a:latin typeface="Times New Roman" pitchFamily="0" charset="0"/>
              <a:ea typeface="华文中宋" pitchFamily="0" charset="0"/>
              <a:cs typeface="Times New Roman" pitchFamily="0" charset="0"/>
            </a:endParaRPr>
          </a:p>
          <a:p>
            <a:pPr marL="0" indent="0" algn="l">
              <a:lnSpc>
                <a:spcPct val="110000"/>
              </a:lnSpc>
              <a:spcBef>
                <a:spcPct val="20000"/>
              </a:spcBef>
              <a:spcAft>
                <a:spcPts val="600"/>
              </a:spcAft>
              <a:buNone/>
            </a:pPr>
            <a:r>
              <a:rPr lang="zh-CN" altLang="en-US" sz="1800" b="0" i="0" u="none" strike="noStrike" kern="1200" cap="none" spc="0" baseline="0">
                <a:solidFill>
                  <a:srgbClr val="404040"/>
                </a:solidFill>
                <a:latin typeface="Times New Roman" pitchFamily="0" charset="0"/>
                <a:ea typeface="华文中宋" pitchFamily="0" charset="0"/>
                <a:cs typeface="Times New Roman" pitchFamily="0" charset="0"/>
              </a:rPr>
              <a:t> Calculate summary statistics, visualize rating distributions, and conduct hypothesis testing to identify discrepancies between Fandango ratings and ratings from other sources.</a:t>
            </a:r>
            <a:endParaRPr lang="en-US" altLang="zh-CN" sz="1700" b="0" i="0" u="none" strike="noStrike" kern="1200" cap="none" spc="0" baseline="0">
              <a:solidFill>
                <a:srgbClr val="404040"/>
              </a:solidFill>
              <a:latin typeface="Times New Roman" pitchFamily="0" charset="0"/>
              <a:ea typeface="华文中宋" pitchFamily="0" charset="0"/>
              <a:cs typeface="Times New Roman" pitchFamily="0" charset="0"/>
            </a:endParaRPr>
          </a:p>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Times New Roman" pitchFamily="0" charset="0"/>
                <a:ea typeface="华文中宋" pitchFamily="0" charset="0"/>
                <a:cs typeface="Times New Roman" pitchFamily="0" charset="0"/>
              </a:rPr>
              <a:t>Insights Generation: </a:t>
            </a:r>
            <a:endParaRPr lang="en-US" altLang="zh-CN" sz="1800" b="0" i="0" u="none" strike="noStrike" kern="1200" cap="none" spc="0" baseline="0">
              <a:solidFill>
                <a:srgbClr val="404040"/>
              </a:solidFill>
              <a:latin typeface="Times New Roman" pitchFamily="0" charset="0"/>
              <a:ea typeface="华文中宋" pitchFamily="0" charset="0"/>
              <a:cs typeface="Times New Roman" pitchFamily="0" charset="0"/>
            </a:endParaRPr>
          </a:p>
          <a:p>
            <a:pPr marL="0" indent="0" algn="l">
              <a:lnSpc>
                <a:spcPct val="110000"/>
              </a:lnSpc>
              <a:spcBef>
                <a:spcPct val="20000"/>
              </a:spcBef>
              <a:spcAft>
                <a:spcPts val="600"/>
              </a:spcAft>
              <a:buNone/>
            </a:pPr>
            <a:r>
              <a:rPr lang="zh-CN" altLang="en-US" sz="1800" b="0" i="0" u="none" strike="noStrike" kern="1200" cap="none" spc="0" baseline="0">
                <a:solidFill>
                  <a:srgbClr val="404040"/>
                </a:solidFill>
                <a:latin typeface="Times New Roman" pitchFamily="0" charset="0"/>
                <a:ea typeface="华文中宋" pitchFamily="0" charset="0"/>
                <a:cs typeface="Times New Roman" pitchFamily="0" charset="0"/>
              </a:rPr>
              <a:t> Interpret the analysis results to understand the reasons behind rating differences and provide actionable insights.</a:t>
            </a:r>
            <a:endParaRPr lang="en-US" altLang="zh-CN" sz="1800" b="0" i="0" u="none" strike="noStrike" kern="1200" cap="none" spc="0" baseline="0">
              <a:solidFill>
                <a:srgbClr val="404040"/>
              </a:solidFill>
              <a:latin typeface="Times New Roman" pitchFamily="0" charset="0"/>
              <a:ea typeface="华文中宋" pitchFamily="0" charset="0"/>
              <a:cs typeface="Times New Roman" pitchFamily="0" charset="0"/>
            </a:endParaRPr>
          </a:p>
          <a:p>
            <a:pPr marL="305435" indent="-305435" algn="l">
              <a:lnSpc>
                <a:spcPct val="110000"/>
              </a:lnSpc>
              <a:spcBef>
                <a:spcPct val="20000"/>
              </a:spcBef>
              <a:spcAft>
                <a:spcPts val="600"/>
              </a:spcAft>
              <a:buClr>
                <a:schemeClr val="accent1"/>
              </a:buClr>
              <a:buSzPct val="92000"/>
              <a:buFont typeface="Arial" pitchFamily="34" charset="0"/>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589264166"/>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7"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8"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zh-CN" altLang="en-US" sz="2400" b="0" i="0" u="none" strike="noStrike" kern="1200" cap="none" spc="0" baseline="0">
              <a:solidFill>
                <a:srgbClr val="404040"/>
              </a:solidFill>
              <a:latin typeface="Franklin Gothic Book" pitchFamily="0" charset="0"/>
              <a:ea typeface="华文中宋" pitchFamily="0" charset="0"/>
              <a:cs typeface="Lucida Sans"/>
            </a:endParaRPr>
          </a:p>
        </p:txBody>
      </p:sp>
      <p:pic>
        <p:nvPicPr>
          <p:cNvPr id="49" name="图片"/>
          <p:cNvPicPr>
            <a:picLocks noChangeAspect="1"/>
          </p:cNvPicPr>
          <p:nvPr/>
        </p:nvPicPr>
        <p:blipFill>
          <a:blip r:embed="rId1" cstate="print"/>
          <a:stretch>
            <a:fillRect/>
          </a:stretch>
        </p:blipFill>
        <p:spPr>
          <a:xfrm rot="0">
            <a:off x="4495018" y="2020665"/>
            <a:ext cx="2346960" cy="2375082"/>
          </a:xfrm>
          <a:prstGeom prst="rect"/>
          <a:noFill/>
          <a:ln w="12700" cmpd="sng" cap="flat">
            <a:noFill/>
            <a:prstDash val="solid"/>
            <a:miter/>
          </a:ln>
        </p:spPr>
      </p:pic>
      <p:pic>
        <p:nvPicPr>
          <p:cNvPr id="50" name="图片"/>
          <p:cNvPicPr>
            <a:picLocks noChangeAspect="1"/>
          </p:cNvPicPr>
          <p:nvPr/>
        </p:nvPicPr>
        <p:blipFill>
          <a:blip r:embed="rId2" cstate="print"/>
          <a:stretch>
            <a:fillRect/>
          </a:stretch>
        </p:blipFill>
        <p:spPr>
          <a:xfrm rot="0">
            <a:off x="678322" y="2056985"/>
            <a:ext cx="2366882" cy="2341732"/>
          </a:xfrm>
          <a:prstGeom prst="rect"/>
          <a:noFill/>
          <a:ln w="12700" cmpd="sng" cap="flat">
            <a:noFill/>
            <a:prstDash val="solid"/>
            <a:miter/>
          </a:ln>
        </p:spPr>
      </p:pic>
      <p:pic>
        <p:nvPicPr>
          <p:cNvPr id="51" name="图片"/>
          <p:cNvPicPr>
            <a:picLocks noChangeAspect="1"/>
          </p:cNvPicPr>
          <p:nvPr/>
        </p:nvPicPr>
        <p:blipFill>
          <a:blip r:embed="rId3" cstate="print"/>
          <a:stretch>
            <a:fillRect/>
          </a:stretch>
        </p:blipFill>
        <p:spPr>
          <a:xfrm rot="0">
            <a:off x="7513923" y="2133285"/>
            <a:ext cx="3771301" cy="2259484"/>
          </a:xfrm>
          <a:prstGeom prst="rect"/>
          <a:noFill/>
          <a:ln w="12700" cmpd="sng" cap="flat">
            <a:noFill/>
            <a:prstDash val="solid"/>
            <a:miter/>
          </a:ln>
        </p:spPr>
      </p:pic>
      <p:sp>
        <p:nvSpPr>
          <p:cNvPr id="52" name="矩形"/>
          <p:cNvSpPr>
            <a:spLocks/>
          </p:cNvSpPr>
          <p:nvPr/>
        </p:nvSpPr>
        <p:spPr>
          <a:xfrm rot="0">
            <a:off x="677334" y="179831"/>
            <a:ext cx="8596668" cy="669253"/>
          </a:xfrm>
          <a:prstGeom prst="rect"/>
          <a:noFill/>
          <a:ln w="12700" cmpd="sng" cap="flat">
            <a:noFill/>
            <a:prstDash val="solid"/>
            <a:miter/>
          </a:ln>
        </p:spPr>
      </p:sp>
    </p:spTree>
    <p:extLst>
      <p:ext uri="{BB962C8B-B14F-4D97-AF65-F5344CB8AC3E}">
        <p14:creationId xmlns:p14="http://schemas.microsoft.com/office/powerpoint/2010/main" val="202047102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3" name="文本框"/>
          <p:cNvSpPr>
            <a:spLocks noGrp="1"/>
          </p:cNvSpPr>
          <p:nvPr>
            <p:ph type="title"/>
          </p:nvPr>
        </p:nvSpPr>
        <p:spPr>
          <a:xfrm rot="0">
            <a:off x="581192" y="77142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4" name="文本框"/>
          <p:cNvSpPr>
            <a:spLocks noGrp="1"/>
          </p:cNvSpPr>
          <p:nvPr>
            <p:ph type="body" idx="1"/>
          </p:nvPr>
        </p:nvSpPr>
        <p:spPr>
          <a:xfrm rot="0">
            <a:off x="581192" y="183641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ct val="20000"/>
              </a:spcBef>
              <a:spcAft>
                <a:spcPts val="600"/>
              </a:spcAft>
              <a:buNone/>
            </a:pPr>
            <a:r>
              <a:rPr lang="zh-CN" altLang="en-US" sz="2800" b="0" i="0" u="none" strike="noStrike" kern="1200" cap="none" spc="0" baseline="0">
                <a:solidFill>
                  <a:srgbClr val="404040"/>
                </a:solidFill>
                <a:latin typeface="Franklin Gothic Book" pitchFamily="0" charset="0"/>
                <a:ea typeface="Franklin Gothic Book" pitchFamily="0" charset="0"/>
                <a:cs typeface="Franklin Gothic Book" pitchFamily="0" charset="0"/>
              </a:rPr>
              <a:t> Our analysis found that there's a small difference between how Fandango rated popular movies in 2015 compared to those in 2016. On average, movies released in 2016 got slightly lower ratings on Fandango than those released in 2015. This suggests that there might have been some changes in Fandango's rating system or how they selected and rated movies over the years.</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br>
              <a:rPr lang="zh-CN" altLang="en-US" sz="1700" b="0" i="0" u="none" strike="noStrike" kern="1200" cap="none" spc="0" baseline="0">
                <a:solidFill>
                  <a:srgbClr val="404040"/>
                </a:solidFill>
                <a:latin typeface="Franklin Gothic Book" pitchFamily="0" charset="0"/>
                <a:ea typeface="华文中宋" pitchFamily="0" charset="0"/>
                <a:cs typeface="Lucida Sans"/>
              </a:rPr>
            </a:b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28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20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66486592"/>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5"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56"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57" name="矩形"/>
          <p:cNvSpPr>
            <a:spLocks/>
          </p:cNvSpPr>
          <p:nvPr/>
        </p:nvSpPr>
        <p:spPr>
          <a:xfrm rot="0">
            <a:off x="531712" y="1710761"/>
            <a:ext cx="11076417" cy="344709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br>
              <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rPr>
            </a:br>
            <a:r>
              <a:rPr lang="zh-CN" altLang="en-US" sz="2800" b="0" i="0" u="none" strike="noStrike" kern="1200" cap="none" spc="0" baseline="0">
                <a:solidFill>
                  <a:schemeClr val="tx1"/>
                </a:solidFill>
                <a:latin typeface="Franklin Gothic Book" pitchFamily="0" charset="0"/>
                <a:ea typeface="Franklin Gothic Book" pitchFamily="0" charset="0"/>
                <a:cs typeface="Franklin Gothic Book" pitchFamily="0" charset="0"/>
              </a:rPr>
              <a:t> Using Python for analysing Fandango movie rating differences has promising future potential. It could involve building predictive models, creating visualization tools, developing automated monitoring systems, exploring sentiment analysis, and integrating with other databases for comparative analysis, enhancing accuracy and insights.</a:t>
            </a:r>
            <a:endParaRPr lang="en-US" altLang="zh-CN" sz="2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br>
              <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rPr>
            </a:b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0" charset="0"/>
              <a:ea typeface="华文中宋" pitchFamily="0" charset="0"/>
              <a:cs typeface="Times New Roman" pitchFamily="0" charset="0"/>
            </a:endParaRPr>
          </a:p>
        </p:txBody>
      </p:sp>
    </p:spTree>
    <p:extLst>
      <p:ext uri="{BB962C8B-B14F-4D97-AF65-F5344CB8AC3E}">
        <p14:creationId xmlns:p14="http://schemas.microsoft.com/office/powerpoint/2010/main" val="479479508"/>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161</cp:revision>
  <dcterms:created xsi:type="dcterms:W3CDTF">2021-05-26T16:50:10Z</dcterms:created>
  <dcterms:modified xsi:type="dcterms:W3CDTF">2024-04-23T07:16:11Z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