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nva Sans Bold" panose="020B0604020202020204" charset="0"/>
      <p:regular r:id="rId9"/>
    </p:embeddedFont>
    <p:embeddedFont>
      <p:font typeface="Helios" panose="020B0604020202020204" charset="0"/>
      <p:regular r:id="rId10"/>
    </p:embeddedFont>
    <p:embeddedFont>
      <p:font typeface="Helios Bold" panose="020B0604020202020204" charset="0"/>
      <p:regular r:id="rId11"/>
    </p:embeddedFont>
    <p:embeddedFont>
      <p:font typeface="Klein Bold" panose="020B0604020202020204" charset="0"/>
      <p:regular r:id="rId12"/>
    </p:embeddedFont>
    <p:embeddedFont>
      <p:font typeface="League Spartan" panose="020B0604020202020204" charset="0"/>
      <p:regular r:id="rId13"/>
    </p:embeddedFont>
    <p:embeddedFont>
      <p:font typeface="Montserrat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40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6551" y="-63503"/>
            <a:ext cx="7223160" cy="10417045"/>
          </a:xfrm>
          <a:custGeom>
            <a:avLst/>
            <a:gdLst/>
            <a:ahLst/>
            <a:cxnLst/>
            <a:rect l="l" t="t" r="r" b="b"/>
            <a:pathLst>
              <a:path w="7223160" h="10417045">
                <a:moveTo>
                  <a:pt x="0" y="0"/>
                </a:moveTo>
                <a:lnTo>
                  <a:pt x="7223160" y="0"/>
                </a:lnTo>
                <a:lnTo>
                  <a:pt x="7223160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8769858"/>
            <a:ext cx="488442" cy="488442"/>
          </a:xfrm>
          <a:custGeom>
            <a:avLst/>
            <a:gdLst/>
            <a:ahLst/>
            <a:cxnLst/>
            <a:rect l="l" t="t" r="r" b="b"/>
            <a:pathLst>
              <a:path w="488442" h="488442">
                <a:moveTo>
                  <a:pt x="0" y="0"/>
                </a:moveTo>
                <a:lnTo>
                  <a:pt x="488442" y="0"/>
                </a:lnTo>
                <a:lnTo>
                  <a:pt x="488442" y="488442"/>
                </a:lnTo>
                <a:lnTo>
                  <a:pt x="0" y="4884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25898" y="4139013"/>
            <a:ext cx="14216644" cy="375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775"/>
              </a:lnSpc>
            </a:pPr>
            <a:r>
              <a:rPr lang="en-US" sz="12375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Business contract validation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38745" y="7690428"/>
            <a:ext cx="4402141" cy="145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99"/>
              </a:lnSpc>
            </a:pPr>
            <a:r>
              <a:rPr lang="en-US" sz="5199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Ajith kumar.S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71900"/>
          </a:xfrm>
          <a:custGeom>
            <a:avLst/>
            <a:gdLst/>
            <a:ahLst/>
            <a:cxnLst/>
            <a:rect l="l" t="t" r="r" b="b"/>
            <a:pathLst>
              <a:path w="18288000" h="3771900">
                <a:moveTo>
                  <a:pt x="0" y="0"/>
                </a:moveTo>
                <a:lnTo>
                  <a:pt x="18288000" y="0"/>
                </a:lnTo>
                <a:lnTo>
                  <a:pt x="182880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t="-90233" b="-13274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3503" y="3709616"/>
            <a:ext cx="18414997" cy="6640887"/>
          </a:xfrm>
          <a:custGeom>
            <a:avLst/>
            <a:gdLst/>
            <a:ahLst/>
            <a:cxnLst/>
            <a:rect l="l" t="t" r="r" b="b"/>
            <a:pathLst>
              <a:path w="18414997" h="6640887">
                <a:moveTo>
                  <a:pt x="0" y="0"/>
                </a:moveTo>
                <a:lnTo>
                  <a:pt x="18414997" y="0"/>
                </a:lnTo>
                <a:lnTo>
                  <a:pt x="18414997" y="6640887"/>
                </a:lnTo>
                <a:lnTo>
                  <a:pt x="0" y="66408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91762" y="4219880"/>
            <a:ext cx="11774519" cy="4638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00"/>
              </a:lnSpc>
            </a:pPr>
            <a:r>
              <a:rPr lang="en-US" sz="47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Lazy Loading with Caching Combining NER with User-Defined Labels Highlighting PDF with Custom Annotations Text Extraction from Multiple Formats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47171" y="1068553"/>
            <a:ext cx="15089181" cy="144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26"/>
              </a:lnSpc>
            </a:pPr>
            <a:r>
              <a:rPr lang="en-US" sz="8376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Unique Idea Brief (Solution)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2647" cy="3105741"/>
            <a:chOff x="0" y="0"/>
            <a:chExt cx="18282641" cy="3105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2665" cy="3105785"/>
            </a:xfrm>
            <a:custGeom>
              <a:avLst/>
              <a:gdLst/>
              <a:ahLst/>
              <a:cxnLst/>
              <a:rect l="l" t="t" r="r" b="b"/>
              <a:pathLst>
                <a:path w="18282665" h="3105785">
                  <a:moveTo>
                    <a:pt x="0" y="0"/>
                  </a:moveTo>
                  <a:lnTo>
                    <a:pt x="0" y="3105785"/>
                  </a:lnTo>
                  <a:lnTo>
                    <a:pt x="18282665" y="3105785"/>
                  </a:lnTo>
                  <a:lnTo>
                    <a:pt x="18282665" y="0"/>
                  </a:lnTo>
                  <a:close/>
                </a:path>
              </a:pathLst>
            </a:custGeom>
            <a:solidFill>
              <a:srgbClr val="153969">
                <a:alpha val="13725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965197" y="3507772"/>
            <a:ext cx="16357597" cy="6278909"/>
          </a:xfrm>
          <a:custGeom>
            <a:avLst/>
            <a:gdLst/>
            <a:ahLst/>
            <a:cxnLst/>
            <a:rect l="l" t="t" r="r" b="b"/>
            <a:pathLst>
              <a:path w="16357597" h="6278909">
                <a:moveTo>
                  <a:pt x="0" y="0"/>
                </a:moveTo>
                <a:lnTo>
                  <a:pt x="16357597" y="0"/>
                </a:lnTo>
                <a:lnTo>
                  <a:pt x="16357597" y="6278908"/>
                </a:lnTo>
                <a:lnTo>
                  <a:pt x="0" y="6278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8288000" cy="3105150"/>
          </a:xfrm>
          <a:custGeom>
            <a:avLst/>
            <a:gdLst/>
            <a:ahLst/>
            <a:cxnLst/>
            <a:rect l="l" t="t" r="r" b="b"/>
            <a:pathLst>
              <a:path w="18288000" h="3105150">
                <a:moveTo>
                  <a:pt x="0" y="0"/>
                </a:moveTo>
                <a:lnTo>
                  <a:pt x="18288000" y="0"/>
                </a:lnTo>
                <a:lnTo>
                  <a:pt x="18288000" y="3105150"/>
                </a:lnTo>
                <a:lnTo>
                  <a:pt x="0" y="31051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/>
          <a:lstStyle/>
          <a:p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87451" y="755875"/>
            <a:ext cx="11092386" cy="1709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58"/>
              </a:lnSpc>
            </a:pPr>
            <a:r>
              <a:rPr lang="en-US" sz="9899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Features Offered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91455" y="5391626"/>
            <a:ext cx="174669" cy="42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91455" y="6933438"/>
            <a:ext cx="174669" cy="42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91455" y="8626754"/>
            <a:ext cx="174669" cy="42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91608" y="4015769"/>
            <a:ext cx="174355" cy="42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16294" y="5391626"/>
            <a:ext cx="2083880" cy="42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Text Extraction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16294" y="8405660"/>
            <a:ext cx="2836812" cy="42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User-Defined Labels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16294" y="4013749"/>
            <a:ext cx="2756002" cy="42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File Upload Support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16294" y="6712353"/>
            <a:ext cx="4556455" cy="42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Named Entity Recognition (NER)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48605" y="4015769"/>
            <a:ext cx="174669" cy="42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48605" y="5393646"/>
            <a:ext cx="174669" cy="42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48605" y="6933438"/>
            <a:ext cx="174669" cy="42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48605" y="8626754"/>
            <a:ext cx="174669" cy="42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8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094360" y="5391626"/>
            <a:ext cx="2084499" cy="42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Summarization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10696" y="4013749"/>
            <a:ext cx="2663419" cy="42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Highlighting in PDF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147966" y="6712353"/>
            <a:ext cx="4015149" cy="42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Zero-Shot Text Classification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34577" y="8405660"/>
            <a:ext cx="3838632" cy="42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Session State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209925"/>
          </a:xfrm>
          <a:custGeom>
            <a:avLst/>
            <a:gdLst/>
            <a:ahLst/>
            <a:cxnLst/>
            <a:rect l="l" t="t" r="r" b="b"/>
            <a:pathLst>
              <a:path w="18288000" h="3209925">
                <a:moveTo>
                  <a:pt x="0" y="0"/>
                </a:moveTo>
                <a:lnTo>
                  <a:pt x="18288000" y="0"/>
                </a:lnTo>
                <a:lnTo>
                  <a:pt x="18288000" y="3209925"/>
                </a:lnTo>
                <a:lnTo>
                  <a:pt x="0" y="3209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t="-114781" b="-16474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3453" y="3121676"/>
            <a:ext cx="18624947" cy="7228818"/>
          </a:xfrm>
          <a:custGeom>
            <a:avLst/>
            <a:gdLst/>
            <a:ahLst/>
            <a:cxnLst/>
            <a:rect l="l" t="t" r="r" b="b"/>
            <a:pathLst>
              <a:path w="18624947" h="7228818">
                <a:moveTo>
                  <a:pt x="0" y="0"/>
                </a:moveTo>
                <a:lnTo>
                  <a:pt x="18624947" y="0"/>
                </a:lnTo>
                <a:lnTo>
                  <a:pt x="18624947" y="7228818"/>
                </a:lnTo>
                <a:lnTo>
                  <a:pt x="0" y="72288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4488" y="5494439"/>
            <a:ext cx="3239110" cy="542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PDF Highlighting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6728079"/>
            <a:ext cx="6246514" cy="542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Named Entity Recognition (NER)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26413" y="5170589"/>
            <a:ext cx="2934348" cy="86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4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Analyze Button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53622" y="5224043"/>
            <a:ext cx="4050582" cy="86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4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User Input for Labels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22728" y="6355032"/>
            <a:ext cx="3830555" cy="86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4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Text Summarization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48582" y="7502500"/>
            <a:ext cx="3562331" cy="86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4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Text Classification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87741" y="7602512"/>
            <a:ext cx="3138392" cy="1857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8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Highlighted PDF Named Entities Summary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51526" y="9434255"/>
            <a:ext cx="4173855" cy="714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0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Classification Results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63321" y="5547893"/>
            <a:ext cx="4947590" cy="542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Displaying Extracted Text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94544" y="1324870"/>
            <a:ext cx="7271652" cy="151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25"/>
              </a:lnSpc>
            </a:pPr>
            <a:r>
              <a:rPr lang="en-US" sz="8875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Process flow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9057" y="4375480"/>
            <a:ext cx="2608583" cy="549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1"/>
              </a:lnSpc>
            </a:pPr>
            <a:r>
              <a:rPr lang="en-US" sz="3186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Initialization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75208" y="4352487"/>
            <a:ext cx="5837692" cy="546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9"/>
              </a:lnSpc>
            </a:pPr>
            <a:r>
              <a:rPr lang="en-US" sz="312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Loading Models and Pipelines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24912" y="4425725"/>
            <a:ext cx="2185511" cy="546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9"/>
              </a:lnSpc>
            </a:pPr>
            <a:r>
              <a:rPr lang="en-US" sz="312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File Upload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28145" y="4446203"/>
            <a:ext cx="2951283" cy="546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9"/>
              </a:lnSpc>
            </a:pPr>
            <a:r>
              <a:rPr lang="en-US" sz="312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Text Extraction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415076" y="6611369"/>
            <a:ext cx="5207756" cy="792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8"/>
              </a:lnSpc>
            </a:pPr>
            <a:r>
              <a:rPr lang="en-US" sz="44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Displaying Results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26856" y="3107103"/>
            <a:ext cx="1887703" cy="807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sz="4698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START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35172" y="8930859"/>
            <a:ext cx="1255328" cy="807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sz="4698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5" y="5148805"/>
            <a:ext cx="2803998" cy="850897"/>
          </a:xfrm>
          <a:custGeom>
            <a:avLst/>
            <a:gdLst/>
            <a:ahLst/>
            <a:cxnLst/>
            <a:rect l="l" t="t" r="r" b="b"/>
            <a:pathLst>
              <a:path w="2803998" h="850897">
                <a:moveTo>
                  <a:pt x="0" y="0"/>
                </a:moveTo>
                <a:lnTo>
                  <a:pt x="2803998" y="0"/>
                </a:lnTo>
                <a:lnTo>
                  <a:pt x="2803998" y="850897"/>
                </a:lnTo>
                <a:lnTo>
                  <a:pt x="0" y="85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6832" y="2513076"/>
            <a:ext cx="5703751" cy="1555842"/>
          </a:xfrm>
          <a:custGeom>
            <a:avLst/>
            <a:gdLst/>
            <a:ahLst/>
            <a:cxnLst/>
            <a:rect l="l" t="t" r="r" b="b"/>
            <a:pathLst>
              <a:path w="5703751" h="1555842">
                <a:moveTo>
                  <a:pt x="0" y="0"/>
                </a:moveTo>
                <a:lnTo>
                  <a:pt x="5703751" y="0"/>
                </a:lnTo>
                <a:lnTo>
                  <a:pt x="5703751" y="1555842"/>
                </a:lnTo>
                <a:lnTo>
                  <a:pt x="0" y="155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480383" y="5123898"/>
            <a:ext cx="2803998" cy="850897"/>
          </a:xfrm>
          <a:custGeom>
            <a:avLst/>
            <a:gdLst/>
            <a:ahLst/>
            <a:cxnLst/>
            <a:rect l="l" t="t" r="r" b="b"/>
            <a:pathLst>
              <a:path w="2803998" h="850897">
                <a:moveTo>
                  <a:pt x="0" y="0"/>
                </a:moveTo>
                <a:lnTo>
                  <a:pt x="2803998" y="0"/>
                </a:lnTo>
                <a:lnTo>
                  <a:pt x="2803998" y="850896"/>
                </a:lnTo>
                <a:lnTo>
                  <a:pt x="0" y="850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527884" y="8834276"/>
            <a:ext cx="2803998" cy="1398308"/>
          </a:xfrm>
          <a:custGeom>
            <a:avLst/>
            <a:gdLst/>
            <a:ahLst/>
            <a:cxnLst/>
            <a:rect l="l" t="t" r="r" b="b"/>
            <a:pathLst>
              <a:path w="2803998" h="1398308">
                <a:moveTo>
                  <a:pt x="0" y="0"/>
                </a:moveTo>
                <a:lnTo>
                  <a:pt x="2803998" y="0"/>
                </a:lnTo>
                <a:lnTo>
                  <a:pt x="2803998" y="1398308"/>
                </a:lnTo>
                <a:lnTo>
                  <a:pt x="0" y="13983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3503" y="-244478"/>
            <a:ext cx="18414997" cy="2600420"/>
          </a:xfrm>
          <a:custGeom>
            <a:avLst/>
            <a:gdLst/>
            <a:ahLst/>
            <a:cxnLst/>
            <a:rect l="l" t="t" r="r" b="b"/>
            <a:pathLst>
              <a:path w="18414997" h="2600420">
                <a:moveTo>
                  <a:pt x="0" y="0"/>
                </a:moveTo>
                <a:lnTo>
                  <a:pt x="18414997" y="0"/>
                </a:lnTo>
                <a:lnTo>
                  <a:pt x="18414997" y="2600420"/>
                </a:lnTo>
                <a:lnTo>
                  <a:pt x="0" y="26004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52327" y="5027333"/>
            <a:ext cx="2803998" cy="850897"/>
          </a:xfrm>
          <a:custGeom>
            <a:avLst/>
            <a:gdLst/>
            <a:ahLst/>
            <a:cxnLst/>
            <a:rect l="l" t="t" r="r" b="b"/>
            <a:pathLst>
              <a:path w="2803998" h="850897">
                <a:moveTo>
                  <a:pt x="0" y="0"/>
                </a:moveTo>
                <a:lnTo>
                  <a:pt x="2803998" y="0"/>
                </a:lnTo>
                <a:lnTo>
                  <a:pt x="2803998" y="850897"/>
                </a:lnTo>
                <a:lnTo>
                  <a:pt x="0" y="8508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362625" y="3023149"/>
            <a:ext cx="9941185" cy="1542745"/>
          </a:xfrm>
          <a:custGeom>
            <a:avLst/>
            <a:gdLst/>
            <a:ahLst/>
            <a:cxnLst/>
            <a:rect l="l" t="t" r="r" b="b"/>
            <a:pathLst>
              <a:path w="9941185" h="1542745">
                <a:moveTo>
                  <a:pt x="0" y="0"/>
                </a:moveTo>
                <a:lnTo>
                  <a:pt x="9941185" y="0"/>
                </a:lnTo>
                <a:lnTo>
                  <a:pt x="9941185" y="1542745"/>
                </a:lnTo>
                <a:lnTo>
                  <a:pt x="0" y="15427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8951" y="7072703"/>
            <a:ext cx="17351397" cy="1565234"/>
          </a:xfrm>
          <a:custGeom>
            <a:avLst/>
            <a:gdLst/>
            <a:ahLst/>
            <a:cxnLst/>
            <a:rect l="l" t="t" r="r" b="b"/>
            <a:pathLst>
              <a:path w="17351397" h="1565234">
                <a:moveTo>
                  <a:pt x="0" y="0"/>
                </a:moveTo>
                <a:lnTo>
                  <a:pt x="17351397" y="0"/>
                </a:lnTo>
                <a:lnTo>
                  <a:pt x="17351397" y="1565234"/>
                </a:lnTo>
                <a:lnTo>
                  <a:pt x="0" y="15652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23065" y="5829300"/>
            <a:ext cx="15255135" cy="743312"/>
          </a:xfrm>
          <a:custGeom>
            <a:avLst/>
            <a:gdLst/>
            <a:ahLst/>
            <a:cxnLst/>
            <a:rect l="l" t="t" r="r" b="b"/>
            <a:pathLst>
              <a:path w="15255135" h="743312">
                <a:moveTo>
                  <a:pt x="0" y="0"/>
                </a:moveTo>
                <a:lnTo>
                  <a:pt x="15255136" y="0"/>
                </a:lnTo>
                <a:lnTo>
                  <a:pt x="15255136" y="743312"/>
                </a:lnTo>
                <a:lnTo>
                  <a:pt x="0" y="7433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257998" y="284369"/>
            <a:ext cx="12007253" cy="139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38"/>
              </a:lnSpc>
            </a:pPr>
            <a:r>
              <a:rPr lang="en-US" sz="80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Architecture Diagram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6511" y="4427782"/>
            <a:ext cx="2122084" cy="526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Upload Dir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6277" y="6337954"/>
            <a:ext cx="2556386" cy="1365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559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File Uploader (PDF/Image)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15863" y="2526240"/>
            <a:ext cx="3035189" cy="526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Output Display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26334" y="2658258"/>
            <a:ext cx="2416188" cy="1064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297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Highlighting</a:t>
            </a:r>
          </a:p>
          <a:p>
            <a:pPr algn="ctr">
              <a:lnSpc>
                <a:spcPts val="4364"/>
              </a:lnSpc>
            </a:pPr>
            <a:r>
              <a:rPr lang="en-US" sz="3117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Pymupdf</a:t>
            </a:r>
            <a:endParaRPr lang="en-US" sz="3117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784411" y="8460648"/>
            <a:ext cx="2616365" cy="526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Streamlit App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602484" y="4345724"/>
            <a:ext cx="2655751" cy="659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File Processor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810471" y="5056642"/>
            <a:ext cx="2111912" cy="659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(PDF/Text)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540323" y="6471304"/>
            <a:ext cx="2758888" cy="526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Text Extractor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588795" y="2387260"/>
            <a:ext cx="2558129" cy="526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Classification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895509" y="6399314"/>
            <a:ext cx="2410997" cy="136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NER Module (spaCy)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517129" y="4420619"/>
            <a:ext cx="3035798" cy="526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Summarization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403717" y="9415377"/>
            <a:ext cx="1021204" cy="650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8"/>
              </a:lnSpc>
            </a:pPr>
            <a:r>
              <a:rPr lang="en-US" sz="37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880290" y="7169677"/>
            <a:ext cx="1424054" cy="368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203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(PyMuPDF,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539696" y="7407640"/>
            <a:ext cx="1502826" cy="397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6"/>
              </a:lnSpc>
            </a:pPr>
            <a:r>
              <a:rPr lang="en-US" sz="2276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Tesseract)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90874" y="5128927"/>
            <a:ext cx="1572816" cy="764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7"/>
              </a:lnSpc>
            </a:pPr>
            <a:r>
              <a:rPr lang="en-US" sz="218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(Temporary Storage)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948278" y="3221879"/>
            <a:ext cx="2068878" cy="382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3"/>
              </a:lnSpc>
            </a:pPr>
            <a:r>
              <a:rPr lang="en-US" sz="218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(Hugging Face)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029145" y="5201155"/>
            <a:ext cx="2068878" cy="382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3"/>
              </a:lnSpc>
            </a:pPr>
            <a:r>
              <a:rPr lang="en-US" sz="218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(Hugging Face)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031740" y="3223670"/>
            <a:ext cx="2011613" cy="797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sz="226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(Text, Results, PDF)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9175" y="3118294"/>
            <a:ext cx="572491" cy="545649"/>
          </a:xfrm>
          <a:custGeom>
            <a:avLst/>
            <a:gdLst/>
            <a:ahLst/>
            <a:cxnLst/>
            <a:rect l="l" t="t" r="r" b="b"/>
            <a:pathLst>
              <a:path w="572491" h="545649">
                <a:moveTo>
                  <a:pt x="0" y="0"/>
                </a:moveTo>
                <a:lnTo>
                  <a:pt x="572491" y="0"/>
                </a:lnTo>
                <a:lnTo>
                  <a:pt x="572491" y="545650"/>
                </a:lnTo>
                <a:lnTo>
                  <a:pt x="0" y="545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186361"/>
            <a:ext cx="572491" cy="545649"/>
          </a:xfrm>
          <a:custGeom>
            <a:avLst/>
            <a:gdLst/>
            <a:ahLst/>
            <a:cxnLst/>
            <a:rect l="l" t="t" r="r" b="b"/>
            <a:pathLst>
              <a:path w="572491" h="545649">
                <a:moveTo>
                  <a:pt x="0" y="0"/>
                </a:moveTo>
                <a:lnTo>
                  <a:pt x="572491" y="0"/>
                </a:lnTo>
                <a:lnTo>
                  <a:pt x="572491" y="545649"/>
                </a:lnTo>
                <a:lnTo>
                  <a:pt x="0" y="545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38225" y="5254428"/>
            <a:ext cx="572491" cy="545649"/>
          </a:xfrm>
          <a:custGeom>
            <a:avLst/>
            <a:gdLst/>
            <a:ahLst/>
            <a:cxnLst/>
            <a:rect l="l" t="t" r="r" b="b"/>
            <a:pathLst>
              <a:path w="572491" h="545649">
                <a:moveTo>
                  <a:pt x="0" y="0"/>
                </a:moveTo>
                <a:lnTo>
                  <a:pt x="572491" y="0"/>
                </a:lnTo>
                <a:lnTo>
                  <a:pt x="572491" y="545649"/>
                </a:lnTo>
                <a:lnTo>
                  <a:pt x="0" y="545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47750" y="6322504"/>
            <a:ext cx="572491" cy="545649"/>
          </a:xfrm>
          <a:custGeom>
            <a:avLst/>
            <a:gdLst/>
            <a:ahLst/>
            <a:cxnLst/>
            <a:rect l="l" t="t" r="r" b="b"/>
            <a:pathLst>
              <a:path w="572491" h="545649">
                <a:moveTo>
                  <a:pt x="0" y="0"/>
                </a:moveTo>
                <a:lnTo>
                  <a:pt x="572491" y="0"/>
                </a:lnTo>
                <a:lnTo>
                  <a:pt x="572491" y="545650"/>
                </a:lnTo>
                <a:lnTo>
                  <a:pt x="0" y="545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47750" y="7304846"/>
            <a:ext cx="572491" cy="545649"/>
          </a:xfrm>
          <a:custGeom>
            <a:avLst/>
            <a:gdLst/>
            <a:ahLst/>
            <a:cxnLst/>
            <a:rect l="l" t="t" r="r" b="b"/>
            <a:pathLst>
              <a:path w="572491" h="545649">
                <a:moveTo>
                  <a:pt x="0" y="0"/>
                </a:moveTo>
                <a:lnTo>
                  <a:pt x="572491" y="0"/>
                </a:lnTo>
                <a:lnTo>
                  <a:pt x="572491" y="545649"/>
                </a:lnTo>
                <a:lnTo>
                  <a:pt x="0" y="545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47750" y="8287188"/>
            <a:ext cx="572491" cy="545649"/>
          </a:xfrm>
          <a:custGeom>
            <a:avLst/>
            <a:gdLst/>
            <a:ahLst/>
            <a:cxnLst/>
            <a:rect l="l" t="t" r="r" b="b"/>
            <a:pathLst>
              <a:path w="572491" h="545649">
                <a:moveTo>
                  <a:pt x="0" y="0"/>
                </a:moveTo>
                <a:lnTo>
                  <a:pt x="572491" y="0"/>
                </a:lnTo>
                <a:lnTo>
                  <a:pt x="572491" y="545649"/>
                </a:lnTo>
                <a:lnTo>
                  <a:pt x="0" y="545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47750" y="9269540"/>
            <a:ext cx="572491" cy="545649"/>
          </a:xfrm>
          <a:custGeom>
            <a:avLst/>
            <a:gdLst/>
            <a:ahLst/>
            <a:cxnLst/>
            <a:rect l="l" t="t" r="r" b="b"/>
            <a:pathLst>
              <a:path w="572491" h="545649">
                <a:moveTo>
                  <a:pt x="0" y="0"/>
                </a:moveTo>
                <a:lnTo>
                  <a:pt x="572491" y="0"/>
                </a:lnTo>
                <a:lnTo>
                  <a:pt x="572491" y="545649"/>
                </a:lnTo>
                <a:lnTo>
                  <a:pt x="0" y="545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192254" y="-63503"/>
            <a:ext cx="23328259" cy="13084616"/>
          </a:xfrm>
          <a:custGeom>
            <a:avLst/>
            <a:gdLst/>
            <a:ahLst/>
            <a:cxnLst/>
            <a:rect l="l" t="t" r="r" b="b"/>
            <a:pathLst>
              <a:path w="23328259" h="13084616">
                <a:moveTo>
                  <a:pt x="0" y="0"/>
                </a:moveTo>
                <a:lnTo>
                  <a:pt x="23328259" y="0"/>
                </a:lnTo>
                <a:lnTo>
                  <a:pt x="23328259" y="13084616"/>
                </a:lnTo>
                <a:lnTo>
                  <a:pt x="0" y="1308461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812621" y="619773"/>
            <a:ext cx="7684656" cy="1093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18"/>
              </a:lnSpc>
            </a:pPr>
            <a:r>
              <a:rPr lang="en-US" sz="62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Technologies used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59947" y="2797464"/>
            <a:ext cx="5310578" cy="6197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Framework PDF Processing OCR Model NLP Models Data Encoding Text Processing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53225" y="9031996"/>
            <a:ext cx="6686579" cy="100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Filesystem Handling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3657600" y="1758098"/>
            <a:ext cx="11249368" cy="885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53"/>
              </a:lnSpc>
            </a:pPr>
            <a:r>
              <a:rPr lang="en-US" sz="2558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Text Extraction: Handles both PDF and image files. Extracts text using </a:t>
            </a:r>
            <a:r>
              <a:rPr lang="en-US" sz="2558" dirty="0" err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PyMuPDF</a:t>
            </a:r>
            <a:r>
              <a:rPr lang="en-US" sz="2558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for PDFs and </a:t>
            </a:r>
            <a:r>
              <a:rPr lang="en-US" sz="2558" dirty="0" err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Pytesseract</a:t>
            </a:r>
            <a:r>
              <a:rPr lang="en-US" sz="2558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for images.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01483" y="3315014"/>
            <a:ext cx="12595717" cy="1346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53"/>
              </a:lnSpc>
            </a:pPr>
            <a:r>
              <a:rPr lang="en-US" sz="2558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Text Analysis: Identifies named entities using Spacy. Summarizes the text with the Hugging Face Transformers library. Classifies text based on user-selected labels using zero-shot classification.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51315" y="5571153"/>
            <a:ext cx="13098285" cy="885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53"/>
              </a:lnSpc>
            </a:pPr>
            <a:r>
              <a:rPr lang="en-US" sz="2558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User Interface: </a:t>
            </a:r>
            <a:r>
              <a:rPr lang="en-US" sz="2558" dirty="0" err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Streamlit</a:t>
            </a:r>
            <a:r>
              <a:rPr lang="en-US" sz="2558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provides an easy-to-use web interface. Users can upload files, select predefined or custom labels, and view the results.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88312" y="7376065"/>
            <a:ext cx="92783" cy="440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3"/>
              </a:lnSpc>
            </a:pPr>
            <a:r>
              <a:rPr lang="en-US" sz="255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06785" y="7376065"/>
            <a:ext cx="3220793" cy="440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3"/>
              </a:lnSpc>
            </a:pPr>
            <a:r>
              <a:rPr lang="en-US" sz="2558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Highlighted Results: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75733" y="7827293"/>
            <a:ext cx="14893300" cy="891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3"/>
              </a:lnSpc>
            </a:pPr>
            <a:r>
              <a:rPr lang="en-US" sz="255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Highlights entities and user-defined labels in the PDF. Displays extracted text, summaries, classifications, and the highlighted PDF on the web page.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86398" y="9180977"/>
            <a:ext cx="13196602" cy="885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53"/>
              </a:lnSpc>
            </a:pPr>
            <a:r>
              <a:rPr lang="en-US" sz="2558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Efficiency: Uses caching to improve performance and avoid redundant computations.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486400" y="-123002"/>
            <a:ext cx="6540227" cy="154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79"/>
              </a:lnSpc>
            </a:pPr>
            <a:r>
              <a:rPr lang="en-US" sz="9199" dirty="0">
                <a:solidFill>
                  <a:schemeClr val="tx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307</Words>
  <Application>Microsoft Office PowerPoint</Application>
  <PresentationFormat>Custom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Helios Bold</vt:lpstr>
      <vt:lpstr>League Spartan</vt:lpstr>
      <vt:lpstr>Montserrat Bold</vt:lpstr>
      <vt:lpstr>Klein Bold</vt:lpstr>
      <vt:lpstr>Calibri</vt:lpstr>
      <vt:lpstr>Arial</vt:lpstr>
      <vt:lpstr>Canva Sans Bold</vt:lpstr>
      <vt:lpstr>Helios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contract validation.pdf</dc:title>
  <dc:creator>Ajith Kumar</dc:creator>
  <cp:lastModifiedBy>Ajith kumar</cp:lastModifiedBy>
  <cp:revision>2</cp:revision>
  <dcterms:created xsi:type="dcterms:W3CDTF">2006-08-16T00:00:00Z</dcterms:created>
  <dcterms:modified xsi:type="dcterms:W3CDTF">2024-07-08T16:59:11Z</dcterms:modified>
  <dc:identifier>DAGKYB-krKI</dc:identifier>
</cp:coreProperties>
</file>