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6" r:id="rId1"/>
  </p:sldMasterIdLst>
  <p:sldIdLst>
    <p:sldId id="256" r:id="rId2"/>
    <p:sldId id="257" r:id="rId3"/>
    <p:sldId id="261" r:id="rId4"/>
    <p:sldId id="258" r:id="rId5"/>
    <p:sldId id="274" r:id="rId6"/>
    <p:sldId id="275" r:id="rId7"/>
    <p:sldId id="276" r:id="rId8"/>
    <p:sldId id="277" r:id="rId9"/>
    <p:sldId id="262" r:id="rId10"/>
    <p:sldId id="263" r:id="rId11"/>
    <p:sldId id="265" r:id="rId12"/>
    <p:sldId id="264" r:id="rId13"/>
    <p:sldId id="266" r:id="rId14"/>
    <p:sldId id="267" r:id="rId15"/>
    <p:sldId id="268" r:id="rId16"/>
    <p:sldId id="269" r:id="rId17"/>
    <p:sldId id="270" r:id="rId18"/>
    <p:sldId id="271" r:id="rId19"/>
    <p:sldId id="272" r:id="rId20"/>
    <p:sldId id="273"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75" d="100"/>
          <a:sy n="75" d="100"/>
        </p:scale>
        <p:origin x="540"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5/25/2025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230951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5/25/2025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230980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5/25/2025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1351380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5/25/2025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492814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5/25/2025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760187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5/25/2025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780170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5/25/2025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589721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5/25/2025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96179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5/25/2025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274731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5/25/2025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267756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5/25/2025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92599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5/25/2025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728756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5/25/2025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437371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5/25/2025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58080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5/25/2025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985612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5/25/2025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100656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5/25/2025</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4544452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 id="2147483701" r:id="rId15"/>
    <p:sldLayoutId id="2147483702"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178527"/>
            <a:ext cx="8676222" cy="1911530"/>
          </a:xfrm>
        </p:spPr>
        <p:txBody>
          <a:bodyPr>
            <a:normAutofit/>
          </a:bodyPr>
          <a:lstStyle/>
          <a:p>
            <a:pPr algn="ctr"/>
            <a:r>
              <a:rPr lang="en-US" sz="4000" dirty="0" smtClean="0">
                <a:latin typeface="Times New Roman" panose="02020603050405020304" pitchFamily="18" charset="0"/>
                <a:cs typeface="Times New Roman" panose="02020603050405020304" pitchFamily="18" charset="0"/>
              </a:rPr>
              <a:t>AI BASED INDIAN SIGN LANGUAGE TRANSLATOR</a:t>
            </a:r>
            <a:endParaRPr lang="en-IN" sz="40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2955834" y="2350587"/>
            <a:ext cx="6904896" cy="3984173"/>
          </a:xfrm>
        </p:spPr>
        <p:txBody>
          <a:bodyPr>
            <a:normAutofit/>
          </a:bodyPr>
          <a:lstStyle/>
          <a:p>
            <a:pPr algn="ctr"/>
            <a:r>
              <a:rPr lang="en-US" b="1" dirty="0" smtClean="0">
                <a:latin typeface="Times New Roman" panose="02020603050405020304" pitchFamily="18" charset="0"/>
                <a:cs typeface="Times New Roman" panose="02020603050405020304" pitchFamily="18" charset="0"/>
              </a:rPr>
              <a:t>PRESENTED BY</a:t>
            </a:r>
          </a:p>
          <a:p>
            <a:pPr algn="ctr"/>
            <a:r>
              <a:rPr lang="en-US" dirty="0" smtClean="0">
                <a:latin typeface="Times New Roman" panose="02020603050405020304" pitchFamily="18" charset="0"/>
                <a:cs typeface="Times New Roman" panose="02020603050405020304" pitchFamily="18" charset="0"/>
              </a:rPr>
              <a:t>1. NITHISH D    (821721243042)</a:t>
            </a:r>
          </a:p>
          <a:p>
            <a:pPr algn="ctr"/>
            <a:r>
              <a:rPr lang="en-US" dirty="0" smtClean="0">
                <a:latin typeface="Times New Roman" panose="02020603050405020304" pitchFamily="18" charset="0"/>
                <a:cs typeface="Times New Roman" panose="02020603050405020304" pitchFamily="18" charset="0"/>
              </a:rPr>
              <a:t>2. NAVEEN M   (821721243040)</a:t>
            </a:r>
          </a:p>
          <a:p>
            <a:pPr algn="ctr"/>
            <a:r>
              <a:rPr lang="en-US" dirty="0" smtClean="0">
                <a:latin typeface="Times New Roman" panose="02020603050405020304" pitchFamily="18" charset="0"/>
                <a:cs typeface="Times New Roman" panose="02020603050405020304" pitchFamily="18" charset="0"/>
              </a:rPr>
              <a:t>3. HARISH S   (821721243023)</a:t>
            </a:r>
          </a:p>
          <a:p>
            <a:pPr algn="ctr"/>
            <a:r>
              <a:rPr lang="en-US" dirty="0" smtClean="0">
                <a:latin typeface="Times New Roman" panose="02020603050405020304" pitchFamily="18" charset="0"/>
                <a:cs typeface="Times New Roman" panose="02020603050405020304" pitchFamily="18" charset="0"/>
              </a:rPr>
              <a:t>4. AJITHKUMAR M  (821721243007)</a:t>
            </a:r>
          </a:p>
          <a:p>
            <a:pPr algn="ctr"/>
            <a:r>
              <a:rPr lang="en-US" b="1" dirty="0" smtClean="0">
                <a:latin typeface="Times New Roman" panose="02020603050405020304" pitchFamily="18" charset="0"/>
                <a:cs typeface="Times New Roman" panose="02020603050405020304" pitchFamily="18" charset="0"/>
              </a:rPr>
              <a:t>GUIDED BY</a:t>
            </a:r>
          </a:p>
          <a:p>
            <a:pPr algn="ctr"/>
            <a:r>
              <a:rPr lang="en-US" dirty="0" err="1" smtClean="0">
                <a:latin typeface="Times New Roman" panose="02020603050405020304" pitchFamily="18" charset="0"/>
                <a:cs typeface="Times New Roman" panose="02020603050405020304" pitchFamily="18" charset="0"/>
              </a:rPr>
              <a:t>Mrs.K.MAHESHWARI</a:t>
            </a:r>
            <a:r>
              <a:rPr lang="en-US" dirty="0" smtClean="0">
                <a:latin typeface="Times New Roman" panose="02020603050405020304" pitchFamily="18" charset="0"/>
                <a:cs typeface="Times New Roman" panose="02020603050405020304" pitchFamily="18" charset="0"/>
              </a:rPr>
              <a:t>, M.E,(</a:t>
            </a:r>
            <a:r>
              <a:rPr lang="en-US" dirty="0" err="1" smtClean="0">
                <a:latin typeface="Times New Roman" panose="02020603050405020304" pitchFamily="18" charset="0"/>
                <a:cs typeface="Times New Roman" panose="02020603050405020304" pitchFamily="18" charset="0"/>
              </a:rPr>
              <a:t>Phd</a:t>
            </a:r>
            <a:r>
              <a:rPr lang="en-US" dirty="0" smtClean="0">
                <a:latin typeface="Times New Roman" panose="02020603050405020304" pitchFamily="18" charset="0"/>
                <a:cs typeface="Times New Roman" panose="02020603050405020304" pitchFamily="18" charset="0"/>
              </a:rPr>
              <a:t>),HOD</a:t>
            </a:r>
          </a:p>
          <a:p>
            <a:pPr algn="ctr"/>
            <a:r>
              <a:rPr lang="en-US" b="1" dirty="0" smtClean="0">
                <a:latin typeface="Times New Roman" panose="02020603050405020304" pitchFamily="18" charset="0"/>
                <a:cs typeface="Times New Roman" panose="02020603050405020304" pitchFamily="18" charset="0"/>
              </a:rPr>
              <a:t>BATCH NO: </a:t>
            </a:r>
            <a:r>
              <a:rPr lang="en-US" dirty="0" smtClean="0">
                <a:latin typeface="Times New Roman" panose="02020603050405020304" pitchFamily="18" charset="0"/>
                <a:cs typeface="Times New Roman" panose="02020603050405020304" pitchFamily="18" charset="0"/>
              </a:rPr>
              <a:t>03</a:t>
            </a:r>
          </a:p>
          <a:p>
            <a:pPr algn="l"/>
            <a:endParaRPr lang="en-US"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335777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87509" y="596900"/>
            <a:ext cx="10018713" cy="1752599"/>
          </a:xfrm>
        </p:spPr>
        <p:txBody>
          <a:bodyPr/>
          <a:lstStyle/>
          <a:p>
            <a:r>
              <a:rPr lang="en-US" dirty="0" smtClean="0">
                <a:latin typeface="Times New Roman" panose="02020603050405020304" pitchFamily="18" charset="0"/>
                <a:cs typeface="Times New Roman" panose="02020603050405020304" pitchFamily="18" charset="0"/>
              </a:rPr>
              <a:t>PROPOSED SYSTEM</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484310" y="1752599"/>
            <a:ext cx="10018713" cy="4038602"/>
          </a:xfrm>
        </p:spPr>
        <p:txBody>
          <a:bodyPr>
            <a:noAutofit/>
          </a:bodyPr>
          <a:lstStyle/>
          <a:p>
            <a:pPr algn="just"/>
            <a:r>
              <a:rPr lang="en-US" sz="2000" dirty="0">
                <a:latin typeface="Times New Roman" panose="02020603050405020304" pitchFamily="18" charset="0"/>
                <a:cs typeface="Times New Roman" panose="02020603050405020304" pitchFamily="18" charset="0"/>
              </a:rPr>
              <a:t>The proposed system uses a standard webcam to capture real-time Indian Sign Language (ISL) hand gestures. It performs preprocessing steps such as background subtraction, noise filtering, and hand segmentation to clearly isolate the gesture from the background, ensuring reliable input for recognition.</a:t>
            </a:r>
          </a:p>
          <a:p>
            <a:pPr algn="just"/>
            <a:r>
              <a:rPr lang="en-US" sz="2000" dirty="0">
                <a:latin typeface="Times New Roman" panose="02020603050405020304" pitchFamily="18" charset="0"/>
                <a:cs typeface="Times New Roman" panose="02020603050405020304" pitchFamily="18" charset="0"/>
              </a:rPr>
              <a:t>A deep learning model, using CNN or CNN combined with LSTM, processes the hand gesture to identify alphabets and numbers accurately. These recognized characters are then sequenced to form meaningful words based on the order of input, enabling the construction of readable text from continuous gestures.</a:t>
            </a:r>
          </a:p>
          <a:p>
            <a:pPr algn="just"/>
            <a:r>
              <a:rPr lang="en-US" sz="2000" dirty="0">
                <a:latin typeface="Times New Roman" panose="02020603050405020304" pitchFamily="18" charset="0"/>
                <a:cs typeface="Times New Roman" panose="02020603050405020304" pitchFamily="18" charset="0"/>
              </a:rPr>
              <a:t>Finally, the generated text is converted into speech using text-to-speech (TTS) engines like </a:t>
            </a:r>
            <a:r>
              <a:rPr lang="en-US" sz="2000" dirty="0" err="1">
                <a:latin typeface="Times New Roman" panose="02020603050405020304" pitchFamily="18" charset="0"/>
                <a:cs typeface="Times New Roman" panose="02020603050405020304" pitchFamily="18" charset="0"/>
              </a:rPr>
              <a:t>gTTS</a:t>
            </a:r>
            <a:r>
              <a:rPr lang="en-US" sz="2000" dirty="0">
                <a:latin typeface="Times New Roman" panose="02020603050405020304" pitchFamily="18" charset="0"/>
                <a:cs typeface="Times New Roman" panose="02020603050405020304" pitchFamily="18" charset="0"/>
              </a:rPr>
              <a:t> or pyttsx3. This allows the system to give immediate audio output, making it a practical and accessible communication tool for bridging the gap between hearing-impaired individuals and others, using just a webcam and a computer.</a:t>
            </a:r>
          </a:p>
          <a:p>
            <a:endParaRPr lang="en-IN" sz="1600" dirty="0"/>
          </a:p>
        </p:txBody>
      </p:sp>
    </p:spTree>
    <p:extLst>
      <p:ext uri="{BB962C8B-B14F-4D97-AF65-F5344CB8AC3E}">
        <p14:creationId xmlns:p14="http://schemas.microsoft.com/office/powerpoint/2010/main" val="23813530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49409" y="585651"/>
            <a:ext cx="10018713" cy="1230449"/>
          </a:xfrm>
        </p:spPr>
        <p:txBody>
          <a:bodyPr/>
          <a:lstStyle/>
          <a:p>
            <a:r>
              <a:rPr lang="en-US" dirty="0" smtClean="0">
                <a:latin typeface="Times New Roman" panose="02020603050405020304" pitchFamily="18" charset="0"/>
                <a:cs typeface="Times New Roman" panose="02020603050405020304" pitchFamily="18" charset="0"/>
              </a:rPr>
              <a:t>SOFTWARE REQUIREMENTS</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839909" y="1358900"/>
            <a:ext cx="10018713" cy="5803900"/>
          </a:xfrm>
        </p:spPr>
        <p:txBody>
          <a:bodyPr>
            <a:normAutofit fontScale="32500" lnSpcReduction="20000"/>
          </a:bodyPr>
          <a:lstStyle/>
          <a:p>
            <a:pPr marL="0" indent="0">
              <a:buNone/>
            </a:pPr>
            <a:r>
              <a:rPr lang="en-US" sz="5500" b="1" dirty="0" smtClean="0">
                <a:latin typeface="Times New Roman" panose="02020603050405020304" pitchFamily="18" charset="0"/>
                <a:cs typeface="Times New Roman" panose="02020603050405020304" pitchFamily="18" charset="0"/>
              </a:rPr>
              <a:t>1) Python</a:t>
            </a:r>
            <a:r>
              <a:rPr lang="en-US" sz="5500" dirty="0" smtClean="0">
                <a:latin typeface="Times New Roman" panose="02020603050405020304" pitchFamily="18" charset="0"/>
                <a:cs typeface="Times New Roman" panose="02020603050405020304" pitchFamily="18" charset="0"/>
              </a:rPr>
              <a:t> </a:t>
            </a:r>
            <a:r>
              <a:rPr lang="en-US" sz="5500" dirty="0">
                <a:latin typeface="Times New Roman" panose="02020603050405020304" pitchFamily="18" charset="0"/>
                <a:cs typeface="Times New Roman" panose="02020603050405020304" pitchFamily="18" charset="0"/>
              </a:rPr>
              <a:t>(version 3.7 or above</a:t>
            </a:r>
            <a:r>
              <a:rPr lang="en-US" sz="5500" dirty="0" smtClean="0">
                <a:latin typeface="Times New Roman" panose="02020603050405020304" pitchFamily="18" charset="0"/>
                <a:cs typeface="Times New Roman" panose="02020603050405020304" pitchFamily="18" charset="0"/>
              </a:rPr>
              <a:t>)</a:t>
            </a:r>
          </a:p>
          <a:p>
            <a:pPr marL="0" indent="0">
              <a:buNone/>
            </a:pPr>
            <a:r>
              <a:rPr lang="en-IN" sz="5500" b="1" dirty="0" smtClean="0">
                <a:latin typeface="Times New Roman" panose="02020603050405020304" pitchFamily="18" charset="0"/>
                <a:cs typeface="Times New Roman" panose="02020603050405020304" pitchFamily="18" charset="0"/>
              </a:rPr>
              <a:t>2) Development Environment: </a:t>
            </a:r>
            <a:r>
              <a:rPr lang="en-IN" sz="5500" dirty="0">
                <a:latin typeface="Times New Roman" panose="02020603050405020304" pitchFamily="18" charset="0"/>
                <a:cs typeface="Times New Roman" panose="02020603050405020304" pitchFamily="18" charset="0"/>
              </a:rPr>
              <a:t>VS Code / </a:t>
            </a:r>
            <a:r>
              <a:rPr lang="en-IN" sz="5500" dirty="0" err="1" smtClean="0">
                <a:latin typeface="Times New Roman" panose="02020603050405020304" pitchFamily="18" charset="0"/>
                <a:cs typeface="Times New Roman" panose="02020603050405020304" pitchFamily="18" charset="0"/>
              </a:rPr>
              <a:t>PyCharm</a:t>
            </a:r>
            <a:endParaRPr lang="en-IN" sz="5500" dirty="0" smtClean="0">
              <a:latin typeface="Times New Roman" panose="02020603050405020304" pitchFamily="18" charset="0"/>
              <a:cs typeface="Times New Roman" panose="02020603050405020304" pitchFamily="18" charset="0"/>
            </a:endParaRPr>
          </a:p>
          <a:p>
            <a:pPr marL="0" indent="0">
              <a:buNone/>
            </a:pPr>
            <a:r>
              <a:rPr lang="en-IN" sz="5500" b="1" dirty="0" smtClean="0">
                <a:latin typeface="Times New Roman" panose="02020603050405020304" pitchFamily="18" charset="0"/>
                <a:cs typeface="Times New Roman" panose="02020603050405020304" pitchFamily="18" charset="0"/>
              </a:rPr>
              <a:t>3) Libraries </a:t>
            </a:r>
            <a:r>
              <a:rPr lang="en-IN" sz="5500" b="1" dirty="0">
                <a:latin typeface="Times New Roman" panose="02020603050405020304" pitchFamily="18" charset="0"/>
                <a:cs typeface="Times New Roman" panose="02020603050405020304" pitchFamily="18" charset="0"/>
              </a:rPr>
              <a:t>and </a:t>
            </a:r>
            <a:r>
              <a:rPr lang="en-IN" sz="5500" b="1" dirty="0" smtClean="0">
                <a:latin typeface="Times New Roman" panose="02020603050405020304" pitchFamily="18" charset="0"/>
                <a:cs typeface="Times New Roman" panose="02020603050405020304" pitchFamily="18" charset="0"/>
              </a:rPr>
              <a:t>Frameworks</a:t>
            </a:r>
          </a:p>
          <a:p>
            <a:pPr>
              <a:buFont typeface="Wingdings" panose="05000000000000000000" pitchFamily="2" charset="2"/>
              <a:buChar char="ü"/>
            </a:pPr>
            <a:r>
              <a:rPr lang="en-US" sz="5500" b="1" dirty="0" err="1">
                <a:latin typeface="Times New Roman" panose="02020603050405020304" pitchFamily="18" charset="0"/>
                <a:cs typeface="Times New Roman" panose="02020603050405020304" pitchFamily="18" charset="0"/>
              </a:rPr>
              <a:t>OpenCV</a:t>
            </a:r>
            <a:r>
              <a:rPr lang="en-US" sz="5500" dirty="0">
                <a:latin typeface="Times New Roman" panose="02020603050405020304" pitchFamily="18" charset="0"/>
                <a:cs typeface="Times New Roman" panose="02020603050405020304" pitchFamily="18" charset="0"/>
              </a:rPr>
              <a:t/>
            </a:r>
            <a:br>
              <a:rPr lang="en-US" sz="5500" dirty="0">
                <a:latin typeface="Times New Roman" panose="02020603050405020304" pitchFamily="18" charset="0"/>
                <a:cs typeface="Times New Roman" panose="02020603050405020304" pitchFamily="18" charset="0"/>
              </a:rPr>
            </a:br>
            <a:r>
              <a:rPr lang="en-US" sz="5500" dirty="0">
                <a:latin typeface="Times New Roman" panose="02020603050405020304" pitchFamily="18" charset="0"/>
                <a:cs typeface="Times New Roman" panose="02020603050405020304" pitchFamily="18" charset="0"/>
              </a:rPr>
              <a:t>For real-time image capture and preprocessing</a:t>
            </a:r>
            <a:r>
              <a:rPr lang="en-US" sz="5500" dirty="0" smtClean="0">
                <a:latin typeface="Times New Roman" panose="02020603050405020304" pitchFamily="18" charset="0"/>
                <a:cs typeface="Times New Roman" panose="02020603050405020304" pitchFamily="18" charset="0"/>
              </a:rPr>
              <a:t>.</a:t>
            </a:r>
          </a:p>
          <a:p>
            <a:pPr>
              <a:buFont typeface="Wingdings" panose="05000000000000000000" pitchFamily="2" charset="2"/>
              <a:buChar char="ü"/>
            </a:pPr>
            <a:r>
              <a:rPr lang="en-US" sz="5500" b="1" dirty="0" err="1">
                <a:latin typeface="Times New Roman" panose="02020603050405020304" pitchFamily="18" charset="0"/>
                <a:cs typeface="Times New Roman" panose="02020603050405020304" pitchFamily="18" charset="0"/>
              </a:rPr>
              <a:t>TensorFlow</a:t>
            </a:r>
            <a:r>
              <a:rPr lang="en-US" sz="5500" b="1" dirty="0">
                <a:latin typeface="Times New Roman" panose="02020603050405020304" pitchFamily="18" charset="0"/>
                <a:cs typeface="Times New Roman" panose="02020603050405020304" pitchFamily="18" charset="0"/>
              </a:rPr>
              <a:t> / </a:t>
            </a:r>
            <a:r>
              <a:rPr lang="en-US" sz="5500" b="1" dirty="0" err="1">
                <a:latin typeface="Times New Roman" panose="02020603050405020304" pitchFamily="18" charset="0"/>
                <a:cs typeface="Times New Roman" panose="02020603050405020304" pitchFamily="18" charset="0"/>
              </a:rPr>
              <a:t>Keras</a:t>
            </a:r>
            <a:r>
              <a:rPr lang="en-US" sz="5500" b="1" dirty="0">
                <a:latin typeface="Times New Roman" panose="02020603050405020304" pitchFamily="18" charset="0"/>
                <a:cs typeface="Times New Roman" panose="02020603050405020304" pitchFamily="18" charset="0"/>
              </a:rPr>
              <a:t> </a:t>
            </a:r>
            <a:r>
              <a:rPr lang="en-US" sz="5500" dirty="0">
                <a:latin typeface="Times New Roman" panose="02020603050405020304" pitchFamily="18" charset="0"/>
                <a:cs typeface="Times New Roman" panose="02020603050405020304" pitchFamily="18" charset="0"/>
              </a:rPr>
              <a:t/>
            </a:r>
            <a:br>
              <a:rPr lang="en-US" sz="5500" dirty="0">
                <a:latin typeface="Times New Roman" panose="02020603050405020304" pitchFamily="18" charset="0"/>
                <a:cs typeface="Times New Roman" panose="02020603050405020304" pitchFamily="18" charset="0"/>
              </a:rPr>
            </a:br>
            <a:r>
              <a:rPr lang="en-US" sz="5500" dirty="0">
                <a:latin typeface="Times New Roman" panose="02020603050405020304" pitchFamily="18" charset="0"/>
                <a:cs typeface="Times New Roman" panose="02020603050405020304" pitchFamily="18" charset="0"/>
              </a:rPr>
              <a:t>For building and running deep learning models (CNN or CNN+LSTM</a:t>
            </a:r>
            <a:r>
              <a:rPr lang="en-US" sz="5500" dirty="0" smtClean="0">
                <a:latin typeface="Times New Roman" panose="02020603050405020304" pitchFamily="18" charset="0"/>
                <a:cs typeface="Times New Roman" panose="02020603050405020304" pitchFamily="18" charset="0"/>
              </a:rPr>
              <a:t>).</a:t>
            </a:r>
          </a:p>
          <a:p>
            <a:pPr>
              <a:buFont typeface="Wingdings" panose="05000000000000000000" pitchFamily="2" charset="2"/>
              <a:buChar char="ü"/>
            </a:pPr>
            <a:r>
              <a:rPr lang="en-US" sz="5500" b="1" dirty="0" err="1">
                <a:latin typeface="Times New Roman" panose="02020603050405020304" pitchFamily="18" charset="0"/>
                <a:cs typeface="Times New Roman" panose="02020603050405020304" pitchFamily="18" charset="0"/>
              </a:rPr>
              <a:t>NumPy</a:t>
            </a:r>
            <a:r>
              <a:rPr lang="en-US" sz="5500" b="1" dirty="0">
                <a:latin typeface="Times New Roman" panose="02020603050405020304" pitchFamily="18" charset="0"/>
                <a:cs typeface="Times New Roman" panose="02020603050405020304" pitchFamily="18" charset="0"/>
              </a:rPr>
              <a:t> &amp; Pandas</a:t>
            </a:r>
            <a:r>
              <a:rPr lang="en-US" sz="5500" dirty="0">
                <a:latin typeface="Times New Roman" panose="02020603050405020304" pitchFamily="18" charset="0"/>
                <a:cs typeface="Times New Roman" panose="02020603050405020304" pitchFamily="18" charset="0"/>
              </a:rPr>
              <a:t/>
            </a:r>
            <a:br>
              <a:rPr lang="en-US" sz="5500" dirty="0">
                <a:latin typeface="Times New Roman" panose="02020603050405020304" pitchFamily="18" charset="0"/>
                <a:cs typeface="Times New Roman" panose="02020603050405020304" pitchFamily="18" charset="0"/>
              </a:rPr>
            </a:br>
            <a:r>
              <a:rPr lang="en-US" sz="5500" dirty="0">
                <a:latin typeface="Times New Roman" panose="02020603050405020304" pitchFamily="18" charset="0"/>
                <a:cs typeface="Times New Roman" panose="02020603050405020304" pitchFamily="18" charset="0"/>
              </a:rPr>
              <a:t>For data handling and numerical operations</a:t>
            </a:r>
            <a:r>
              <a:rPr lang="en-US" sz="5500" dirty="0" smtClean="0">
                <a:latin typeface="Times New Roman" panose="02020603050405020304" pitchFamily="18" charset="0"/>
                <a:cs typeface="Times New Roman" panose="02020603050405020304" pitchFamily="18" charset="0"/>
              </a:rPr>
              <a:t>.</a:t>
            </a:r>
          </a:p>
          <a:p>
            <a:pPr>
              <a:buFont typeface="Wingdings" panose="05000000000000000000" pitchFamily="2" charset="2"/>
              <a:buChar char="ü"/>
            </a:pPr>
            <a:r>
              <a:rPr lang="en-US" sz="5500" b="1" dirty="0" err="1">
                <a:latin typeface="Times New Roman" panose="02020603050405020304" pitchFamily="18" charset="0"/>
                <a:cs typeface="Times New Roman" panose="02020603050405020304" pitchFamily="18" charset="0"/>
              </a:rPr>
              <a:t>gTTS</a:t>
            </a:r>
            <a:r>
              <a:rPr lang="en-US" sz="5500" b="1" dirty="0">
                <a:latin typeface="Times New Roman" panose="02020603050405020304" pitchFamily="18" charset="0"/>
                <a:cs typeface="Times New Roman" panose="02020603050405020304" pitchFamily="18" charset="0"/>
              </a:rPr>
              <a:t> or pyttsx3</a:t>
            </a:r>
            <a:r>
              <a:rPr lang="en-US" sz="5500" dirty="0">
                <a:latin typeface="Times New Roman" panose="02020603050405020304" pitchFamily="18" charset="0"/>
                <a:cs typeface="Times New Roman" panose="02020603050405020304" pitchFamily="18" charset="0"/>
              </a:rPr>
              <a:t/>
            </a:r>
            <a:br>
              <a:rPr lang="en-US" sz="5500" dirty="0">
                <a:latin typeface="Times New Roman" panose="02020603050405020304" pitchFamily="18" charset="0"/>
                <a:cs typeface="Times New Roman" panose="02020603050405020304" pitchFamily="18" charset="0"/>
              </a:rPr>
            </a:br>
            <a:r>
              <a:rPr lang="en-US" sz="5500" dirty="0">
                <a:latin typeface="Times New Roman" panose="02020603050405020304" pitchFamily="18" charset="0"/>
                <a:cs typeface="Times New Roman" panose="02020603050405020304" pitchFamily="18" charset="0"/>
              </a:rPr>
              <a:t>For text-to-speech conversion</a:t>
            </a:r>
            <a:r>
              <a:rPr lang="en-US" sz="5500" dirty="0" smtClean="0">
                <a:latin typeface="Times New Roman" panose="02020603050405020304" pitchFamily="18" charset="0"/>
                <a:cs typeface="Times New Roman" panose="02020603050405020304" pitchFamily="18" charset="0"/>
              </a:rPr>
              <a:t>.</a:t>
            </a:r>
          </a:p>
          <a:p>
            <a:pPr>
              <a:buFont typeface="Wingdings" panose="05000000000000000000" pitchFamily="2" charset="2"/>
              <a:buChar char="ü"/>
            </a:pPr>
            <a:r>
              <a:rPr lang="en-US" sz="5500" b="1" dirty="0" err="1">
                <a:latin typeface="Times New Roman" panose="02020603050405020304" pitchFamily="18" charset="0"/>
                <a:cs typeface="Times New Roman" panose="02020603050405020304" pitchFamily="18" charset="0"/>
              </a:rPr>
              <a:t>Tkinter</a:t>
            </a:r>
            <a:r>
              <a:rPr lang="en-US" sz="5500" b="1" dirty="0">
                <a:latin typeface="Times New Roman" panose="02020603050405020304" pitchFamily="18" charset="0"/>
                <a:cs typeface="Times New Roman" panose="02020603050405020304" pitchFamily="18" charset="0"/>
              </a:rPr>
              <a:t> / Flask </a:t>
            </a:r>
            <a:r>
              <a:rPr lang="en-US" sz="5500" dirty="0">
                <a:latin typeface="Times New Roman" panose="02020603050405020304" pitchFamily="18" charset="0"/>
                <a:cs typeface="Times New Roman" panose="02020603050405020304" pitchFamily="18" charset="0"/>
              </a:rPr>
              <a:t/>
            </a:r>
            <a:br>
              <a:rPr lang="en-US" sz="5500" dirty="0">
                <a:latin typeface="Times New Roman" panose="02020603050405020304" pitchFamily="18" charset="0"/>
                <a:cs typeface="Times New Roman" panose="02020603050405020304" pitchFamily="18" charset="0"/>
              </a:rPr>
            </a:br>
            <a:r>
              <a:rPr lang="en-US" sz="5500" dirty="0">
                <a:latin typeface="Times New Roman" panose="02020603050405020304" pitchFamily="18" charset="0"/>
                <a:cs typeface="Times New Roman" panose="02020603050405020304" pitchFamily="18" charset="0"/>
              </a:rPr>
              <a:t>For building GUI or web-based user interfaces</a:t>
            </a:r>
            <a:r>
              <a:rPr lang="en-US" sz="5500" dirty="0" smtClean="0">
                <a:latin typeface="Times New Roman" panose="02020603050405020304" pitchFamily="18" charset="0"/>
                <a:cs typeface="Times New Roman" panose="02020603050405020304" pitchFamily="18" charset="0"/>
              </a:rPr>
              <a:t>.</a:t>
            </a:r>
          </a:p>
          <a:p>
            <a:pPr marL="0" indent="0">
              <a:buNone/>
            </a:pPr>
            <a:r>
              <a:rPr lang="en-IN" sz="5500" b="1" dirty="0" smtClean="0">
                <a:latin typeface="Times New Roman" panose="02020603050405020304" pitchFamily="18" charset="0"/>
                <a:cs typeface="Times New Roman" panose="02020603050405020304" pitchFamily="18" charset="0"/>
              </a:rPr>
              <a:t>4) Operating </a:t>
            </a:r>
            <a:r>
              <a:rPr lang="en-IN" sz="5500" b="1" dirty="0">
                <a:latin typeface="Times New Roman" panose="02020603050405020304" pitchFamily="18" charset="0"/>
                <a:cs typeface="Times New Roman" panose="02020603050405020304" pitchFamily="18" charset="0"/>
              </a:rPr>
              <a:t>System</a:t>
            </a:r>
            <a:r>
              <a:rPr lang="en-IN" sz="5500" b="1" dirty="0" smtClean="0">
                <a:latin typeface="Times New Roman" panose="02020603050405020304" pitchFamily="18" charset="0"/>
                <a:cs typeface="Times New Roman" panose="02020603050405020304" pitchFamily="18" charset="0"/>
              </a:rPr>
              <a:t>: </a:t>
            </a:r>
            <a:r>
              <a:rPr lang="en-IN" sz="5500" dirty="0" smtClean="0">
                <a:latin typeface="Times New Roman" panose="02020603050405020304" pitchFamily="18" charset="0"/>
                <a:cs typeface="Times New Roman" panose="02020603050405020304" pitchFamily="18" charset="0"/>
              </a:rPr>
              <a:t>Windows </a:t>
            </a:r>
            <a:r>
              <a:rPr lang="en-IN" sz="5500" dirty="0">
                <a:latin typeface="Times New Roman" panose="02020603050405020304" pitchFamily="18" charset="0"/>
                <a:cs typeface="Times New Roman" panose="02020603050405020304" pitchFamily="18" charset="0"/>
              </a:rPr>
              <a:t>10 / </a:t>
            </a:r>
            <a:r>
              <a:rPr lang="en-IN" sz="5500" dirty="0" smtClean="0">
                <a:latin typeface="Times New Roman" panose="02020603050405020304" pitchFamily="18" charset="0"/>
                <a:cs typeface="Times New Roman" panose="02020603050405020304" pitchFamily="18" charset="0"/>
              </a:rPr>
              <a:t>11</a:t>
            </a:r>
          </a:p>
          <a:p>
            <a:pPr marL="0" indent="0">
              <a:buNone/>
            </a:pPr>
            <a:r>
              <a:rPr lang="en-IN" sz="5500" b="1" dirty="0" smtClean="0">
                <a:latin typeface="Times New Roman" panose="02020603050405020304" pitchFamily="18" charset="0"/>
                <a:cs typeface="Times New Roman" panose="02020603050405020304" pitchFamily="18" charset="0"/>
              </a:rPr>
              <a:t>5)  Hardware Interface</a:t>
            </a:r>
          </a:p>
          <a:p>
            <a:pPr>
              <a:buFont typeface="Wingdings" panose="05000000000000000000" pitchFamily="2" charset="2"/>
              <a:buChar char="ü"/>
            </a:pPr>
            <a:r>
              <a:rPr lang="en-US" sz="5500" b="1" dirty="0" smtClean="0">
                <a:latin typeface="Times New Roman" panose="02020603050405020304" pitchFamily="18" charset="0"/>
                <a:cs typeface="Times New Roman" panose="02020603050405020304" pitchFamily="18" charset="0"/>
              </a:rPr>
              <a:t>	Webcam: </a:t>
            </a:r>
            <a:r>
              <a:rPr lang="en-US" sz="5500" dirty="0" smtClean="0">
                <a:latin typeface="Times New Roman" panose="02020603050405020304" pitchFamily="18" charset="0"/>
                <a:cs typeface="Times New Roman" panose="02020603050405020304" pitchFamily="18" charset="0"/>
              </a:rPr>
              <a:t>To </a:t>
            </a:r>
            <a:r>
              <a:rPr lang="en-US" sz="5500" dirty="0">
                <a:latin typeface="Times New Roman" panose="02020603050405020304" pitchFamily="18" charset="0"/>
                <a:cs typeface="Times New Roman" panose="02020603050405020304" pitchFamily="18" charset="0"/>
              </a:rPr>
              <a:t>capture real-time hand gestures.</a:t>
            </a:r>
          </a:p>
          <a:p>
            <a:pPr>
              <a:buFont typeface="Wingdings" panose="05000000000000000000" pitchFamily="2" charset="2"/>
              <a:buChar char="ü"/>
            </a:pPr>
            <a:r>
              <a:rPr lang="en-US" sz="5500" b="1" dirty="0" smtClean="0">
                <a:latin typeface="Times New Roman" panose="02020603050405020304" pitchFamily="18" charset="0"/>
                <a:cs typeface="Times New Roman" panose="02020603050405020304" pitchFamily="18" charset="0"/>
              </a:rPr>
              <a:t>	 Speaker: </a:t>
            </a:r>
            <a:r>
              <a:rPr lang="en-US" sz="5500" dirty="0" smtClean="0">
                <a:latin typeface="Times New Roman" panose="02020603050405020304" pitchFamily="18" charset="0"/>
                <a:cs typeface="Times New Roman" panose="02020603050405020304" pitchFamily="18" charset="0"/>
              </a:rPr>
              <a:t>To </a:t>
            </a:r>
            <a:r>
              <a:rPr lang="en-US" sz="5500" dirty="0">
                <a:latin typeface="Times New Roman" panose="02020603050405020304" pitchFamily="18" charset="0"/>
                <a:cs typeface="Times New Roman" panose="02020603050405020304" pitchFamily="18" charset="0"/>
              </a:rPr>
              <a:t>output speech generated from recognized text using the TTS engine.</a:t>
            </a:r>
          </a:p>
          <a:p>
            <a:endParaRPr lang="en-IN" dirty="0" smtClean="0"/>
          </a:p>
          <a:p>
            <a:pPr marL="0" indent="0">
              <a:buNone/>
            </a:pPr>
            <a:r>
              <a:rPr lang="en-IN" dirty="0" smtClean="0"/>
              <a:t>	</a:t>
            </a:r>
            <a:br>
              <a:rPr lang="en-IN" dirty="0" smtClean="0"/>
            </a:br>
            <a:endParaRPr lang="en-IN" dirty="0"/>
          </a:p>
        </p:txBody>
      </p:sp>
    </p:spTree>
    <p:extLst>
      <p:ext uri="{BB962C8B-B14F-4D97-AF65-F5344CB8AC3E}">
        <p14:creationId xmlns:p14="http://schemas.microsoft.com/office/powerpoint/2010/main" val="5393621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13525" y="624110"/>
            <a:ext cx="8911687" cy="1280890"/>
          </a:xfrm>
        </p:spPr>
        <p:txBody>
          <a:bodyPr/>
          <a:lstStyle/>
          <a:p>
            <a:r>
              <a:rPr lang="en-US" dirty="0" smtClean="0">
                <a:latin typeface="Times New Roman" panose="02020603050405020304" pitchFamily="18" charset="0"/>
                <a:cs typeface="Times New Roman" panose="02020603050405020304" pitchFamily="18" charset="0"/>
              </a:rPr>
              <a:t>ARCHITECTURAL DESIGN</a:t>
            </a:r>
            <a:endParaRPr lang="en-IN" dirty="0">
              <a:latin typeface="Times New Roman" panose="02020603050405020304" pitchFamily="18" charset="0"/>
              <a:cs typeface="Times New Roman" panose="02020603050405020304" pitchFamily="18" charset="0"/>
            </a:endParaRPr>
          </a:p>
        </p:txBody>
      </p:sp>
      <p:pic>
        <p:nvPicPr>
          <p:cNvPr id="5" name="Content Placeholder 4"/>
          <p:cNvPicPr>
            <a:picLocks noGrp="1" noChangeAspect="1"/>
          </p:cNvPicPr>
          <p:nvPr>
            <p:ph idx="1"/>
          </p:nvPr>
        </p:nvPicPr>
        <p:blipFill>
          <a:blip r:embed="rId2">
            <a:clrChange>
              <a:clrFrom>
                <a:srgbClr val="171717"/>
              </a:clrFrom>
              <a:clrTo>
                <a:srgbClr val="171717">
                  <a:alpha val="0"/>
                </a:srgbClr>
              </a:clrTo>
            </a:clrChange>
          </a:blip>
          <a:stretch>
            <a:fillRect/>
          </a:stretch>
        </p:blipFill>
        <p:spPr>
          <a:xfrm>
            <a:off x="2589213" y="2589587"/>
            <a:ext cx="8915400" cy="2866275"/>
          </a:xfrm>
          <a:prstGeom prst="rect">
            <a:avLst/>
          </a:prstGeom>
        </p:spPr>
      </p:pic>
      <p:sp>
        <p:nvSpPr>
          <p:cNvPr id="4" name="TextBox 3"/>
          <p:cNvSpPr txBox="1"/>
          <p:nvPr/>
        </p:nvSpPr>
        <p:spPr>
          <a:xfrm>
            <a:off x="5156200" y="5924035"/>
            <a:ext cx="4584700" cy="369332"/>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Fig: 01 Architectural design</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484542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6708" y="571501"/>
            <a:ext cx="10018713" cy="1409700"/>
          </a:xfrm>
        </p:spPr>
        <p:txBody>
          <a:bodyPr/>
          <a:lstStyle/>
          <a:p>
            <a:r>
              <a:rPr lang="en-US" dirty="0" smtClean="0">
                <a:latin typeface="Times New Roman" panose="02020603050405020304" pitchFamily="18" charset="0"/>
                <a:cs typeface="Times New Roman" panose="02020603050405020304" pitchFamily="18" charset="0"/>
              </a:rPr>
              <a:t>MODULAR DESCRIPTION</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636709" y="1435101"/>
            <a:ext cx="10018713" cy="5562599"/>
          </a:xfrm>
        </p:spPr>
        <p:txBody>
          <a:bodyPr>
            <a:normAutofit lnSpcReduction="10000"/>
          </a:bodyPr>
          <a:lstStyle/>
          <a:p>
            <a:pPr marL="0" indent="0" algn="just">
              <a:buNone/>
            </a:pPr>
            <a:r>
              <a:rPr lang="en-US" b="1" dirty="0">
                <a:latin typeface="Times New Roman" panose="02020603050405020304" pitchFamily="18" charset="0"/>
                <a:cs typeface="Times New Roman" panose="02020603050405020304" pitchFamily="18" charset="0"/>
              </a:rPr>
              <a:t>1. User Interface Module</a:t>
            </a:r>
          </a:p>
          <a:p>
            <a:pPr algn="just"/>
            <a:r>
              <a:rPr lang="en-US" dirty="0">
                <a:latin typeface="Times New Roman" panose="02020603050405020304" pitchFamily="18" charset="0"/>
                <a:cs typeface="Times New Roman" panose="02020603050405020304" pitchFamily="18" charset="0"/>
              </a:rPr>
              <a:t>Provides a simple screen to view the webcam feed and display the recognized text. Users can start or stop the recognition process.</a:t>
            </a:r>
          </a:p>
          <a:p>
            <a:pPr marL="0" indent="0" algn="just">
              <a:buNone/>
            </a:pPr>
            <a:r>
              <a:rPr lang="en-US" b="1" dirty="0">
                <a:latin typeface="Times New Roman" panose="02020603050405020304" pitchFamily="18" charset="0"/>
                <a:cs typeface="Times New Roman" panose="02020603050405020304" pitchFamily="18" charset="0"/>
              </a:rPr>
              <a:t>2. Webcam Input Module</a:t>
            </a:r>
          </a:p>
          <a:p>
            <a:pPr algn="just"/>
            <a:r>
              <a:rPr lang="en-US" dirty="0">
                <a:latin typeface="Times New Roman" panose="02020603050405020304" pitchFamily="18" charset="0"/>
                <a:cs typeface="Times New Roman" panose="02020603050405020304" pitchFamily="18" charset="0"/>
              </a:rPr>
              <a:t>Uses the webcam to capture live hand gestures and send each video frame to the next module.</a:t>
            </a:r>
          </a:p>
          <a:p>
            <a:pPr marL="0" indent="0" algn="just">
              <a:buNone/>
            </a:pPr>
            <a:r>
              <a:rPr lang="en-US" b="1" dirty="0">
                <a:latin typeface="Times New Roman" panose="02020603050405020304" pitchFamily="18" charset="0"/>
                <a:cs typeface="Times New Roman" panose="02020603050405020304" pitchFamily="18" charset="0"/>
              </a:rPr>
              <a:t>3. Hand Detection and Preprocessing Module</a:t>
            </a:r>
          </a:p>
          <a:p>
            <a:pPr algn="just"/>
            <a:r>
              <a:rPr lang="en-US" dirty="0">
                <a:latin typeface="Times New Roman" panose="02020603050405020304" pitchFamily="18" charset="0"/>
                <a:cs typeface="Times New Roman" panose="02020603050405020304" pitchFamily="18" charset="0"/>
              </a:rPr>
              <a:t>Uses </a:t>
            </a:r>
            <a:r>
              <a:rPr lang="en-US" b="1" dirty="0" err="1">
                <a:latin typeface="Times New Roman" panose="02020603050405020304" pitchFamily="18" charset="0"/>
                <a:cs typeface="Times New Roman" panose="02020603050405020304" pitchFamily="18" charset="0"/>
              </a:rPr>
              <a:t>MediaPipe</a:t>
            </a:r>
            <a:r>
              <a:rPr lang="en-US" dirty="0">
                <a:latin typeface="Times New Roman" panose="02020603050405020304" pitchFamily="18" charset="0"/>
                <a:cs typeface="Times New Roman" panose="02020603050405020304" pitchFamily="18" charset="0"/>
              </a:rPr>
              <a:t> to detect hand landmarks accurately. It removes background and focuses only on the hand area for better recognition.</a:t>
            </a:r>
          </a:p>
          <a:p>
            <a:pPr marL="0" indent="0" algn="just">
              <a:buNone/>
            </a:pPr>
            <a:r>
              <a:rPr lang="en-US" b="1" dirty="0">
                <a:latin typeface="Times New Roman" panose="02020603050405020304" pitchFamily="18" charset="0"/>
                <a:cs typeface="Times New Roman" panose="02020603050405020304" pitchFamily="18" charset="0"/>
              </a:rPr>
              <a:t>4. Gesture Recognition Module</a:t>
            </a:r>
          </a:p>
          <a:p>
            <a:pPr algn="just"/>
            <a:r>
              <a:rPr lang="en-US" dirty="0">
                <a:latin typeface="Times New Roman" panose="02020603050405020304" pitchFamily="18" charset="0"/>
                <a:cs typeface="Times New Roman" panose="02020603050405020304" pitchFamily="18" charset="0"/>
              </a:rPr>
              <a:t>A deep learning model </a:t>
            </a:r>
            <a:r>
              <a:rPr lang="en-US" dirty="0" smtClean="0">
                <a:latin typeface="Times New Roman" panose="02020603050405020304" pitchFamily="18" charset="0"/>
                <a:cs typeface="Times New Roman" panose="02020603050405020304" pitchFamily="18" charset="0"/>
              </a:rPr>
              <a:t>(CNN+LSTM</a:t>
            </a:r>
            <a:r>
              <a:rPr lang="en-US" dirty="0">
                <a:latin typeface="Times New Roman" panose="02020603050405020304" pitchFamily="18" charset="0"/>
                <a:cs typeface="Times New Roman" panose="02020603050405020304" pitchFamily="18" charset="0"/>
              </a:rPr>
              <a:t>) identifies each gesture as a letter (A–Z) or number (0–9</a:t>
            </a:r>
            <a:r>
              <a:rPr lang="en-US" dirty="0" smtClean="0">
                <a:latin typeface="Times New Roman" panose="02020603050405020304" pitchFamily="18" charset="0"/>
                <a:cs typeface="Times New Roman" panose="02020603050405020304" pitchFamily="18" charset="0"/>
              </a:rPr>
              <a:t>).</a:t>
            </a:r>
          </a:p>
          <a:p>
            <a:pPr marL="0" indent="0" algn="just">
              <a:buNone/>
            </a:pPr>
            <a:r>
              <a:rPr lang="en-US" b="1" dirty="0">
                <a:latin typeface="Times New Roman" panose="02020603050405020304" pitchFamily="18" charset="0"/>
                <a:cs typeface="Times New Roman" panose="02020603050405020304" pitchFamily="18" charset="0"/>
              </a:rPr>
              <a:t>5. Text Generation and Display Module</a:t>
            </a:r>
          </a:p>
          <a:p>
            <a:pPr algn="just"/>
            <a:r>
              <a:rPr lang="en-US" dirty="0">
                <a:latin typeface="Times New Roman" panose="02020603050405020304" pitchFamily="18" charset="0"/>
                <a:cs typeface="Times New Roman" panose="02020603050405020304" pitchFamily="18" charset="0"/>
              </a:rPr>
              <a:t>The recognized gestures are converted into text, which is displayed on the screen to form words or sentences.</a:t>
            </a:r>
          </a:p>
          <a:p>
            <a:pPr marL="0" indent="0" algn="just">
              <a:buNone/>
            </a:pPr>
            <a:r>
              <a:rPr lang="en-US" b="1" dirty="0">
                <a:latin typeface="Times New Roman" panose="02020603050405020304" pitchFamily="18" charset="0"/>
                <a:cs typeface="Times New Roman" panose="02020603050405020304" pitchFamily="18" charset="0"/>
              </a:rPr>
              <a:t>6. Text-to-Speech (TTS) Output Module</a:t>
            </a:r>
          </a:p>
          <a:p>
            <a:pPr algn="just"/>
            <a:r>
              <a:rPr lang="en-US" dirty="0">
                <a:latin typeface="Times New Roman" panose="02020603050405020304" pitchFamily="18" charset="0"/>
                <a:cs typeface="Times New Roman" panose="02020603050405020304" pitchFamily="18" charset="0"/>
              </a:rPr>
              <a:t>Converts the text into speech using tools like </a:t>
            </a:r>
            <a:r>
              <a:rPr lang="en-US" b="1" dirty="0" err="1">
                <a:latin typeface="Times New Roman" panose="02020603050405020304" pitchFamily="18" charset="0"/>
                <a:cs typeface="Times New Roman" panose="02020603050405020304" pitchFamily="18" charset="0"/>
              </a:rPr>
              <a:t>gTTS</a:t>
            </a:r>
            <a:r>
              <a:rPr lang="en-US" dirty="0">
                <a:latin typeface="Times New Roman" panose="02020603050405020304" pitchFamily="18" charset="0"/>
                <a:cs typeface="Times New Roman" panose="02020603050405020304" pitchFamily="18" charset="0"/>
              </a:rPr>
              <a:t> or </a:t>
            </a:r>
            <a:r>
              <a:rPr lang="en-US" b="1" dirty="0">
                <a:latin typeface="Times New Roman" panose="02020603050405020304" pitchFamily="18" charset="0"/>
                <a:cs typeface="Times New Roman" panose="02020603050405020304" pitchFamily="18" charset="0"/>
              </a:rPr>
              <a:t>pyttsx3</a:t>
            </a:r>
            <a:r>
              <a:rPr lang="en-US" dirty="0">
                <a:latin typeface="Times New Roman" panose="02020603050405020304" pitchFamily="18" charset="0"/>
                <a:cs typeface="Times New Roman" panose="02020603050405020304" pitchFamily="18" charset="0"/>
              </a:rPr>
              <a:t>, and plays it through the speaker.</a:t>
            </a:r>
          </a:p>
          <a:p>
            <a:endParaRPr lang="en-US" dirty="0"/>
          </a:p>
          <a:p>
            <a:endParaRPr lang="en-IN" dirty="0"/>
          </a:p>
        </p:txBody>
      </p:sp>
    </p:spTree>
    <p:extLst>
      <p:ext uri="{BB962C8B-B14F-4D97-AF65-F5344CB8AC3E}">
        <p14:creationId xmlns:p14="http://schemas.microsoft.com/office/powerpoint/2010/main" val="34071411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97010" y="126999"/>
            <a:ext cx="10018713" cy="558801"/>
          </a:xfrm>
        </p:spPr>
        <p:txBody>
          <a:bodyPr>
            <a:normAutofit fontScale="90000"/>
          </a:bodyPr>
          <a:lstStyle/>
          <a:p>
            <a:pPr algn="l"/>
            <a:r>
              <a:rPr lang="en-US" sz="3600" dirty="0" smtClean="0">
                <a:latin typeface="Times New Roman" panose="02020603050405020304" pitchFamily="18" charset="0"/>
                <a:cs typeface="Times New Roman" panose="02020603050405020304" pitchFamily="18" charset="0"/>
              </a:rPr>
              <a:t>CODE:</a:t>
            </a:r>
            <a:endParaRPr lang="en-IN"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789109" y="863599"/>
            <a:ext cx="10018713" cy="5994401"/>
          </a:xfrm>
        </p:spPr>
        <p:txBody>
          <a:bodyPr>
            <a:normAutofit fontScale="70000" lnSpcReduction="20000"/>
          </a:bodyPr>
          <a:lstStyle/>
          <a:p>
            <a:pPr marL="0" indent="0">
              <a:buNone/>
            </a:pPr>
            <a:r>
              <a:rPr lang="en-US" sz="2600" b="1" dirty="0" smtClean="0">
                <a:latin typeface="Times New Roman" panose="02020603050405020304" pitchFamily="18" charset="0"/>
                <a:cs typeface="Times New Roman" panose="02020603050405020304" pitchFamily="18" charset="0"/>
              </a:rPr>
              <a:t>#import libraries</a:t>
            </a:r>
            <a:endParaRPr lang="en-IN" sz="2600" b="1" dirty="0" smtClean="0">
              <a:latin typeface="Times New Roman" panose="02020603050405020304" pitchFamily="18" charset="0"/>
              <a:cs typeface="Times New Roman" panose="02020603050405020304" pitchFamily="18" charset="0"/>
            </a:endParaRPr>
          </a:p>
          <a:p>
            <a:pPr marL="0" indent="0">
              <a:buNone/>
            </a:pPr>
            <a:r>
              <a:rPr lang="en-IN" sz="2600" dirty="0" smtClean="0">
                <a:latin typeface="Times New Roman" panose="02020603050405020304" pitchFamily="18" charset="0"/>
                <a:cs typeface="Times New Roman" panose="02020603050405020304" pitchFamily="18" charset="0"/>
              </a:rPr>
              <a:t>import </a:t>
            </a:r>
            <a:r>
              <a:rPr lang="en-IN" sz="2600" dirty="0">
                <a:latin typeface="Times New Roman" panose="02020603050405020304" pitchFamily="18" charset="0"/>
                <a:cs typeface="Times New Roman" panose="02020603050405020304" pitchFamily="18" charset="0"/>
              </a:rPr>
              <a:t>cv2</a:t>
            </a:r>
          </a:p>
          <a:p>
            <a:pPr marL="0" indent="0">
              <a:buNone/>
            </a:pPr>
            <a:r>
              <a:rPr lang="en-IN" sz="2600" dirty="0">
                <a:latin typeface="Times New Roman" panose="02020603050405020304" pitchFamily="18" charset="0"/>
                <a:cs typeface="Times New Roman" panose="02020603050405020304" pitchFamily="18" charset="0"/>
              </a:rPr>
              <a:t>import </a:t>
            </a:r>
            <a:r>
              <a:rPr lang="en-IN" sz="2600" dirty="0" err="1">
                <a:latin typeface="Times New Roman" panose="02020603050405020304" pitchFamily="18" charset="0"/>
                <a:cs typeface="Times New Roman" panose="02020603050405020304" pitchFamily="18" charset="0"/>
              </a:rPr>
              <a:t>mediapipe</a:t>
            </a:r>
            <a:r>
              <a:rPr lang="en-IN" sz="2600" dirty="0">
                <a:latin typeface="Times New Roman" panose="02020603050405020304" pitchFamily="18" charset="0"/>
                <a:cs typeface="Times New Roman" panose="02020603050405020304" pitchFamily="18" charset="0"/>
              </a:rPr>
              <a:t> as </a:t>
            </a:r>
            <a:r>
              <a:rPr lang="en-IN" sz="2600" dirty="0" err="1">
                <a:latin typeface="Times New Roman" panose="02020603050405020304" pitchFamily="18" charset="0"/>
                <a:cs typeface="Times New Roman" panose="02020603050405020304" pitchFamily="18" charset="0"/>
              </a:rPr>
              <a:t>mp</a:t>
            </a:r>
            <a:endParaRPr lang="en-IN" sz="2600" dirty="0">
              <a:latin typeface="Times New Roman" panose="02020603050405020304" pitchFamily="18" charset="0"/>
              <a:cs typeface="Times New Roman" panose="02020603050405020304" pitchFamily="18" charset="0"/>
            </a:endParaRPr>
          </a:p>
          <a:p>
            <a:pPr marL="0" indent="0">
              <a:buNone/>
            </a:pPr>
            <a:r>
              <a:rPr lang="en-US" sz="2600" dirty="0">
                <a:latin typeface="Times New Roman" panose="02020603050405020304" pitchFamily="18" charset="0"/>
                <a:cs typeface="Times New Roman" panose="02020603050405020304" pitchFamily="18" charset="0"/>
              </a:rPr>
              <a:t>from </a:t>
            </a:r>
            <a:r>
              <a:rPr lang="en-US" sz="2600" dirty="0" err="1">
                <a:latin typeface="Times New Roman" panose="02020603050405020304" pitchFamily="18" charset="0"/>
                <a:cs typeface="Times New Roman" panose="02020603050405020304" pitchFamily="18" charset="0"/>
              </a:rPr>
              <a:t>tensorflow</a:t>
            </a:r>
            <a:r>
              <a:rPr lang="en-US" sz="2600" dirty="0">
                <a:latin typeface="Times New Roman" panose="02020603050405020304" pitchFamily="18" charset="0"/>
                <a:cs typeface="Times New Roman" panose="02020603050405020304" pitchFamily="18" charset="0"/>
              </a:rPr>
              <a:t> import </a:t>
            </a:r>
            <a:r>
              <a:rPr lang="en-US" sz="2600" dirty="0" err="1">
                <a:latin typeface="Times New Roman" panose="02020603050405020304" pitchFamily="18" charset="0"/>
                <a:cs typeface="Times New Roman" panose="02020603050405020304" pitchFamily="18" charset="0"/>
              </a:rPr>
              <a:t>keras</a:t>
            </a:r>
            <a:endParaRPr lang="en-US" sz="2600" dirty="0">
              <a:latin typeface="Times New Roman" panose="02020603050405020304" pitchFamily="18" charset="0"/>
              <a:cs typeface="Times New Roman" panose="02020603050405020304" pitchFamily="18" charset="0"/>
            </a:endParaRPr>
          </a:p>
          <a:p>
            <a:pPr marL="0" indent="0">
              <a:buNone/>
            </a:pPr>
            <a:r>
              <a:rPr lang="en-US" sz="2600" dirty="0">
                <a:latin typeface="Times New Roman" panose="02020603050405020304" pitchFamily="18" charset="0"/>
                <a:cs typeface="Times New Roman" panose="02020603050405020304" pitchFamily="18" charset="0"/>
              </a:rPr>
              <a:t>import </a:t>
            </a:r>
            <a:r>
              <a:rPr lang="en-US" sz="2600" dirty="0" err="1">
                <a:latin typeface="Times New Roman" panose="02020603050405020304" pitchFamily="18" charset="0"/>
                <a:cs typeface="Times New Roman" panose="02020603050405020304" pitchFamily="18" charset="0"/>
              </a:rPr>
              <a:t>numpy</a:t>
            </a:r>
            <a:r>
              <a:rPr lang="en-US" sz="2600" dirty="0">
                <a:latin typeface="Times New Roman" panose="02020603050405020304" pitchFamily="18" charset="0"/>
                <a:cs typeface="Times New Roman" panose="02020603050405020304" pitchFamily="18" charset="0"/>
              </a:rPr>
              <a:t> as np</a:t>
            </a:r>
          </a:p>
          <a:p>
            <a:pPr marL="0" indent="0">
              <a:buNone/>
            </a:pPr>
            <a:r>
              <a:rPr lang="en-US" sz="2600" dirty="0">
                <a:latin typeface="Times New Roman" panose="02020603050405020304" pitchFamily="18" charset="0"/>
                <a:cs typeface="Times New Roman" panose="02020603050405020304" pitchFamily="18" charset="0"/>
              </a:rPr>
              <a:t>import pandas as </a:t>
            </a:r>
            <a:r>
              <a:rPr lang="en-US" sz="2600" dirty="0" err="1">
                <a:latin typeface="Times New Roman" panose="02020603050405020304" pitchFamily="18" charset="0"/>
                <a:cs typeface="Times New Roman" panose="02020603050405020304" pitchFamily="18" charset="0"/>
              </a:rPr>
              <a:t>pd</a:t>
            </a:r>
            <a:endParaRPr lang="en-US" sz="2600" dirty="0">
              <a:latin typeface="Times New Roman" panose="02020603050405020304" pitchFamily="18" charset="0"/>
              <a:cs typeface="Times New Roman" panose="02020603050405020304" pitchFamily="18" charset="0"/>
            </a:endParaRPr>
          </a:p>
          <a:p>
            <a:pPr marL="0" indent="0">
              <a:buNone/>
            </a:pPr>
            <a:r>
              <a:rPr lang="en-IN" sz="2600" dirty="0">
                <a:latin typeface="Times New Roman" panose="02020603050405020304" pitchFamily="18" charset="0"/>
                <a:cs typeface="Times New Roman" panose="02020603050405020304" pitchFamily="18" charset="0"/>
              </a:rPr>
              <a:t>import </a:t>
            </a:r>
            <a:r>
              <a:rPr lang="en-IN" sz="2600" dirty="0" err="1">
                <a:latin typeface="Times New Roman" panose="02020603050405020304" pitchFamily="18" charset="0"/>
                <a:cs typeface="Times New Roman" panose="02020603050405020304" pitchFamily="18" charset="0"/>
              </a:rPr>
              <a:t>tkinter</a:t>
            </a:r>
            <a:r>
              <a:rPr lang="en-IN" sz="2600" dirty="0">
                <a:latin typeface="Times New Roman" panose="02020603050405020304" pitchFamily="18" charset="0"/>
                <a:cs typeface="Times New Roman" panose="02020603050405020304" pitchFamily="18" charset="0"/>
              </a:rPr>
              <a:t> as </a:t>
            </a:r>
            <a:r>
              <a:rPr lang="en-IN" sz="2600" dirty="0" err="1">
                <a:latin typeface="Times New Roman" panose="02020603050405020304" pitchFamily="18" charset="0"/>
                <a:cs typeface="Times New Roman" panose="02020603050405020304" pitchFamily="18" charset="0"/>
              </a:rPr>
              <a:t>tk</a:t>
            </a:r>
            <a:endParaRPr lang="en-IN" sz="2600" dirty="0">
              <a:latin typeface="Times New Roman" panose="02020603050405020304" pitchFamily="18" charset="0"/>
              <a:cs typeface="Times New Roman" panose="02020603050405020304" pitchFamily="18" charset="0"/>
            </a:endParaRPr>
          </a:p>
          <a:p>
            <a:pPr marL="0" indent="0">
              <a:buNone/>
            </a:pPr>
            <a:r>
              <a:rPr lang="en-IN" sz="2600" dirty="0">
                <a:latin typeface="Times New Roman" panose="02020603050405020304" pitchFamily="18" charset="0"/>
                <a:cs typeface="Times New Roman" panose="02020603050405020304" pitchFamily="18" charset="0"/>
              </a:rPr>
              <a:t>import </a:t>
            </a:r>
            <a:r>
              <a:rPr lang="en-IN" sz="2600" dirty="0" smtClean="0">
                <a:latin typeface="Times New Roman" panose="02020603050405020304" pitchFamily="18" charset="0"/>
                <a:cs typeface="Times New Roman" panose="02020603050405020304" pitchFamily="18" charset="0"/>
              </a:rPr>
              <a:t>pyttsx3</a:t>
            </a:r>
          </a:p>
          <a:p>
            <a:pPr marL="0" indent="0">
              <a:buNone/>
            </a:pPr>
            <a:endParaRPr lang="en-IN" sz="2600" dirty="0" smtClean="0">
              <a:latin typeface="Times New Roman" panose="02020603050405020304" pitchFamily="18" charset="0"/>
              <a:cs typeface="Times New Roman" panose="02020603050405020304" pitchFamily="18" charset="0"/>
            </a:endParaRPr>
          </a:p>
          <a:p>
            <a:pPr marL="0" indent="0">
              <a:buNone/>
            </a:pPr>
            <a:r>
              <a:rPr lang="en-IN" sz="2600" b="1" dirty="0">
                <a:latin typeface="Times New Roman" panose="02020603050405020304" pitchFamily="18" charset="0"/>
                <a:cs typeface="Times New Roman" panose="02020603050405020304" pitchFamily="18" charset="0"/>
              </a:rPr>
              <a:t># Load ML model</a:t>
            </a:r>
          </a:p>
          <a:p>
            <a:pPr marL="0" indent="0">
              <a:buNone/>
            </a:pPr>
            <a:r>
              <a:rPr lang="en-IN" sz="2600" dirty="0" err="1">
                <a:latin typeface="Times New Roman" panose="02020603050405020304" pitchFamily="18" charset="0"/>
                <a:cs typeface="Times New Roman" panose="02020603050405020304" pitchFamily="18" charset="0"/>
              </a:rPr>
              <a:t>model_path</a:t>
            </a:r>
            <a:r>
              <a:rPr lang="en-IN" sz="2600" dirty="0">
                <a:latin typeface="Times New Roman" panose="02020603050405020304" pitchFamily="18" charset="0"/>
                <a:cs typeface="Times New Roman" panose="02020603050405020304" pitchFamily="18" charset="0"/>
              </a:rPr>
              <a:t> = "model.h5"</a:t>
            </a:r>
          </a:p>
          <a:p>
            <a:pPr marL="0" indent="0">
              <a:buNone/>
            </a:pPr>
            <a:r>
              <a:rPr lang="en-IN" sz="2600" dirty="0">
                <a:latin typeface="Times New Roman" panose="02020603050405020304" pitchFamily="18" charset="0"/>
                <a:cs typeface="Times New Roman" panose="02020603050405020304" pitchFamily="18" charset="0"/>
              </a:rPr>
              <a:t>if not </a:t>
            </a:r>
            <a:r>
              <a:rPr lang="en-IN" sz="2600" dirty="0" err="1">
                <a:latin typeface="Times New Roman" panose="02020603050405020304" pitchFamily="18" charset="0"/>
                <a:cs typeface="Times New Roman" panose="02020603050405020304" pitchFamily="18" charset="0"/>
              </a:rPr>
              <a:t>os.path.exists</a:t>
            </a:r>
            <a:r>
              <a:rPr lang="en-IN" sz="2600" dirty="0">
                <a:latin typeface="Times New Roman" panose="02020603050405020304" pitchFamily="18" charset="0"/>
                <a:cs typeface="Times New Roman" panose="02020603050405020304" pitchFamily="18" charset="0"/>
              </a:rPr>
              <a:t>(</a:t>
            </a:r>
            <a:r>
              <a:rPr lang="en-IN" sz="2600" dirty="0" err="1">
                <a:latin typeface="Times New Roman" panose="02020603050405020304" pitchFamily="18" charset="0"/>
                <a:cs typeface="Times New Roman" panose="02020603050405020304" pitchFamily="18" charset="0"/>
              </a:rPr>
              <a:t>model_path</a:t>
            </a:r>
            <a:r>
              <a:rPr lang="en-IN" sz="2600" dirty="0">
                <a:latin typeface="Times New Roman" panose="02020603050405020304" pitchFamily="18" charset="0"/>
                <a:cs typeface="Times New Roman" panose="02020603050405020304" pitchFamily="18" charset="0"/>
              </a:rPr>
              <a:t>):</a:t>
            </a:r>
          </a:p>
          <a:p>
            <a:pPr marL="0" indent="0">
              <a:buNone/>
            </a:pPr>
            <a:r>
              <a:rPr lang="en-IN" sz="2600" dirty="0">
                <a:latin typeface="Times New Roman" panose="02020603050405020304" pitchFamily="18" charset="0"/>
                <a:cs typeface="Times New Roman" panose="02020603050405020304" pitchFamily="18" charset="0"/>
              </a:rPr>
              <a:t>    </a:t>
            </a:r>
            <a:r>
              <a:rPr lang="en-IN" sz="2600" dirty="0" err="1">
                <a:latin typeface="Times New Roman" panose="02020603050405020304" pitchFamily="18" charset="0"/>
                <a:cs typeface="Times New Roman" panose="02020603050405020304" pitchFamily="18" charset="0"/>
              </a:rPr>
              <a:t>error_msg</a:t>
            </a:r>
            <a:r>
              <a:rPr lang="en-IN" sz="2600" dirty="0">
                <a:latin typeface="Times New Roman" panose="02020603050405020304" pitchFamily="18" charset="0"/>
                <a:cs typeface="Times New Roman" panose="02020603050405020304" pitchFamily="18" charset="0"/>
              </a:rPr>
              <a:t> = f"{</a:t>
            </a:r>
            <a:r>
              <a:rPr lang="en-IN" sz="2600" dirty="0" err="1">
                <a:latin typeface="Times New Roman" panose="02020603050405020304" pitchFamily="18" charset="0"/>
                <a:cs typeface="Times New Roman" panose="02020603050405020304" pitchFamily="18" charset="0"/>
              </a:rPr>
              <a:t>model_path</a:t>
            </a:r>
            <a:r>
              <a:rPr lang="en-IN" sz="2600" dirty="0">
                <a:latin typeface="Times New Roman" panose="02020603050405020304" pitchFamily="18" charset="0"/>
                <a:cs typeface="Times New Roman" panose="02020603050405020304" pitchFamily="18" charset="0"/>
              </a:rPr>
              <a:t>} not found in {</a:t>
            </a:r>
            <a:r>
              <a:rPr lang="en-IN" sz="2600" dirty="0" err="1">
                <a:latin typeface="Times New Roman" panose="02020603050405020304" pitchFamily="18" charset="0"/>
                <a:cs typeface="Times New Roman" panose="02020603050405020304" pitchFamily="18" charset="0"/>
              </a:rPr>
              <a:t>os.getcwd</a:t>
            </a:r>
            <a:r>
              <a:rPr lang="en-IN" sz="2600" dirty="0">
                <a:latin typeface="Times New Roman" panose="02020603050405020304" pitchFamily="18" charset="0"/>
                <a:cs typeface="Times New Roman" panose="02020603050405020304" pitchFamily="18" charset="0"/>
              </a:rPr>
              <a:t>()}"</a:t>
            </a:r>
          </a:p>
          <a:p>
            <a:pPr marL="0" indent="0">
              <a:buNone/>
            </a:pPr>
            <a:r>
              <a:rPr lang="en-IN" sz="2600" dirty="0">
                <a:latin typeface="Times New Roman" panose="02020603050405020304" pitchFamily="18" charset="0"/>
                <a:cs typeface="Times New Roman" panose="02020603050405020304" pitchFamily="18" charset="0"/>
              </a:rPr>
              <a:t>    print(</a:t>
            </a:r>
            <a:r>
              <a:rPr lang="en-IN" sz="2600" dirty="0" err="1">
                <a:latin typeface="Times New Roman" panose="02020603050405020304" pitchFamily="18" charset="0"/>
                <a:cs typeface="Times New Roman" panose="02020603050405020304" pitchFamily="18" charset="0"/>
              </a:rPr>
              <a:t>error_msg</a:t>
            </a:r>
            <a:r>
              <a:rPr lang="en-IN" sz="2600" dirty="0">
                <a:latin typeface="Times New Roman" panose="02020603050405020304" pitchFamily="18" charset="0"/>
                <a:cs typeface="Times New Roman" panose="02020603050405020304" pitchFamily="18" charset="0"/>
              </a:rPr>
              <a:t>)</a:t>
            </a:r>
          </a:p>
          <a:p>
            <a:pPr marL="0" indent="0">
              <a:buNone/>
            </a:pPr>
            <a:r>
              <a:rPr lang="en-IN" sz="2600" dirty="0">
                <a:latin typeface="Times New Roman" panose="02020603050405020304" pitchFamily="18" charset="0"/>
                <a:cs typeface="Times New Roman" panose="02020603050405020304" pitchFamily="18" charset="0"/>
              </a:rPr>
              <a:t>    </a:t>
            </a:r>
            <a:r>
              <a:rPr lang="en-IN" sz="2600" dirty="0" err="1">
                <a:latin typeface="Times New Roman" panose="02020603050405020304" pitchFamily="18" charset="0"/>
                <a:cs typeface="Times New Roman" panose="02020603050405020304" pitchFamily="18" charset="0"/>
              </a:rPr>
              <a:t>logging.error</a:t>
            </a:r>
            <a:r>
              <a:rPr lang="en-IN" sz="2600" dirty="0">
                <a:latin typeface="Times New Roman" panose="02020603050405020304" pitchFamily="18" charset="0"/>
                <a:cs typeface="Times New Roman" panose="02020603050405020304" pitchFamily="18" charset="0"/>
              </a:rPr>
              <a:t>(</a:t>
            </a:r>
            <a:r>
              <a:rPr lang="en-IN" sz="2600" dirty="0" err="1">
                <a:latin typeface="Times New Roman" panose="02020603050405020304" pitchFamily="18" charset="0"/>
                <a:cs typeface="Times New Roman" panose="02020603050405020304" pitchFamily="18" charset="0"/>
              </a:rPr>
              <a:t>error_msg</a:t>
            </a:r>
            <a:r>
              <a:rPr lang="en-IN" sz="2600" dirty="0">
                <a:latin typeface="Times New Roman" panose="02020603050405020304" pitchFamily="18" charset="0"/>
                <a:cs typeface="Times New Roman" panose="02020603050405020304" pitchFamily="18" charset="0"/>
              </a:rPr>
              <a:t>)</a:t>
            </a:r>
          </a:p>
          <a:p>
            <a:pPr marL="0" indent="0">
              <a:buNone/>
            </a:pPr>
            <a:r>
              <a:rPr lang="en-IN" sz="2600" dirty="0">
                <a:latin typeface="Times New Roman" panose="02020603050405020304" pitchFamily="18" charset="0"/>
                <a:cs typeface="Times New Roman" panose="02020603050405020304" pitchFamily="18" charset="0"/>
              </a:rPr>
              <a:t>    exit(1)</a:t>
            </a:r>
          </a:p>
          <a:p>
            <a:pPr marL="0" indent="0">
              <a:buNone/>
            </a:pPr>
            <a:r>
              <a:rPr lang="en-IN" dirty="0"/>
              <a:t/>
            </a:r>
            <a:br>
              <a:rPr lang="en-IN" dirty="0"/>
            </a:br>
            <a:endParaRPr lang="en-IN" dirty="0"/>
          </a:p>
          <a:p>
            <a:pPr marL="0" indent="0">
              <a:buNone/>
            </a:pPr>
            <a:endParaRPr lang="en-IN" sz="19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9072162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1905000" y="495300"/>
            <a:ext cx="9320212" cy="6362700"/>
          </a:xfrm>
        </p:spPr>
        <p:txBody>
          <a:bodyPr>
            <a:normAutofit/>
          </a:bodyPr>
          <a:lstStyle/>
          <a:p>
            <a:pPr marL="0" indent="0">
              <a:buNone/>
            </a:pPr>
            <a:r>
              <a:rPr lang="en-IN" b="1" dirty="0">
                <a:latin typeface="Times New Roman" panose="02020603050405020304" pitchFamily="18" charset="0"/>
                <a:cs typeface="Times New Roman" panose="02020603050405020304" pitchFamily="18" charset="0"/>
              </a:rPr>
              <a:t># Alphabet mapping</a:t>
            </a:r>
          </a:p>
          <a:p>
            <a:pPr marL="0" indent="0">
              <a:buNone/>
            </a:pPr>
            <a:r>
              <a:rPr lang="en-IN" dirty="0">
                <a:latin typeface="Times New Roman" panose="02020603050405020304" pitchFamily="18" charset="0"/>
                <a:cs typeface="Times New Roman" panose="02020603050405020304" pitchFamily="18" charset="0"/>
              </a:rPr>
              <a:t>alphabet = ['1', '2', '3', '4', '5', '6', '7', '8', '9'] + list(</a:t>
            </a:r>
            <a:r>
              <a:rPr lang="en-IN" dirty="0" err="1">
                <a:latin typeface="Times New Roman" panose="02020603050405020304" pitchFamily="18" charset="0"/>
                <a:cs typeface="Times New Roman" panose="02020603050405020304" pitchFamily="18" charset="0"/>
              </a:rPr>
              <a:t>string.ascii_uppercase</a:t>
            </a:r>
            <a:r>
              <a:rPr lang="en-IN" dirty="0">
                <a:latin typeface="Times New Roman" panose="02020603050405020304" pitchFamily="18" charset="0"/>
                <a:cs typeface="Times New Roman" panose="02020603050405020304" pitchFamily="18" charset="0"/>
              </a:rPr>
              <a:t>) + [' ', '.']</a:t>
            </a:r>
          </a:p>
          <a:p>
            <a:pPr marL="0" indent="0">
              <a:buNone/>
            </a:pPr>
            <a:r>
              <a:rPr lang="en-IN" dirty="0" err="1">
                <a:latin typeface="Times New Roman" panose="02020603050405020304" pitchFamily="18" charset="0"/>
                <a:cs typeface="Times New Roman" panose="02020603050405020304" pitchFamily="18" charset="0"/>
              </a:rPr>
              <a:t>labels_dict</a:t>
            </a:r>
            <a:r>
              <a:rPr lang="en-IN" dirty="0">
                <a:latin typeface="Times New Roman" panose="02020603050405020304" pitchFamily="18" charset="0"/>
                <a:cs typeface="Times New Roman" panose="02020603050405020304" pitchFamily="18" charset="0"/>
              </a:rPr>
              <a:t> = {</a:t>
            </a:r>
            <a:r>
              <a:rPr lang="en-IN" dirty="0" err="1">
                <a:latin typeface="Times New Roman" panose="02020603050405020304" pitchFamily="18" charset="0"/>
                <a:cs typeface="Times New Roman" panose="02020603050405020304" pitchFamily="18" charset="0"/>
              </a:rPr>
              <a:t>i</a:t>
            </a:r>
            <a:r>
              <a:rPr lang="en-IN" dirty="0">
                <a:latin typeface="Times New Roman" panose="02020603050405020304" pitchFamily="18" charset="0"/>
                <a:cs typeface="Times New Roman" panose="02020603050405020304" pitchFamily="18" charset="0"/>
              </a:rPr>
              <a:t>: c for </a:t>
            </a:r>
            <a:r>
              <a:rPr lang="en-IN" dirty="0" err="1">
                <a:latin typeface="Times New Roman" panose="02020603050405020304" pitchFamily="18" charset="0"/>
                <a:cs typeface="Times New Roman" panose="02020603050405020304" pitchFamily="18" charset="0"/>
              </a:rPr>
              <a:t>i</a:t>
            </a:r>
            <a:r>
              <a:rPr lang="en-IN" dirty="0">
                <a:latin typeface="Times New Roman" panose="02020603050405020304" pitchFamily="18" charset="0"/>
                <a:cs typeface="Times New Roman" panose="02020603050405020304" pitchFamily="18" charset="0"/>
              </a:rPr>
              <a:t>, c in enumerate(alphabet</a:t>
            </a:r>
            <a:r>
              <a:rPr lang="en-IN" dirty="0" smtClean="0">
                <a:latin typeface="Times New Roman" panose="02020603050405020304" pitchFamily="18" charset="0"/>
                <a:cs typeface="Times New Roman" panose="02020603050405020304" pitchFamily="18" charset="0"/>
              </a:rPr>
              <a:t>)}</a:t>
            </a:r>
          </a:p>
          <a:p>
            <a:pPr marL="0" indent="0">
              <a:buNone/>
            </a:pPr>
            <a:endParaRPr lang="en-IN" dirty="0" smtClean="0">
              <a:latin typeface="Times New Roman" panose="02020603050405020304" pitchFamily="18" charset="0"/>
              <a:cs typeface="Times New Roman" panose="02020603050405020304" pitchFamily="18" charset="0"/>
            </a:endParaRPr>
          </a:p>
          <a:p>
            <a:pPr marL="0" indent="0">
              <a:buNone/>
            </a:pPr>
            <a:r>
              <a:rPr lang="en-IN" b="1" dirty="0">
                <a:latin typeface="Times New Roman" panose="02020603050405020304" pitchFamily="18" charset="0"/>
                <a:cs typeface="Times New Roman" panose="02020603050405020304" pitchFamily="18" charset="0"/>
              </a:rPr>
              <a:t># GUI Setup</a:t>
            </a:r>
          </a:p>
          <a:p>
            <a:pPr marL="0" indent="0">
              <a:buNone/>
            </a:pPr>
            <a:r>
              <a:rPr lang="en-IN" dirty="0">
                <a:latin typeface="Times New Roman" panose="02020603050405020304" pitchFamily="18" charset="0"/>
                <a:cs typeface="Times New Roman" panose="02020603050405020304" pitchFamily="18" charset="0"/>
              </a:rPr>
              <a:t>root = </a:t>
            </a:r>
            <a:r>
              <a:rPr lang="en-IN" dirty="0" err="1">
                <a:latin typeface="Times New Roman" panose="02020603050405020304" pitchFamily="18" charset="0"/>
                <a:cs typeface="Times New Roman" panose="02020603050405020304" pitchFamily="18" charset="0"/>
              </a:rPr>
              <a:t>tk.Tk</a:t>
            </a:r>
            <a:r>
              <a:rPr lang="en-IN" dirty="0">
                <a:latin typeface="Times New Roman" panose="02020603050405020304" pitchFamily="18" charset="0"/>
                <a:cs typeface="Times New Roman" panose="02020603050405020304" pitchFamily="18" charset="0"/>
              </a:rPr>
              <a:t>()</a:t>
            </a:r>
          </a:p>
          <a:p>
            <a:pPr marL="0" indent="0">
              <a:buNone/>
            </a:pPr>
            <a:r>
              <a:rPr lang="en-IN" dirty="0" err="1">
                <a:latin typeface="Times New Roman" panose="02020603050405020304" pitchFamily="18" charset="0"/>
                <a:cs typeface="Times New Roman" panose="02020603050405020304" pitchFamily="18" charset="0"/>
              </a:rPr>
              <a:t>root.title</a:t>
            </a:r>
            <a:r>
              <a:rPr lang="en-IN" dirty="0">
                <a:latin typeface="Times New Roman" panose="02020603050405020304" pitchFamily="18" charset="0"/>
                <a:cs typeface="Times New Roman" panose="02020603050405020304" pitchFamily="18" charset="0"/>
              </a:rPr>
              <a:t>("Indian Sign Language Translator")</a:t>
            </a:r>
          </a:p>
          <a:p>
            <a:pPr marL="0" indent="0">
              <a:buNone/>
            </a:pPr>
            <a:r>
              <a:rPr lang="en-IN" dirty="0" err="1">
                <a:latin typeface="Times New Roman" panose="02020603050405020304" pitchFamily="18" charset="0"/>
                <a:cs typeface="Times New Roman" panose="02020603050405020304" pitchFamily="18" charset="0"/>
              </a:rPr>
              <a:t>root.geometry</a:t>
            </a:r>
            <a:r>
              <a:rPr lang="en-IN" dirty="0">
                <a:latin typeface="Times New Roman" panose="02020603050405020304" pitchFamily="18" charset="0"/>
                <a:cs typeface="Times New Roman" panose="02020603050405020304" pitchFamily="18" charset="0"/>
              </a:rPr>
              <a:t>("1400x800")</a:t>
            </a:r>
          </a:p>
          <a:p>
            <a:pPr marL="0" indent="0">
              <a:buNone/>
            </a:pPr>
            <a:r>
              <a:rPr lang="en-IN" dirty="0" err="1">
                <a:latin typeface="Times New Roman" panose="02020603050405020304" pitchFamily="18" charset="0"/>
                <a:cs typeface="Times New Roman" panose="02020603050405020304" pitchFamily="18" charset="0"/>
              </a:rPr>
              <a:t>root.configure</a:t>
            </a:r>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bg</a:t>
            </a:r>
            <a:r>
              <a:rPr lang="en-IN" dirty="0">
                <a:latin typeface="Times New Roman" panose="02020603050405020304" pitchFamily="18" charset="0"/>
                <a:cs typeface="Times New Roman" panose="02020603050405020304" pitchFamily="18" charset="0"/>
              </a:rPr>
              <a:t>="white")</a:t>
            </a:r>
          </a:p>
          <a:p>
            <a:pPr marL="0" indent="0">
              <a:buNone/>
            </a:pPr>
            <a:r>
              <a:rPr lang="en-IN" dirty="0" err="1">
                <a:latin typeface="Times New Roman" panose="02020603050405020304" pitchFamily="18" charset="0"/>
                <a:cs typeface="Times New Roman" panose="02020603050405020304" pitchFamily="18" charset="0"/>
              </a:rPr>
              <a:t>root.resizable</a:t>
            </a:r>
            <a:r>
              <a:rPr lang="en-IN" dirty="0">
                <a:latin typeface="Times New Roman" panose="02020603050405020304" pitchFamily="18" charset="0"/>
                <a:cs typeface="Times New Roman" panose="02020603050405020304" pitchFamily="18" charset="0"/>
              </a:rPr>
              <a:t>(False, False)</a:t>
            </a:r>
          </a:p>
          <a:p>
            <a:pPr marL="0" indent="0">
              <a:buNone/>
            </a:pPr>
            <a:endParaRPr lang="en-IN" dirty="0" smtClean="0">
              <a:latin typeface="Times New Roman" panose="02020603050405020304" pitchFamily="18" charset="0"/>
              <a:cs typeface="Times New Roman" panose="02020603050405020304" pitchFamily="18" charset="0"/>
            </a:endParaRPr>
          </a:p>
          <a:p>
            <a:pPr marL="0" indent="0">
              <a:buNone/>
            </a:pPr>
            <a:r>
              <a:rPr lang="en-US" b="1" dirty="0" smtClean="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Display current sign</a:t>
            </a:r>
          </a:p>
          <a:p>
            <a:pPr marL="0" indent="0">
              <a:buNone/>
            </a:pPr>
            <a:r>
              <a:rPr lang="en-US" dirty="0">
                <a:latin typeface="Times New Roman" panose="02020603050405020304" pitchFamily="18" charset="0"/>
                <a:cs typeface="Times New Roman" panose="02020603050405020304" pitchFamily="18" charset="0"/>
              </a:rPr>
              <a:t>        cv2.putText(image, </a:t>
            </a:r>
            <a:r>
              <a:rPr lang="en-US" dirty="0" err="1">
                <a:latin typeface="Times New Roman" panose="02020603050405020304" pitchFamily="18" charset="0"/>
                <a:cs typeface="Times New Roman" panose="02020603050405020304" pitchFamily="18" charset="0"/>
              </a:rPr>
              <a:t>f"Current</a:t>
            </a:r>
            <a:r>
              <a:rPr lang="en-US" dirty="0">
                <a:latin typeface="Times New Roman" panose="02020603050405020304" pitchFamily="18" charset="0"/>
                <a:cs typeface="Times New Roman" panose="02020603050405020304" pitchFamily="18" charset="0"/>
              </a:rPr>
              <a:t> Sign: {</a:t>
            </a:r>
            <a:r>
              <a:rPr lang="en-US" dirty="0" err="1">
                <a:latin typeface="Times New Roman" panose="02020603050405020304" pitchFamily="18" charset="0"/>
                <a:cs typeface="Times New Roman" panose="02020603050405020304" pitchFamily="18" charset="0"/>
              </a:rPr>
              <a:t>current_alphabet.get</a:t>
            </a:r>
            <a:r>
              <a:rPr lang="en-US" dirty="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                    (10, 30), cv2.FONT_HERSHEY_SIMPLEX, 0.8, (0, 120, 200), 2</a:t>
            </a:r>
            <a:r>
              <a:rPr lang="en-US" dirty="0" smtClean="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a:p>
            <a:endParaRPr lang="en-IN" dirty="0"/>
          </a:p>
          <a:p>
            <a:endParaRPr lang="en-IN" dirty="0"/>
          </a:p>
        </p:txBody>
      </p:sp>
    </p:spTree>
    <p:extLst>
      <p:ext uri="{BB962C8B-B14F-4D97-AF65-F5344CB8AC3E}">
        <p14:creationId xmlns:p14="http://schemas.microsoft.com/office/powerpoint/2010/main" val="20539803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43112" y="685800"/>
            <a:ext cx="8915400" cy="5842000"/>
          </a:xfrm>
        </p:spPr>
        <p:txBody>
          <a:bodyPr>
            <a:normAutofit lnSpcReduction="10000"/>
          </a:bodyPr>
          <a:lstStyle/>
          <a:p>
            <a:pPr marL="0" indent="0" algn="just">
              <a:buNone/>
            </a:pPr>
            <a:r>
              <a:rPr lang="en-IN" b="1" dirty="0">
                <a:latin typeface="Times New Roman" panose="02020603050405020304" pitchFamily="18" charset="0"/>
                <a:cs typeface="Times New Roman" panose="02020603050405020304" pitchFamily="18" charset="0"/>
              </a:rPr>
              <a:t># Text-to-Speech setup</a:t>
            </a:r>
          </a:p>
          <a:p>
            <a:pPr marL="0" indent="0" algn="just">
              <a:buNone/>
            </a:pPr>
            <a:r>
              <a:rPr lang="en-IN" dirty="0">
                <a:latin typeface="Times New Roman" panose="02020603050405020304" pitchFamily="18" charset="0"/>
                <a:cs typeface="Times New Roman" panose="02020603050405020304" pitchFamily="18" charset="0"/>
              </a:rPr>
              <a:t>engine = pyttsx3.init()</a:t>
            </a:r>
          </a:p>
          <a:p>
            <a:pPr marL="0" indent="0" algn="just">
              <a:buNone/>
            </a:pPr>
            <a:r>
              <a:rPr lang="en-IN" dirty="0">
                <a:latin typeface="Times New Roman" panose="02020603050405020304" pitchFamily="18" charset="0"/>
                <a:cs typeface="Times New Roman" panose="02020603050405020304" pitchFamily="18" charset="0"/>
              </a:rPr>
              <a:t>try:</a:t>
            </a:r>
          </a:p>
          <a:p>
            <a:pPr marL="0" indent="0" algn="just">
              <a:buNone/>
            </a:pPr>
            <a:r>
              <a:rPr lang="en-IN" dirty="0">
                <a:latin typeface="Times New Roman" panose="02020603050405020304" pitchFamily="18" charset="0"/>
                <a:cs typeface="Times New Roman" panose="02020603050405020304" pitchFamily="18" charset="0"/>
              </a:rPr>
              <a:t>    voices = </a:t>
            </a:r>
            <a:r>
              <a:rPr lang="en-IN" dirty="0" err="1">
                <a:latin typeface="Times New Roman" panose="02020603050405020304" pitchFamily="18" charset="0"/>
                <a:cs typeface="Times New Roman" panose="02020603050405020304" pitchFamily="18" charset="0"/>
              </a:rPr>
              <a:t>engine.getProperty</a:t>
            </a:r>
            <a:r>
              <a:rPr lang="en-IN" dirty="0">
                <a:latin typeface="Times New Roman" panose="02020603050405020304" pitchFamily="18" charset="0"/>
                <a:cs typeface="Times New Roman" panose="02020603050405020304" pitchFamily="18" charset="0"/>
              </a:rPr>
              <a:t>('voices')</a:t>
            </a:r>
          </a:p>
          <a:p>
            <a:pPr marL="0" indent="0" algn="just">
              <a:buNone/>
            </a:pP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engine.setProperty</a:t>
            </a:r>
            <a:r>
              <a:rPr lang="en-IN" dirty="0">
                <a:latin typeface="Times New Roman" panose="02020603050405020304" pitchFamily="18" charset="0"/>
                <a:cs typeface="Times New Roman" panose="02020603050405020304" pitchFamily="18" charset="0"/>
              </a:rPr>
              <a:t>('voice', voices[0].id)  # Default voice</a:t>
            </a:r>
          </a:p>
          <a:p>
            <a:pPr marL="0" indent="0" algn="just">
              <a:buNone/>
            </a:pP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engine.setProperty</a:t>
            </a:r>
            <a:r>
              <a:rPr lang="en-IN" dirty="0">
                <a:latin typeface="Times New Roman" panose="02020603050405020304" pitchFamily="18" charset="0"/>
                <a:cs typeface="Times New Roman" panose="02020603050405020304" pitchFamily="18" charset="0"/>
              </a:rPr>
              <a:t>('rate', 150)  # Speech speed</a:t>
            </a:r>
          </a:p>
          <a:p>
            <a:pPr marL="0" indent="0" algn="just">
              <a:buNone/>
            </a:pP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engine.setProperty</a:t>
            </a:r>
            <a:r>
              <a:rPr lang="en-IN" dirty="0">
                <a:latin typeface="Times New Roman" panose="02020603050405020304" pitchFamily="18" charset="0"/>
                <a:cs typeface="Times New Roman" panose="02020603050405020304" pitchFamily="18" charset="0"/>
              </a:rPr>
              <a:t>('volume', 1.0)  # Max volume</a:t>
            </a:r>
          </a:p>
          <a:p>
            <a:pPr marL="0" indent="0" algn="just">
              <a:buNone/>
            </a:pPr>
            <a:r>
              <a:rPr lang="en-IN" dirty="0">
                <a:latin typeface="Times New Roman" panose="02020603050405020304" pitchFamily="18" charset="0"/>
                <a:cs typeface="Times New Roman" panose="02020603050405020304" pitchFamily="18" charset="0"/>
              </a:rPr>
              <a:t>    logging.info("Text-to-speech initialized")</a:t>
            </a:r>
          </a:p>
          <a:p>
            <a:pPr marL="0" indent="0" algn="just">
              <a:buNone/>
            </a:pPr>
            <a:r>
              <a:rPr lang="en-US" b="1" dirty="0" smtClean="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Start Application</a:t>
            </a:r>
          </a:p>
          <a:p>
            <a:pPr marL="0" indent="0" algn="just">
              <a:buNone/>
            </a:pPr>
            <a:r>
              <a:rPr lang="en-US" dirty="0">
                <a:latin typeface="Times New Roman" panose="02020603050405020304" pitchFamily="18" charset="0"/>
                <a:cs typeface="Times New Roman" panose="02020603050405020304" pitchFamily="18" charset="0"/>
              </a:rPr>
              <a:t>    try:</a:t>
            </a:r>
          </a:p>
          <a:p>
            <a:pPr marL="0" indent="0" algn="just">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process_frame</a:t>
            </a:r>
            <a:r>
              <a:rPr lang="en-US" dirty="0">
                <a:latin typeface="Times New Roman" panose="02020603050405020304" pitchFamily="18" charset="0"/>
                <a:cs typeface="Times New Roman" panose="02020603050405020304" pitchFamily="18" charset="0"/>
              </a:rPr>
              <a:t>()</a:t>
            </a:r>
          </a:p>
          <a:p>
            <a:pPr marL="0" indent="0" algn="just">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root.mainloop</a:t>
            </a:r>
            <a:r>
              <a:rPr lang="en-US" dirty="0">
                <a:latin typeface="Times New Roman" panose="02020603050405020304" pitchFamily="18" charset="0"/>
                <a:cs typeface="Times New Roman" panose="02020603050405020304" pitchFamily="18" charset="0"/>
              </a:rPr>
              <a:t>()</a:t>
            </a:r>
          </a:p>
          <a:p>
            <a:pPr marL="0" indent="0" algn="just">
              <a:buNone/>
            </a:pPr>
            <a:r>
              <a:rPr lang="en-US" dirty="0">
                <a:latin typeface="Times New Roman" panose="02020603050405020304" pitchFamily="18" charset="0"/>
                <a:cs typeface="Times New Roman" panose="02020603050405020304" pitchFamily="18" charset="0"/>
              </a:rPr>
              <a:t>    finally:</a:t>
            </a:r>
          </a:p>
          <a:p>
            <a:pPr marL="0" indent="0" algn="just">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cap.release</a:t>
            </a:r>
            <a:r>
              <a:rPr lang="en-US" dirty="0">
                <a:latin typeface="Times New Roman" panose="02020603050405020304" pitchFamily="18" charset="0"/>
                <a:cs typeface="Times New Roman" panose="02020603050405020304" pitchFamily="18" charset="0"/>
              </a:rPr>
              <a:t>()</a:t>
            </a:r>
          </a:p>
          <a:p>
            <a:pPr marL="0" indent="0" algn="just">
              <a:buNone/>
            </a:pPr>
            <a:r>
              <a:rPr lang="en-US" dirty="0">
                <a:latin typeface="Times New Roman" panose="02020603050405020304" pitchFamily="18" charset="0"/>
                <a:cs typeface="Times New Roman" panose="02020603050405020304" pitchFamily="18" charset="0"/>
              </a:rPr>
              <a:t>        cv2.destroyAllWindows()</a:t>
            </a:r>
          </a:p>
          <a:p>
            <a:endParaRPr lang="en-IN" dirty="0"/>
          </a:p>
        </p:txBody>
      </p:sp>
    </p:spTree>
    <p:extLst>
      <p:ext uri="{BB962C8B-B14F-4D97-AF65-F5344CB8AC3E}">
        <p14:creationId xmlns:p14="http://schemas.microsoft.com/office/powerpoint/2010/main" val="24787636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9212" y="332010"/>
            <a:ext cx="8911687" cy="1280890"/>
          </a:xfrm>
        </p:spPr>
        <p:txBody>
          <a:bodyPr/>
          <a:lstStyle/>
          <a:p>
            <a:r>
              <a:rPr lang="en-US" dirty="0" smtClean="0">
                <a:latin typeface="Times New Roman" panose="02020603050405020304" pitchFamily="18" charset="0"/>
                <a:cs typeface="Times New Roman" panose="02020603050405020304" pitchFamily="18" charset="0"/>
              </a:rPr>
              <a:t>MODEL TESTING AND EVALUATION</a:t>
            </a:r>
            <a:endParaRPr lang="en-IN" dirty="0">
              <a:latin typeface="Times New Roman" panose="02020603050405020304" pitchFamily="18" charset="0"/>
              <a:cs typeface="Times New Roman" panose="02020603050405020304" pitchFamily="18"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048522263"/>
              </p:ext>
            </p:extLst>
          </p:nvPr>
        </p:nvGraphicFramePr>
        <p:xfrm>
          <a:off x="3127547" y="1527349"/>
          <a:ext cx="6321252" cy="4715355"/>
        </p:xfrm>
        <a:graphic>
          <a:graphicData uri="http://schemas.openxmlformats.org/drawingml/2006/table">
            <a:tbl>
              <a:tblPr>
                <a:tableStyleId>{B301B821-A1FF-4177-AEE7-76D212191A09}</a:tableStyleId>
              </a:tblPr>
              <a:tblGrid>
                <a:gridCol w="1580313">
                  <a:extLst>
                    <a:ext uri="{9D8B030D-6E8A-4147-A177-3AD203B41FA5}">
                      <a16:colId xmlns:a16="http://schemas.microsoft.com/office/drawing/2014/main" val="3851050553"/>
                    </a:ext>
                  </a:extLst>
                </a:gridCol>
                <a:gridCol w="1580313">
                  <a:extLst>
                    <a:ext uri="{9D8B030D-6E8A-4147-A177-3AD203B41FA5}">
                      <a16:colId xmlns:a16="http://schemas.microsoft.com/office/drawing/2014/main" val="1200461981"/>
                    </a:ext>
                  </a:extLst>
                </a:gridCol>
                <a:gridCol w="1580313">
                  <a:extLst>
                    <a:ext uri="{9D8B030D-6E8A-4147-A177-3AD203B41FA5}">
                      <a16:colId xmlns:a16="http://schemas.microsoft.com/office/drawing/2014/main" val="3450201637"/>
                    </a:ext>
                  </a:extLst>
                </a:gridCol>
                <a:gridCol w="1580313">
                  <a:extLst>
                    <a:ext uri="{9D8B030D-6E8A-4147-A177-3AD203B41FA5}">
                      <a16:colId xmlns:a16="http://schemas.microsoft.com/office/drawing/2014/main" val="2687137953"/>
                    </a:ext>
                  </a:extLst>
                </a:gridCol>
              </a:tblGrid>
              <a:tr h="296069">
                <a:tc>
                  <a:txBody>
                    <a:bodyPr/>
                    <a:lstStyle/>
                    <a:p>
                      <a:r>
                        <a:rPr lang="en-IN" sz="1200" b="1">
                          <a:latin typeface="Times New Roman" panose="02020603050405020304" pitchFamily="18" charset="0"/>
                          <a:cs typeface="Times New Roman" panose="02020603050405020304" pitchFamily="18" charset="0"/>
                        </a:rPr>
                        <a:t>Epoch</a:t>
                      </a:r>
                    </a:p>
                  </a:txBody>
                  <a:tcPr marL="59035" marR="59035" marT="29518" marB="29518" anchor="ctr"/>
                </a:tc>
                <a:tc>
                  <a:txBody>
                    <a:bodyPr/>
                    <a:lstStyle/>
                    <a:p>
                      <a:r>
                        <a:rPr lang="en-IN" sz="1200" b="1">
                          <a:latin typeface="Times New Roman" panose="02020603050405020304" pitchFamily="18" charset="0"/>
                          <a:cs typeface="Times New Roman" panose="02020603050405020304" pitchFamily="18" charset="0"/>
                        </a:rPr>
                        <a:t>Training Loss</a:t>
                      </a:r>
                    </a:p>
                  </a:txBody>
                  <a:tcPr marL="59035" marR="59035" marT="29518" marB="29518" anchor="ctr"/>
                </a:tc>
                <a:tc>
                  <a:txBody>
                    <a:bodyPr/>
                    <a:lstStyle/>
                    <a:p>
                      <a:r>
                        <a:rPr lang="en-IN" sz="1200" b="1">
                          <a:latin typeface="Times New Roman" panose="02020603050405020304" pitchFamily="18" charset="0"/>
                          <a:cs typeface="Times New Roman" panose="02020603050405020304" pitchFamily="18" charset="0"/>
                        </a:rPr>
                        <a:t>Validation Loss</a:t>
                      </a:r>
                    </a:p>
                  </a:txBody>
                  <a:tcPr marL="59035" marR="59035" marT="29518" marB="29518" anchor="ctr"/>
                </a:tc>
                <a:tc>
                  <a:txBody>
                    <a:bodyPr/>
                    <a:lstStyle/>
                    <a:p>
                      <a:r>
                        <a:rPr lang="en-IN" sz="1200">
                          <a:latin typeface="Times New Roman" panose="02020603050405020304" pitchFamily="18" charset="0"/>
                          <a:cs typeface="Times New Roman" panose="02020603050405020304" pitchFamily="18" charset="0"/>
                        </a:rPr>
                        <a:t>Accuracy Rate</a:t>
                      </a:r>
                    </a:p>
                  </a:txBody>
                  <a:tcPr anchor="ctr"/>
                </a:tc>
                <a:extLst>
                  <a:ext uri="{0D108BD9-81ED-4DB2-BD59-A6C34878D82A}">
                    <a16:rowId xmlns:a16="http://schemas.microsoft.com/office/drawing/2014/main" val="618878380"/>
                  </a:ext>
                </a:extLst>
              </a:tr>
              <a:tr h="296069">
                <a:tc>
                  <a:txBody>
                    <a:bodyPr/>
                    <a:lstStyle/>
                    <a:p>
                      <a:r>
                        <a:rPr lang="en-IN" sz="1200">
                          <a:latin typeface="Times New Roman" panose="02020603050405020304" pitchFamily="18" charset="0"/>
                          <a:cs typeface="Times New Roman" panose="02020603050405020304" pitchFamily="18" charset="0"/>
                        </a:rPr>
                        <a:t>1</a:t>
                      </a:r>
                    </a:p>
                  </a:txBody>
                  <a:tcPr marL="59035" marR="59035" marT="29518" marB="29518" anchor="ctr"/>
                </a:tc>
                <a:tc>
                  <a:txBody>
                    <a:bodyPr/>
                    <a:lstStyle/>
                    <a:p>
                      <a:r>
                        <a:rPr lang="en-IN" sz="1200">
                          <a:latin typeface="Times New Roman" panose="02020603050405020304" pitchFamily="18" charset="0"/>
                          <a:cs typeface="Times New Roman" panose="02020603050405020304" pitchFamily="18" charset="0"/>
                        </a:rPr>
                        <a:t>1.245</a:t>
                      </a:r>
                    </a:p>
                  </a:txBody>
                  <a:tcPr marL="59035" marR="59035" marT="29518" marB="29518" anchor="ctr"/>
                </a:tc>
                <a:tc>
                  <a:txBody>
                    <a:bodyPr/>
                    <a:lstStyle/>
                    <a:p>
                      <a:r>
                        <a:rPr lang="en-IN" sz="1200">
                          <a:latin typeface="Times New Roman" panose="02020603050405020304" pitchFamily="18" charset="0"/>
                          <a:cs typeface="Times New Roman" panose="02020603050405020304" pitchFamily="18" charset="0"/>
                        </a:rPr>
                        <a:t>1.121</a:t>
                      </a:r>
                    </a:p>
                  </a:txBody>
                  <a:tcPr marL="59035" marR="59035" marT="29518" marB="29518" anchor="ctr"/>
                </a:tc>
                <a:tc>
                  <a:txBody>
                    <a:bodyPr/>
                    <a:lstStyle/>
                    <a:p>
                      <a:r>
                        <a:rPr lang="en-IN" sz="1200">
                          <a:latin typeface="Times New Roman" panose="02020603050405020304" pitchFamily="18" charset="0"/>
                          <a:cs typeface="Times New Roman" panose="02020603050405020304" pitchFamily="18" charset="0"/>
                        </a:rPr>
                        <a:t>0.665</a:t>
                      </a:r>
                    </a:p>
                  </a:txBody>
                  <a:tcPr anchor="ctr"/>
                </a:tc>
                <a:extLst>
                  <a:ext uri="{0D108BD9-81ED-4DB2-BD59-A6C34878D82A}">
                    <a16:rowId xmlns:a16="http://schemas.microsoft.com/office/drawing/2014/main" val="119509364"/>
                  </a:ext>
                </a:extLst>
              </a:tr>
              <a:tr h="296069">
                <a:tc>
                  <a:txBody>
                    <a:bodyPr/>
                    <a:lstStyle/>
                    <a:p>
                      <a:r>
                        <a:rPr lang="en-IN" sz="1200">
                          <a:latin typeface="Times New Roman" panose="02020603050405020304" pitchFamily="18" charset="0"/>
                          <a:cs typeface="Times New Roman" panose="02020603050405020304" pitchFamily="18" charset="0"/>
                        </a:rPr>
                        <a:t>2</a:t>
                      </a:r>
                    </a:p>
                  </a:txBody>
                  <a:tcPr marL="59035" marR="59035" marT="29518" marB="29518" anchor="ctr"/>
                </a:tc>
                <a:tc>
                  <a:txBody>
                    <a:bodyPr/>
                    <a:lstStyle/>
                    <a:p>
                      <a:r>
                        <a:rPr lang="en-IN" sz="1200">
                          <a:latin typeface="Times New Roman" panose="02020603050405020304" pitchFamily="18" charset="0"/>
                          <a:cs typeface="Times New Roman" panose="02020603050405020304" pitchFamily="18" charset="0"/>
                        </a:rPr>
                        <a:t>1.012</a:t>
                      </a:r>
                    </a:p>
                  </a:txBody>
                  <a:tcPr marL="59035" marR="59035" marT="29518" marB="29518" anchor="ctr"/>
                </a:tc>
                <a:tc>
                  <a:txBody>
                    <a:bodyPr/>
                    <a:lstStyle/>
                    <a:p>
                      <a:r>
                        <a:rPr lang="en-IN" sz="1200">
                          <a:latin typeface="Times New Roman" panose="02020603050405020304" pitchFamily="18" charset="0"/>
                          <a:cs typeface="Times New Roman" panose="02020603050405020304" pitchFamily="18" charset="0"/>
                        </a:rPr>
                        <a:t>0.935</a:t>
                      </a:r>
                    </a:p>
                  </a:txBody>
                  <a:tcPr marL="59035" marR="59035" marT="29518" marB="29518" anchor="ctr"/>
                </a:tc>
                <a:tc>
                  <a:txBody>
                    <a:bodyPr/>
                    <a:lstStyle/>
                    <a:p>
                      <a:r>
                        <a:rPr lang="en-IN" sz="1200">
                          <a:latin typeface="Times New Roman" panose="02020603050405020304" pitchFamily="18" charset="0"/>
                          <a:cs typeface="Times New Roman" panose="02020603050405020304" pitchFamily="18" charset="0"/>
                        </a:rPr>
                        <a:t>0.708</a:t>
                      </a:r>
                    </a:p>
                  </a:txBody>
                  <a:tcPr anchor="ctr"/>
                </a:tc>
                <a:extLst>
                  <a:ext uri="{0D108BD9-81ED-4DB2-BD59-A6C34878D82A}">
                    <a16:rowId xmlns:a16="http://schemas.microsoft.com/office/drawing/2014/main" val="2584482216"/>
                  </a:ext>
                </a:extLst>
              </a:tr>
              <a:tr h="296069">
                <a:tc>
                  <a:txBody>
                    <a:bodyPr/>
                    <a:lstStyle/>
                    <a:p>
                      <a:r>
                        <a:rPr lang="en-IN" sz="1200">
                          <a:latin typeface="Times New Roman" panose="02020603050405020304" pitchFamily="18" charset="0"/>
                          <a:cs typeface="Times New Roman" panose="02020603050405020304" pitchFamily="18" charset="0"/>
                        </a:rPr>
                        <a:t>3</a:t>
                      </a:r>
                    </a:p>
                  </a:txBody>
                  <a:tcPr marL="59035" marR="59035" marT="29518" marB="29518" anchor="ctr"/>
                </a:tc>
                <a:tc>
                  <a:txBody>
                    <a:bodyPr/>
                    <a:lstStyle/>
                    <a:p>
                      <a:r>
                        <a:rPr lang="en-IN" sz="1200">
                          <a:latin typeface="Times New Roman" panose="02020603050405020304" pitchFamily="18" charset="0"/>
                          <a:cs typeface="Times New Roman" panose="02020603050405020304" pitchFamily="18" charset="0"/>
                        </a:rPr>
                        <a:t>0.824</a:t>
                      </a:r>
                    </a:p>
                  </a:txBody>
                  <a:tcPr marL="59035" marR="59035" marT="29518" marB="29518" anchor="ctr"/>
                </a:tc>
                <a:tc>
                  <a:txBody>
                    <a:bodyPr/>
                    <a:lstStyle/>
                    <a:p>
                      <a:r>
                        <a:rPr lang="en-IN" sz="1200" dirty="0">
                          <a:latin typeface="Times New Roman" panose="02020603050405020304" pitchFamily="18" charset="0"/>
                          <a:cs typeface="Times New Roman" panose="02020603050405020304" pitchFamily="18" charset="0"/>
                        </a:rPr>
                        <a:t>0.774</a:t>
                      </a:r>
                    </a:p>
                  </a:txBody>
                  <a:tcPr marL="59035" marR="59035" marT="29518" marB="29518" anchor="ctr"/>
                </a:tc>
                <a:tc>
                  <a:txBody>
                    <a:bodyPr/>
                    <a:lstStyle/>
                    <a:p>
                      <a:r>
                        <a:rPr lang="en-IN" sz="1200" dirty="0">
                          <a:latin typeface="Times New Roman" panose="02020603050405020304" pitchFamily="18" charset="0"/>
                          <a:cs typeface="Times New Roman" panose="02020603050405020304" pitchFamily="18" charset="0"/>
                        </a:rPr>
                        <a:t>0.742</a:t>
                      </a:r>
                    </a:p>
                  </a:txBody>
                  <a:tcPr anchor="ctr"/>
                </a:tc>
                <a:extLst>
                  <a:ext uri="{0D108BD9-81ED-4DB2-BD59-A6C34878D82A}">
                    <a16:rowId xmlns:a16="http://schemas.microsoft.com/office/drawing/2014/main" val="3442684808"/>
                  </a:ext>
                </a:extLst>
              </a:tr>
              <a:tr h="296069">
                <a:tc>
                  <a:txBody>
                    <a:bodyPr/>
                    <a:lstStyle/>
                    <a:p>
                      <a:r>
                        <a:rPr lang="en-IN" sz="1200">
                          <a:latin typeface="Times New Roman" panose="02020603050405020304" pitchFamily="18" charset="0"/>
                          <a:cs typeface="Times New Roman" panose="02020603050405020304" pitchFamily="18" charset="0"/>
                        </a:rPr>
                        <a:t>4</a:t>
                      </a:r>
                    </a:p>
                  </a:txBody>
                  <a:tcPr marL="59035" marR="59035" marT="29518" marB="29518" anchor="ctr"/>
                </a:tc>
                <a:tc>
                  <a:txBody>
                    <a:bodyPr/>
                    <a:lstStyle/>
                    <a:p>
                      <a:r>
                        <a:rPr lang="en-IN" sz="1200">
                          <a:latin typeface="Times New Roman" panose="02020603050405020304" pitchFamily="18" charset="0"/>
                          <a:cs typeface="Times New Roman" panose="02020603050405020304" pitchFamily="18" charset="0"/>
                        </a:rPr>
                        <a:t>0.682</a:t>
                      </a:r>
                    </a:p>
                  </a:txBody>
                  <a:tcPr marL="59035" marR="59035" marT="29518" marB="29518" anchor="ctr"/>
                </a:tc>
                <a:tc>
                  <a:txBody>
                    <a:bodyPr/>
                    <a:lstStyle/>
                    <a:p>
                      <a:r>
                        <a:rPr lang="en-IN" sz="1200">
                          <a:latin typeface="Times New Roman" panose="02020603050405020304" pitchFamily="18" charset="0"/>
                          <a:cs typeface="Times New Roman" panose="02020603050405020304" pitchFamily="18" charset="0"/>
                        </a:rPr>
                        <a:t>0.659</a:t>
                      </a:r>
                    </a:p>
                  </a:txBody>
                  <a:tcPr marL="59035" marR="59035" marT="29518" marB="29518" anchor="ctr"/>
                </a:tc>
                <a:tc>
                  <a:txBody>
                    <a:bodyPr/>
                    <a:lstStyle/>
                    <a:p>
                      <a:r>
                        <a:rPr lang="en-IN" sz="1200">
                          <a:latin typeface="Times New Roman" panose="02020603050405020304" pitchFamily="18" charset="0"/>
                          <a:cs typeface="Times New Roman" panose="02020603050405020304" pitchFamily="18" charset="0"/>
                        </a:rPr>
                        <a:t>0.769</a:t>
                      </a:r>
                    </a:p>
                  </a:txBody>
                  <a:tcPr anchor="ctr"/>
                </a:tc>
                <a:extLst>
                  <a:ext uri="{0D108BD9-81ED-4DB2-BD59-A6C34878D82A}">
                    <a16:rowId xmlns:a16="http://schemas.microsoft.com/office/drawing/2014/main" val="3291958654"/>
                  </a:ext>
                </a:extLst>
              </a:tr>
              <a:tr h="296069">
                <a:tc>
                  <a:txBody>
                    <a:bodyPr/>
                    <a:lstStyle/>
                    <a:p>
                      <a:r>
                        <a:rPr lang="en-IN" sz="1200">
                          <a:latin typeface="Times New Roman" panose="02020603050405020304" pitchFamily="18" charset="0"/>
                          <a:cs typeface="Times New Roman" panose="02020603050405020304" pitchFamily="18" charset="0"/>
                        </a:rPr>
                        <a:t>5</a:t>
                      </a:r>
                    </a:p>
                  </a:txBody>
                  <a:tcPr marL="59035" marR="59035" marT="29518" marB="29518" anchor="ctr"/>
                </a:tc>
                <a:tc>
                  <a:txBody>
                    <a:bodyPr/>
                    <a:lstStyle/>
                    <a:p>
                      <a:r>
                        <a:rPr lang="en-IN" sz="1200">
                          <a:latin typeface="Times New Roman" panose="02020603050405020304" pitchFamily="18" charset="0"/>
                          <a:cs typeface="Times New Roman" panose="02020603050405020304" pitchFamily="18" charset="0"/>
                        </a:rPr>
                        <a:t>0.574</a:t>
                      </a:r>
                    </a:p>
                  </a:txBody>
                  <a:tcPr marL="59035" marR="59035" marT="29518" marB="29518" anchor="ctr"/>
                </a:tc>
                <a:tc>
                  <a:txBody>
                    <a:bodyPr/>
                    <a:lstStyle/>
                    <a:p>
                      <a:r>
                        <a:rPr lang="en-IN" sz="1200">
                          <a:latin typeface="Times New Roman" panose="02020603050405020304" pitchFamily="18" charset="0"/>
                          <a:cs typeface="Times New Roman" panose="02020603050405020304" pitchFamily="18" charset="0"/>
                        </a:rPr>
                        <a:t>0.562</a:t>
                      </a:r>
                    </a:p>
                  </a:txBody>
                  <a:tcPr marL="59035" marR="59035" marT="29518" marB="29518" anchor="ctr"/>
                </a:tc>
                <a:tc>
                  <a:txBody>
                    <a:bodyPr/>
                    <a:lstStyle/>
                    <a:p>
                      <a:r>
                        <a:rPr lang="en-IN" sz="1200">
                          <a:latin typeface="Times New Roman" panose="02020603050405020304" pitchFamily="18" charset="0"/>
                          <a:cs typeface="Times New Roman" panose="02020603050405020304" pitchFamily="18" charset="0"/>
                        </a:rPr>
                        <a:t>0.786</a:t>
                      </a:r>
                    </a:p>
                  </a:txBody>
                  <a:tcPr anchor="ctr"/>
                </a:tc>
                <a:extLst>
                  <a:ext uri="{0D108BD9-81ED-4DB2-BD59-A6C34878D82A}">
                    <a16:rowId xmlns:a16="http://schemas.microsoft.com/office/drawing/2014/main" val="1239160193"/>
                  </a:ext>
                </a:extLst>
              </a:tr>
              <a:tr h="296069">
                <a:tc>
                  <a:txBody>
                    <a:bodyPr/>
                    <a:lstStyle/>
                    <a:p>
                      <a:r>
                        <a:rPr lang="en-IN" sz="1200">
                          <a:latin typeface="Times New Roman" panose="02020603050405020304" pitchFamily="18" charset="0"/>
                          <a:cs typeface="Times New Roman" panose="02020603050405020304" pitchFamily="18" charset="0"/>
                        </a:rPr>
                        <a:t>6</a:t>
                      </a:r>
                    </a:p>
                  </a:txBody>
                  <a:tcPr marL="59035" marR="59035" marT="29518" marB="29518" anchor="ctr"/>
                </a:tc>
                <a:tc>
                  <a:txBody>
                    <a:bodyPr/>
                    <a:lstStyle/>
                    <a:p>
                      <a:r>
                        <a:rPr lang="en-IN" sz="1200">
                          <a:latin typeface="Times New Roman" panose="02020603050405020304" pitchFamily="18" charset="0"/>
                          <a:cs typeface="Times New Roman" panose="02020603050405020304" pitchFamily="18" charset="0"/>
                        </a:rPr>
                        <a:t>0.481</a:t>
                      </a:r>
                    </a:p>
                  </a:txBody>
                  <a:tcPr marL="59035" marR="59035" marT="29518" marB="29518" anchor="ctr"/>
                </a:tc>
                <a:tc>
                  <a:txBody>
                    <a:bodyPr/>
                    <a:lstStyle/>
                    <a:p>
                      <a:r>
                        <a:rPr lang="en-IN" sz="1200">
                          <a:latin typeface="Times New Roman" panose="02020603050405020304" pitchFamily="18" charset="0"/>
                          <a:cs typeface="Times New Roman" panose="02020603050405020304" pitchFamily="18" charset="0"/>
                        </a:rPr>
                        <a:t>0.476</a:t>
                      </a:r>
                    </a:p>
                  </a:txBody>
                  <a:tcPr marL="59035" marR="59035" marT="29518" marB="29518" anchor="ctr"/>
                </a:tc>
                <a:tc>
                  <a:txBody>
                    <a:bodyPr/>
                    <a:lstStyle/>
                    <a:p>
                      <a:r>
                        <a:rPr lang="en-IN" sz="1200">
                          <a:latin typeface="Times New Roman" panose="02020603050405020304" pitchFamily="18" charset="0"/>
                          <a:cs typeface="Times New Roman" panose="02020603050405020304" pitchFamily="18" charset="0"/>
                        </a:rPr>
                        <a:t>0.804</a:t>
                      </a:r>
                    </a:p>
                  </a:txBody>
                  <a:tcPr anchor="ctr"/>
                </a:tc>
                <a:extLst>
                  <a:ext uri="{0D108BD9-81ED-4DB2-BD59-A6C34878D82A}">
                    <a16:rowId xmlns:a16="http://schemas.microsoft.com/office/drawing/2014/main" val="2873693680"/>
                  </a:ext>
                </a:extLst>
              </a:tr>
              <a:tr h="296069">
                <a:tc>
                  <a:txBody>
                    <a:bodyPr/>
                    <a:lstStyle/>
                    <a:p>
                      <a:r>
                        <a:rPr lang="en-IN" sz="1200">
                          <a:latin typeface="Times New Roman" panose="02020603050405020304" pitchFamily="18" charset="0"/>
                          <a:cs typeface="Times New Roman" panose="02020603050405020304" pitchFamily="18" charset="0"/>
                        </a:rPr>
                        <a:t>7</a:t>
                      </a:r>
                    </a:p>
                  </a:txBody>
                  <a:tcPr marL="59035" marR="59035" marT="29518" marB="29518" anchor="ctr"/>
                </a:tc>
                <a:tc>
                  <a:txBody>
                    <a:bodyPr/>
                    <a:lstStyle/>
                    <a:p>
                      <a:r>
                        <a:rPr lang="en-IN" sz="1200">
                          <a:latin typeface="Times New Roman" panose="02020603050405020304" pitchFamily="18" charset="0"/>
                          <a:cs typeface="Times New Roman" panose="02020603050405020304" pitchFamily="18" charset="0"/>
                        </a:rPr>
                        <a:t>0.408</a:t>
                      </a:r>
                    </a:p>
                  </a:txBody>
                  <a:tcPr marL="59035" marR="59035" marT="29518" marB="29518" anchor="ctr"/>
                </a:tc>
                <a:tc>
                  <a:txBody>
                    <a:bodyPr/>
                    <a:lstStyle/>
                    <a:p>
                      <a:r>
                        <a:rPr lang="en-IN" sz="1200">
                          <a:latin typeface="Times New Roman" panose="02020603050405020304" pitchFamily="18" charset="0"/>
                          <a:cs typeface="Times New Roman" panose="02020603050405020304" pitchFamily="18" charset="0"/>
                        </a:rPr>
                        <a:t>0.407</a:t>
                      </a:r>
                    </a:p>
                  </a:txBody>
                  <a:tcPr marL="59035" marR="59035" marT="29518" marB="29518" anchor="ctr"/>
                </a:tc>
                <a:tc>
                  <a:txBody>
                    <a:bodyPr/>
                    <a:lstStyle/>
                    <a:p>
                      <a:r>
                        <a:rPr lang="en-IN" sz="1200">
                          <a:latin typeface="Times New Roman" panose="02020603050405020304" pitchFamily="18" charset="0"/>
                          <a:cs typeface="Times New Roman" panose="02020603050405020304" pitchFamily="18" charset="0"/>
                        </a:rPr>
                        <a:t>0.820</a:t>
                      </a:r>
                    </a:p>
                  </a:txBody>
                  <a:tcPr anchor="ctr"/>
                </a:tc>
                <a:extLst>
                  <a:ext uri="{0D108BD9-81ED-4DB2-BD59-A6C34878D82A}">
                    <a16:rowId xmlns:a16="http://schemas.microsoft.com/office/drawing/2014/main" val="4236094516"/>
                  </a:ext>
                </a:extLst>
              </a:tr>
              <a:tr h="296069">
                <a:tc>
                  <a:txBody>
                    <a:bodyPr/>
                    <a:lstStyle/>
                    <a:p>
                      <a:r>
                        <a:rPr lang="en-IN" sz="1200">
                          <a:latin typeface="Times New Roman" panose="02020603050405020304" pitchFamily="18" charset="0"/>
                          <a:cs typeface="Times New Roman" panose="02020603050405020304" pitchFamily="18" charset="0"/>
                        </a:rPr>
                        <a:t>8</a:t>
                      </a:r>
                    </a:p>
                  </a:txBody>
                  <a:tcPr marL="59035" marR="59035" marT="29518" marB="29518" anchor="ctr"/>
                </a:tc>
                <a:tc>
                  <a:txBody>
                    <a:bodyPr/>
                    <a:lstStyle/>
                    <a:p>
                      <a:r>
                        <a:rPr lang="en-IN" sz="1200">
                          <a:latin typeface="Times New Roman" panose="02020603050405020304" pitchFamily="18" charset="0"/>
                          <a:cs typeface="Times New Roman" panose="02020603050405020304" pitchFamily="18" charset="0"/>
                        </a:rPr>
                        <a:t>0.351</a:t>
                      </a:r>
                    </a:p>
                  </a:txBody>
                  <a:tcPr marL="59035" marR="59035" marT="29518" marB="29518" anchor="ctr"/>
                </a:tc>
                <a:tc>
                  <a:txBody>
                    <a:bodyPr/>
                    <a:lstStyle/>
                    <a:p>
                      <a:r>
                        <a:rPr lang="en-IN" sz="1200">
                          <a:latin typeface="Times New Roman" panose="02020603050405020304" pitchFamily="18" charset="0"/>
                          <a:cs typeface="Times New Roman" panose="02020603050405020304" pitchFamily="18" charset="0"/>
                        </a:rPr>
                        <a:t>0.356</a:t>
                      </a:r>
                    </a:p>
                  </a:txBody>
                  <a:tcPr marL="59035" marR="59035" marT="29518" marB="29518" anchor="ctr"/>
                </a:tc>
                <a:tc>
                  <a:txBody>
                    <a:bodyPr/>
                    <a:lstStyle/>
                    <a:p>
                      <a:r>
                        <a:rPr lang="en-IN" sz="1200">
                          <a:latin typeface="Times New Roman" panose="02020603050405020304" pitchFamily="18" charset="0"/>
                          <a:cs typeface="Times New Roman" panose="02020603050405020304" pitchFamily="18" charset="0"/>
                        </a:rPr>
                        <a:t>0.833</a:t>
                      </a:r>
                    </a:p>
                  </a:txBody>
                  <a:tcPr anchor="ctr"/>
                </a:tc>
                <a:extLst>
                  <a:ext uri="{0D108BD9-81ED-4DB2-BD59-A6C34878D82A}">
                    <a16:rowId xmlns:a16="http://schemas.microsoft.com/office/drawing/2014/main" val="1028883921"/>
                  </a:ext>
                </a:extLst>
              </a:tr>
              <a:tr h="296069">
                <a:tc>
                  <a:txBody>
                    <a:bodyPr/>
                    <a:lstStyle/>
                    <a:p>
                      <a:r>
                        <a:rPr lang="en-IN" sz="1200">
                          <a:latin typeface="Times New Roman" panose="02020603050405020304" pitchFamily="18" charset="0"/>
                          <a:cs typeface="Times New Roman" panose="02020603050405020304" pitchFamily="18" charset="0"/>
                        </a:rPr>
                        <a:t>9</a:t>
                      </a:r>
                    </a:p>
                  </a:txBody>
                  <a:tcPr marL="59035" marR="59035" marT="29518" marB="29518" anchor="ctr"/>
                </a:tc>
                <a:tc>
                  <a:txBody>
                    <a:bodyPr/>
                    <a:lstStyle/>
                    <a:p>
                      <a:r>
                        <a:rPr lang="en-IN" sz="1200">
                          <a:latin typeface="Times New Roman" panose="02020603050405020304" pitchFamily="18" charset="0"/>
                          <a:cs typeface="Times New Roman" panose="02020603050405020304" pitchFamily="18" charset="0"/>
                        </a:rPr>
                        <a:t>0.307</a:t>
                      </a:r>
                    </a:p>
                  </a:txBody>
                  <a:tcPr marL="59035" marR="59035" marT="29518" marB="29518" anchor="ctr"/>
                </a:tc>
                <a:tc>
                  <a:txBody>
                    <a:bodyPr/>
                    <a:lstStyle/>
                    <a:p>
                      <a:r>
                        <a:rPr lang="en-IN" sz="1200">
                          <a:latin typeface="Times New Roman" panose="02020603050405020304" pitchFamily="18" charset="0"/>
                          <a:cs typeface="Times New Roman" panose="02020603050405020304" pitchFamily="18" charset="0"/>
                        </a:rPr>
                        <a:t>0.317</a:t>
                      </a:r>
                    </a:p>
                  </a:txBody>
                  <a:tcPr marL="59035" marR="59035" marT="29518" marB="29518" anchor="ctr"/>
                </a:tc>
                <a:tc>
                  <a:txBody>
                    <a:bodyPr/>
                    <a:lstStyle/>
                    <a:p>
                      <a:r>
                        <a:rPr lang="en-IN" sz="1200">
                          <a:latin typeface="Times New Roman" panose="02020603050405020304" pitchFamily="18" charset="0"/>
                          <a:cs typeface="Times New Roman" panose="02020603050405020304" pitchFamily="18" charset="0"/>
                        </a:rPr>
                        <a:t>0.847</a:t>
                      </a:r>
                    </a:p>
                  </a:txBody>
                  <a:tcPr anchor="ctr"/>
                </a:tc>
                <a:extLst>
                  <a:ext uri="{0D108BD9-81ED-4DB2-BD59-A6C34878D82A}">
                    <a16:rowId xmlns:a16="http://schemas.microsoft.com/office/drawing/2014/main" val="612970007"/>
                  </a:ext>
                </a:extLst>
              </a:tr>
              <a:tr h="296069">
                <a:tc>
                  <a:txBody>
                    <a:bodyPr/>
                    <a:lstStyle/>
                    <a:p>
                      <a:r>
                        <a:rPr lang="en-IN" sz="1200">
                          <a:latin typeface="Times New Roman" panose="02020603050405020304" pitchFamily="18" charset="0"/>
                          <a:cs typeface="Times New Roman" panose="02020603050405020304" pitchFamily="18" charset="0"/>
                        </a:rPr>
                        <a:t>10</a:t>
                      </a:r>
                    </a:p>
                  </a:txBody>
                  <a:tcPr marL="59035" marR="59035" marT="29518" marB="29518" anchor="ctr"/>
                </a:tc>
                <a:tc>
                  <a:txBody>
                    <a:bodyPr/>
                    <a:lstStyle/>
                    <a:p>
                      <a:r>
                        <a:rPr lang="en-IN" sz="1200">
                          <a:latin typeface="Times New Roman" panose="02020603050405020304" pitchFamily="18" charset="0"/>
                          <a:cs typeface="Times New Roman" panose="02020603050405020304" pitchFamily="18" charset="0"/>
                        </a:rPr>
                        <a:t>0.271</a:t>
                      </a:r>
                    </a:p>
                  </a:txBody>
                  <a:tcPr marL="59035" marR="59035" marT="29518" marB="29518" anchor="ctr"/>
                </a:tc>
                <a:tc>
                  <a:txBody>
                    <a:bodyPr/>
                    <a:lstStyle/>
                    <a:p>
                      <a:r>
                        <a:rPr lang="en-IN" sz="1200">
                          <a:latin typeface="Times New Roman" panose="02020603050405020304" pitchFamily="18" charset="0"/>
                          <a:cs typeface="Times New Roman" panose="02020603050405020304" pitchFamily="18" charset="0"/>
                        </a:rPr>
                        <a:t>0.285</a:t>
                      </a:r>
                    </a:p>
                  </a:txBody>
                  <a:tcPr marL="59035" marR="59035" marT="29518" marB="29518" anchor="ctr"/>
                </a:tc>
                <a:tc>
                  <a:txBody>
                    <a:bodyPr/>
                    <a:lstStyle/>
                    <a:p>
                      <a:r>
                        <a:rPr lang="en-IN" sz="1200">
                          <a:latin typeface="Times New Roman" panose="02020603050405020304" pitchFamily="18" charset="0"/>
                          <a:cs typeface="Times New Roman" panose="02020603050405020304" pitchFamily="18" charset="0"/>
                        </a:rPr>
                        <a:t>0.859</a:t>
                      </a:r>
                    </a:p>
                  </a:txBody>
                  <a:tcPr anchor="ctr"/>
                </a:tc>
                <a:extLst>
                  <a:ext uri="{0D108BD9-81ED-4DB2-BD59-A6C34878D82A}">
                    <a16:rowId xmlns:a16="http://schemas.microsoft.com/office/drawing/2014/main" val="3512076688"/>
                  </a:ext>
                </a:extLst>
              </a:tr>
              <a:tr h="296069">
                <a:tc>
                  <a:txBody>
                    <a:bodyPr/>
                    <a:lstStyle/>
                    <a:p>
                      <a:r>
                        <a:rPr lang="en-IN" sz="1200">
                          <a:latin typeface="Times New Roman" panose="02020603050405020304" pitchFamily="18" charset="0"/>
                          <a:cs typeface="Times New Roman" panose="02020603050405020304" pitchFamily="18" charset="0"/>
                        </a:rPr>
                        <a:t>11</a:t>
                      </a:r>
                    </a:p>
                  </a:txBody>
                  <a:tcPr marL="59035" marR="59035" marT="29518" marB="29518" anchor="ctr"/>
                </a:tc>
                <a:tc>
                  <a:txBody>
                    <a:bodyPr/>
                    <a:lstStyle/>
                    <a:p>
                      <a:r>
                        <a:rPr lang="en-IN" sz="1200">
                          <a:latin typeface="Times New Roman" panose="02020603050405020304" pitchFamily="18" charset="0"/>
                          <a:cs typeface="Times New Roman" panose="02020603050405020304" pitchFamily="18" charset="0"/>
                        </a:rPr>
                        <a:t>0.240</a:t>
                      </a:r>
                    </a:p>
                  </a:txBody>
                  <a:tcPr marL="59035" marR="59035" marT="29518" marB="29518" anchor="ctr"/>
                </a:tc>
                <a:tc>
                  <a:txBody>
                    <a:bodyPr/>
                    <a:lstStyle/>
                    <a:p>
                      <a:r>
                        <a:rPr lang="en-IN" sz="1200">
                          <a:latin typeface="Times New Roman" panose="02020603050405020304" pitchFamily="18" charset="0"/>
                          <a:cs typeface="Times New Roman" panose="02020603050405020304" pitchFamily="18" charset="0"/>
                        </a:rPr>
                        <a:t>0.260</a:t>
                      </a:r>
                    </a:p>
                  </a:txBody>
                  <a:tcPr marL="59035" marR="59035" marT="29518" marB="29518" anchor="ctr"/>
                </a:tc>
                <a:tc>
                  <a:txBody>
                    <a:bodyPr/>
                    <a:lstStyle/>
                    <a:p>
                      <a:r>
                        <a:rPr lang="en-IN" sz="1200">
                          <a:latin typeface="Times New Roman" panose="02020603050405020304" pitchFamily="18" charset="0"/>
                          <a:cs typeface="Times New Roman" panose="02020603050405020304" pitchFamily="18" charset="0"/>
                        </a:rPr>
                        <a:t>0.867</a:t>
                      </a:r>
                    </a:p>
                  </a:txBody>
                  <a:tcPr anchor="ctr"/>
                </a:tc>
                <a:extLst>
                  <a:ext uri="{0D108BD9-81ED-4DB2-BD59-A6C34878D82A}">
                    <a16:rowId xmlns:a16="http://schemas.microsoft.com/office/drawing/2014/main" val="1603353085"/>
                  </a:ext>
                </a:extLst>
              </a:tr>
              <a:tr h="296069">
                <a:tc>
                  <a:txBody>
                    <a:bodyPr/>
                    <a:lstStyle/>
                    <a:p>
                      <a:r>
                        <a:rPr lang="en-IN" sz="1200">
                          <a:latin typeface="Times New Roman" panose="02020603050405020304" pitchFamily="18" charset="0"/>
                          <a:cs typeface="Times New Roman" panose="02020603050405020304" pitchFamily="18" charset="0"/>
                        </a:rPr>
                        <a:t>12</a:t>
                      </a:r>
                    </a:p>
                  </a:txBody>
                  <a:tcPr marL="59035" marR="59035" marT="29518" marB="29518" anchor="ctr"/>
                </a:tc>
                <a:tc>
                  <a:txBody>
                    <a:bodyPr/>
                    <a:lstStyle/>
                    <a:p>
                      <a:r>
                        <a:rPr lang="en-IN" sz="1200">
                          <a:latin typeface="Times New Roman" panose="02020603050405020304" pitchFamily="18" charset="0"/>
                          <a:cs typeface="Times New Roman" panose="02020603050405020304" pitchFamily="18" charset="0"/>
                        </a:rPr>
                        <a:t>0.214</a:t>
                      </a:r>
                    </a:p>
                  </a:txBody>
                  <a:tcPr marL="59035" marR="59035" marT="29518" marB="29518" anchor="ctr"/>
                </a:tc>
                <a:tc>
                  <a:txBody>
                    <a:bodyPr/>
                    <a:lstStyle/>
                    <a:p>
                      <a:r>
                        <a:rPr lang="en-IN" sz="1200">
                          <a:latin typeface="Times New Roman" panose="02020603050405020304" pitchFamily="18" charset="0"/>
                          <a:cs typeface="Times New Roman" panose="02020603050405020304" pitchFamily="18" charset="0"/>
                        </a:rPr>
                        <a:t>0.237</a:t>
                      </a:r>
                    </a:p>
                  </a:txBody>
                  <a:tcPr marL="59035" marR="59035" marT="29518" marB="29518" anchor="ctr"/>
                </a:tc>
                <a:tc>
                  <a:txBody>
                    <a:bodyPr/>
                    <a:lstStyle/>
                    <a:p>
                      <a:r>
                        <a:rPr lang="en-IN" sz="1200">
                          <a:latin typeface="Times New Roman" panose="02020603050405020304" pitchFamily="18" charset="0"/>
                          <a:cs typeface="Times New Roman" panose="02020603050405020304" pitchFamily="18" charset="0"/>
                        </a:rPr>
                        <a:t>0.873</a:t>
                      </a:r>
                    </a:p>
                  </a:txBody>
                  <a:tcPr anchor="ctr"/>
                </a:tc>
                <a:extLst>
                  <a:ext uri="{0D108BD9-81ED-4DB2-BD59-A6C34878D82A}">
                    <a16:rowId xmlns:a16="http://schemas.microsoft.com/office/drawing/2014/main" val="410459900"/>
                  </a:ext>
                </a:extLst>
              </a:tr>
              <a:tr h="296069">
                <a:tc>
                  <a:txBody>
                    <a:bodyPr/>
                    <a:lstStyle/>
                    <a:p>
                      <a:r>
                        <a:rPr lang="en-IN" sz="1200">
                          <a:latin typeface="Times New Roman" panose="02020603050405020304" pitchFamily="18" charset="0"/>
                          <a:cs typeface="Times New Roman" panose="02020603050405020304" pitchFamily="18" charset="0"/>
                        </a:rPr>
                        <a:t>13</a:t>
                      </a:r>
                    </a:p>
                  </a:txBody>
                  <a:tcPr marL="59035" marR="59035" marT="29518" marB="29518" anchor="ctr"/>
                </a:tc>
                <a:tc>
                  <a:txBody>
                    <a:bodyPr/>
                    <a:lstStyle/>
                    <a:p>
                      <a:r>
                        <a:rPr lang="en-IN" sz="1200">
                          <a:latin typeface="Times New Roman" panose="02020603050405020304" pitchFamily="18" charset="0"/>
                          <a:cs typeface="Times New Roman" panose="02020603050405020304" pitchFamily="18" charset="0"/>
                        </a:rPr>
                        <a:t>0.191</a:t>
                      </a:r>
                    </a:p>
                  </a:txBody>
                  <a:tcPr marL="59035" marR="59035" marT="29518" marB="29518" anchor="ctr"/>
                </a:tc>
                <a:tc>
                  <a:txBody>
                    <a:bodyPr/>
                    <a:lstStyle/>
                    <a:p>
                      <a:r>
                        <a:rPr lang="en-IN" sz="1200">
                          <a:latin typeface="Times New Roman" panose="02020603050405020304" pitchFamily="18" charset="0"/>
                          <a:cs typeface="Times New Roman" panose="02020603050405020304" pitchFamily="18" charset="0"/>
                        </a:rPr>
                        <a:t>0.219</a:t>
                      </a:r>
                    </a:p>
                  </a:txBody>
                  <a:tcPr marL="59035" marR="59035" marT="29518" marB="29518" anchor="ctr"/>
                </a:tc>
                <a:tc>
                  <a:txBody>
                    <a:bodyPr/>
                    <a:lstStyle/>
                    <a:p>
                      <a:r>
                        <a:rPr lang="en-IN" sz="1200">
                          <a:latin typeface="Times New Roman" panose="02020603050405020304" pitchFamily="18" charset="0"/>
                          <a:cs typeface="Times New Roman" panose="02020603050405020304" pitchFamily="18" charset="0"/>
                        </a:rPr>
                        <a:t>0.881</a:t>
                      </a:r>
                    </a:p>
                  </a:txBody>
                  <a:tcPr anchor="ctr"/>
                </a:tc>
                <a:extLst>
                  <a:ext uri="{0D108BD9-81ED-4DB2-BD59-A6C34878D82A}">
                    <a16:rowId xmlns:a16="http://schemas.microsoft.com/office/drawing/2014/main" val="1815360430"/>
                  </a:ext>
                </a:extLst>
              </a:tr>
              <a:tr h="296069">
                <a:tc>
                  <a:txBody>
                    <a:bodyPr/>
                    <a:lstStyle/>
                    <a:p>
                      <a:r>
                        <a:rPr lang="en-IN" sz="1200">
                          <a:latin typeface="Times New Roman" panose="02020603050405020304" pitchFamily="18" charset="0"/>
                          <a:cs typeface="Times New Roman" panose="02020603050405020304" pitchFamily="18" charset="0"/>
                        </a:rPr>
                        <a:t>14</a:t>
                      </a:r>
                    </a:p>
                  </a:txBody>
                  <a:tcPr marL="59035" marR="59035" marT="29518" marB="29518" anchor="ctr"/>
                </a:tc>
                <a:tc>
                  <a:txBody>
                    <a:bodyPr/>
                    <a:lstStyle/>
                    <a:p>
                      <a:r>
                        <a:rPr lang="en-IN" sz="1200">
                          <a:latin typeface="Times New Roman" panose="02020603050405020304" pitchFamily="18" charset="0"/>
                          <a:cs typeface="Times New Roman" panose="02020603050405020304" pitchFamily="18" charset="0"/>
                        </a:rPr>
                        <a:t>0.171</a:t>
                      </a:r>
                    </a:p>
                  </a:txBody>
                  <a:tcPr marL="59035" marR="59035" marT="29518" marB="29518" anchor="ctr"/>
                </a:tc>
                <a:tc>
                  <a:txBody>
                    <a:bodyPr/>
                    <a:lstStyle/>
                    <a:p>
                      <a:r>
                        <a:rPr lang="en-IN" sz="1200">
                          <a:latin typeface="Times New Roman" panose="02020603050405020304" pitchFamily="18" charset="0"/>
                          <a:cs typeface="Times New Roman" panose="02020603050405020304" pitchFamily="18" charset="0"/>
                        </a:rPr>
                        <a:t>0.202</a:t>
                      </a:r>
                    </a:p>
                  </a:txBody>
                  <a:tcPr marL="59035" marR="59035" marT="29518" marB="29518" anchor="ctr"/>
                </a:tc>
                <a:tc>
                  <a:txBody>
                    <a:bodyPr/>
                    <a:lstStyle/>
                    <a:p>
                      <a:r>
                        <a:rPr lang="en-IN" sz="1200">
                          <a:latin typeface="Times New Roman" panose="02020603050405020304" pitchFamily="18" charset="0"/>
                          <a:cs typeface="Times New Roman" panose="02020603050405020304" pitchFamily="18" charset="0"/>
                        </a:rPr>
                        <a:t>0.887</a:t>
                      </a:r>
                    </a:p>
                  </a:txBody>
                  <a:tcPr anchor="ctr"/>
                </a:tc>
                <a:extLst>
                  <a:ext uri="{0D108BD9-81ED-4DB2-BD59-A6C34878D82A}">
                    <a16:rowId xmlns:a16="http://schemas.microsoft.com/office/drawing/2014/main" val="3336238951"/>
                  </a:ext>
                </a:extLst>
              </a:tr>
              <a:tr h="156370">
                <a:tc>
                  <a:txBody>
                    <a:bodyPr/>
                    <a:lstStyle/>
                    <a:p>
                      <a:r>
                        <a:rPr lang="en-IN" sz="1200">
                          <a:latin typeface="Times New Roman" panose="02020603050405020304" pitchFamily="18" charset="0"/>
                          <a:cs typeface="Times New Roman" panose="02020603050405020304" pitchFamily="18" charset="0"/>
                        </a:rPr>
                        <a:t>15</a:t>
                      </a:r>
                    </a:p>
                  </a:txBody>
                  <a:tcPr marL="59035" marR="59035" marT="29518" marB="29518" anchor="ctr"/>
                </a:tc>
                <a:tc>
                  <a:txBody>
                    <a:bodyPr/>
                    <a:lstStyle/>
                    <a:p>
                      <a:r>
                        <a:rPr lang="en-IN" sz="1200">
                          <a:latin typeface="Times New Roman" panose="02020603050405020304" pitchFamily="18" charset="0"/>
                          <a:cs typeface="Times New Roman" panose="02020603050405020304" pitchFamily="18" charset="0"/>
                        </a:rPr>
                        <a:t>0.153</a:t>
                      </a:r>
                    </a:p>
                  </a:txBody>
                  <a:tcPr marL="59035" marR="59035" marT="29518" marB="29518" anchor="ctr"/>
                </a:tc>
                <a:tc>
                  <a:txBody>
                    <a:bodyPr/>
                    <a:lstStyle/>
                    <a:p>
                      <a:r>
                        <a:rPr lang="en-IN" sz="1200">
                          <a:latin typeface="Times New Roman" panose="02020603050405020304" pitchFamily="18" charset="0"/>
                          <a:cs typeface="Times New Roman" panose="02020603050405020304" pitchFamily="18" charset="0"/>
                        </a:rPr>
                        <a:t>0.189</a:t>
                      </a:r>
                    </a:p>
                  </a:txBody>
                  <a:tcPr marL="59035" marR="59035" marT="29518" marB="29518" anchor="ctr"/>
                </a:tc>
                <a:tc>
                  <a:txBody>
                    <a:bodyPr/>
                    <a:lstStyle/>
                    <a:p>
                      <a:r>
                        <a:rPr lang="en-IN" sz="1200" dirty="0">
                          <a:latin typeface="Times New Roman" panose="02020603050405020304" pitchFamily="18" charset="0"/>
                          <a:cs typeface="Times New Roman" panose="02020603050405020304" pitchFamily="18" charset="0"/>
                        </a:rPr>
                        <a:t>0.892</a:t>
                      </a:r>
                    </a:p>
                  </a:txBody>
                  <a:tcPr anchor="ctr"/>
                </a:tc>
                <a:extLst>
                  <a:ext uri="{0D108BD9-81ED-4DB2-BD59-A6C34878D82A}">
                    <a16:rowId xmlns:a16="http://schemas.microsoft.com/office/drawing/2014/main" val="2841001220"/>
                  </a:ext>
                </a:extLst>
              </a:tr>
            </a:tbl>
          </a:graphicData>
        </a:graphic>
      </p:graphicFrame>
    </p:spTree>
    <p:extLst>
      <p:ext uri="{BB962C8B-B14F-4D97-AF65-F5344CB8AC3E}">
        <p14:creationId xmlns:p14="http://schemas.microsoft.com/office/powerpoint/2010/main" val="38505184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2589213" y="685800"/>
            <a:ext cx="8915400" cy="5727700"/>
          </a:xfrm>
        </p:spPr>
        <p:txBody>
          <a:bodyPr>
            <a:normAutofit/>
          </a:bodyPr>
          <a:lstStyle/>
          <a:p>
            <a:pPr algn="just"/>
            <a:r>
              <a:rPr lang="en-US" sz="2300" b="1" dirty="0">
                <a:latin typeface="Times New Roman" panose="02020603050405020304" pitchFamily="18" charset="0"/>
                <a:cs typeface="Times New Roman" panose="02020603050405020304" pitchFamily="18" charset="0"/>
              </a:rPr>
              <a:t>Progressive Accuracy Improvement</a:t>
            </a:r>
            <a:r>
              <a:rPr lang="en-US" sz="2300" dirty="0" smtClean="0">
                <a:latin typeface="Times New Roman" panose="02020603050405020304" pitchFamily="18" charset="0"/>
                <a:cs typeface="Times New Roman" panose="02020603050405020304" pitchFamily="18" charset="0"/>
              </a:rPr>
              <a:t>:</a:t>
            </a:r>
          </a:p>
          <a:p>
            <a:pPr marL="0" indent="0" algn="just">
              <a:buNone/>
            </a:pPr>
            <a:r>
              <a:rPr lang="en-US" sz="2300" dirty="0" smtClean="0">
                <a:latin typeface="Times New Roman" panose="02020603050405020304" pitchFamily="18" charset="0"/>
                <a:cs typeface="Times New Roman" panose="02020603050405020304" pitchFamily="18" charset="0"/>
              </a:rPr>
              <a:t> </a:t>
            </a:r>
            <a:r>
              <a:rPr lang="en-US" sz="2300" dirty="0">
                <a:latin typeface="Times New Roman" panose="02020603050405020304" pitchFamily="18" charset="0"/>
                <a:cs typeface="Times New Roman" panose="02020603050405020304" pitchFamily="18" charset="0"/>
              </a:rPr>
              <a:t>The model's accuracy steadily increased from </a:t>
            </a:r>
            <a:r>
              <a:rPr lang="en-US" sz="2300" b="1" dirty="0">
                <a:latin typeface="Times New Roman" panose="02020603050405020304" pitchFamily="18" charset="0"/>
                <a:cs typeface="Times New Roman" panose="02020603050405020304" pitchFamily="18" charset="0"/>
              </a:rPr>
              <a:t>66.5% to 89.2%</a:t>
            </a:r>
            <a:r>
              <a:rPr lang="en-US" sz="2300" dirty="0">
                <a:latin typeface="Times New Roman" panose="02020603050405020304" pitchFamily="18" charset="0"/>
                <a:cs typeface="Times New Roman" panose="02020603050405020304" pitchFamily="18" charset="0"/>
              </a:rPr>
              <a:t> over 15 epochs, indicating successful learning and </a:t>
            </a:r>
            <a:r>
              <a:rPr lang="en-US" sz="2300" dirty="0" smtClean="0">
                <a:latin typeface="Times New Roman" panose="02020603050405020304" pitchFamily="18" charset="0"/>
                <a:cs typeface="Times New Roman" panose="02020603050405020304" pitchFamily="18" charset="0"/>
              </a:rPr>
              <a:t>optimization.</a:t>
            </a:r>
          </a:p>
          <a:p>
            <a:pPr algn="just"/>
            <a:r>
              <a:rPr lang="en-US" sz="2300" b="1" dirty="0">
                <a:latin typeface="Times New Roman" panose="02020603050405020304" pitchFamily="18" charset="0"/>
                <a:cs typeface="Times New Roman" panose="02020603050405020304" pitchFamily="18" charset="0"/>
              </a:rPr>
              <a:t>Decreasing Loss Values</a:t>
            </a:r>
            <a:r>
              <a:rPr lang="en-US" sz="2300" dirty="0" smtClean="0">
                <a:latin typeface="Times New Roman" panose="02020603050405020304" pitchFamily="18" charset="0"/>
                <a:cs typeface="Times New Roman" panose="02020603050405020304" pitchFamily="18" charset="0"/>
              </a:rPr>
              <a:t>:</a:t>
            </a:r>
          </a:p>
          <a:p>
            <a:pPr marL="0" indent="0" algn="just">
              <a:buNone/>
            </a:pPr>
            <a:r>
              <a:rPr lang="en-US" sz="2300" dirty="0" smtClean="0">
                <a:latin typeface="Times New Roman" panose="02020603050405020304" pitchFamily="18" charset="0"/>
                <a:cs typeface="Times New Roman" panose="02020603050405020304" pitchFamily="18" charset="0"/>
              </a:rPr>
              <a:t> </a:t>
            </a:r>
            <a:r>
              <a:rPr lang="en-US" sz="2300" dirty="0">
                <a:latin typeface="Times New Roman" panose="02020603050405020304" pitchFamily="18" charset="0"/>
                <a:cs typeface="Times New Roman" panose="02020603050405020304" pitchFamily="18" charset="0"/>
              </a:rPr>
              <a:t>Both training and validation loss consistently decreased across epochs, showing that the model was minimizing error and generalizing well to unseen </a:t>
            </a:r>
            <a:r>
              <a:rPr lang="en-US" sz="2300" dirty="0" smtClean="0">
                <a:latin typeface="Times New Roman" panose="02020603050405020304" pitchFamily="18" charset="0"/>
                <a:cs typeface="Times New Roman" panose="02020603050405020304" pitchFamily="18" charset="0"/>
              </a:rPr>
              <a:t>data.</a:t>
            </a:r>
          </a:p>
          <a:p>
            <a:pPr algn="just">
              <a:buFont typeface="Wingdings" panose="05000000000000000000" pitchFamily="2" charset="2"/>
              <a:buChar char="ü"/>
            </a:pPr>
            <a:r>
              <a:rPr lang="en-US" sz="2300" b="1" dirty="0" smtClean="0">
                <a:latin typeface="Times New Roman" panose="02020603050405020304" pitchFamily="18" charset="0"/>
                <a:cs typeface="Times New Roman" panose="02020603050405020304" pitchFamily="18" charset="0"/>
              </a:rPr>
              <a:t>	Training </a:t>
            </a:r>
            <a:r>
              <a:rPr lang="en-US" sz="2300" b="1" dirty="0">
                <a:latin typeface="Times New Roman" panose="02020603050405020304" pitchFamily="18" charset="0"/>
                <a:cs typeface="Times New Roman" panose="02020603050405020304" pitchFamily="18" charset="0"/>
              </a:rPr>
              <a:t>Loss</a:t>
            </a:r>
            <a:r>
              <a:rPr lang="en-US" sz="2300" dirty="0">
                <a:latin typeface="Times New Roman" panose="02020603050405020304" pitchFamily="18" charset="0"/>
                <a:cs typeface="Times New Roman" panose="02020603050405020304" pitchFamily="18" charset="0"/>
              </a:rPr>
              <a:t> decreased from </a:t>
            </a:r>
            <a:r>
              <a:rPr lang="en-US" sz="2300" b="1" dirty="0">
                <a:latin typeface="Times New Roman" panose="02020603050405020304" pitchFamily="18" charset="0"/>
                <a:cs typeface="Times New Roman" panose="02020603050405020304" pitchFamily="18" charset="0"/>
              </a:rPr>
              <a:t>1.245</a:t>
            </a:r>
            <a:r>
              <a:rPr lang="en-US" sz="2300" dirty="0">
                <a:latin typeface="Times New Roman" panose="02020603050405020304" pitchFamily="18" charset="0"/>
                <a:cs typeface="Times New Roman" panose="02020603050405020304" pitchFamily="18" charset="0"/>
              </a:rPr>
              <a:t> (epoch 1) to </a:t>
            </a:r>
            <a:r>
              <a:rPr lang="en-US" sz="2300" b="1" dirty="0">
                <a:latin typeface="Times New Roman" panose="02020603050405020304" pitchFamily="18" charset="0"/>
                <a:cs typeface="Times New Roman" panose="02020603050405020304" pitchFamily="18" charset="0"/>
              </a:rPr>
              <a:t>0.153</a:t>
            </a:r>
            <a:r>
              <a:rPr lang="en-US" sz="2300" dirty="0">
                <a:latin typeface="Times New Roman" panose="02020603050405020304" pitchFamily="18" charset="0"/>
                <a:cs typeface="Times New Roman" panose="02020603050405020304" pitchFamily="18" charset="0"/>
              </a:rPr>
              <a:t> (epoch 15</a:t>
            </a:r>
            <a:r>
              <a:rPr lang="en-US" sz="2300" dirty="0" smtClean="0">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ü"/>
            </a:pPr>
            <a:r>
              <a:rPr lang="en-US" sz="2300" b="1" dirty="0" smtClean="0">
                <a:latin typeface="Times New Roman" panose="02020603050405020304" pitchFamily="18" charset="0"/>
                <a:cs typeface="Times New Roman" panose="02020603050405020304" pitchFamily="18" charset="0"/>
              </a:rPr>
              <a:t>	Validation </a:t>
            </a:r>
            <a:r>
              <a:rPr lang="en-US" sz="2300" b="1" dirty="0">
                <a:latin typeface="Times New Roman" panose="02020603050405020304" pitchFamily="18" charset="0"/>
                <a:cs typeface="Times New Roman" panose="02020603050405020304" pitchFamily="18" charset="0"/>
              </a:rPr>
              <a:t>Loss</a:t>
            </a:r>
            <a:r>
              <a:rPr lang="en-US" sz="2300" dirty="0">
                <a:latin typeface="Times New Roman" panose="02020603050405020304" pitchFamily="18" charset="0"/>
                <a:cs typeface="Times New Roman" panose="02020603050405020304" pitchFamily="18" charset="0"/>
              </a:rPr>
              <a:t> decreased from </a:t>
            </a:r>
            <a:r>
              <a:rPr lang="en-US" sz="2300" b="1" dirty="0">
                <a:latin typeface="Times New Roman" panose="02020603050405020304" pitchFamily="18" charset="0"/>
                <a:cs typeface="Times New Roman" panose="02020603050405020304" pitchFamily="18" charset="0"/>
              </a:rPr>
              <a:t>1.121</a:t>
            </a:r>
            <a:r>
              <a:rPr lang="en-US" sz="2300" dirty="0">
                <a:latin typeface="Times New Roman" panose="02020603050405020304" pitchFamily="18" charset="0"/>
                <a:cs typeface="Times New Roman" panose="02020603050405020304" pitchFamily="18" charset="0"/>
              </a:rPr>
              <a:t> (epoch 1) to </a:t>
            </a:r>
            <a:r>
              <a:rPr lang="en-US" sz="2300" b="1" dirty="0">
                <a:latin typeface="Times New Roman" panose="02020603050405020304" pitchFamily="18" charset="0"/>
                <a:cs typeface="Times New Roman" panose="02020603050405020304" pitchFamily="18" charset="0"/>
              </a:rPr>
              <a:t>0.189</a:t>
            </a:r>
            <a:r>
              <a:rPr lang="en-US" sz="2300" dirty="0">
                <a:latin typeface="Times New Roman" panose="02020603050405020304" pitchFamily="18" charset="0"/>
                <a:cs typeface="Times New Roman" panose="02020603050405020304" pitchFamily="18" charset="0"/>
              </a:rPr>
              <a:t> (epoch 15)</a:t>
            </a:r>
            <a:endParaRPr lang="en-US" sz="2300" dirty="0" smtClean="0">
              <a:latin typeface="Times New Roman" panose="02020603050405020304" pitchFamily="18" charset="0"/>
              <a:cs typeface="Times New Roman" panose="02020603050405020304" pitchFamily="18" charset="0"/>
            </a:endParaRPr>
          </a:p>
          <a:p>
            <a:pPr algn="just"/>
            <a:r>
              <a:rPr lang="en-US" sz="2300" b="1" dirty="0">
                <a:latin typeface="Times New Roman" panose="02020603050405020304" pitchFamily="18" charset="0"/>
                <a:cs typeface="Times New Roman" panose="02020603050405020304" pitchFamily="18" charset="0"/>
              </a:rPr>
              <a:t>Stable Training Performance</a:t>
            </a:r>
            <a:r>
              <a:rPr lang="en-US" sz="2300" dirty="0" smtClean="0">
                <a:latin typeface="Times New Roman" panose="02020603050405020304" pitchFamily="18" charset="0"/>
                <a:cs typeface="Times New Roman" panose="02020603050405020304" pitchFamily="18" charset="0"/>
              </a:rPr>
              <a:t>:</a:t>
            </a:r>
          </a:p>
          <a:p>
            <a:pPr marL="0" indent="0" algn="just">
              <a:buNone/>
            </a:pPr>
            <a:r>
              <a:rPr lang="en-US" sz="2300" dirty="0" smtClean="0">
                <a:latin typeface="Times New Roman" panose="02020603050405020304" pitchFamily="18" charset="0"/>
                <a:cs typeface="Times New Roman" panose="02020603050405020304" pitchFamily="18" charset="0"/>
              </a:rPr>
              <a:t> </a:t>
            </a:r>
            <a:r>
              <a:rPr lang="en-US" sz="2300" dirty="0">
                <a:latin typeface="Times New Roman" panose="02020603050405020304" pitchFamily="18" charset="0"/>
                <a:cs typeface="Times New Roman" panose="02020603050405020304" pitchFamily="18" charset="0"/>
              </a:rPr>
              <a:t>After around epoch 10, the training and validation losses became closer, suggesting the model avoided overfitting and maintained stable </a:t>
            </a:r>
            <a:r>
              <a:rPr lang="en-US" sz="2300" dirty="0" smtClean="0">
                <a:latin typeface="Times New Roman" panose="02020603050405020304" pitchFamily="18" charset="0"/>
                <a:cs typeface="Times New Roman" panose="02020603050405020304" pitchFamily="18" charset="0"/>
              </a:rPr>
              <a:t>performance.</a:t>
            </a:r>
          </a:p>
          <a:p>
            <a:endParaRPr lang="en-IN" dirty="0"/>
          </a:p>
        </p:txBody>
      </p:sp>
    </p:spTree>
    <p:extLst>
      <p:ext uri="{BB962C8B-B14F-4D97-AF65-F5344CB8AC3E}">
        <p14:creationId xmlns:p14="http://schemas.microsoft.com/office/powerpoint/2010/main" val="40353106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91225" y="662210"/>
            <a:ext cx="8911687" cy="1280890"/>
          </a:xfrm>
        </p:spPr>
        <p:txBody>
          <a:bodyPr/>
          <a:lstStyle/>
          <a:p>
            <a:r>
              <a:rPr lang="en-US" dirty="0" smtClean="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386012" y="1905000"/>
            <a:ext cx="8915400" cy="3777622"/>
          </a:xfrm>
        </p:spPr>
        <p:txBody>
          <a:bodyPr>
            <a:noAutofit/>
          </a:bodyPr>
          <a:lstStyle/>
          <a:p>
            <a:pPr algn="just"/>
            <a:r>
              <a:rPr lang="en-US" sz="2400" dirty="0">
                <a:latin typeface="Times New Roman" panose="02020603050405020304" pitchFamily="18" charset="0"/>
                <a:cs typeface="Times New Roman" panose="02020603050405020304" pitchFamily="18" charset="0"/>
              </a:rPr>
              <a:t>The AI-based Indian Sign Language recognition system successfully bridges the communication gap between the hearing-impaired community and the general public. By using a webcam as the only input device, the system captures real-time hand gestures, recognizes ISL alphabets and numbers using deep learning, and converts them into text and speech. With tools like </a:t>
            </a:r>
            <a:r>
              <a:rPr lang="en-US" sz="2400" dirty="0" err="1">
                <a:latin typeface="Times New Roman" panose="02020603050405020304" pitchFamily="18" charset="0"/>
                <a:cs typeface="Times New Roman" panose="02020603050405020304" pitchFamily="18" charset="0"/>
              </a:rPr>
              <a:t>MediaPipe</a:t>
            </a:r>
            <a:r>
              <a:rPr lang="en-US" sz="2400" dirty="0">
                <a:latin typeface="Times New Roman" panose="02020603050405020304" pitchFamily="18" charset="0"/>
                <a:cs typeface="Times New Roman" panose="02020603050405020304" pitchFamily="18" charset="0"/>
              </a:rPr>
              <a:t> for accurate hand tracking and CNN-based models for gesture recognition, the system demonstrates reliable performance and achieves an accuracy of 89.2%. This project proves that affordable, accessible assistive technology can play a vital role in promoting inclusive communication.</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806255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8613" y="617584"/>
            <a:ext cx="9905998" cy="866502"/>
          </a:xfrm>
        </p:spPr>
        <p:txBody>
          <a:bodyPr/>
          <a:lstStyle/>
          <a:p>
            <a:r>
              <a:rPr lang="en-US" dirty="0" smtClean="0">
                <a:latin typeface="Times New Roman" panose="02020603050405020304" pitchFamily="18" charset="0"/>
                <a:cs typeface="Times New Roman" panose="02020603050405020304" pitchFamily="18" charset="0"/>
              </a:rPr>
              <a:t>ABSTRACT</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433513" y="2213066"/>
            <a:ext cx="9905998" cy="3844835"/>
          </a:xfrm>
        </p:spPr>
        <p:txBody>
          <a:bodyPr>
            <a:normAutofit/>
          </a:bodyPr>
          <a:lstStyle/>
          <a:p>
            <a:pPr algn="just"/>
            <a:r>
              <a:rPr lang="en-US" sz="2400" dirty="0">
                <a:latin typeface="Times New Roman" panose="02020603050405020304" pitchFamily="18" charset="0"/>
                <a:cs typeface="Times New Roman" panose="02020603050405020304" pitchFamily="18" charset="0"/>
              </a:rPr>
              <a:t>This project presents an AI-based Indian Sign Language (ISL) recognition system that uses a webcam to capture real-time hand gestures. It detects signs representing alphabets (A–Z) and numbers (0–9), converts them into text, and generates corresponding audio output. By applying computer vision and deep learning techniques, the system enables accurate recognition of static and dynamic gestures, offering a practical solution for seamless communication using only a standard webcam.</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731713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29325" y="624110"/>
            <a:ext cx="8911687" cy="1280890"/>
          </a:xfrm>
        </p:spPr>
        <p:txBody>
          <a:bodyPr/>
          <a:lstStyle/>
          <a:p>
            <a:r>
              <a:rPr lang="en-US" dirty="0" smtClean="0">
                <a:latin typeface="Times New Roman" panose="02020603050405020304" pitchFamily="18" charset="0"/>
                <a:cs typeface="Times New Roman" panose="02020603050405020304" pitchFamily="18" charset="0"/>
              </a:rPr>
              <a:t>REFERENCES</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589212" y="1905000"/>
            <a:ext cx="8915400" cy="4356100"/>
          </a:xfrm>
        </p:spPr>
        <p:txBody>
          <a:bodyPr>
            <a:normAutofit fontScale="92500" lnSpcReduction="10000"/>
          </a:bodyPr>
          <a:lstStyle/>
          <a:p>
            <a:pPr>
              <a:buClrTx/>
              <a:buFont typeface="+mj-lt"/>
              <a:buAutoNum type="arabicParenR"/>
            </a:pPr>
            <a:r>
              <a:rPr lang="en-IN" dirty="0" smtClean="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S. Jiang, B. Sun, L. Wang, Y. Bai, K. Li and Y. Fu, "Skeleton aware Multi-modal sign language Recognition", Proceedings of the IEEE/CVF Conference on Computer Vision and Pattern Recognition, pp. 3413-3423, 2021. </a:t>
            </a:r>
            <a:endParaRPr lang="en-IN" dirty="0" smtClean="0">
              <a:latin typeface="Times New Roman" panose="02020603050405020304" pitchFamily="18" charset="0"/>
              <a:cs typeface="Times New Roman" panose="02020603050405020304" pitchFamily="18" charset="0"/>
            </a:endParaRPr>
          </a:p>
          <a:p>
            <a:pPr>
              <a:buClrTx/>
              <a:buFont typeface="+mj-lt"/>
              <a:buAutoNum type="arabicParenR"/>
            </a:pPr>
            <a:r>
              <a:rPr lang="en-IN" dirty="0" smtClean="0">
                <a:latin typeface="Times New Roman" panose="02020603050405020304" pitchFamily="18" charset="0"/>
                <a:cs typeface="Times New Roman" panose="02020603050405020304" pitchFamily="18" charset="0"/>
              </a:rPr>
              <a:t>O</a:t>
            </a:r>
            <a:r>
              <a:rPr lang="en-IN" dirty="0">
                <a:latin typeface="Times New Roman" panose="02020603050405020304" pitchFamily="18" charset="0"/>
                <a:cs typeface="Times New Roman" panose="02020603050405020304" pitchFamily="18" charset="0"/>
              </a:rPr>
              <a:t>. M. </a:t>
            </a:r>
            <a:r>
              <a:rPr lang="en-IN" dirty="0" err="1">
                <a:latin typeface="Times New Roman" panose="02020603050405020304" pitchFamily="18" charset="0"/>
                <a:cs typeface="Times New Roman" panose="02020603050405020304" pitchFamily="18" charset="0"/>
              </a:rPr>
              <a:t>Sincan</a:t>
            </a:r>
            <a:r>
              <a:rPr lang="en-IN" dirty="0">
                <a:latin typeface="Times New Roman" panose="02020603050405020304" pitchFamily="18" charset="0"/>
                <a:cs typeface="Times New Roman" panose="02020603050405020304" pitchFamily="18" charset="0"/>
              </a:rPr>
              <a:t>, J. C. S. Jacques, S. </a:t>
            </a:r>
            <a:r>
              <a:rPr lang="en-IN" dirty="0" err="1">
                <a:latin typeface="Times New Roman" panose="02020603050405020304" pitchFamily="18" charset="0"/>
                <a:cs typeface="Times New Roman" panose="02020603050405020304" pitchFamily="18" charset="0"/>
              </a:rPr>
              <a:t>Escalera</a:t>
            </a:r>
            <a:r>
              <a:rPr lang="en-IN" dirty="0">
                <a:latin typeface="Times New Roman" panose="02020603050405020304" pitchFamily="18" charset="0"/>
                <a:cs typeface="Times New Roman" panose="02020603050405020304" pitchFamily="18" charset="0"/>
              </a:rPr>
              <a:t> and H. Y. </a:t>
            </a:r>
            <a:r>
              <a:rPr lang="en-IN" dirty="0" err="1">
                <a:latin typeface="Times New Roman" panose="02020603050405020304" pitchFamily="18" charset="0"/>
                <a:cs typeface="Times New Roman" panose="02020603050405020304" pitchFamily="18" charset="0"/>
              </a:rPr>
              <a:t>Keles</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Chalearn</a:t>
            </a:r>
            <a:r>
              <a:rPr lang="en-IN" dirty="0">
                <a:latin typeface="Times New Roman" panose="02020603050405020304" pitchFamily="18" charset="0"/>
                <a:cs typeface="Times New Roman" panose="02020603050405020304" pitchFamily="18" charset="0"/>
              </a:rPr>
              <a:t> LAP large scale signer independent isolated sign language recognition challenge: Design results and future research", Proceedings of the IEEE/CVF Conference on Computer Vision and Pattern Recognition Workshops, 2021 </a:t>
            </a:r>
            <a:endParaRPr lang="en-IN" dirty="0" smtClean="0">
              <a:latin typeface="Times New Roman" panose="02020603050405020304" pitchFamily="18" charset="0"/>
              <a:cs typeface="Times New Roman" panose="02020603050405020304" pitchFamily="18" charset="0"/>
            </a:endParaRPr>
          </a:p>
          <a:p>
            <a:pPr>
              <a:buClrTx/>
              <a:buFont typeface="+mj-lt"/>
              <a:buAutoNum type="arabicParenR"/>
            </a:pPr>
            <a:r>
              <a:rPr lang="en-IN" dirty="0" smtClean="0">
                <a:latin typeface="Times New Roman" panose="02020603050405020304" pitchFamily="18" charset="0"/>
                <a:cs typeface="Times New Roman" panose="02020603050405020304" pitchFamily="18" charset="0"/>
              </a:rPr>
              <a:t>S</a:t>
            </a:r>
            <a:r>
              <a:rPr lang="en-IN" dirty="0">
                <a:latin typeface="Times New Roman" panose="02020603050405020304" pitchFamily="18" charset="0"/>
                <a:cs typeface="Times New Roman" panose="02020603050405020304" pitchFamily="18" charset="0"/>
              </a:rPr>
              <a:t>. Jiang, B. Sun, L. Wang, Y. Bai, K. Li and Y. Fu, "Sign Language Recognition via Skeleton-Aware Multi-Model Ensemble", 2021. </a:t>
            </a:r>
            <a:endParaRPr lang="en-IN" dirty="0" smtClean="0">
              <a:latin typeface="Times New Roman" panose="02020603050405020304" pitchFamily="18" charset="0"/>
              <a:cs typeface="Times New Roman" panose="02020603050405020304" pitchFamily="18" charset="0"/>
            </a:endParaRPr>
          </a:p>
          <a:p>
            <a:pPr>
              <a:buClrTx/>
              <a:buFont typeface="+mj-lt"/>
              <a:buAutoNum type="arabicParenR"/>
            </a:pPr>
            <a:r>
              <a:rPr lang="en-IN" dirty="0" smtClean="0">
                <a:latin typeface="Times New Roman" panose="02020603050405020304" pitchFamily="18" charset="0"/>
                <a:cs typeface="Times New Roman" panose="02020603050405020304" pitchFamily="18" charset="0"/>
              </a:rPr>
              <a:t>D</a:t>
            </a:r>
            <a:r>
              <a:rPr lang="en-IN" dirty="0">
                <a:latin typeface="Times New Roman" panose="02020603050405020304" pitchFamily="18" charset="0"/>
                <a:cs typeface="Times New Roman" panose="02020603050405020304" pitchFamily="18" charset="0"/>
              </a:rPr>
              <a:t>. Li, C. Rodriguez, X. Yu and H. Li, "Word-level deep sign language recognition from video: A new large-scale dataset and methods comparison", Proceedings of IEEE Winter Conference on Applications of Computer Vision, pp. 1459-1469, </a:t>
            </a:r>
            <a:r>
              <a:rPr lang="en-IN" dirty="0" smtClean="0">
                <a:latin typeface="Times New Roman" panose="02020603050405020304" pitchFamily="18" charset="0"/>
                <a:cs typeface="Times New Roman" panose="02020603050405020304" pitchFamily="18" charset="0"/>
              </a:rPr>
              <a:t>2020</a:t>
            </a:r>
          </a:p>
          <a:p>
            <a:pPr>
              <a:buClrTx/>
              <a:buFont typeface="+mj-lt"/>
              <a:buAutoNum type="arabicParenR"/>
            </a:pPr>
            <a:r>
              <a:rPr lang="en-IN" dirty="0" smtClean="0">
                <a:latin typeface="Times New Roman" panose="02020603050405020304" pitchFamily="18" charset="0"/>
                <a:cs typeface="Times New Roman" panose="02020603050405020304" pitchFamily="18" charset="0"/>
              </a:rPr>
              <a:t> M. De </a:t>
            </a:r>
            <a:r>
              <a:rPr lang="en-IN" dirty="0" err="1" smtClean="0">
                <a:latin typeface="Times New Roman" panose="02020603050405020304" pitchFamily="18" charset="0"/>
                <a:cs typeface="Times New Roman" panose="02020603050405020304" pitchFamily="18" charset="0"/>
              </a:rPr>
              <a:t>Coster</a:t>
            </a:r>
            <a:r>
              <a:rPr lang="en-IN" dirty="0" smtClean="0">
                <a:latin typeface="Times New Roman" panose="02020603050405020304" pitchFamily="18" charset="0"/>
                <a:cs typeface="Times New Roman" panose="02020603050405020304" pitchFamily="18" charset="0"/>
              </a:rPr>
              <a:t>, M. Van </a:t>
            </a:r>
            <a:r>
              <a:rPr lang="en-IN" dirty="0" err="1" smtClean="0">
                <a:latin typeface="Times New Roman" panose="02020603050405020304" pitchFamily="18" charset="0"/>
                <a:cs typeface="Times New Roman" panose="02020603050405020304" pitchFamily="18" charset="0"/>
              </a:rPr>
              <a:t>Herreweghe</a:t>
            </a:r>
            <a:r>
              <a:rPr lang="en-IN" dirty="0" smtClean="0">
                <a:latin typeface="Times New Roman" panose="02020603050405020304" pitchFamily="18" charset="0"/>
                <a:cs typeface="Times New Roman" panose="02020603050405020304" pitchFamily="18" charset="0"/>
              </a:rPr>
              <a:t> and J. </a:t>
            </a:r>
            <a:r>
              <a:rPr lang="en-IN" dirty="0" err="1" smtClean="0">
                <a:latin typeface="Times New Roman" panose="02020603050405020304" pitchFamily="18" charset="0"/>
                <a:cs typeface="Times New Roman" panose="02020603050405020304" pitchFamily="18" charset="0"/>
              </a:rPr>
              <a:t>Dambre</a:t>
            </a:r>
            <a:r>
              <a:rPr lang="en-IN" dirty="0" smtClean="0">
                <a:latin typeface="Times New Roman" panose="02020603050405020304" pitchFamily="18" charset="0"/>
                <a:cs typeface="Times New Roman" panose="02020603050405020304" pitchFamily="18" charset="0"/>
              </a:rPr>
              <a:t>, "Isolated sign recognition from </a:t>
            </a:r>
            <a:r>
              <a:rPr lang="en-IN" dirty="0" err="1" smtClean="0">
                <a:latin typeface="Times New Roman" panose="02020603050405020304" pitchFamily="18" charset="0"/>
                <a:cs typeface="Times New Roman" panose="02020603050405020304" pitchFamily="18" charset="0"/>
              </a:rPr>
              <a:t>rgb</a:t>
            </a:r>
            <a:r>
              <a:rPr lang="en-IN" dirty="0" smtClean="0">
                <a:latin typeface="Times New Roman" panose="02020603050405020304" pitchFamily="18" charset="0"/>
                <a:cs typeface="Times New Roman" panose="02020603050405020304" pitchFamily="18" charset="0"/>
              </a:rPr>
              <a:t> video using pose flow and </a:t>
            </a:r>
            <a:r>
              <a:rPr lang="en-IN" dirty="0" err="1" smtClean="0">
                <a:latin typeface="Times New Roman" panose="02020603050405020304" pitchFamily="18" charset="0"/>
                <a:cs typeface="Times New Roman" panose="02020603050405020304" pitchFamily="18" charset="0"/>
              </a:rPr>
              <a:t>selfattention</a:t>
            </a:r>
            <a:r>
              <a:rPr lang="en-IN" dirty="0" smtClean="0">
                <a:latin typeface="Times New Roman" panose="02020603050405020304" pitchFamily="18" charset="0"/>
                <a:cs typeface="Times New Roman" panose="02020603050405020304" pitchFamily="18" charset="0"/>
              </a:rPr>
              <a:t>", Proceedings of the IEEE/CVF Conference on Computer Vision and Pattern Recognition, pp. 3441-3450, 2021</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493275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03925" y="687610"/>
            <a:ext cx="8911687" cy="1280890"/>
          </a:xfrm>
        </p:spPr>
        <p:txBody>
          <a:bodyPr/>
          <a:lstStyle/>
          <a:p>
            <a:r>
              <a:rPr lang="en-US" dirty="0" smtClean="0">
                <a:latin typeface="Times New Roman" panose="02020603050405020304" pitchFamily="18" charset="0"/>
                <a:cs typeface="Times New Roman" panose="02020603050405020304" pitchFamily="18" charset="0"/>
              </a:rPr>
              <a:t>PROBLEM STATEMENT</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Autofit/>
          </a:bodyPr>
          <a:lstStyle/>
          <a:p>
            <a:r>
              <a:rPr lang="en-US" sz="2200" dirty="0">
                <a:latin typeface="Times New Roman" panose="02020603050405020304" pitchFamily="18" charset="0"/>
                <a:cs typeface="Times New Roman" panose="02020603050405020304" pitchFamily="18" charset="0"/>
              </a:rPr>
              <a:t>People who cannot speak or hear often use hand signs to communicate, which is known as sign language. However, most people in society do not understand sign language, creating a major communication barrier. This lack of understanding makes it very difficult for individuals with hearing or speech impairments to express themselves or interact with others in daily environments like schools, hospitals, workplaces, and public places. In India, the situation is even more challenging, as Indian Sign Language (ISL) is not widely known or taught. As a result, those who rely on ISL face greater isolation and struggle to access essential services and participate fully in </a:t>
            </a:r>
            <a:r>
              <a:rPr lang="en-US" sz="2200" dirty="0" smtClean="0">
                <a:latin typeface="Times New Roman" panose="02020603050405020304" pitchFamily="18" charset="0"/>
                <a:cs typeface="Times New Roman" panose="02020603050405020304" pitchFamily="18" charset="0"/>
              </a:rPr>
              <a:t>society.</a:t>
            </a: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9721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00210" y="656772"/>
            <a:ext cx="10018713" cy="1095828"/>
          </a:xfrm>
        </p:spPr>
        <p:txBody>
          <a:bodyPr/>
          <a:lstStyle/>
          <a:p>
            <a:r>
              <a:rPr lang="en-IN" dirty="0" smtClean="0">
                <a:latin typeface="Times New Roman" panose="02020603050405020304" pitchFamily="18" charset="0"/>
                <a:cs typeface="Times New Roman" panose="02020603050405020304" pitchFamily="18" charset="0"/>
              </a:rPr>
              <a:t>LITERATURE </a:t>
            </a:r>
            <a:r>
              <a:rPr lang="en-IN" dirty="0" smtClean="0">
                <a:latin typeface="Times New Roman" panose="02020603050405020304" pitchFamily="18" charset="0"/>
                <a:cs typeface="Times New Roman" panose="02020603050405020304" pitchFamily="18" charset="0"/>
              </a:rPr>
              <a:t>SURVEY 1</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979610" y="2006599"/>
            <a:ext cx="10018713" cy="4223657"/>
          </a:xfrm>
        </p:spPr>
        <p:txBody>
          <a:bodyPr/>
          <a:lstStyle/>
          <a:p>
            <a:r>
              <a:rPr lang="en-US" sz="2000" b="1" dirty="0" smtClean="0">
                <a:latin typeface="Times New Roman" panose="02020603050405020304" pitchFamily="18" charset="0"/>
                <a:cs typeface="Times New Roman" panose="02020603050405020304" pitchFamily="18" charset="0"/>
              </a:rPr>
              <a:t>Title: </a:t>
            </a:r>
            <a:r>
              <a:rPr lang="en-US" sz="2000" b="1" dirty="0">
                <a:latin typeface="Times New Roman" panose="02020603050405020304" pitchFamily="18" charset="0"/>
                <a:cs typeface="Times New Roman" panose="02020603050405020304" pitchFamily="18" charset="0"/>
              </a:rPr>
              <a:t>Vision-Based American Sign Language Recognition Using a Rule-Based Hand Gesture Recognition System</a:t>
            </a:r>
          </a:p>
          <a:p>
            <a:r>
              <a:rPr lang="en-US" sz="2000" b="1" dirty="0">
                <a:latin typeface="Times New Roman" panose="02020603050405020304" pitchFamily="18" charset="0"/>
                <a:cs typeface="Times New Roman" panose="02020603050405020304" pitchFamily="18" charset="0"/>
              </a:rPr>
              <a:t>Author</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Starner</a:t>
            </a:r>
            <a:r>
              <a:rPr lang="en-US" sz="2000" dirty="0">
                <a:latin typeface="Times New Roman" panose="02020603050405020304" pitchFamily="18" charset="0"/>
                <a:cs typeface="Times New Roman" panose="02020603050405020304" pitchFamily="18" charset="0"/>
              </a:rPr>
              <a:t> et al., 1998</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The system uses camera-based input to detect ASL signs through predefined rule-based methods. It focuses on isolated word recognition using hand tracking.</a:t>
            </a:r>
          </a:p>
          <a:p>
            <a:r>
              <a:rPr lang="en-US" sz="2000" b="1" dirty="0">
                <a:latin typeface="Times New Roman" panose="02020603050405020304" pitchFamily="18" charset="0"/>
                <a:cs typeface="Times New Roman" panose="02020603050405020304" pitchFamily="18" charset="0"/>
              </a:rPr>
              <a:t>Merit</a:t>
            </a:r>
            <a:r>
              <a:rPr lang="en-US" sz="2000" dirty="0">
                <a:latin typeface="Times New Roman" panose="02020603050405020304" pitchFamily="18" charset="0"/>
                <a:cs typeface="Times New Roman" panose="02020603050405020304" pitchFamily="18" charset="0"/>
              </a:rPr>
              <a:t>: </a:t>
            </a:r>
            <a:endParaRPr lang="en-US" sz="2000" dirty="0" smtClean="0">
              <a:latin typeface="Times New Roman" panose="02020603050405020304" pitchFamily="18" charset="0"/>
              <a:cs typeface="Times New Roman" panose="02020603050405020304" pitchFamily="18" charset="0"/>
            </a:endParaRPr>
          </a:p>
          <a:p>
            <a:pPr marL="0" indent="0">
              <a:buNone/>
            </a:pPr>
            <a:r>
              <a:rPr lang="en-US" sz="2000" dirty="0" smtClean="0">
                <a:latin typeface="Times New Roman" panose="02020603050405020304" pitchFamily="18" charset="0"/>
                <a:cs typeface="Times New Roman" panose="02020603050405020304" pitchFamily="18" charset="0"/>
              </a:rPr>
              <a:t>Simple </a:t>
            </a:r>
            <a:r>
              <a:rPr lang="en-US" sz="2000" dirty="0">
                <a:latin typeface="Times New Roman" panose="02020603050405020304" pitchFamily="18" charset="0"/>
                <a:cs typeface="Times New Roman" panose="02020603050405020304" pitchFamily="18" charset="0"/>
              </a:rPr>
              <a:t>rule-based model; effective for small vocabulary.</a:t>
            </a:r>
          </a:p>
          <a:p>
            <a:r>
              <a:rPr lang="en-US" sz="2000" b="1" dirty="0">
                <a:latin typeface="Times New Roman" panose="02020603050405020304" pitchFamily="18" charset="0"/>
                <a:cs typeface="Times New Roman" panose="02020603050405020304" pitchFamily="18" charset="0"/>
              </a:rPr>
              <a:t>Demerit</a:t>
            </a:r>
            <a:r>
              <a:rPr lang="en-US" sz="2000" dirty="0">
                <a:latin typeface="Times New Roman" panose="02020603050405020304" pitchFamily="18" charset="0"/>
                <a:cs typeface="Times New Roman" panose="02020603050405020304" pitchFamily="18" charset="0"/>
              </a:rPr>
              <a:t>: </a:t>
            </a:r>
            <a:endParaRPr lang="en-US" sz="2000" dirty="0" smtClean="0">
              <a:latin typeface="Times New Roman" panose="02020603050405020304" pitchFamily="18" charset="0"/>
              <a:cs typeface="Times New Roman" panose="02020603050405020304" pitchFamily="18" charset="0"/>
            </a:endParaRPr>
          </a:p>
          <a:p>
            <a:pPr marL="0" indent="0">
              <a:buNone/>
            </a:pPr>
            <a:r>
              <a:rPr lang="en-US" sz="2000" dirty="0" smtClean="0">
                <a:latin typeface="Times New Roman" panose="02020603050405020304" pitchFamily="18" charset="0"/>
                <a:cs typeface="Times New Roman" panose="02020603050405020304" pitchFamily="18" charset="0"/>
              </a:rPr>
              <a:t>Low </a:t>
            </a:r>
            <a:r>
              <a:rPr lang="en-US" sz="2000" dirty="0">
                <a:latin typeface="Times New Roman" panose="02020603050405020304" pitchFamily="18" charset="0"/>
                <a:cs typeface="Times New Roman" panose="02020603050405020304" pitchFamily="18" charset="0"/>
              </a:rPr>
              <a:t>accuracy for continuous gestures; not </a:t>
            </a:r>
            <a:r>
              <a:rPr lang="en-US" sz="2000" dirty="0" smtClean="0">
                <a:latin typeface="Times New Roman" panose="02020603050405020304" pitchFamily="18" charset="0"/>
                <a:cs typeface="Times New Roman" panose="02020603050405020304" pitchFamily="18" charset="0"/>
              </a:rPr>
              <a:t>scalable.</a:t>
            </a:r>
            <a:endParaRPr lang="en-US" sz="20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9135611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40425" y="636810"/>
            <a:ext cx="8911687" cy="1280890"/>
          </a:xfrm>
        </p:spPr>
        <p:txBody>
          <a:bodyPr/>
          <a:lstStyle/>
          <a:p>
            <a:r>
              <a:rPr lang="en-IN" dirty="0">
                <a:latin typeface="Times New Roman" panose="02020603050405020304" pitchFamily="18" charset="0"/>
                <a:cs typeface="Times New Roman" panose="02020603050405020304" pitchFamily="18" charset="0"/>
              </a:rPr>
              <a:t>LITERATURE SURVEY </a:t>
            </a:r>
            <a:r>
              <a:rPr lang="en-IN" dirty="0" smtClean="0">
                <a:latin typeface="Times New Roman" panose="02020603050405020304" pitchFamily="18" charset="0"/>
                <a:cs typeface="Times New Roman" panose="02020603050405020304" pitchFamily="18" charset="0"/>
              </a:rPr>
              <a:t>2</a:t>
            </a:r>
            <a:endParaRPr lang="en-IN" dirty="0"/>
          </a:p>
        </p:txBody>
      </p:sp>
      <p:sp>
        <p:nvSpPr>
          <p:cNvPr id="3" name="Content Placeholder 2"/>
          <p:cNvSpPr>
            <a:spLocks noGrp="1"/>
          </p:cNvSpPr>
          <p:nvPr>
            <p:ph idx="1"/>
          </p:nvPr>
        </p:nvSpPr>
        <p:spPr>
          <a:xfrm>
            <a:off x="1916112" y="2159000"/>
            <a:ext cx="8915400" cy="3777622"/>
          </a:xfrm>
        </p:spPr>
        <p:txBody>
          <a:bodyPr/>
          <a:lstStyle/>
          <a:p>
            <a:r>
              <a:rPr lang="en-US" sz="2000" b="1" dirty="0" smtClean="0">
                <a:latin typeface="Times New Roman" panose="02020603050405020304" pitchFamily="18" charset="0"/>
                <a:cs typeface="Times New Roman" panose="02020603050405020304" pitchFamily="18" charset="0"/>
              </a:rPr>
              <a:t>Title: Real-Time </a:t>
            </a:r>
            <a:r>
              <a:rPr lang="en-US" sz="2000" b="1" dirty="0">
                <a:latin typeface="Times New Roman" panose="02020603050405020304" pitchFamily="18" charset="0"/>
                <a:cs typeface="Times New Roman" panose="02020603050405020304" pitchFamily="18" charset="0"/>
              </a:rPr>
              <a:t>Hand Gesture Recognition Using Finger Segmentation</a:t>
            </a:r>
          </a:p>
          <a:p>
            <a:r>
              <a:rPr lang="en-US" sz="2000" b="1" dirty="0">
                <a:latin typeface="Times New Roman" panose="02020603050405020304" pitchFamily="18" charset="0"/>
                <a:cs typeface="Times New Roman" panose="02020603050405020304" pitchFamily="18" charset="0"/>
              </a:rPr>
              <a:t>Author</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Triesch</a:t>
            </a:r>
            <a:r>
              <a:rPr lang="en-US" sz="2000" dirty="0">
                <a:latin typeface="Times New Roman" panose="02020603050405020304" pitchFamily="18" charset="0"/>
                <a:cs typeface="Times New Roman" panose="02020603050405020304" pitchFamily="18" charset="0"/>
              </a:rPr>
              <a:t> &amp; </a:t>
            </a:r>
            <a:r>
              <a:rPr lang="en-US" sz="2000" dirty="0" err="1">
                <a:latin typeface="Times New Roman" panose="02020603050405020304" pitchFamily="18" charset="0"/>
                <a:cs typeface="Times New Roman" panose="02020603050405020304" pitchFamily="18" charset="0"/>
              </a:rPr>
              <a:t>Malsburg</a:t>
            </a:r>
            <a:r>
              <a:rPr lang="en-US" sz="2000" dirty="0">
                <a:latin typeface="Times New Roman" panose="02020603050405020304" pitchFamily="18" charset="0"/>
                <a:cs typeface="Times New Roman" panose="02020603050405020304" pitchFamily="18" charset="0"/>
              </a:rPr>
              <a:t>, 2001</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They proposed a system that segments fingers using adaptive skin-color modeling for gesture detection. It aimed at recognizing basic gestures in real-time.</a:t>
            </a:r>
          </a:p>
          <a:p>
            <a:r>
              <a:rPr lang="en-US" sz="2000" b="1" dirty="0">
                <a:latin typeface="Times New Roman" panose="02020603050405020304" pitchFamily="18" charset="0"/>
                <a:cs typeface="Times New Roman" panose="02020603050405020304" pitchFamily="18" charset="0"/>
              </a:rPr>
              <a:t>Merit</a:t>
            </a:r>
            <a:r>
              <a:rPr lang="en-US" sz="2000" dirty="0">
                <a:latin typeface="Times New Roman" panose="02020603050405020304" pitchFamily="18" charset="0"/>
                <a:cs typeface="Times New Roman" panose="02020603050405020304" pitchFamily="18" charset="0"/>
              </a:rPr>
              <a:t>: </a:t>
            </a:r>
            <a:endParaRPr lang="en-US" sz="2000" dirty="0" smtClean="0">
              <a:latin typeface="Times New Roman" panose="02020603050405020304" pitchFamily="18" charset="0"/>
              <a:cs typeface="Times New Roman" panose="02020603050405020304" pitchFamily="18" charset="0"/>
            </a:endParaRPr>
          </a:p>
          <a:p>
            <a:pPr marL="0" indent="0">
              <a:buNone/>
            </a:pPr>
            <a:r>
              <a:rPr lang="en-US" sz="2000" dirty="0" smtClean="0">
                <a:latin typeface="Times New Roman" panose="02020603050405020304" pitchFamily="18" charset="0"/>
                <a:cs typeface="Times New Roman" panose="02020603050405020304" pitchFamily="18" charset="0"/>
              </a:rPr>
              <a:t>Works </a:t>
            </a:r>
            <a:r>
              <a:rPr lang="en-US" sz="2000" dirty="0">
                <a:latin typeface="Times New Roman" panose="02020603050405020304" pitchFamily="18" charset="0"/>
                <a:cs typeface="Times New Roman" panose="02020603050405020304" pitchFamily="18" charset="0"/>
              </a:rPr>
              <a:t>in real-time using simple vision techniques.</a:t>
            </a:r>
          </a:p>
          <a:p>
            <a:r>
              <a:rPr lang="en-US" sz="2000" b="1" dirty="0">
                <a:latin typeface="Times New Roman" panose="02020603050405020304" pitchFamily="18" charset="0"/>
                <a:cs typeface="Times New Roman" panose="02020603050405020304" pitchFamily="18" charset="0"/>
              </a:rPr>
              <a:t>Demerit</a:t>
            </a:r>
            <a:r>
              <a:rPr lang="en-US" sz="2000" dirty="0">
                <a:latin typeface="Times New Roman" panose="02020603050405020304" pitchFamily="18" charset="0"/>
                <a:cs typeface="Times New Roman" panose="02020603050405020304" pitchFamily="18" charset="0"/>
              </a:rPr>
              <a:t>: </a:t>
            </a:r>
            <a:endParaRPr lang="en-US" sz="2000" dirty="0" smtClean="0">
              <a:latin typeface="Times New Roman" panose="02020603050405020304" pitchFamily="18" charset="0"/>
              <a:cs typeface="Times New Roman" panose="02020603050405020304" pitchFamily="18" charset="0"/>
            </a:endParaRPr>
          </a:p>
          <a:p>
            <a:pPr marL="0" indent="0">
              <a:buNone/>
            </a:pPr>
            <a:r>
              <a:rPr lang="en-US" sz="2000" dirty="0" smtClean="0">
                <a:latin typeface="Times New Roman" panose="02020603050405020304" pitchFamily="18" charset="0"/>
                <a:cs typeface="Times New Roman" panose="02020603050405020304" pitchFamily="18" charset="0"/>
              </a:rPr>
              <a:t>Sensitive </a:t>
            </a:r>
            <a:r>
              <a:rPr lang="en-US" sz="2000" dirty="0">
                <a:latin typeface="Times New Roman" panose="02020603050405020304" pitchFamily="18" charset="0"/>
                <a:cs typeface="Times New Roman" panose="02020603050405020304" pitchFamily="18" charset="0"/>
              </a:rPr>
              <a:t>to lighting conditions and skin tone </a:t>
            </a:r>
            <a:r>
              <a:rPr lang="en-US" sz="2000" dirty="0" smtClean="0">
                <a:latin typeface="Times New Roman" panose="02020603050405020304" pitchFamily="18" charset="0"/>
                <a:cs typeface="Times New Roman" panose="02020603050405020304" pitchFamily="18" charset="0"/>
              </a:rPr>
              <a:t>variations.</a:t>
            </a:r>
            <a:endParaRPr lang="en-US" sz="20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8516820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40425" y="598710"/>
            <a:ext cx="8911687" cy="963390"/>
          </a:xfrm>
        </p:spPr>
        <p:txBody>
          <a:bodyPr/>
          <a:lstStyle/>
          <a:p>
            <a:r>
              <a:rPr lang="en-IN" dirty="0">
                <a:latin typeface="Times New Roman" panose="02020603050405020304" pitchFamily="18" charset="0"/>
                <a:cs typeface="Times New Roman" panose="02020603050405020304" pitchFamily="18" charset="0"/>
              </a:rPr>
              <a:t>LITERATURE SURVEY </a:t>
            </a:r>
            <a:r>
              <a:rPr lang="en-IN" dirty="0" smtClean="0">
                <a:latin typeface="Times New Roman" panose="02020603050405020304" pitchFamily="18" charset="0"/>
                <a:cs typeface="Times New Roman" panose="02020603050405020304" pitchFamily="18" charset="0"/>
              </a:rPr>
              <a:t>3</a:t>
            </a:r>
            <a:endParaRPr lang="en-IN" dirty="0"/>
          </a:p>
        </p:txBody>
      </p:sp>
      <p:sp>
        <p:nvSpPr>
          <p:cNvPr id="3" name="Content Placeholder 2"/>
          <p:cNvSpPr>
            <a:spLocks noGrp="1"/>
          </p:cNvSpPr>
          <p:nvPr>
            <p:ph idx="1"/>
          </p:nvPr>
        </p:nvSpPr>
        <p:spPr>
          <a:xfrm>
            <a:off x="1966912" y="2044700"/>
            <a:ext cx="8915400" cy="3777622"/>
          </a:xfrm>
        </p:spPr>
        <p:txBody>
          <a:bodyPr/>
          <a:lstStyle/>
          <a:p>
            <a:r>
              <a:rPr lang="en-IN" sz="2000" b="1" dirty="0" smtClean="0">
                <a:latin typeface="Times New Roman" panose="02020603050405020304" pitchFamily="18" charset="0"/>
                <a:cs typeface="Times New Roman" panose="02020603050405020304" pitchFamily="18" charset="0"/>
              </a:rPr>
              <a:t>Title: Arabic </a:t>
            </a:r>
            <a:r>
              <a:rPr lang="en-IN" sz="2000" b="1" dirty="0">
                <a:latin typeface="Times New Roman" panose="02020603050405020304" pitchFamily="18" charset="0"/>
                <a:cs typeface="Times New Roman" panose="02020603050405020304" pitchFamily="18" charset="0"/>
              </a:rPr>
              <a:t>Sign Language Recognition System Using Image Processing and Neural Networks</a:t>
            </a:r>
          </a:p>
          <a:p>
            <a:r>
              <a:rPr lang="en-IN" sz="2000" b="1" dirty="0">
                <a:latin typeface="Times New Roman" panose="02020603050405020304" pitchFamily="18" charset="0"/>
                <a:cs typeface="Times New Roman" panose="02020603050405020304" pitchFamily="18" charset="0"/>
              </a:rPr>
              <a:t>Author</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Assaleh</a:t>
            </a:r>
            <a:r>
              <a:rPr lang="en-IN" sz="2000" dirty="0">
                <a:latin typeface="Times New Roman" panose="02020603050405020304" pitchFamily="18" charset="0"/>
                <a:cs typeface="Times New Roman" panose="02020603050405020304" pitchFamily="18" charset="0"/>
              </a:rPr>
              <a:t> &amp; Al-</a:t>
            </a:r>
            <a:r>
              <a:rPr lang="en-IN" sz="2000" dirty="0" err="1">
                <a:latin typeface="Times New Roman" panose="02020603050405020304" pitchFamily="18" charset="0"/>
                <a:cs typeface="Times New Roman" panose="02020603050405020304" pitchFamily="18" charset="0"/>
              </a:rPr>
              <a:t>Rousan</a:t>
            </a:r>
            <a:r>
              <a:rPr lang="en-IN" sz="2000" dirty="0">
                <a:latin typeface="Times New Roman" panose="02020603050405020304" pitchFamily="18" charset="0"/>
                <a:cs typeface="Times New Roman" panose="02020603050405020304" pitchFamily="18" charset="0"/>
              </a:rPr>
              <a:t>, 2005</a:t>
            </a:r>
            <a:br>
              <a:rPr lang="en-IN" sz="2000" dirty="0">
                <a:latin typeface="Times New Roman" panose="02020603050405020304" pitchFamily="18" charset="0"/>
                <a:cs typeface="Times New Roman" panose="02020603050405020304" pitchFamily="18" charset="0"/>
              </a:rPr>
            </a:br>
            <a:r>
              <a:rPr lang="en-IN" sz="2000" dirty="0">
                <a:latin typeface="Times New Roman" panose="02020603050405020304" pitchFamily="18" charset="0"/>
                <a:cs typeface="Times New Roman" panose="02020603050405020304" pitchFamily="18" charset="0"/>
              </a:rPr>
              <a:t>This project used image features from video frames and classified Arabic signs using a neural network-based approach.</a:t>
            </a:r>
          </a:p>
          <a:p>
            <a:r>
              <a:rPr lang="en-IN" sz="2000" b="1" dirty="0">
                <a:latin typeface="Times New Roman" panose="02020603050405020304" pitchFamily="18" charset="0"/>
                <a:cs typeface="Times New Roman" panose="02020603050405020304" pitchFamily="18" charset="0"/>
              </a:rPr>
              <a:t>Merit</a:t>
            </a:r>
            <a:r>
              <a:rPr lang="en-IN" sz="2000" dirty="0">
                <a:latin typeface="Times New Roman" panose="02020603050405020304" pitchFamily="18" charset="0"/>
                <a:cs typeface="Times New Roman" panose="02020603050405020304" pitchFamily="18" charset="0"/>
              </a:rPr>
              <a:t>: </a:t>
            </a:r>
            <a:endParaRPr lang="en-IN" sz="2000" dirty="0" smtClean="0">
              <a:latin typeface="Times New Roman" panose="02020603050405020304" pitchFamily="18" charset="0"/>
              <a:cs typeface="Times New Roman" panose="02020603050405020304" pitchFamily="18" charset="0"/>
            </a:endParaRPr>
          </a:p>
          <a:p>
            <a:pPr marL="0" indent="0">
              <a:buNone/>
            </a:pPr>
            <a:r>
              <a:rPr lang="en-IN" sz="2000" dirty="0" smtClean="0">
                <a:latin typeface="Times New Roman" panose="02020603050405020304" pitchFamily="18" charset="0"/>
                <a:cs typeface="Times New Roman" panose="02020603050405020304" pitchFamily="18" charset="0"/>
              </a:rPr>
              <a:t>Applied </a:t>
            </a:r>
            <a:r>
              <a:rPr lang="en-IN" sz="2000" dirty="0">
                <a:latin typeface="Times New Roman" panose="02020603050405020304" pitchFamily="18" charset="0"/>
                <a:cs typeface="Times New Roman" panose="02020603050405020304" pitchFamily="18" charset="0"/>
              </a:rPr>
              <a:t>neural networks for improved recognition accuracy.</a:t>
            </a:r>
          </a:p>
          <a:p>
            <a:r>
              <a:rPr lang="en-IN" sz="2000" b="1" dirty="0">
                <a:latin typeface="Times New Roman" panose="02020603050405020304" pitchFamily="18" charset="0"/>
                <a:cs typeface="Times New Roman" panose="02020603050405020304" pitchFamily="18" charset="0"/>
              </a:rPr>
              <a:t>Demerit</a:t>
            </a:r>
            <a:r>
              <a:rPr lang="en-IN" sz="2000" dirty="0">
                <a:latin typeface="Times New Roman" panose="02020603050405020304" pitchFamily="18" charset="0"/>
                <a:cs typeface="Times New Roman" panose="02020603050405020304" pitchFamily="18" charset="0"/>
              </a:rPr>
              <a:t>: </a:t>
            </a:r>
            <a:endParaRPr lang="en-IN" sz="2000" dirty="0" smtClean="0">
              <a:latin typeface="Times New Roman" panose="02020603050405020304" pitchFamily="18" charset="0"/>
              <a:cs typeface="Times New Roman" panose="02020603050405020304" pitchFamily="18" charset="0"/>
            </a:endParaRPr>
          </a:p>
          <a:p>
            <a:pPr marL="0" indent="0">
              <a:buNone/>
            </a:pPr>
            <a:r>
              <a:rPr lang="en-IN" sz="2000" dirty="0" smtClean="0">
                <a:latin typeface="Times New Roman" panose="02020603050405020304" pitchFamily="18" charset="0"/>
                <a:cs typeface="Times New Roman" panose="02020603050405020304" pitchFamily="18" charset="0"/>
              </a:rPr>
              <a:t>Limited </a:t>
            </a:r>
            <a:r>
              <a:rPr lang="en-IN" sz="2000" dirty="0">
                <a:latin typeface="Times New Roman" panose="02020603050405020304" pitchFamily="18" charset="0"/>
                <a:cs typeface="Times New Roman" panose="02020603050405020304" pitchFamily="18" charset="0"/>
              </a:rPr>
              <a:t>vocabulary; poor performance on dynamic </a:t>
            </a:r>
            <a:r>
              <a:rPr lang="en-IN" sz="2000" dirty="0" smtClean="0">
                <a:latin typeface="Times New Roman" panose="02020603050405020304" pitchFamily="18" charset="0"/>
                <a:cs typeface="Times New Roman" panose="02020603050405020304" pitchFamily="18" charset="0"/>
              </a:rPr>
              <a:t>signs.</a:t>
            </a:r>
            <a:endParaRPr lang="en-IN" sz="20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7164918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80125" y="636810"/>
            <a:ext cx="8911687" cy="1280890"/>
          </a:xfrm>
        </p:spPr>
        <p:txBody>
          <a:bodyPr/>
          <a:lstStyle/>
          <a:p>
            <a:r>
              <a:rPr lang="en-IN" dirty="0">
                <a:latin typeface="Times New Roman" panose="02020603050405020304" pitchFamily="18" charset="0"/>
                <a:cs typeface="Times New Roman" panose="02020603050405020304" pitchFamily="18" charset="0"/>
              </a:rPr>
              <a:t>LITERATURE SURVEY </a:t>
            </a:r>
            <a:r>
              <a:rPr lang="en-IN" dirty="0" smtClean="0">
                <a:latin typeface="Times New Roman" panose="02020603050405020304" pitchFamily="18" charset="0"/>
                <a:cs typeface="Times New Roman" panose="02020603050405020304" pitchFamily="18" charset="0"/>
              </a:rPr>
              <a:t>4</a:t>
            </a:r>
            <a:endParaRPr lang="en-IN" dirty="0"/>
          </a:p>
        </p:txBody>
      </p:sp>
      <p:sp>
        <p:nvSpPr>
          <p:cNvPr id="3" name="Content Placeholder 2"/>
          <p:cNvSpPr>
            <a:spLocks noGrp="1"/>
          </p:cNvSpPr>
          <p:nvPr>
            <p:ph idx="1"/>
          </p:nvPr>
        </p:nvSpPr>
        <p:spPr>
          <a:xfrm>
            <a:off x="1992312" y="2120900"/>
            <a:ext cx="8915400" cy="3777622"/>
          </a:xfrm>
        </p:spPr>
        <p:txBody>
          <a:bodyPr/>
          <a:lstStyle/>
          <a:p>
            <a:r>
              <a:rPr lang="en-IN" sz="2000" b="1" dirty="0" smtClean="0">
                <a:latin typeface="Times New Roman" panose="02020603050405020304" pitchFamily="18" charset="0"/>
                <a:cs typeface="Times New Roman" panose="02020603050405020304" pitchFamily="18" charset="0"/>
              </a:rPr>
              <a:t>Title: Korean </a:t>
            </a:r>
            <a:r>
              <a:rPr lang="en-IN" sz="2000" b="1" dirty="0">
                <a:latin typeface="Times New Roman" panose="02020603050405020304" pitchFamily="18" charset="0"/>
                <a:cs typeface="Times New Roman" panose="02020603050405020304" pitchFamily="18" charset="0"/>
              </a:rPr>
              <a:t>Sign Language Recognition Using Wearable Sensors and CNN</a:t>
            </a:r>
          </a:p>
          <a:p>
            <a:r>
              <a:rPr lang="en-IN" sz="2000" b="1" dirty="0">
                <a:latin typeface="Times New Roman" panose="02020603050405020304" pitchFamily="18" charset="0"/>
                <a:cs typeface="Times New Roman" panose="02020603050405020304" pitchFamily="18" charset="0"/>
              </a:rPr>
              <a:t>Author</a:t>
            </a:r>
            <a:r>
              <a:rPr lang="en-IN" sz="2000" dirty="0">
                <a:latin typeface="Times New Roman" panose="02020603050405020304" pitchFamily="18" charset="0"/>
                <a:cs typeface="Times New Roman" panose="02020603050405020304" pitchFamily="18" charset="0"/>
              </a:rPr>
              <a:t>: Kim et al., 2017</a:t>
            </a:r>
            <a:br>
              <a:rPr lang="en-IN" sz="2000" dirty="0">
                <a:latin typeface="Times New Roman" panose="02020603050405020304" pitchFamily="18" charset="0"/>
                <a:cs typeface="Times New Roman" panose="02020603050405020304" pitchFamily="18" charset="0"/>
              </a:rPr>
            </a:br>
            <a:r>
              <a:rPr lang="en-IN" sz="2000" dirty="0">
                <a:latin typeface="Times New Roman" panose="02020603050405020304" pitchFamily="18" charset="0"/>
                <a:cs typeface="Times New Roman" panose="02020603050405020304" pitchFamily="18" charset="0"/>
              </a:rPr>
              <a:t>The system used CNN with data from wearable motion sensors to recognize dynamic Korean sign gestures.</a:t>
            </a:r>
          </a:p>
          <a:p>
            <a:r>
              <a:rPr lang="en-IN" sz="2000" b="1" dirty="0">
                <a:latin typeface="Times New Roman" panose="02020603050405020304" pitchFamily="18" charset="0"/>
                <a:cs typeface="Times New Roman" panose="02020603050405020304" pitchFamily="18" charset="0"/>
              </a:rPr>
              <a:t>Merit</a:t>
            </a:r>
            <a:r>
              <a:rPr lang="en-IN" sz="2000" dirty="0">
                <a:latin typeface="Times New Roman" panose="02020603050405020304" pitchFamily="18" charset="0"/>
                <a:cs typeface="Times New Roman" panose="02020603050405020304" pitchFamily="18" charset="0"/>
              </a:rPr>
              <a:t>: </a:t>
            </a:r>
            <a:endParaRPr lang="en-IN" sz="2000" dirty="0" smtClean="0">
              <a:latin typeface="Times New Roman" panose="02020603050405020304" pitchFamily="18" charset="0"/>
              <a:cs typeface="Times New Roman" panose="02020603050405020304" pitchFamily="18" charset="0"/>
            </a:endParaRPr>
          </a:p>
          <a:p>
            <a:pPr marL="0" indent="0">
              <a:buNone/>
            </a:pPr>
            <a:r>
              <a:rPr lang="en-IN" sz="2000" dirty="0" smtClean="0">
                <a:latin typeface="Times New Roman" panose="02020603050405020304" pitchFamily="18" charset="0"/>
                <a:cs typeface="Times New Roman" panose="02020603050405020304" pitchFamily="18" charset="0"/>
              </a:rPr>
              <a:t>Good </a:t>
            </a:r>
            <a:r>
              <a:rPr lang="en-IN" sz="2000" dirty="0">
                <a:latin typeface="Times New Roman" panose="02020603050405020304" pitchFamily="18" charset="0"/>
                <a:cs typeface="Times New Roman" panose="02020603050405020304" pitchFamily="18" charset="0"/>
              </a:rPr>
              <a:t>accuracy with motion-based sign detection.</a:t>
            </a:r>
          </a:p>
          <a:p>
            <a:r>
              <a:rPr lang="en-IN" sz="2000" b="1" dirty="0">
                <a:latin typeface="Times New Roman" panose="02020603050405020304" pitchFamily="18" charset="0"/>
                <a:cs typeface="Times New Roman" panose="02020603050405020304" pitchFamily="18" charset="0"/>
              </a:rPr>
              <a:t>Demerit</a:t>
            </a:r>
            <a:r>
              <a:rPr lang="en-IN" sz="2000" dirty="0">
                <a:latin typeface="Times New Roman" panose="02020603050405020304" pitchFamily="18" charset="0"/>
                <a:cs typeface="Times New Roman" panose="02020603050405020304" pitchFamily="18" charset="0"/>
              </a:rPr>
              <a:t>: </a:t>
            </a:r>
            <a:endParaRPr lang="en-IN" sz="2000" dirty="0" smtClean="0">
              <a:latin typeface="Times New Roman" panose="02020603050405020304" pitchFamily="18" charset="0"/>
              <a:cs typeface="Times New Roman" panose="02020603050405020304" pitchFamily="18" charset="0"/>
            </a:endParaRPr>
          </a:p>
          <a:p>
            <a:pPr marL="0" indent="0">
              <a:buNone/>
            </a:pPr>
            <a:r>
              <a:rPr lang="en-IN" sz="2000" dirty="0" smtClean="0">
                <a:latin typeface="Times New Roman" panose="02020603050405020304" pitchFamily="18" charset="0"/>
                <a:cs typeface="Times New Roman" panose="02020603050405020304" pitchFamily="18" charset="0"/>
              </a:rPr>
              <a:t>Requires </a:t>
            </a:r>
            <a:r>
              <a:rPr lang="en-IN" sz="2000" dirty="0">
                <a:latin typeface="Times New Roman" panose="02020603050405020304" pitchFamily="18" charset="0"/>
                <a:cs typeface="Times New Roman" panose="02020603050405020304" pitchFamily="18" charset="0"/>
              </a:rPr>
              <a:t>wearable devices; lacks </a:t>
            </a:r>
            <a:r>
              <a:rPr lang="en-IN" sz="2000" dirty="0" smtClean="0">
                <a:latin typeface="Times New Roman" panose="02020603050405020304" pitchFamily="18" charset="0"/>
                <a:cs typeface="Times New Roman" panose="02020603050405020304" pitchFamily="18" charset="0"/>
              </a:rPr>
              <a:t>scalability.</a:t>
            </a:r>
            <a:endParaRPr lang="en-IN" sz="20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7127594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91225" y="624110"/>
            <a:ext cx="8911687" cy="1280890"/>
          </a:xfrm>
        </p:spPr>
        <p:txBody>
          <a:bodyPr/>
          <a:lstStyle/>
          <a:p>
            <a:r>
              <a:rPr lang="en-IN" dirty="0">
                <a:latin typeface="Times New Roman" panose="02020603050405020304" pitchFamily="18" charset="0"/>
                <a:cs typeface="Times New Roman" panose="02020603050405020304" pitchFamily="18" charset="0"/>
              </a:rPr>
              <a:t>LITERATURE SURVEY </a:t>
            </a:r>
            <a:r>
              <a:rPr lang="en-IN" dirty="0" smtClean="0">
                <a:latin typeface="Times New Roman" panose="02020603050405020304" pitchFamily="18" charset="0"/>
                <a:cs typeface="Times New Roman" panose="02020603050405020304" pitchFamily="18" charset="0"/>
              </a:rPr>
              <a:t>5</a:t>
            </a:r>
            <a:endParaRPr lang="en-IN" dirty="0"/>
          </a:p>
        </p:txBody>
      </p:sp>
      <p:sp>
        <p:nvSpPr>
          <p:cNvPr id="3" name="Content Placeholder 2"/>
          <p:cNvSpPr>
            <a:spLocks noGrp="1"/>
          </p:cNvSpPr>
          <p:nvPr>
            <p:ph idx="1"/>
          </p:nvPr>
        </p:nvSpPr>
        <p:spPr>
          <a:xfrm>
            <a:off x="1865312" y="2006600"/>
            <a:ext cx="8915400" cy="3777622"/>
          </a:xfrm>
        </p:spPr>
        <p:txBody>
          <a:bodyPr/>
          <a:lstStyle/>
          <a:p>
            <a:r>
              <a:rPr lang="en-IN" sz="2000" b="1" dirty="0">
                <a:latin typeface="Times New Roman" panose="02020603050405020304" pitchFamily="18" charset="0"/>
                <a:cs typeface="Times New Roman" panose="02020603050405020304" pitchFamily="18" charset="0"/>
              </a:rPr>
              <a:t>A Deep Learning-Based System for American Sign Language Recognition Using CNN-LSTM</a:t>
            </a:r>
          </a:p>
          <a:p>
            <a:r>
              <a:rPr lang="en-IN" sz="2000" b="1" dirty="0">
                <a:latin typeface="Times New Roman" panose="02020603050405020304" pitchFamily="18" charset="0"/>
                <a:cs typeface="Times New Roman" panose="02020603050405020304" pitchFamily="18" charset="0"/>
              </a:rPr>
              <a:t>Author</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Oyedotun</a:t>
            </a:r>
            <a:r>
              <a:rPr lang="en-IN" sz="2000" dirty="0">
                <a:latin typeface="Times New Roman" panose="02020603050405020304" pitchFamily="18" charset="0"/>
                <a:cs typeface="Times New Roman" panose="02020603050405020304" pitchFamily="18" charset="0"/>
              </a:rPr>
              <a:t> &amp; </a:t>
            </a:r>
            <a:r>
              <a:rPr lang="en-IN" sz="2000" dirty="0" err="1">
                <a:latin typeface="Times New Roman" panose="02020603050405020304" pitchFamily="18" charset="0"/>
                <a:cs typeface="Times New Roman" panose="02020603050405020304" pitchFamily="18" charset="0"/>
              </a:rPr>
              <a:t>Khashman</a:t>
            </a:r>
            <a:r>
              <a:rPr lang="en-IN" sz="2000" dirty="0">
                <a:latin typeface="Times New Roman" panose="02020603050405020304" pitchFamily="18" charset="0"/>
                <a:cs typeface="Times New Roman" panose="02020603050405020304" pitchFamily="18" charset="0"/>
              </a:rPr>
              <a:t>, 2019</a:t>
            </a:r>
            <a:br>
              <a:rPr lang="en-IN" sz="2000" dirty="0">
                <a:latin typeface="Times New Roman" panose="02020603050405020304" pitchFamily="18" charset="0"/>
                <a:cs typeface="Times New Roman" panose="02020603050405020304" pitchFamily="18" charset="0"/>
              </a:rPr>
            </a:br>
            <a:r>
              <a:rPr lang="en-IN" sz="2000" dirty="0">
                <a:latin typeface="Times New Roman" panose="02020603050405020304" pitchFamily="18" charset="0"/>
                <a:cs typeface="Times New Roman" panose="02020603050405020304" pitchFamily="18" charset="0"/>
              </a:rPr>
              <a:t>They designed a deep learning model combining CNN for spatial features and LSTM for temporal sequences to recognize ASL.</a:t>
            </a:r>
          </a:p>
          <a:p>
            <a:r>
              <a:rPr lang="en-IN" sz="2000" b="1" dirty="0">
                <a:latin typeface="Times New Roman" panose="02020603050405020304" pitchFamily="18" charset="0"/>
                <a:cs typeface="Times New Roman" panose="02020603050405020304" pitchFamily="18" charset="0"/>
              </a:rPr>
              <a:t>Merit</a:t>
            </a:r>
            <a:r>
              <a:rPr lang="en-IN" sz="2000" dirty="0" smtClean="0">
                <a:latin typeface="Times New Roman" panose="02020603050405020304" pitchFamily="18" charset="0"/>
                <a:cs typeface="Times New Roman" panose="02020603050405020304" pitchFamily="18" charset="0"/>
              </a:rPr>
              <a:t>:</a:t>
            </a:r>
          </a:p>
          <a:p>
            <a:pPr marL="0" indent="0">
              <a:buNone/>
            </a:pPr>
            <a:r>
              <a:rPr lang="en-IN" sz="2000" dirty="0" smtClean="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Supports dynamic gesture recognition with high accuracy.</a:t>
            </a:r>
          </a:p>
          <a:p>
            <a:r>
              <a:rPr lang="en-IN" sz="2000" b="1" dirty="0">
                <a:latin typeface="Times New Roman" panose="02020603050405020304" pitchFamily="18" charset="0"/>
                <a:cs typeface="Times New Roman" panose="02020603050405020304" pitchFamily="18" charset="0"/>
              </a:rPr>
              <a:t>Demerit</a:t>
            </a:r>
            <a:r>
              <a:rPr lang="en-IN" sz="2000" dirty="0">
                <a:latin typeface="Times New Roman" panose="02020603050405020304" pitchFamily="18" charset="0"/>
                <a:cs typeface="Times New Roman" panose="02020603050405020304" pitchFamily="18" charset="0"/>
              </a:rPr>
              <a:t>: </a:t>
            </a:r>
            <a:endParaRPr lang="en-IN" sz="2000" dirty="0" smtClean="0">
              <a:latin typeface="Times New Roman" panose="02020603050405020304" pitchFamily="18" charset="0"/>
              <a:cs typeface="Times New Roman" panose="02020603050405020304" pitchFamily="18" charset="0"/>
            </a:endParaRPr>
          </a:p>
          <a:p>
            <a:pPr marL="0" indent="0">
              <a:buNone/>
            </a:pPr>
            <a:r>
              <a:rPr lang="en-IN" sz="2000" dirty="0" smtClean="0">
                <a:latin typeface="Times New Roman" panose="02020603050405020304" pitchFamily="18" charset="0"/>
                <a:cs typeface="Times New Roman" panose="02020603050405020304" pitchFamily="18" charset="0"/>
              </a:rPr>
              <a:t>Computationally </a:t>
            </a:r>
            <a:r>
              <a:rPr lang="en-IN" sz="2000" dirty="0">
                <a:latin typeface="Times New Roman" panose="02020603050405020304" pitchFamily="18" charset="0"/>
                <a:cs typeface="Times New Roman" panose="02020603050405020304" pitchFamily="18" charset="0"/>
              </a:rPr>
              <a:t>expensive; needs a large </a:t>
            </a:r>
            <a:r>
              <a:rPr lang="en-IN" sz="2000" dirty="0" smtClean="0">
                <a:latin typeface="Times New Roman" panose="02020603050405020304" pitchFamily="18" charset="0"/>
                <a:cs typeface="Times New Roman" panose="02020603050405020304" pitchFamily="18" charset="0"/>
              </a:rPr>
              <a:t>dataset.</a:t>
            </a:r>
            <a:endParaRPr lang="en-IN" sz="20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7031146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8525" y="636810"/>
            <a:ext cx="8911687" cy="1280890"/>
          </a:xfrm>
        </p:spPr>
        <p:txBody>
          <a:bodyPr/>
          <a:lstStyle/>
          <a:p>
            <a:r>
              <a:rPr lang="en-US" dirty="0" smtClean="0">
                <a:latin typeface="Times New Roman" panose="02020603050405020304" pitchFamily="18" charset="0"/>
                <a:cs typeface="Times New Roman" panose="02020603050405020304" pitchFamily="18" charset="0"/>
              </a:rPr>
              <a:t>EXISTING SYSTEM</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589212" y="1790700"/>
            <a:ext cx="8915400" cy="4673600"/>
          </a:xfrm>
        </p:spPr>
        <p:txBody>
          <a:bodyPr>
            <a:noAutofit/>
          </a:bodyPr>
          <a:lstStyle/>
          <a:p>
            <a:r>
              <a:rPr lang="en-US" sz="2000" b="1" dirty="0">
                <a:latin typeface="Times New Roman" panose="02020603050405020304" pitchFamily="18" charset="0"/>
                <a:cs typeface="Times New Roman" panose="02020603050405020304" pitchFamily="18" charset="0"/>
              </a:rPr>
              <a:t>American Sign Language (ASL)</a:t>
            </a:r>
            <a:r>
              <a:rPr lang="en-US" sz="2000" dirty="0">
                <a:latin typeface="Times New Roman" panose="02020603050405020304" pitchFamily="18" charset="0"/>
                <a:cs typeface="Times New Roman" panose="02020603050405020304" pitchFamily="18" charset="0"/>
              </a:rPr>
              <a:t>:</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Widely studied with large datasets; uses image processing and deep learning (especially CNNs) for accurate recognition of static and dynamic gestures, mainly focusing on fingerspelling and common </a:t>
            </a:r>
            <a:r>
              <a:rPr lang="en-US" sz="2000" dirty="0" smtClean="0">
                <a:latin typeface="Times New Roman" panose="02020603050405020304" pitchFamily="18" charset="0"/>
                <a:cs typeface="Times New Roman" panose="02020603050405020304" pitchFamily="18" charset="0"/>
              </a:rPr>
              <a:t>words.</a:t>
            </a:r>
          </a:p>
          <a:p>
            <a:r>
              <a:rPr lang="en-US" sz="2000" b="1" dirty="0">
                <a:latin typeface="Times New Roman" panose="02020603050405020304" pitchFamily="18" charset="0"/>
                <a:cs typeface="Times New Roman" panose="02020603050405020304" pitchFamily="18" charset="0"/>
              </a:rPr>
              <a:t>Arabic Sign Language (</a:t>
            </a:r>
            <a:r>
              <a:rPr lang="en-US" sz="2000" b="1" dirty="0" err="1">
                <a:latin typeface="Times New Roman" panose="02020603050405020304" pitchFamily="18" charset="0"/>
                <a:cs typeface="Times New Roman" panose="02020603050405020304" pitchFamily="18" charset="0"/>
              </a:rPr>
              <a:t>ArSL</a:t>
            </a:r>
            <a:r>
              <a:rPr lang="en-US" sz="2000" b="1" dirty="0">
                <a:latin typeface="Times New Roman" panose="02020603050405020304" pitchFamily="18" charset="0"/>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Research includes both sensor-based gloves and camera-based systems. Focus is often on number and alphabet recognition. Some systems use rule-based approaches, while others apply neural </a:t>
            </a:r>
            <a:r>
              <a:rPr lang="en-US" sz="2000" dirty="0" smtClean="0">
                <a:latin typeface="Times New Roman" panose="02020603050405020304" pitchFamily="18" charset="0"/>
                <a:cs typeface="Times New Roman" panose="02020603050405020304" pitchFamily="18" charset="0"/>
              </a:rPr>
              <a:t>networks.</a:t>
            </a:r>
          </a:p>
          <a:p>
            <a:r>
              <a:rPr lang="en-US" sz="2000" b="1" dirty="0">
                <a:latin typeface="Times New Roman" panose="02020603050405020304" pitchFamily="18" charset="0"/>
                <a:cs typeface="Times New Roman" panose="02020603050405020304" pitchFamily="18" charset="0"/>
              </a:rPr>
              <a:t>Korean Sign Language (KSL)</a:t>
            </a:r>
            <a:r>
              <a:rPr lang="en-US" sz="2000" dirty="0">
                <a:latin typeface="Times New Roman" panose="02020603050405020304" pitchFamily="18" charset="0"/>
                <a:cs typeface="Times New Roman" panose="02020603050405020304" pitchFamily="18" charset="0"/>
              </a:rPr>
              <a:t>:</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Recognition systems typically use CNNs and RNNs to classify complex gestures. Some models integrate wearable sensors for motion tracking, supporting better detection of dynamic </a:t>
            </a:r>
            <a:r>
              <a:rPr lang="en-US" sz="2000" dirty="0" smtClean="0">
                <a:latin typeface="Times New Roman" panose="02020603050405020304" pitchFamily="18" charset="0"/>
                <a:cs typeface="Times New Roman" panose="02020603050405020304" pitchFamily="18" charset="0"/>
              </a:rPr>
              <a:t>signs.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39613162"/>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245</TotalTime>
  <Words>1994</Words>
  <Application>Microsoft Office PowerPoint</Application>
  <PresentationFormat>Widescreen</PresentationFormat>
  <Paragraphs>214</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Century Gothic</vt:lpstr>
      <vt:lpstr>Times New Roman</vt:lpstr>
      <vt:lpstr>Wingdings</vt:lpstr>
      <vt:lpstr>Wingdings 3</vt:lpstr>
      <vt:lpstr>Wisp</vt:lpstr>
      <vt:lpstr>AI BASED INDIAN SIGN LANGUAGE TRANSLATOR</vt:lpstr>
      <vt:lpstr>ABSTRACT</vt:lpstr>
      <vt:lpstr>PROBLEM STATEMENT</vt:lpstr>
      <vt:lpstr>LITERATURE SURVEY 1</vt:lpstr>
      <vt:lpstr>LITERATURE SURVEY 2</vt:lpstr>
      <vt:lpstr>LITERATURE SURVEY 3</vt:lpstr>
      <vt:lpstr>LITERATURE SURVEY 4</vt:lpstr>
      <vt:lpstr>LITERATURE SURVEY 5</vt:lpstr>
      <vt:lpstr>EXISTING SYSTEM</vt:lpstr>
      <vt:lpstr>PROPOSED SYSTEM</vt:lpstr>
      <vt:lpstr>SOFTWARE REQUIREMENTS</vt:lpstr>
      <vt:lpstr>ARCHITECTURAL DESIGN</vt:lpstr>
      <vt:lpstr>MODULAR DESCRIPTION</vt:lpstr>
      <vt:lpstr>CODE:</vt:lpstr>
      <vt:lpstr>PowerPoint Presentation</vt:lpstr>
      <vt:lpstr>PowerPoint Presentation</vt:lpstr>
      <vt:lpstr>MODEL TESTING AND EVALUATION</vt:lpstr>
      <vt:lpstr>PowerPoint Presentation</vt:lpstr>
      <vt:lpstr>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 based indian sign language translator</dc:title>
  <dc:creator>Dell</dc:creator>
  <cp:lastModifiedBy>Dell</cp:lastModifiedBy>
  <cp:revision>24</cp:revision>
  <dcterms:created xsi:type="dcterms:W3CDTF">2025-05-24T13:48:33Z</dcterms:created>
  <dcterms:modified xsi:type="dcterms:W3CDTF">2025-05-25T14:10:55Z</dcterms:modified>
</cp:coreProperties>
</file>