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95400" y="111856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908529" y="111856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78513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flipH="1">
            <a:off x="-1752600" y="3025848"/>
            <a:ext cx="12204634" cy="2171107"/>
          </a:xfrm>
          <a:prstGeom prst="rect">
            <a:avLst/>
          </a:prstGeom>
        </p:spPr>
        <p:txBody>
          <a:bodyPr vert="horz" wrap="square" lIns="0" tIns="16510" rIns="0" bIns="0" rtlCol="0">
            <a:spAutoFit/>
          </a:bodyPr>
          <a:lstStyle/>
          <a:p>
            <a:pPr marL="3213735">
              <a:lnSpc>
                <a:spcPct val="100000"/>
              </a:lnSpc>
              <a:spcBef>
                <a:spcPts val="130"/>
              </a:spcBef>
            </a:pPr>
            <a:r>
              <a:rPr lang="en-US" sz="2800" spc="15" dirty="0">
                <a:latin typeface="Times New Roman" panose="02020603050405020304" pitchFamily="18" charset="0"/>
                <a:cs typeface="Times New Roman" panose="02020603050405020304" pitchFamily="18" charset="0"/>
              </a:rPr>
              <a:t>NAME: AJITHKUMAR M</a:t>
            </a:r>
            <a:br>
              <a:rPr lang="en-US" sz="28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DEPT: B.TECH(Artificial Intelligence and Data Science)</a:t>
            </a:r>
            <a:br>
              <a:rPr lang="en-US" sz="28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REGISTER NO: 821721243007</a:t>
            </a:r>
            <a:br>
              <a:rPr lang="en-US" sz="28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COLLEGE: Sir Issac Newton College of Engineering and Technology</a:t>
            </a:r>
          </a:p>
        </p:txBody>
      </p:sp>
      <p:sp>
        <p:nvSpPr>
          <p:cNvPr id="8" name="object 8"/>
          <p:cNvSpPr txBox="1"/>
          <p:nvPr/>
        </p:nvSpPr>
        <p:spPr>
          <a:xfrm>
            <a:off x="7086600" y="1961398"/>
            <a:ext cx="1859280" cy="391795"/>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Final</a:t>
            </a:r>
            <a:r>
              <a:rPr lang="en-US" sz="2400" b="1" spc="-165" dirty="0">
                <a:solidFill>
                  <a:srgbClr val="2D936B"/>
                </a:solidFill>
                <a:latin typeface="Trebuchet MS"/>
                <a:cs typeface="Trebuchet MS"/>
              </a:rPr>
              <a:t> </a:t>
            </a:r>
            <a:r>
              <a:rPr lang="en-US"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9906000" y="656748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591800" y="4876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1522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08151"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C81C1914-0283-6560-EC85-28F36FC16105}"/>
              </a:ext>
            </a:extLst>
          </p:cNvPr>
          <p:cNvSpPr txBox="1"/>
          <p:nvPr/>
        </p:nvSpPr>
        <p:spPr>
          <a:xfrm>
            <a:off x="0" y="1020096"/>
            <a:ext cx="9432095" cy="2308324"/>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In our house price prediction modeling, we employ a multi-faceted approach, combining sophisticated machine learning algorithms with comprehensive feature engineering techniques. By meticulously analyzing diverse data points such as property attributes, neighborhood characteristics, and economic indicators, we extract valuable insights to enhance prediction accuracy.</a:t>
            </a:r>
            <a:endParaRPr lang="en-US" sz="2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BF9C3EF-167F-D99F-83A3-92A88DF759FD}"/>
              </a:ext>
            </a:extLst>
          </p:cNvPr>
          <p:cNvSpPr txBox="1"/>
          <p:nvPr/>
        </p:nvSpPr>
        <p:spPr>
          <a:xfrm>
            <a:off x="2524455" y="8763000"/>
            <a:ext cx="7286294" cy="8506161"/>
          </a:xfrm>
          <a:prstGeom prst="rect">
            <a:avLst/>
          </a:prstGeom>
          <a:noFill/>
        </p:spPr>
        <p:txBody>
          <a:bodyPr wrap="square" rtlCol="0">
            <a:spAutoFit/>
          </a:bodyPr>
          <a:lstStyle/>
          <a:p>
            <a:endParaRPr lang="en-US" dirty="0"/>
          </a:p>
        </p:txBody>
      </p:sp>
      <p:sp>
        <p:nvSpPr>
          <p:cNvPr id="20" name="Rectangle 3">
            <a:extLst>
              <a:ext uri="{FF2B5EF4-FFF2-40B4-BE49-F238E27FC236}">
                <a16:creationId xmlns:a16="http://schemas.microsoft.com/office/drawing/2014/main" id="{A10AB276-9E56-C744-9283-8A70FA7738D6}"/>
              </a:ext>
            </a:extLst>
          </p:cNvPr>
          <p:cNvSpPr>
            <a:spLocks noChangeArrowheads="1"/>
          </p:cNvSpPr>
          <p:nvPr/>
        </p:nvSpPr>
        <p:spPr bwMode="auto">
          <a:xfrm>
            <a:off x="19380" y="3512820"/>
            <a:ext cx="1011522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a focus on interpretability and scalability, our solution adapts seamlessly to varying market conditions and geographical regions. Backed by robust statistical methodologies, our modeling framework ensures reliable forecasts, empowering stakeholders to make informed decisions in real estate transactions. Embrace the future of house price prediction with our innovative modeling solution, setting new benchmarks for precision and efficiency in the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4">
            <a:extLst>
              <a:ext uri="{FF2B5EF4-FFF2-40B4-BE49-F238E27FC236}">
                <a16:creationId xmlns:a16="http://schemas.microsoft.com/office/drawing/2014/main" id="{62AC94DE-1B50-A6BE-B3AB-A619C652CD2F}"/>
              </a:ext>
            </a:extLst>
          </p:cNvPr>
          <p:cNvSpPr>
            <a:spLocks noChangeArrowheads="1"/>
          </p:cNvSpPr>
          <p:nvPr/>
        </p:nvSpPr>
        <p:spPr bwMode="auto">
          <a:xfrm>
            <a:off x="857580" y="3662094"/>
            <a:ext cx="32113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rebuchet MS" panose="020B0603020202020204" pitchFamily="34" charset="0"/>
                <a:cs typeface="Times New Roman" panose="02020603050405020304" pitchFamily="18" charset="0"/>
              </a:rPr>
              <a:t>R</a:t>
            </a:r>
            <a:r>
              <a:rPr sz="4000" spc="-40" dirty="0">
                <a:latin typeface="Trebuchet MS" panose="020B0603020202020204" pitchFamily="34" charset="0"/>
                <a:cs typeface="Times New Roman" panose="02020603050405020304" pitchFamily="18" charset="0"/>
              </a:rPr>
              <a:t>E</a:t>
            </a:r>
            <a:r>
              <a:rPr sz="4000" spc="15" dirty="0">
                <a:latin typeface="Trebuchet MS" panose="020B0603020202020204" pitchFamily="34" charset="0"/>
                <a:cs typeface="Times New Roman" panose="02020603050405020304" pitchFamily="18" charset="0"/>
              </a:rPr>
              <a:t>S</a:t>
            </a:r>
            <a:r>
              <a:rPr sz="4000" spc="-30" dirty="0">
                <a:latin typeface="Trebuchet MS" panose="020B0603020202020204" pitchFamily="34" charset="0"/>
                <a:cs typeface="Times New Roman" panose="02020603050405020304" pitchFamily="18" charset="0"/>
              </a:rPr>
              <a:t>U</a:t>
            </a:r>
            <a:r>
              <a:rPr sz="4000" spc="-405" dirty="0">
                <a:latin typeface="Trebuchet MS" panose="020B0603020202020204" pitchFamily="34" charset="0"/>
                <a:cs typeface="Times New Roman" panose="02020603050405020304" pitchFamily="18" charset="0"/>
              </a:rPr>
              <a:t>L</a:t>
            </a:r>
            <a:r>
              <a:rPr sz="4000" dirty="0">
                <a:latin typeface="Trebuchet MS" panose="020B0603020202020204" pitchFamily="34"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457200" y="6096000"/>
            <a:ext cx="5867400" cy="768095"/>
          </a:xfrm>
          <a:prstGeom prst="rect">
            <a:avLst/>
          </a:prstGeom>
        </p:spPr>
        <p:txBody>
          <a:bodyPr vert="horz" wrap="square" lIns="0" tIns="16510" rIns="0" bIns="0" rtlCol="0">
            <a:spAutoFit/>
          </a:bodyPr>
          <a:lstStyle/>
          <a:p>
            <a:pPr marL="12700">
              <a:lnSpc>
                <a:spcPct val="300000"/>
              </a:lnSpc>
              <a:spcBef>
                <a:spcPts val="130"/>
              </a:spcBef>
            </a:pPr>
            <a:r>
              <a:rPr lang="en-US" sz="2000" u="heavy" spc="20" dirty="0">
                <a:solidFill>
                  <a:srgbClr val="006FC0"/>
                </a:solidFill>
                <a:uFill>
                  <a:solidFill>
                    <a:srgbClr val="006FC0"/>
                  </a:solidFill>
                </a:uFill>
                <a:latin typeface="Trebuchet MS"/>
                <a:cs typeface="Trebuchet MS"/>
              </a:rPr>
              <a:t>https://github.com/Ajithkumar337/Project_1.git</a:t>
            </a:r>
            <a:endParaRPr lang="en-US" sz="2000" dirty="0">
              <a:latin typeface="Trebuchet MS"/>
              <a:cs typeface="Trebuchet MS"/>
            </a:endParaRPr>
          </a:p>
        </p:txBody>
      </p:sp>
      <p:pic>
        <p:nvPicPr>
          <p:cNvPr id="13" name="Picture 12">
            <a:extLst>
              <a:ext uri="{FF2B5EF4-FFF2-40B4-BE49-F238E27FC236}">
                <a16:creationId xmlns:a16="http://schemas.microsoft.com/office/drawing/2014/main" id="{D5AB5B84-2703-5470-1019-C08209374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883"/>
            <a:ext cx="4944165" cy="5010849"/>
          </a:xfrm>
          <a:prstGeom prst="rect">
            <a:avLst/>
          </a:prstGeom>
        </p:spPr>
      </p:pic>
      <p:pic>
        <p:nvPicPr>
          <p:cNvPr id="15" name="Picture 14">
            <a:extLst>
              <a:ext uri="{FF2B5EF4-FFF2-40B4-BE49-F238E27FC236}">
                <a16:creationId xmlns:a16="http://schemas.microsoft.com/office/drawing/2014/main" id="{ACBB66DD-2B37-BB6F-007E-1F2EAF978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8937" y="1335721"/>
            <a:ext cx="5156138" cy="4318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49984" y="1347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442070" cy="570669"/>
          </a:xfrm>
          <a:prstGeom prst="rect">
            <a:avLst/>
          </a:prstGeom>
        </p:spPr>
        <p:txBody>
          <a:bodyPr vert="horz" wrap="square" lIns="0" tIns="16510" rIns="0" bIns="0" rtlCol="0">
            <a:spAutoFit/>
          </a:bodyPr>
          <a:lstStyle/>
          <a:p>
            <a:pPr marL="12700">
              <a:lnSpc>
                <a:spcPct val="100000"/>
              </a:lnSpc>
              <a:spcBef>
                <a:spcPts val="130"/>
              </a:spcBef>
            </a:pPr>
            <a:r>
              <a:rPr lang="en-US" sz="3600" spc="5" dirty="0">
                <a:latin typeface="Times New Roman" panose="02020603050405020304" pitchFamily="18" charset="0"/>
                <a:cs typeface="Times New Roman" panose="02020603050405020304" pitchFamily="18" charset="0"/>
              </a:rPr>
              <a:t>House Price Prediction Using ML</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9884397" y="6573179"/>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DDAD9BAA-E126-03BC-6D95-BF502B8CC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054" y="1672047"/>
            <a:ext cx="7049115" cy="44013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0" y="1208403"/>
            <a:ext cx="8585251" cy="565442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US" sz="3200" dirty="0">
                <a:solidFill>
                  <a:srgbClr val="0D0D0D"/>
                </a:solidFill>
                <a:latin typeface="Times New Roman" panose="02020603050405020304" pitchFamily="18" charset="0"/>
                <a:cs typeface="Times New Roman" panose="02020603050405020304" pitchFamily="18" charset="0"/>
              </a:rPr>
              <a:t>H</a:t>
            </a:r>
            <a:r>
              <a:rPr lang="en-US" sz="3200" b="0" i="0" dirty="0">
                <a:solidFill>
                  <a:srgbClr val="0D0D0D"/>
                </a:solidFill>
                <a:effectLst/>
                <a:latin typeface="Times New Roman" panose="02020603050405020304" pitchFamily="18" charset="0"/>
                <a:cs typeface="Times New Roman" panose="02020603050405020304" pitchFamily="18" charset="0"/>
              </a:rPr>
              <a:t>ere's an agenda for a house price prediction project using ML:</a:t>
            </a:r>
          </a:p>
          <a:p>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Data Acquisition and Preprocessing</a:t>
            </a:r>
            <a:endParaRPr lang="en-US"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Exploratory Data Analysis (EDA)</a:t>
            </a: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Feature Selection</a:t>
            </a:r>
            <a:endParaRPr lang="en-US"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Model Evaluation</a:t>
            </a: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Deployment and Future Considerations</a:t>
            </a:r>
            <a:endParaRPr lang="en-US"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Conclusion</a:t>
            </a:r>
            <a:endParaRPr lang="en-US" sz="32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sz="24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38100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53562" y="332422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658474" y="24193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3810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10287000" y="6657974"/>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id="{03DA2DD2-18C4-8219-5676-CC3E9B3DE83A}"/>
              </a:ext>
            </a:extLst>
          </p:cNvPr>
          <p:cNvSpPr txBox="1"/>
          <p:nvPr/>
        </p:nvSpPr>
        <p:spPr>
          <a:xfrm>
            <a:off x="195775" y="1087934"/>
            <a:ext cx="9875772" cy="5693866"/>
          </a:xfrm>
          <a:prstGeom prst="rect">
            <a:avLst/>
          </a:prstGeom>
          <a:noFill/>
        </p:spPr>
        <p:txBody>
          <a:bodyPr wrap="square">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Prices of real estate properties are sophisticatedly linked with our economy.</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Despite this, we do not have accurate measures of house prices based on the vast amount of data available.</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Proper and justified prices of properties can bring in a lot of transparency and trust back to the real estate industry, which is very important for most consumers especially in India.</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Real estate is not only the key sector of the national economy, but also one of the citizen's major concerns.</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With increasing demand of housing, prices of houses are also going up.</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critical to provide accurate predictions of housing prices</a:t>
            </a:r>
            <a:r>
              <a:rPr lang="en-US"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55881" y="4114800"/>
            <a:ext cx="2466975" cy="2993879"/>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825977" y="3657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22684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8586079" y="6591959"/>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A13636B-5883-0A7D-20EA-0B13FF76A29F}"/>
              </a:ext>
            </a:extLst>
          </p:cNvPr>
          <p:cNvSpPr txBox="1"/>
          <p:nvPr/>
        </p:nvSpPr>
        <p:spPr>
          <a:xfrm>
            <a:off x="0" y="838200"/>
            <a:ext cx="10513947" cy="6740307"/>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House Price Prediction using Machine Learning aims to forecast the selling prices of residential properties based on various features such as location, size, amenities, etc. By leveraging algorithms like linear regression or decision trees, the model learns patterns from historical data to provide accurate price estimates. This project facilitates informed decision-making for buyers, sellers, and real estate professionals, enhancing efficiency in the housing market.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Our project aims to predict house prices using machine learning techniques. We collect and preprocess real estate data, conduct exploratory analysis, and select relevant features. Employing various machine learning models, we train and evaluate their performance using appropriate metrics. Ultimately, we aim to deploy an accurate predictive model to assist in real-world housing market analysis and decision-making processes.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65641"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439400" y="244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504547" y="598485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76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10058400" y="6555399"/>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9EF5266C-CEA9-5456-AB85-8BB812B01AFA}"/>
              </a:ext>
            </a:extLst>
          </p:cNvPr>
          <p:cNvSpPr txBox="1"/>
          <p:nvPr/>
        </p:nvSpPr>
        <p:spPr>
          <a:xfrm>
            <a:off x="0" y="563225"/>
            <a:ext cx="10856742" cy="6370975"/>
          </a:xfrm>
          <a:prstGeom prst="rect">
            <a:avLst/>
          </a:prstGeom>
          <a:noFill/>
        </p:spPr>
        <p:txBody>
          <a:bodyPr wrap="square">
            <a:spAutoFit/>
          </a:bodyPr>
          <a:lstStyle/>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Real Estate Agents and Agencies</a:t>
            </a:r>
            <a:r>
              <a:rPr lang="en-US" sz="2400" b="0" i="0" dirty="0">
                <a:solidFill>
                  <a:srgbClr val="0D0D0D"/>
                </a:solidFill>
                <a:effectLst/>
                <a:latin typeface="Times New Roman" panose="02020603050405020304" pitchFamily="18" charset="0"/>
                <a:cs typeface="Times New Roman" panose="02020603050405020304" pitchFamily="18" charset="0"/>
              </a:rPr>
              <a:t>: They can use the predictions to provide more accurate pricing estimates to their clients, facilitating smoother transactions.</a:t>
            </a:r>
          </a:p>
          <a:p>
            <a:pPr marL="457200" indent="-457200">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Homebuyers and Sellers</a:t>
            </a:r>
            <a:r>
              <a:rPr lang="en-US" sz="2400" b="0" i="0" dirty="0">
                <a:solidFill>
                  <a:srgbClr val="0D0D0D"/>
                </a:solidFill>
                <a:effectLst/>
                <a:latin typeface="Times New Roman" panose="02020603050405020304" pitchFamily="18" charset="0"/>
                <a:cs typeface="Times New Roman" panose="02020603050405020304" pitchFamily="18" charset="0"/>
              </a:rPr>
              <a:t>: Individuals looking to buy or sell properties can benefit from having access to accurate price predictions to make informed decisions about their investments.</a:t>
            </a:r>
          </a:p>
          <a:p>
            <a:pPr marL="457200" indent="-457200">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Property Investors</a:t>
            </a:r>
            <a:r>
              <a:rPr lang="en-US" sz="2400" b="0" i="0" dirty="0">
                <a:solidFill>
                  <a:srgbClr val="0D0D0D"/>
                </a:solidFill>
                <a:effectLst/>
                <a:latin typeface="Times New Roman" panose="02020603050405020304" pitchFamily="18" charset="0"/>
                <a:cs typeface="Times New Roman" panose="02020603050405020304" pitchFamily="18" charset="0"/>
              </a:rPr>
              <a:t>: Investors can leverage predictive models to assess the potential profitability of purchasing or selling properties in specific locations.</a:t>
            </a:r>
          </a:p>
          <a:p>
            <a:pPr marL="457200" indent="-457200">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Financial Institutions</a:t>
            </a:r>
            <a:r>
              <a:rPr lang="en-US" sz="2400" b="0" i="0" dirty="0">
                <a:solidFill>
                  <a:srgbClr val="0D0D0D"/>
                </a:solidFill>
                <a:effectLst/>
                <a:latin typeface="Times New Roman" panose="02020603050405020304" pitchFamily="18" charset="0"/>
                <a:cs typeface="Times New Roman" panose="02020603050405020304" pitchFamily="18" charset="0"/>
              </a:rPr>
              <a:t>: Banks and mortgage lenders can use house price predictions as part of their risk assessment process when offering loans or mortgages.</a:t>
            </a:r>
          </a:p>
          <a:p>
            <a:pPr marL="457200" indent="-457200">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Government and Urban Planners</a:t>
            </a:r>
            <a:r>
              <a:rPr lang="en-US" sz="2400" b="0" i="0" dirty="0">
                <a:solidFill>
                  <a:srgbClr val="0D0D0D"/>
                </a:solidFill>
                <a:effectLst/>
                <a:latin typeface="Times New Roman" panose="02020603050405020304" pitchFamily="18" charset="0"/>
                <a:cs typeface="Times New Roman" panose="02020603050405020304" pitchFamily="18" charset="0"/>
              </a:rPr>
              <a:t>: Municipalities and urban planners can utilize predictive models to understand housing market trends and make informed decisions about infrastructure development and urban planning initiatives.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28882" y="4419600"/>
            <a:ext cx="1600200" cy="2438400"/>
          </a:xfrm>
          <a:prstGeom prst="rect">
            <a:avLst/>
          </a:prstGeom>
        </p:spPr>
      </p:pic>
      <p:sp>
        <p:nvSpPr>
          <p:cNvPr id="3" name="object 3"/>
          <p:cNvSpPr/>
          <p:nvPr/>
        </p:nvSpPr>
        <p:spPr>
          <a:xfrm>
            <a:off x="10171682"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39093" y="3230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081194" y="61491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455296"/>
            <a:ext cx="10886693" cy="567463"/>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rebuchet MS" panose="020B0603020202020204" pitchFamily="34" charset="0"/>
                <a:cs typeface="Times New Roman" panose="02020603050405020304" pitchFamily="18" charset="0"/>
              </a:rPr>
              <a:t>Y</a:t>
            </a:r>
            <a:r>
              <a:rPr sz="3600" spc="10" dirty="0">
                <a:latin typeface="Trebuchet MS" panose="020B0603020202020204" pitchFamily="34" charset="0"/>
                <a:cs typeface="Times New Roman" panose="02020603050405020304" pitchFamily="18" charset="0"/>
              </a:rPr>
              <a:t>O</a:t>
            </a:r>
            <a:r>
              <a:rPr sz="3600" spc="25" dirty="0">
                <a:latin typeface="Trebuchet MS" panose="020B0603020202020204" pitchFamily="34" charset="0"/>
                <a:cs typeface="Times New Roman" panose="02020603050405020304" pitchFamily="18" charset="0"/>
              </a:rPr>
              <a:t>U</a:t>
            </a:r>
            <a:r>
              <a:rPr sz="3600" dirty="0">
                <a:latin typeface="Trebuchet MS" panose="020B0603020202020204" pitchFamily="34" charset="0"/>
                <a:cs typeface="Times New Roman" panose="02020603050405020304" pitchFamily="18" charset="0"/>
              </a:rPr>
              <a:t>R</a:t>
            </a:r>
            <a:r>
              <a:rPr sz="3600" spc="5" dirty="0">
                <a:latin typeface="Trebuchet MS" panose="020B0603020202020204" pitchFamily="34" charset="0"/>
                <a:cs typeface="Times New Roman" panose="02020603050405020304" pitchFamily="18" charset="0"/>
              </a:rPr>
              <a:t> </a:t>
            </a:r>
            <a:r>
              <a:rPr sz="3600" spc="25" dirty="0">
                <a:latin typeface="Trebuchet MS" panose="020B0603020202020204" pitchFamily="34" charset="0"/>
                <a:cs typeface="Times New Roman" panose="02020603050405020304" pitchFamily="18" charset="0"/>
              </a:rPr>
              <a:t>S</a:t>
            </a:r>
            <a:r>
              <a:rPr sz="3600" spc="10" dirty="0">
                <a:latin typeface="Trebuchet MS" panose="020B0603020202020204" pitchFamily="34" charset="0"/>
                <a:cs typeface="Times New Roman" panose="02020603050405020304" pitchFamily="18" charset="0"/>
              </a:rPr>
              <a:t>O</a:t>
            </a:r>
            <a:r>
              <a:rPr sz="3600" spc="25" dirty="0">
                <a:latin typeface="Trebuchet MS" panose="020B0603020202020204" pitchFamily="34" charset="0"/>
                <a:cs typeface="Times New Roman" panose="02020603050405020304" pitchFamily="18" charset="0"/>
              </a:rPr>
              <a:t>LU</a:t>
            </a:r>
            <a:r>
              <a:rPr sz="3600" spc="-35" dirty="0">
                <a:latin typeface="Trebuchet MS" panose="020B0603020202020204" pitchFamily="34" charset="0"/>
                <a:cs typeface="Times New Roman" panose="02020603050405020304" pitchFamily="18" charset="0"/>
              </a:rPr>
              <a:t>T</a:t>
            </a:r>
            <a:r>
              <a:rPr sz="3600" spc="-30" dirty="0">
                <a:latin typeface="Trebuchet MS" panose="020B0603020202020204" pitchFamily="34" charset="0"/>
                <a:cs typeface="Times New Roman" panose="02020603050405020304" pitchFamily="18" charset="0"/>
              </a:rPr>
              <a:t>I</a:t>
            </a:r>
            <a:r>
              <a:rPr sz="3600" spc="10" dirty="0">
                <a:latin typeface="Trebuchet MS" panose="020B0603020202020204" pitchFamily="34" charset="0"/>
                <a:cs typeface="Times New Roman" panose="02020603050405020304" pitchFamily="18" charset="0"/>
              </a:rPr>
              <a:t>O</a:t>
            </a:r>
            <a:r>
              <a:rPr sz="3600" dirty="0">
                <a:latin typeface="Trebuchet MS" panose="020B0603020202020204" pitchFamily="34" charset="0"/>
                <a:cs typeface="Times New Roman" panose="02020603050405020304" pitchFamily="18" charset="0"/>
              </a:rPr>
              <a:t>N</a:t>
            </a:r>
            <a:r>
              <a:rPr sz="3600" spc="-345" dirty="0">
                <a:latin typeface="Trebuchet MS" panose="020B0603020202020204" pitchFamily="34" charset="0"/>
                <a:cs typeface="Times New Roman" panose="02020603050405020304" pitchFamily="18" charset="0"/>
              </a:rPr>
              <a:t> </a:t>
            </a:r>
            <a:r>
              <a:rPr sz="3600" spc="-35" dirty="0">
                <a:latin typeface="Trebuchet MS" panose="020B0603020202020204" pitchFamily="34" charset="0"/>
                <a:cs typeface="Times New Roman" panose="02020603050405020304" pitchFamily="18" charset="0"/>
              </a:rPr>
              <a:t>A</a:t>
            </a:r>
            <a:r>
              <a:rPr sz="3600" spc="-5" dirty="0">
                <a:latin typeface="Trebuchet MS" panose="020B0603020202020204" pitchFamily="34" charset="0"/>
                <a:cs typeface="Times New Roman" panose="02020603050405020304" pitchFamily="18" charset="0"/>
              </a:rPr>
              <a:t>N</a:t>
            </a:r>
            <a:r>
              <a:rPr sz="3600" dirty="0">
                <a:latin typeface="Trebuchet MS" panose="020B0603020202020204" pitchFamily="34" charset="0"/>
                <a:cs typeface="Times New Roman" panose="02020603050405020304" pitchFamily="18" charset="0"/>
              </a:rPr>
              <a:t>D</a:t>
            </a:r>
            <a:r>
              <a:rPr sz="3600" spc="35" dirty="0">
                <a:latin typeface="Trebuchet MS" panose="020B0603020202020204" pitchFamily="34" charset="0"/>
                <a:cs typeface="Times New Roman" panose="02020603050405020304" pitchFamily="18" charset="0"/>
              </a:rPr>
              <a:t> </a:t>
            </a:r>
            <a:r>
              <a:rPr sz="3600" spc="-30" dirty="0">
                <a:latin typeface="Trebuchet MS" panose="020B0603020202020204" pitchFamily="34" charset="0"/>
                <a:cs typeface="Times New Roman" panose="02020603050405020304" pitchFamily="18" charset="0"/>
              </a:rPr>
              <a:t>I</a:t>
            </a:r>
            <a:r>
              <a:rPr sz="3600" spc="-35" dirty="0">
                <a:latin typeface="Trebuchet MS" panose="020B0603020202020204" pitchFamily="34" charset="0"/>
                <a:cs typeface="Times New Roman" panose="02020603050405020304" pitchFamily="18" charset="0"/>
              </a:rPr>
              <a:t>T</a:t>
            </a:r>
            <a:r>
              <a:rPr sz="3600" dirty="0">
                <a:latin typeface="Trebuchet MS" panose="020B0603020202020204" pitchFamily="34" charset="0"/>
                <a:cs typeface="Times New Roman" panose="02020603050405020304" pitchFamily="18" charset="0"/>
              </a:rPr>
              <a:t>S</a:t>
            </a:r>
            <a:r>
              <a:rPr sz="3600" spc="60" dirty="0">
                <a:latin typeface="Trebuchet MS" panose="020B0603020202020204" pitchFamily="34" charset="0"/>
                <a:cs typeface="Times New Roman" panose="02020603050405020304" pitchFamily="18" charset="0"/>
              </a:rPr>
              <a:t> </a:t>
            </a:r>
            <a:r>
              <a:rPr sz="3600" spc="-295" dirty="0">
                <a:latin typeface="Trebuchet MS" panose="020B0603020202020204" pitchFamily="34" charset="0"/>
                <a:cs typeface="Times New Roman" panose="02020603050405020304" pitchFamily="18" charset="0"/>
              </a:rPr>
              <a:t>V</a:t>
            </a:r>
            <a:r>
              <a:rPr sz="3600" spc="-35" dirty="0">
                <a:latin typeface="Trebuchet MS" panose="020B0603020202020204" pitchFamily="34" charset="0"/>
                <a:cs typeface="Times New Roman" panose="02020603050405020304" pitchFamily="18" charset="0"/>
              </a:rPr>
              <a:t>A</a:t>
            </a:r>
            <a:r>
              <a:rPr sz="3600" spc="25" dirty="0">
                <a:latin typeface="Trebuchet MS" panose="020B0603020202020204" pitchFamily="34" charset="0"/>
                <a:cs typeface="Times New Roman" panose="02020603050405020304" pitchFamily="18" charset="0"/>
              </a:rPr>
              <a:t>LU</a:t>
            </a:r>
            <a:r>
              <a:rPr sz="3600" dirty="0">
                <a:latin typeface="Trebuchet MS" panose="020B0603020202020204" pitchFamily="34" charset="0"/>
                <a:cs typeface="Times New Roman" panose="02020603050405020304" pitchFamily="18" charset="0"/>
              </a:rPr>
              <a:t>E</a:t>
            </a:r>
            <a:r>
              <a:rPr sz="3600" spc="-65" dirty="0">
                <a:latin typeface="Trebuchet MS" panose="020B0603020202020204" pitchFamily="34" charset="0"/>
                <a:cs typeface="Times New Roman" panose="02020603050405020304" pitchFamily="18" charset="0"/>
              </a:rPr>
              <a:t> </a:t>
            </a:r>
            <a:r>
              <a:rPr sz="3600" spc="-15" dirty="0">
                <a:latin typeface="Trebuchet MS" panose="020B0603020202020204" pitchFamily="34" charset="0"/>
                <a:cs typeface="Times New Roman" panose="02020603050405020304" pitchFamily="18" charset="0"/>
              </a:rPr>
              <a:t>P</a:t>
            </a:r>
            <a:r>
              <a:rPr sz="3600" spc="-30" dirty="0">
                <a:latin typeface="Trebuchet MS" panose="020B0603020202020204" pitchFamily="34" charset="0"/>
                <a:cs typeface="Times New Roman" panose="02020603050405020304" pitchFamily="18" charset="0"/>
              </a:rPr>
              <a:t>R</a:t>
            </a:r>
            <a:r>
              <a:rPr sz="3600" spc="10" dirty="0">
                <a:latin typeface="Trebuchet MS" panose="020B0603020202020204" pitchFamily="34" charset="0"/>
                <a:cs typeface="Times New Roman" panose="02020603050405020304" pitchFamily="18" charset="0"/>
              </a:rPr>
              <a:t>O</a:t>
            </a:r>
            <a:r>
              <a:rPr sz="3600" spc="-15" dirty="0">
                <a:latin typeface="Trebuchet MS" panose="020B0603020202020204" pitchFamily="34" charset="0"/>
                <a:cs typeface="Times New Roman" panose="02020603050405020304" pitchFamily="18" charset="0"/>
              </a:rPr>
              <a:t>P</a:t>
            </a:r>
            <a:r>
              <a:rPr sz="3600" spc="10" dirty="0">
                <a:latin typeface="Trebuchet MS" panose="020B0603020202020204" pitchFamily="34" charset="0"/>
                <a:cs typeface="Times New Roman" panose="02020603050405020304" pitchFamily="18" charset="0"/>
              </a:rPr>
              <a:t>O</a:t>
            </a:r>
            <a:r>
              <a:rPr sz="3600" spc="25" dirty="0">
                <a:latin typeface="Trebuchet MS" panose="020B0603020202020204" pitchFamily="34" charset="0"/>
                <a:cs typeface="Times New Roman" panose="02020603050405020304" pitchFamily="18" charset="0"/>
              </a:rPr>
              <a:t>S</a:t>
            </a:r>
            <a:r>
              <a:rPr sz="3600" spc="-30" dirty="0">
                <a:latin typeface="Trebuchet MS" panose="020B0603020202020204" pitchFamily="34" charset="0"/>
                <a:cs typeface="Times New Roman" panose="02020603050405020304" pitchFamily="18" charset="0"/>
              </a:rPr>
              <a:t>I</a:t>
            </a:r>
            <a:r>
              <a:rPr sz="3600" spc="-35" dirty="0">
                <a:latin typeface="Trebuchet MS" panose="020B0603020202020204" pitchFamily="34" charset="0"/>
                <a:cs typeface="Times New Roman" panose="02020603050405020304" pitchFamily="18" charset="0"/>
              </a:rPr>
              <a:t>T</a:t>
            </a:r>
            <a:r>
              <a:rPr sz="3600" spc="-30" dirty="0">
                <a:latin typeface="Trebuchet MS" panose="020B0603020202020204" pitchFamily="34" charset="0"/>
                <a:cs typeface="Times New Roman" panose="02020603050405020304" pitchFamily="18" charset="0"/>
              </a:rPr>
              <a:t>I</a:t>
            </a:r>
            <a:r>
              <a:rPr sz="3600" spc="10" dirty="0">
                <a:latin typeface="Trebuchet MS" panose="020B0603020202020204" pitchFamily="34" charset="0"/>
                <a:cs typeface="Times New Roman" panose="02020603050405020304" pitchFamily="18" charset="0"/>
              </a:rPr>
              <a:t>O</a:t>
            </a:r>
            <a:r>
              <a:rPr sz="3600" dirty="0">
                <a:latin typeface="Trebuchet MS" panose="020B0603020202020204" pitchFamily="34"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8829927" y="6633601"/>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FDD9E38-2329-0B6C-936D-76BC41094C4B}"/>
              </a:ext>
            </a:extLst>
          </p:cNvPr>
          <p:cNvSpPr txBox="1"/>
          <p:nvPr/>
        </p:nvSpPr>
        <p:spPr>
          <a:xfrm>
            <a:off x="171138" y="1199167"/>
            <a:ext cx="10668000" cy="5262979"/>
          </a:xfrm>
          <a:prstGeom prst="rect">
            <a:avLst/>
          </a:prstGeom>
          <a:noFill/>
        </p:spPr>
        <p:txBody>
          <a:bodyPr wrap="square" rtlCol="0">
            <a:spAutoFit/>
          </a:bodyPr>
          <a:lstStyle/>
          <a:p>
            <a:r>
              <a:rPr lang="en-US" sz="2400" b="1" i="0" dirty="0">
                <a:solidFill>
                  <a:srgbClr val="0D0D0D"/>
                </a:solidFill>
                <a:effectLst/>
                <a:latin typeface="Times New Roman" panose="02020603050405020304" pitchFamily="18" charset="0"/>
                <a:cs typeface="Times New Roman" panose="02020603050405020304" pitchFamily="18" charset="0"/>
              </a:rPr>
              <a:t>Solution:</a:t>
            </a:r>
          </a:p>
          <a:p>
            <a:endParaRPr lang="en-US" sz="2400" b="1" i="0" dirty="0">
              <a:solidFill>
                <a:srgbClr val="0D0D0D"/>
              </a:solidFill>
              <a:effectLst/>
              <a:latin typeface="Times New Roman" panose="02020603050405020304" pitchFamily="18" charset="0"/>
              <a:cs typeface="Times New Roman" panose="02020603050405020304" pitchFamily="18" charset="0"/>
            </a:endParaRPr>
          </a:p>
          <a:p>
            <a:r>
              <a:rPr lang="en-US" sz="2400" b="0" i="0" dirty="0">
                <a:solidFill>
                  <a:srgbClr val="0D0D0D"/>
                </a:solidFill>
                <a:effectLst/>
                <a:latin typeface="Times New Roman" panose="02020603050405020304" pitchFamily="18" charset="0"/>
                <a:cs typeface="Times New Roman" panose="02020603050405020304" pitchFamily="18" charset="0"/>
              </a:rPr>
              <a:t>           House Price Prediction Solution offers a reliable, scalable, and user-friendly platform for stakeholders in the real estate industry to make data-driven decisions, optimize investments, and navigate the housing market with confidenc</a:t>
            </a:r>
            <a:r>
              <a:rPr lang="en-US" sz="2400" dirty="0">
                <a:solidFill>
                  <a:srgbClr val="0D0D0D"/>
                </a:solidFill>
                <a:latin typeface="Times New Roman" panose="02020603050405020304" pitchFamily="18" charset="0"/>
                <a:cs typeface="Times New Roman" panose="02020603050405020304" pitchFamily="18" charset="0"/>
              </a:rPr>
              <a:t>e</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r>
              <a:rPr lang="en-US" sz="2400" b="1" i="0" dirty="0">
                <a:solidFill>
                  <a:srgbClr val="0D0D0D"/>
                </a:solidFill>
                <a:effectLst/>
                <a:latin typeface="Times New Roman" panose="02020603050405020304" pitchFamily="18" charset="0"/>
                <a:cs typeface="Times New Roman" panose="02020603050405020304" pitchFamily="18" charset="0"/>
              </a:rPr>
              <a:t>Value Proposition:</a:t>
            </a:r>
          </a:p>
          <a:p>
            <a:endParaRPr lang="en-US" sz="2400" b="1" i="0" dirty="0">
              <a:solidFill>
                <a:srgbClr val="0D0D0D"/>
              </a:solidFill>
              <a:effectLst/>
              <a:latin typeface="Times New Roman" panose="02020603050405020304" pitchFamily="18" charset="0"/>
              <a:cs typeface="Times New Roman" panose="02020603050405020304" pitchFamily="18" charset="0"/>
            </a:endParaRPr>
          </a:p>
          <a:p>
            <a:r>
              <a:rPr lang="en-US" sz="2400" dirty="0">
                <a:solidFill>
                  <a:srgbClr val="0D0D0D"/>
                </a:solidFill>
                <a:latin typeface="Söhne"/>
              </a:rPr>
              <a:t>                             </a:t>
            </a:r>
            <a:r>
              <a:rPr lang="en-US" sz="2400" dirty="0">
                <a:solidFill>
                  <a:srgbClr val="0D0D0D"/>
                </a:solidFill>
                <a:latin typeface="Times New Roman" panose="02020603050405020304" pitchFamily="18" charset="0"/>
                <a:cs typeface="Times New Roman" panose="02020603050405020304" pitchFamily="18" charset="0"/>
              </a:rPr>
              <a:t>H</a:t>
            </a:r>
            <a:r>
              <a:rPr lang="en-US" sz="2400" b="0" i="0" dirty="0">
                <a:solidFill>
                  <a:srgbClr val="0D0D0D"/>
                </a:solidFill>
                <a:effectLst/>
                <a:latin typeface="Times New Roman" panose="02020603050405020304" pitchFamily="18" charset="0"/>
                <a:cs typeface="Times New Roman" panose="02020603050405020304" pitchFamily="18" charset="0"/>
              </a:rPr>
              <a:t>ouse price prediction accurately empowers buyers and sellers to make informed decisions, optimizing transactions and investments. Our solution harnesses advanced machine learning algorithms to analyze comprehensive property data, delivering precise price estimations swiftly and reliably. With our platform, users gain confidence in their real estate transactions, ensuring fair deals and maximizing returns.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58400" y="6681373"/>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91687" y="500756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65688" y="37731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29799" y="577869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672762" y="4705352"/>
            <a:ext cx="1533525" cy="2152648"/>
          </a:xfrm>
          <a:prstGeom prst="rect">
            <a:avLst/>
          </a:prstGeom>
        </p:spPr>
      </p:pic>
      <p:sp>
        <p:nvSpPr>
          <p:cNvPr id="7" name="object 7"/>
          <p:cNvSpPr txBox="1">
            <a:spLocks noGrp="1"/>
          </p:cNvSpPr>
          <p:nvPr>
            <p:ph type="title"/>
          </p:nvPr>
        </p:nvSpPr>
        <p:spPr>
          <a:xfrm>
            <a:off x="38637" y="148219"/>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8" name="Rectangle 8">
            <a:extLst>
              <a:ext uri="{FF2B5EF4-FFF2-40B4-BE49-F238E27FC236}">
                <a16:creationId xmlns:a16="http://schemas.microsoft.com/office/drawing/2014/main" id="{8A8FD6B4-1214-29AC-A87A-18C55F4EEAD4}"/>
              </a:ext>
            </a:extLst>
          </p:cNvPr>
          <p:cNvSpPr>
            <a:spLocks noChangeArrowheads="1"/>
          </p:cNvSpPr>
          <p:nvPr/>
        </p:nvSpPr>
        <p:spPr bwMode="auto">
          <a:xfrm>
            <a:off x="0" y="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0">
            <a:extLst>
              <a:ext uri="{FF2B5EF4-FFF2-40B4-BE49-F238E27FC236}">
                <a16:creationId xmlns:a16="http://schemas.microsoft.com/office/drawing/2014/main" id="{41719509-6D16-5897-D54D-036D2DAC8834}"/>
              </a:ext>
            </a:extLst>
          </p:cNvPr>
          <p:cNvSpPr>
            <a:spLocks noChangeArrowheads="1"/>
          </p:cNvSpPr>
          <p:nvPr/>
        </p:nvSpPr>
        <p:spPr bwMode="auto">
          <a:xfrm>
            <a:off x="152400" y="152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2">
            <a:extLst>
              <a:ext uri="{FF2B5EF4-FFF2-40B4-BE49-F238E27FC236}">
                <a16:creationId xmlns:a16="http://schemas.microsoft.com/office/drawing/2014/main" id="{5C73E8D1-345F-2116-D059-40AA6A275A50}"/>
              </a:ext>
            </a:extLst>
          </p:cNvPr>
          <p:cNvSpPr>
            <a:spLocks noChangeArrowheads="1"/>
          </p:cNvSpPr>
          <p:nvPr/>
        </p:nvSpPr>
        <p:spPr bwMode="auto">
          <a:xfrm>
            <a:off x="304800" y="3048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4">
            <a:extLst>
              <a:ext uri="{FF2B5EF4-FFF2-40B4-BE49-F238E27FC236}">
                <a16:creationId xmlns:a16="http://schemas.microsoft.com/office/drawing/2014/main" id="{2C8C3F33-92E6-1192-8548-29A47D3F2DE6}"/>
              </a:ext>
            </a:extLst>
          </p:cNvPr>
          <p:cNvSpPr>
            <a:spLocks noChangeArrowheads="1"/>
          </p:cNvSpPr>
          <p:nvPr/>
        </p:nvSpPr>
        <p:spPr bwMode="auto">
          <a:xfrm>
            <a:off x="457200" y="457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6">
            <a:extLst>
              <a:ext uri="{FF2B5EF4-FFF2-40B4-BE49-F238E27FC236}">
                <a16:creationId xmlns:a16="http://schemas.microsoft.com/office/drawing/2014/main" id="{67544EB9-37CA-DF2D-9492-3AA672B21723}"/>
              </a:ext>
            </a:extLst>
          </p:cNvPr>
          <p:cNvSpPr>
            <a:spLocks noChangeArrowheads="1"/>
          </p:cNvSpPr>
          <p:nvPr/>
        </p:nvSpPr>
        <p:spPr bwMode="auto">
          <a:xfrm>
            <a:off x="609600" y="6096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0">
            <a:extLst>
              <a:ext uri="{FF2B5EF4-FFF2-40B4-BE49-F238E27FC236}">
                <a16:creationId xmlns:a16="http://schemas.microsoft.com/office/drawing/2014/main" id="{89A04BCE-32F4-00C8-0FCF-B1E0DC94A751}"/>
              </a:ext>
            </a:extLst>
          </p:cNvPr>
          <p:cNvSpPr>
            <a:spLocks noChangeArrowheads="1"/>
          </p:cNvSpPr>
          <p:nvPr/>
        </p:nvSpPr>
        <p:spPr bwMode="auto">
          <a:xfrm>
            <a:off x="914400" y="914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2">
            <a:extLst>
              <a:ext uri="{FF2B5EF4-FFF2-40B4-BE49-F238E27FC236}">
                <a16:creationId xmlns:a16="http://schemas.microsoft.com/office/drawing/2014/main" id="{DF4F15F1-436E-7AE4-20CF-E8CE93CBD1F5}"/>
              </a:ext>
            </a:extLst>
          </p:cNvPr>
          <p:cNvSpPr>
            <a:spLocks noChangeArrowheads="1"/>
          </p:cNvSpPr>
          <p:nvPr/>
        </p:nvSpPr>
        <p:spPr bwMode="auto">
          <a:xfrm>
            <a:off x="1066800" y="10668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4">
            <a:extLst>
              <a:ext uri="{FF2B5EF4-FFF2-40B4-BE49-F238E27FC236}">
                <a16:creationId xmlns:a16="http://schemas.microsoft.com/office/drawing/2014/main" id="{B0850BFE-4C4D-516B-F74C-D5D580E89A3E}"/>
              </a:ext>
            </a:extLst>
          </p:cNvPr>
          <p:cNvSpPr>
            <a:spLocks noChangeArrowheads="1"/>
          </p:cNvSpPr>
          <p:nvPr/>
        </p:nvSpPr>
        <p:spPr bwMode="auto">
          <a:xfrm>
            <a:off x="1219200" y="1219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6">
            <a:extLst>
              <a:ext uri="{FF2B5EF4-FFF2-40B4-BE49-F238E27FC236}">
                <a16:creationId xmlns:a16="http://schemas.microsoft.com/office/drawing/2014/main" id="{7371BFD2-9B97-09D6-0D6A-D3C6631C7D73}"/>
              </a:ext>
            </a:extLst>
          </p:cNvPr>
          <p:cNvSpPr>
            <a:spLocks noChangeArrowheads="1"/>
          </p:cNvSpPr>
          <p:nvPr/>
        </p:nvSpPr>
        <p:spPr bwMode="auto">
          <a:xfrm>
            <a:off x="1371600" y="13716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8">
            <a:extLst>
              <a:ext uri="{FF2B5EF4-FFF2-40B4-BE49-F238E27FC236}">
                <a16:creationId xmlns:a16="http://schemas.microsoft.com/office/drawing/2014/main" id="{D3CD2854-51A6-3C63-1959-5A880496BDBB}"/>
              </a:ext>
            </a:extLst>
          </p:cNvPr>
          <p:cNvSpPr>
            <a:spLocks noChangeArrowheads="1"/>
          </p:cNvSpPr>
          <p:nvPr/>
        </p:nvSpPr>
        <p:spPr bwMode="auto">
          <a:xfrm>
            <a:off x="1524000" y="15240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0">
            <a:extLst>
              <a:ext uri="{FF2B5EF4-FFF2-40B4-BE49-F238E27FC236}">
                <a16:creationId xmlns:a16="http://schemas.microsoft.com/office/drawing/2014/main" id="{D07163BC-D4FA-8CFD-289F-C25155158BE5}"/>
              </a:ext>
            </a:extLst>
          </p:cNvPr>
          <p:cNvSpPr>
            <a:spLocks noChangeArrowheads="1"/>
          </p:cNvSpPr>
          <p:nvPr/>
        </p:nvSpPr>
        <p:spPr bwMode="auto">
          <a:xfrm>
            <a:off x="1676400" y="1676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2">
            <a:extLst>
              <a:ext uri="{FF2B5EF4-FFF2-40B4-BE49-F238E27FC236}">
                <a16:creationId xmlns:a16="http://schemas.microsoft.com/office/drawing/2014/main" id="{65F0330A-9091-6A40-1834-ED629D3A843E}"/>
              </a:ext>
            </a:extLst>
          </p:cNvPr>
          <p:cNvSpPr>
            <a:spLocks noChangeArrowheads="1"/>
          </p:cNvSpPr>
          <p:nvPr/>
        </p:nvSpPr>
        <p:spPr bwMode="auto">
          <a:xfrm>
            <a:off x="2010814" y="1890932"/>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34">
            <a:extLst>
              <a:ext uri="{FF2B5EF4-FFF2-40B4-BE49-F238E27FC236}">
                <a16:creationId xmlns:a16="http://schemas.microsoft.com/office/drawing/2014/main" id="{33256F32-9FD3-392E-2C73-30E96338D970}"/>
              </a:ext>
            </a:extLst>
          </p:cNvPr>
          <p:cNvSpPr>
            <a:spLocks noChangeArrowheads="1"/>
          </p:cNvSpPr>
          <p:nvPr/>
        </p:nvSpPr>
        <p:spPr bwMode="auto">
          <a:xfrm>
            <a:off x="1981200" y="1981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36">
            <a:extLst>
              <a:ext uri="{FF2B5EF4-FFF2-40B4-BE49-F238E27FC236}">
                <a16:creationId xmlns:a16="http://schemas.microsoft.com/office/drawing/2014/main" id="{4D230CB4-3B26-F184-66C4-7B48C0F86BC3}"/>
              </a:ext>
            </a:extLst>
          </p:cNvPr>
          <p:cNvSpPr>
            <a:spLocks noChangeArrowheads="1"/>
          </p:cNvSpPr>
          <p:nvPr/>
        </p:nvSpPr>
        <p:spPr bwMode="auto">
          <a:xfrm>
            <a:off x="2133600" y="21336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38">
            <a:extLst>
              <a:ext uri="{FF2B5EF4-FFF2-40B4-BE49-F238E27FC236}">
                <a16:creationId xmlns:a16="http://schemas.microsoft.com/office/drawing/2014/main" id="{BC277C0B-769F-DBA0-E11F-1EC6BDB6A97C}"/>
              </a:ext>
            </a:extLst>
          </p:cNvPr>
          <p:cNvSpPr>
            <a:spLocks noChangeArrowheads="1"/>
          </p:cNvSpPr>
          <p:nvPr/>
        </p:nvSpPr>
        <p:spPr bwMode="auto">
          <a:xfrm>
            <a:off x="2286000" y="22860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0">
            <a:extLst>
              <a:ext uri="{FF2B5EF4-FFF2-40B4-BE49-F238E27FC236}">
                <a16:creationId xmlns:a16="http://schemas.microsoft.com/office/drawing/2014/main" id="{EFDE45E4-872A-C0B4-0A5C-F4190E8B5244}"/>
              </a:ext>
            </a:extLst>
          </p:cNvPr>
          <p:cNvSpPr>
            <a:spLocks noChangeArrowheads="1"/>
          </p:cNvSpPr>
          <p:nvPr/>
        </p:nvSpPr>
        <p:spPr bwMode="auto">
          <a:xfrm>
            <a:off x="2438400" y="2438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2">
            <a:extLst>
              <a:ext uri="{FF2B5EF4-FFF2-40B4-BE49-F238E27FC236}">
                <a16:creationId xmlns:a16="http://schemas.microsoft.com/office/drawing/2014/main" id="{6A6AC855-8F2A-1163-72D6-1901EC4DD29C}"/>
              </a:ext>
            </a:extLst>
          </p:cNvPr>
          <p:cNvSpPr>
            <a:spLocks noChangeArrowheads="1"/>
          </p:cNvSpPr>
          <p:nvPr/>
        </p:nvSpPr>
        <p:spPr bwMode="auto">
          <a:xfrm>
            <a:off x="2590800" y="25908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4">
            <a:extLst>
              <a:ext uri="{FF2B5EF4-FFF2-40B4-BE49-F238E27FC236}">
                <a16:creationId xmlns:a16="http://schemas.microsoft.com/office/drawing/2014/main" id="{CEDA4394-377C-EAEE-6156-251F476CC206}"/>
              </a:ext>
            </a:extLst>
          </p:cNvPr>
          <p:cNvSpPr>
            <a:spLocks noChangeArrowheads="1"/>
          </p:cNvSpPr>
          <p:nvPr/>
        </p:nvSpPr>
        <p:spPr bwMode="auto">
          <a:xfrm>
            <a:off x="2743200" y="2743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46">
            <a:extLst>
              <a:ext uri="{FF2B5EF4-FFF2-40B4-BE49-F238E27FC236}">
                <a16:creationId xmlns:a16="http://schemas.microsoft.com/office/drawing/2014/main" id="{F43D0342-CC99-F08F-FAFA-619431E1E6AD}"/>
              </a:ext>
            </a:extLst>
          </p:cNvPr>
          <p:cNvSpPr>
            <a:spLocks noChangeArrowheads="1"/>
          </p:cNvSpPr>
          <p:nvPr/>
        </p:nvSpPr>
        <p:spPr bwMode="auto">
          <a:xfrm>
            <a:off x="2895600" y="28956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48">
            <a:extLst>
              <a:ext uri="{FF2B5EF4-FFF2-40B4-BE49-F238E27FC236}">
                <a16:creationId xmlns:a16="http://schemas.microsoft.com/office/drawing/2014/main" id="{90307A93-F917-6888-6F4C-3631AF4AFD3D}"/>
              </a:ext>
            </a:extLst>
          </p:cNvPr>
          <p:cNvSpPr>
            <a:spLocks noChangeArrowheads="1"/>
          </p:cNvSpPr>
          <p:nvPr/>
        </p:nvSpPr>
        <p:spPr bwMode="auto">
          <a:xfrm>
            <a:off x="3048000" y="30480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0">
            <a:extLst>
              <a:ext uri="{FF2B5EF4-FFF2-40B4-BE49-F238E27FC236}">
                <a16:creationId xmlns:a16="http://schemas.microsoft.com/office/drawing/2014/main" id="{DD40AF11-419A-7025-E9DE-36853550FC07}"/>
              </a:ext>
            </a:extLst>
          </p:cNvPr>
          <p:cNvSpPr>
            <a:spLocks noChangeArrowheads="1"/>
          </p:cNvSpPr>
          <p:nvPr/>
        </p:nvSpPr>
        <p:spPr bwMode="auto">
          <a:xfrm>
            <a:off x="3200400" y="3200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2">
            <a:extLst>
              <a:ext uri="{FF2B5EF4-FFF2-40B4-BE49-F238E27FC236}">
                <a16:creationId xmlns:a16="http://schemas.microsoft.com/office/drawing/2014/main" id="{79FA015C-A9D9-3AE2-53B2-AA52F84BEFA0}"/>
              </a:ext>
            </a:extLst>
          </p:cNvPr>
          <p:cNvSpPr>
            <a:spLocks noChangeArrowheads="1"/>
          </p:cNvSpPr>
          <p:nvPr/>
        </p:nvSpPr>
        <p:spPr bwMode="auto">
          <a:xfrm>
            <a:off x="3352800" y="33528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54">
            <a:extLst>
              <a:ext uri="{FF2B5EF4-FFF2-40B4-BE49-F238E27FC236}">
                <a16:creationId xmlns:a16="http://schemas.microsoft.com/office/drawing/2014/main" id="{B71578DB-3EF3-6F36-A614-14DE296B9B3F}"/>
              </a:ext>
            </a:extLst>
          </p:cNvPr>
          <p:cNvSpPr>
            <a:spLocks noChangeArrowheads="1"/>
          </p:cNvSpPr>
          <p:nvPr/>
        </p:nvSpPr>
        <p:spPr bwMode="auto">
          <a:xfrm>
            <a:off x="3505200" y="3505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95">
            <a:extLst>
              <a:ext uri="{FF2B5EF4-FFF2-40B4-BE49-F238E27FC236}">
                <a16:creationId xmlns:a16="http://schemas.microsoft.com/office/drawing/2014/main" id="{F7D5F63E-768A-E71C-F9CB-DD3D9BC668CD}"/>
              </a:ext>
            </a:extLst>
          </p:cNvPr>
          <p:cNvSpPr>
            <a:spLocks noChangeArrowheads="1"/>
          </p:cNvSpPr>
          <p:nvPr/>
        </p:nvSpPr>
        <p:spPr bwMode="auto">
          <a:xfrm>
            <a:off x="38637" y="1072277"/>
            <a:ext cx="1089361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Wow your clients with our cutting-edge machine learning solution for house price prediction! Our innovative platform utilizes state-of-the-art algorithms to analyze vast datasets, providing highly accurate and timely predictions. With our solution, clients can confidently navigate the real estate market, making informed decisions and maximizing their investments. Experience the power of AI-driven insights and stay ahead in the competitive housing market.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6" name="Rectangle 96">
            <a:extLst>
              <a:ext uri="{FF2B5EF4-FFF2-40B4-BE49-F238E27FC236}">
                <a16:creationId xmlns:a16="http://schemas.microsoft.com/office/drawing/2014/main" id="{E1F9CCB1-FF64-315C-24FE-4842A7049BD6}"/>
              </a:ext>
            </a:extLst>
          </p:cNvPr>
          <p:cNvSpPr>
            <a:spLocks noChangeArrowheads="1"/>
          </p:cNvSpPr>
          <p:nvPr/>
        </p:nvSpPr>
        <p:spPr bwMode="auto">
          <a:xfrm>
            <a:off x="762000" y="7620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TextBox 109">
            <a:extLst>
              <a:ext uri="{FF2B5EF4-FFF2-40B4-BE49-F238E27FC236}">
                <a16:creationId xmlns:a16="http://schemas.microsoft.com/office/drawing/2014/main" id="{558C1C64-4F76-A5D2-AEB0-700E4EF9B8E8}"/>
              </a:ext>
            </a:extLst>
          </p:cNvPr>
          <p:cNvSpPr txBox="1"/>
          <p:nvPr/>
        </p:nvSpPr>
        <p:spPr>
          <a:xfrm>
            <a:off x="0" y="3852208"/>
            <a:ext cx="10300041" cy="1938992"/>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Seamlessly integrated into our user-friendly platform, our solution empowers buyers, sellers, and investors alike to navigate the housing market confidently. Stay ahead of the curve with our ML-driven approach, revolutionizing house price prediction and transforming the way real estate transactions are conducted.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F8A5-A09C-EEBB-728D-C75B77E176B4}"/>
              </a:ext>
            </a:extLst>
          </p:cNvPr>
          <p:cNvSpPr>
            <a:spLocks noGrp="1"/>
          </p:cNvSpPr>
          <p:nvPr>
            <p:ph type="title"/>
          </p:nvPr>
        </p:nvSpPr>
        <p:spPr>
          <a:xfrm>
            <a:off x="609600" y="405732"/>
            <a:ext cx="10681335" cy="758190"/>
          </a:xfrm>
        </p:spPr>
        <p:txBody>
          <a:bodyPr/>
          <a:lstStyle/>
          <a:p>
            <a:r>
              <a:rPr lang="en-US" dirty="0"/>
              <a:t>Data Visualization</a:t>
            </a:r>
          </a:p>
        </p:txBody>
      </p:sp>
      <p:pic>
        <p:nvPicPr>
          <p:cNvPr id="5" name="Picture 4">
            <a:extLst>
              <a:ext uri="{FF2B5EF4-FFF2-40B4-BE49-F238E27FC236}">
                <a16:creationId xmlns:a16="http://schemas.microsoft.com/office/drawing/2014/main" id="{31F098D0-04CB-E35E-B25E-1CD3489D9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84" y="1978756"/>
            <a:ext cx="5616315" cy="3434311"/>
          </a:xfrm>
          <a:prstGeom prst="rect">
            <a:avLst/>
          </a:prstGeom>
        </p:spPr>
      </p:pic>
      <p:pic>
        <p:nvPicPr>
          <p:cNvPr id="7" name="Picture 6">
            <a:extLst>
              <a:ext uri="{FF2B5EF4-FFF2-40B4-BE49-F238E27FC236}">
                <a16:creationId xmlns:a16="http://schemas.microsoft.com/office/drawing/2014/main" id="{DCC189D2-AC30-F572-DC28-C7091AAEA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978756"/>
            <a:ext cx="5884032" cy="3715322"/>
          </a:xfrm>
          <a:prstGeom prst="rect">
            <a:avLst/>
          </a:prstGeom>
        </p:spPr>
      </p:pic>
    </p:spTree>
    <p:extLst>
      <p:ext uri="{BB962C8B-B14F-4D97-AF65-F5344CB8AC3E}">
        <p14:creationId xmlns:p14="http://schemas.microsoft.com/office/powerpoint/2010/main" val="84602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TotalTime>
  <Words>891</Words>
  <Application>Microsoft Office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NAME: AJITHKUMAR M DEPT: B.TECH(Artificial Intelligence and Data Science) REGISTER NO: 821721243007 COLLEGE: Sir Issac Newton College of Engineering and Technology</vt:lpstr>
      <vt:lpstr>House Price Prediction Using ML</vt:lpstr>
      <vt:lpstr>AGENDA</vt:lpstr>
      <vt:lpstr>PROBLEM STATEMENT</vt:lpstr>
      <vt:lpstr>PROJECT OVERVIEW</vt:lpstr>
      <vt:lpstr>WHO ARE THE END USERS?</vt:lpstr>
      <vt:lpstr>YOUR SOLUTION AND ITS VALUE PROPOSITION</vt:lpstr>
      <vt:lpstr>THE WOW IN YOUR SOLUTION</vt:lpstr>
      <vt:lpstr>Data Visualization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PC</cp:lastModifiedBy>
  <cp:revision>11</cp:revision>
  <dcterms:created xsi:type="dcterms:W3CDTF">2024-04-01T10:37:18Z</dcterms:created>
  <dcterms:modified xsi:type="dcterms:W3CDTF">2024-04-05T09:08:33Z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