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75" r:id="rId3"/>
    <p:sldId id="284" r:id="rId4"/>
    <p:sldId id="276" r:id="rId5"/>
    <p:sldId id="285" r:id="rId6"/>
    <p:sldId id="277" r:id="rId7"/>
    <p:sldId id="278" r:id="rId8"/>
    <p:sldId id="279" r:id="rId9"/>
    <p:sldId id="280" r:id="rId10"/>
    <p:sldId id="282" r:id="rId11"/>
    <p:sldId id="286" r:id="rId12"/>
    <p:sldId id="287" r:id="rId13"/>
    <p:sldId id="288" r:id="rId14"/>
    <p:sldId id="290" r:id="rId15"/>
    <p:sldId id="289"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94" autoAdjust="0"/>
  </p:normalViewPr>
  <p:slideViewPr>
    <p:cSldViewPr snapToGrid="0">
      <p:cViewPr varScale="1">
        <p:scale>
          <a:sx n="74" d="100"/>
          <a:sy n="74" d="100"/>
        </p:scale>
        <p:origin x="1042" y="67"/>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2/16/2025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2/16/2025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542409-6A04-4DC6-AC3A-D3758287A8F2}" type="slidenum">
              <a:rPr lang="en-IN" smtClean="0"/>
              <a:t>4</a:t>
            </a:fld>
            <a:endParaRPr lang="en-IN"/>
          </a:p>
        </p:txBody>
      </p:sp>
    </p:spTree>
    <p:extLst>
      <p:ext uri="{BB962C8B-B14F-4D97-AF65-F5344CB8AC3E}">
        <p14:creationId xmlns:p14="http://schemas.microsoft.com/office/powerpoint/2010/main" val="74346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0E77D-6264-3E10-70D2-1F53C7F05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3815B-4D6E-BCB2-2119-2E1AB5CF9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61D9E-0B35-24A6-C394-30C53B8B29F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D64357C-2A73-2B80-14F5-E76C2AE750DB}"/>
              </a:ext>
            </a:extLst>
          </p:cNvPr>
          <p:cNvSpPr>
            <a:spLocks noGrp="1"/>
          </p:cNvSpPr>
          <p:nvPr>
            <p:ph type="sldNum" sz="quarter" idx="5"/>
          </p:nvPr>
        </p:nvSpPr>
        <p:spPr/>
        <p:txBody>
          <a:bodyPr/>
          <a:lstStyle/>
          <a:p>
            <a:fld id="{77542409-6A04-4DC6-AC3A-D3758287A8F2}" type="slidenum">
              <a:rPr lang="en-IN" smtClean="0"/>
              <a:t>5</a:t>
            </a:fld>
            <a:endParaRPr lang="en-IN"/>
          </a:p>
        </p:txBody>
      </p:sp>
    </p:spTree>
    <p:extLst>
      <p:ext uri="{BB962C8B-B14F-4D97-AF65-F5344CB8AC3E}">
        <p14:creationId xmlns:p14="http://schemas.microsoft.com/office/powerpoint/2010/main" val="297108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542409-6A04-4DC6-AC3A-D3758287A8F2}" type="slidenum">
              <a:rPr lang="en-IN" smtClean="0"/>
              <a:t>16</a:t>
            </a:fld>
            <a:endParaRPr lang="en-IN"/>
          </a:p>
        </p:txBody>
      </p:sp>
    </p:spTree>
    <p:extLst>
      <p:ext uri="{BB962C8B-B14F-4D97-AF65-F5344CB8AC3E}">
        <p14:creationId xmlns:p14="http://schemas.microsoft.com/office/powerpoint/2010/main" val="1932033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2/16/2025</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2/16/2025</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2/16/2025</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2/16/2025</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2/16/2025</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2/16/2025</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2/16/2025</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2/16/2025</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2/16/2025</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2/16/2025</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273" y="1957823"/>
            <a:ext cx="4846320" cy="2387600"/>
          </a:xfrm>
        </p:spPr>
        <p:txBody>
          <a:bodyPr/>
          <a:lstStyle/>
          <a:p>
            <a:r>
              <a:rPr lang="en-US" dirty="0">
                <a:latin typeface="Gill Sans MT" panose="020B0502020104020203" pitchFamily="34" charset="0"/>
              </a:rPr>
              <a:t>Bird Species Observation Analysis</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CD3E219-0319-E4E9-ACBE-5B9C4D12EB9B}"/>
              </a:ext>
            </a:extLst>
          </p:cNvPr>
          <p:cNvPicPr>
            <a:picLocks noGrp="1" noChangeAspect="1"/>
          </p:cNvPicPr>
          <p:nvPr>
            <p:ph idx="1"/>
          </p:nvPr>
        </p:nvPicPr>
        <p:blipFill>
          <a:blip r:embed="rId2"/>
          <a:stretch>
            <a:fillRect/>
          </a:stretch>
        </p:blipFill>
        <p:spPr>
          <a:xfrm>
            <a:off x="793506" y="383955"/>
            <a:ext cx="5658977" cy="5637806"/>
          </a:xfrm>
        </p:spPr>
      </p:pic>
      <p:sp>
        <p:nvSpPr>
          <p:cNvPr id="4" name="Text Placeholder 3"/>
          <p:cNvSpPr>
            <a:spLocks noGrp="1"/>
          </p:cNvSpPr>
          <p:nvPr>
            <p:ph type="body" sz="half" idx="2"/>
          </p:nvPr>
        </p:nvSpPr>
        <p:spPr>
          <a:xfrm>
            <a:off x="6872748" y="1071716"/>
            <a:ext cx="4722391" cy="5093110"/>
          </a:xfrm>
        </p:spPr>
        <p:txBody>
          <a:bodyPr/>
          <a:lstStyle/>
          <a:p>
            <a:r>
              <a:rPr lang="en-US" b="1" dirty="0">
                <a:latin typeface="Gill Sans MT" panose="020B0502020104020203" pitchFamily="34" charset="0"/>
              </a:rPr>
              <a:t>Sex Ratio Analysis:</a:t>
            </a:r>
          </a:p>
          <a:p>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Undetermined birds (64.5%) form the majority, indicating difficulty in identifying sex.</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Males (41.6%) are significantly more observed than Females (1.5%).</a:t>
            </a:r>
          </a:p>
        </p:txBody>
      </p:sp>
      <p:sp>
        <p:nvSpPr>
          <p:cNvPr id="5" name="Slide Number Placeholder 4"/>
          <p:cNvSpPr>
            <a:spLocks noGrp="1"/>
          </p:cNvSpPr>
          <p:nvPr>
            <p:ph type="sldNum" sz="quarter" idx="12"/>
          </p:nvPr>
        </p:nvSpPr>
        <p:spPr/>
        <p:txBody>
          <a:bodyPr/>
          <a:lstStyle/>
          <a:p>
            <a:fld id="{9CD8D479-8942-46E8-A226-A4E01F7A105C}" type="slidenum">
              <a:rPr lang="en-US" smtClean="0"/>
              <a:t>10</a:t>
            </a:fld>
            <a:endParaRPr lang="en-US"/>
          </a:p>
        </p:txBody>
      </p:sp>
      <p:sp>
        <p:nvSpPr>
          <p:cNvPr id="6" name="Date Placeholder 5"/>
          <p:cNvSpPr>
            <a:spLocks noGrp="1"/>
          </p:cNvSpPr>
          <p:nvPr>
            <p:ph type="dt" sz="half" idx="10"/>
          </p:nvPr>
        </p:nvSpPr>
        <p:spPr/>
        <p:txBody>
          <a:bodyPr/>
          <a:lstStyle/>
          <a:p>
            <a:fld id="{BA2A3310-D664-4933-9402-AB5DB0887727}" type="datetime1">
              <a:rPr lang="en-US" smtClean="0"/>
              <a:pPr/>
              <a:t>2/16/2025</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397119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0268E-514F-605D-7845-373825955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18471-BCAA-9E78-685A-EC3DF9569216}"/>
              </a:ext>
            </a:extLst>
          </p:cNvPr>
          <p:cNvSpPr>
            <a:spLocks noGrp="1"/>
          </p:cNvSpPr>
          <p:nvPr>
            <p:ph type="title"/>
          </p:nvPr>
        </p:nvSpPr>
        <p:spPr>
          <a:xfrm>
            <a:off x="1410026" y="276087"/>
            <a:ext cx="9371949" cy="549823"/>
          </a:xfrm>
        </p:spPr>
        <p:txBody>
          <a:bodyPr>
            <a:normAutofit fontScale="90000"/>
          </a:bodyPr>
          <a:lstStyle/>
          <a:p>
            <a:r>
              <a:rPr lang="en-US" sz="3200" dirty="0">
                <a:latin typeface="Gill Sans MT" panose="020B0502020104020203" pitchFamily="34" charset="0"/>
              </a:rPr>
              <a:t>Species Analysis</a:t>
            </a:r>
          </a:p>
        </p:txBody>
      </p:sp>
      <p:sp>
        <p:nvSpPr>
          <p:cNvPr id="3" name="Slide Number Placeholder 2">
            <a:extLst>
              <a:ext uri="{FF2B5EF4-FFF2-40B4-BE49-F238E27FC236}">
                <a16:creationId xmlns:a16="http://schemas.microsoft.com/office/drawing/2014/main" id="{D0D5D542-B296-98FE-E946-FFD87B67B763}"/>
              </a:ext>
            </a:extLst>
          </p:cNvPr>
          <p:cNvSpPr>
            <a:spLocks noGrp="1"/>
          </p:cNvSpPr>
          <p:nvPr>
            <p:ph type="sldNum" sz="quarter" idx="12"/>
          </p:nvPr>
        </p:nvSpPr>
        <p:spPr/>
        <p:txBody>
          <a:bodyPr/>
          <a:lstStyle/>
          <a:p>
            <a:fld id="{9CD8D479-8942-46E8-A226-A4E01F7A105C}" type="slidenum">
              <a:rPr lang="en-US" smtClean="0"/>
              <a:t>11</a:t>
            </a:fld>
            <a:endParaRPr lang="en-US"/>
          </a:p>
        </p:txBody>
      </p:sp>
      <p:sp>
        <p:nvSpPr>
          <p:cNvPr id="4" name="Date Placeholder 3">
            <a:extLst>
              <a:ext uri="{FF2B5EF4-FFF2-40B4-BE49-F238E27FC236}">
                <a16:creationId xmlns:a16="http://schemas.microsoft.com/office/drawing/2014/main" id="{CEAE4B0D-E1B4-8C81-BF29-C7C3E0844CEA}"/>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E733FCA9-8BD6-11AF-A305-8B8E8552D04B}"/>
              </a:ext>
            </a:extLst>
          </p:cNvPr>
          <p:cNvSpPr>
            <a:spLocks noGrp="1"/>
          </p:cNvSpPr>
          <p:nvPr>
            <p:ph type="ftr" sz="quarter" idx="11"/>
          </p:nvPr>
        </p:nvSpPr>
        <p:spPr/>
        <p:txBody>
          <a:bodyPr/>
          <a:lstStyle/>
          <a:p>
            <a:r>
              <a:rPr lang="en-US"/>
              <a:t>Add a footer</a:t>
            </a:r>
            <a:endParaRPr lang="en-US" dirty="0"/>
          </a:p>
        </p:txBody>
      </p:sp>
      <p:pic>
        <p:nvPicPr>
          <p:cNvPr id="13" name="Picture 12">
            <a:extLst>
              <a:ext uri="{FF2B5EF4-FFF2-40B4-BE49-F238E27FC236}">
                <a16:creationId xmlns:a16="http://schemas.microsoft.com/office/drawing/2014/main" id="{B73E105A-8E65-628B-5CF6-623A44D5003B}"/>
              </a:ext>
            </a:extLst>
          </p:cNvPr>
          <p:cNvPicPr>
            <a:picLocks noChangeAspect="1"/>
          </p:cNvPicPr>
          <p:nvPr/>
        </p:nvPicPr>
        <p:blipFill>
          <a:blip r:embed="rId2"/>
          <a:stretch>
            <a:fillRect/>
          </a:stretch>
        </p:blipFill>
        <p:spPr>
          <a:xfrm>
            <a:off x="679546" y="1020648"/>
            <a:ext cx="6065384" cy="5315692"/>
          </a:xfrm>
          <a:prstGeom prst="rect">
            <a:avLst/>
          </a:prstGeom>
        </p:spPr>
      </p:pic>
      <p:sp>
        <p:nvSpPr>
          <p:cNvPr id="14" name="TextBox 13">
            <a:extLst>
              <a:ext uri="{FF2B5EF4-FFF2-40B4-BE49-F238E27FC236}">
                <a16:creationId xmlns:a16="http://schemas.microsoft.com/office/drawing/2014/main" id="{D4E6284E-DF61-E36E-937E-5F1F1A92B115}"/>
              </a:ext>
            </a:extLst>
          </p:cNvPr>
          <p:cNvSpPr txBox="1"/>
          <p:nvPr/>
        </p:nvSpPr>
        <p:spPr>
          <a:xfrm>
            <a:off x="6853084" y="943897"/>
            <a:ext cx="5093110" cy="3693319"/>
          </a:xfrm>
          <a:prstGeom prst="rect">
            <a:avLst/>
          </a:prstGeom>
          <a:noFill/>
        </p:spPr>
        <p:txBody>
          <a:bodyPr wrap="square" rtlCol="0">
            <a:spAutoFit/>
          </a:bodyPr>
          <a:lstStyle/>
          <a:p>
            <a:r>
              <a:rPr lang="en-US" b="1" dirty="0">
                <a:latin typeface="Gill Sans MT" panose="020B0502020104020203" pitchFamily="34" charset="0"/>
              </a:rPr>
              <a:t>Species-wise Distance Analysis:-</a:t>
            </a:r>
          </a:p>
          <a:p>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The top 10 most observed species exhibit varying distribution patterns across different distance categories.</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Some species show a preference for closer distances, while others are more commonly spotted at a greater range.</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This suggests species-specific behavior regarding how they interact with their environment and the observer.</a:t>
            </a:r>
            <a:endParaRPr lang="en-IN" dirty="0">
              <a:latin typeface="Gill Sans MT" panose="020B0502020104020203" pitchFamily="34" charset="0"/>
            </a:endParaRPr>
          </a:p>
        </p:txBody>
      </p:sp>
    </p:spTree>
    <p:extLst>
      <p:ext uri="{BB962C8B-B14F-4D97-AF65-F5344CB8AC3E}">
        <p14:creationId xmlns:p14="http://schemas.microsoft.com/office/powerpoint/2010/main" val="188765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498BA-91E1-2C8E-7DA3-B4637C316BC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167791-1235-2B7B-7C68-EDA9EC82C719}"/>
              </a:ext>
            </a:extLst>
          </p:cNvPr>
          <p:cNvSpPr>
            <a:spLocks noGrp="1"/>
          </p:cNvSpPr>
          <p:nvPr>
            <p:ph type="sldNum" sz="quarter" idx="12"/>
          </p:nvPr>
        </p:nvSpPr>
        <p:spPr/>
        <p:txBody>
          <a:bodyPr/>
          <a:lstStyle/>
          <a:p>
            <a:fld id="{9CD8D479-8942-46E8-A226-A4E01F7A105C}" type="slidenum">
              <a:rPr lang="en-US" smtClean="0"/>
              <a:t>12</a:t>
            </a:fld>
            <a:endParaRPr lang="en-US"/>
          </a:p>
        </p:txBody>
      </p:sp>
      <p:sp>
        <p:nvSpPr>
          <p:cNvPr id="4" name="Date Placeholder 3">
            <a:extLst>
              <a:ext uri="{FF2B5EF4-FFF2-40B4-BE49-F238E27FC236}">
                <a16:creationId xmlns:a16="http://schemas.microsoft.com/office/drawing/2014/main" id="{6A90D18B-E22F-4EBB-D239-F24F9D7E3270}"/>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CA6B8BE5-FCD9-4EEE-2F8A-795F96E72A98}"/>
              </a:ext>
            </a:extLst>
          </p:cNvPr>
          <p:cNvSpPr>
            <a:spLocks noGrp="1"/>
          </p:cNvSpPr>
          <p:nvPr>
            <p:ph type="ftr" sz="quarter" idx="11"/>
          </p:nvPr>
        </p:nvSpPr>
        <p:spPr/>
        <p:txBody>
          <a:bodyPr/>
          <a:lstStyle/>
          <a:p>
            <a:r>
              <a:rPr lang="en-US"/>
              <a:t>Add a footer</a:t>
            </a:r>
            <a:endParaRPr lang="en-US" dirty="0"/>
          </a:p>
        </p:txBody>
      </p:sp>
      <p:sp>
        <p:nvSpPr>
          <p:cNvPr id="14" name="TextBox 13">
            <a:extLst>
              <a:ext uri="{FF2B5EF4-FFF2-40B4-BE49-F238E27FC236}">
                <a16:creationId xmlns:a16="http://schemas.microsoft.com/office/drawing/2014/main" id="{1A9C0C73-8D4B-9FCD-CDB4-59AD187E78C1}"/>
              </a:ext>
            </a:extLst>
          </p:cNvPr>
          <p:cNvSpPr txBox="1"/>
          <p:nvPr/>
        </p:nvSpPr>
        <p:spPr>
          <a:xfrm>
            <a:off x="6666271" y="963562"/>
            <a:ext cx="5093110" cy="2585323"/>
          </a:xfrm>
          <a:prstGeom prst="rect">
            <a:avLst/>
          </a:prstGeom>
          <a:noFill/>
        </p:spPr>
        <p:txBody>
          <a:bodyPr wrap="square" rtlCol="0">
            <a:spAutoFit/>
          </a:bodyPr>
          <a:lstStyle/>
          <a:p>
            <a:r>
              <a:rPr lang="en-US" b="1" dirty="0"/>
              <a:t>Flyover frequency Analysis</a:t>
            </a:r>
            <a:r>
              <a:rPr b="1" dirty="0"/>
              <a:t>:-</a:t>
            </a:r>
          </a:p>
          <a:p>
            <a:endParaRPr dirty="0"/>
          </a:p>
          <a:p>
            <a:pPr marL="285750" indent="-285750">
              <a:buFont typeface="Arial" panose="020B0604020202020204" pitchFamily="34" charset="0"/>
              <a:buChar char="•"/>
            </a:pPr>
            <a:r>
              <a:rPr lang="en-US" dirty="0"/>
              <a:t>The Flyover Observations Frequency plot gives a quick view of how often flyovers are recorded.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higher count of “Yes” observations likely indicates that certain monitoring locations intersect with flyways or open areas where birds are more likely to be seen flying overhead.</a:t>
            </a:r>
            <a:endParaRPr dirty="0"/>
          </a:p>
        </p:txBody>
      </p:sp>
      <p:pic>
        <p:nvPicPr>
          <p:cNvPr id="10" name="Picture 9">
            <a:extLst>
              <a:ext uri="{FF2B5EF4-FFF2-40B4-BE49-F238E27FC236}">
                <a16:creationId xmlns:a16="http://schemas.microsoft.com/office/drawing/2014/main" id="{6BEA5B45-D840-45EE-3E11-B81540B85559}"/>
              </a:ext>
            </a:extLst>
          </p:cNvPr>
          <p:cNvPicPr>
            <a:picLocks noChangeAspect="1"/>
          </p:cNvPicPr>
          <p:nvPr/>
        </p:nvPicPr>
        <p:blipFill>
          <a:blip r:embed="rId2"/>
          <a:stretch>
            <a:fillRect/>
          </a:stretch>
        </p:blipFill>
        <p:spPr>
          <a:xfrm>
            <a:off x="920090" y="527140"/>
            <a:ext cx="5289755" cy="5372215"/>
          </a:xfrm>
          <a:prstGeom prst="rect">
            <a:avLst/>
          </a:prstGeom>
        </p:spPr>
      </p:pic>
    </p:spTree>
    <p:extLst>
      <p:ext uri="{BB962C8B-B14F-4D97-AF65-F5344CB8AC3E}">
        <p14:creationId xmlns:p14="http://schemas.microsoft.com/office/powerpoint/2010/main" val="245340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C3185-59C0-2BAB-50C3-34C13735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65BCB-91CB-1C0A-4BAD-3730A3723E37}"/>
              </a:ext>
            </a:extLst>
          </p:cNvPr>
          <p:cNvSpPr>
            <a:spLocks noGrp="1"/>
          </p:cNvSpPr>
          <p:nvPr>
            <p:ph type="title"/>
          </p:nvPr>
        </p:nvSpPr>
        <p:spPr>
          <a:xfrm>
            <a:off x="688258" y="137651"/>
            <a:ext cx="10972800" cy="993059"/>
          </a:xfrm>
        </p:spPr>
        <p:txBody>
          <a:bodyPr>
            <a:normAutofit fontScale="90000"/>
          </a:bodyPr>
          <a:lstStyle/>
          <a:p>
            <a:r>
              <a:rPr lang="en-US" sz="3200" dirty="0">
                <a:latin typeface="Gill Sans MT" panose="020B0502020104020203" pitchFamily="34" charset="0"/>
              </a:rPr>
              <a:t>Environmental Conditions</a:t>
            </a:r>
            <a:br>
              <a:rPr lang="en-US" sz="3200" dirty="0">
                <a:latin typeface="Gill Sans MT" panose="020B0502020104020203" pitchFamily="34" charset="0"/>
              </a:rPr>
            </a:br>
            <a:endParaRPr lang="en-US" sz="3200"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17B08C17-8DC7-AB60-3D5D-A3B5467A408D}"/>
              </a:ext>
            </a:extLst>
          </p:cNvPr>
          <p:cNvSpPr>
            <a:spLocks noGrp="1"/>
          </p:cNvSpPr>
          <p:nvPr>
            <p:ph type="sldNum" sz="quarter" idx="12"/>
          </p:nvPr>
        </p:nvSpPr>
        <p:spPr/>
        <p:txBody>
          <a:bodyPr/>
          <a:lstStyle/>
          <a:p>
            <a:fld id="{9CD8D479-8942-46E8-A226-A4E01F7A105C}" type="slidenum">
              <a:rPr lang="en-US" smtClean="0"/>
              <a:t>13</a:t>
            </a:fld>
            <a:endParaRPr lang="en-US"/>
          </a:p>
        </p:txBody>
      </p:sp>
      <p:sp>
        <p:nvSpPr>
          <p:cNvPr id="4" name="Date Placeholder 3">
            <a:extLst>
              <a:ext uri="{FF2B5EF4-FFF2-40B4-BE49-F238E27FC236}">
                <a16:creationId xmlns:a16="http://schemas.microsoft.com/office/drawing/2014/main" id="{C3C19EC9-11B7-EF3C-1BB2-084C4E81F241}"/>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22F2A42F-0136-E993-5DA1-7AAE742B1377}"/>
              </a:ext>
            </a:extLst>
          </p:cNvPr>
          <p:cNvSpPr>
            <a:spLocks noGrp="1"/>
          </p:cNvSpPr>
          <p:nvPr>
            <p:ph type="ftr" sz="quarter" idx="11"/>
          </p:nvPr>
        </p:nvSpPr>
        <p:spPr/>
        <p:txBody>
          <a:bodyPr/>
          <a:lstStyle/>
          <a:p>
            <a:r>
              <a:rPr lang="en-US"/>
              <a:t>Add a footer</a:t>
            </a:r>
            <a:endParaRPr lang="en-US" dirty="0"/>
          </a:p>
        </p:txBody>
      </p:sp>
      <p:sp>
        <p:nvSpPr>
          <p:cNvPr id="14" name="TextBox 13">
            <a:extLst>
              <a:ext uri="{FF2B5EF4-FFF2-40B4-BE49-F238E27FC236}">
                <a16:creationId xmlns:a16="http://schemas.microsoft.com/office/drawing/2014/main" id="{10B1D295-36FC-A8A9-DA8F-54D73D817E32}"/>
              </a:ext>
            </a:extLst>
          </p:cNvPr>
          <p:cNvSpPr txBox="1"/>
          <p:nvPr/>
        </p:nvSpPr>
        <p:spPr>
          <a:xfrm>
            <a:off x="6902245" y="137651"/>
            <a:ext cx="5093110" cy="6340197"/>
          </a:xfrm>
          <a:prstGeom prst="rect">
            <a:avLst/>
          </a:prstGeom>
          <a:noFill/>
        </p:spPr>
        <p:txBody>
          <a:bodyPr wrap="square" rtlCol="0">
            <a:spAutoFit/>
          </a:bodyPr>
          <a:lstStyle/>
          <a:p>
            <a:r>
              <a:rPr lang="en-US" sz="1400" b="1" dirty="0">
                <a:latin typeface="Gill Sans MT" panose="020B0502020104020203" pitchFamily="34" charset="0"/>
              </a:rPr>
              <a:t>Environmental Conditions Analysis</a:t>
            </a:r>
          </a:p>
          <a:p>
            <a:endParaRPr lang="en-US" sz="1400" b="1" dirty="0">
              <a:latin typeface="Gill Sans MT" panose="020B0502020104020203" pitchFamily="34" charset="0"/>
            </a:endParaRPr>
          </a:p>
          <a:p>
            <a:r>
              <a:rPr lang="en-US" sz="1400" dirty="0">
                <a:latin typeface="Gill Sans MT" panose="020B0502020104020203" pitchFamily="34" charset="0"/>
              </a:rPr>
              <a:t>Weather Correlation:</a:t>
            </a:r>
          </a:p>
          <a:p>
            <a:endParaRPr lang="en-US" sz="1400" dirty="0">
              <a:latin typeface="Gill Sans MT" panose="020B0502020104020203" pitchFamily="34" charset="0"/>
            </a:endParaRPr>
          </a:p>
          <a:p>
            <a:pPr marL="285750" indent="-285750">
              <a:buFont typeface="Arial" panose="020B0604020202020204" pitchFamily="34" charset="0"/>
              <a:buChar char="•"/>
            </a:pPr>
            <a:r>
              <a:rPr lang="en-US" sz="1400" dirty="0">
                <a:latin typeface="Gill Sans MT" panose="020B0502020104020203" pitchFamily="34" charset="0"/>
              </a:rPr>
              <a:t>Bird activity varies with temperature, humidity, and wind speed. Scatter plots show potential patterns between weather conditions and bird sightings.</a:t>
            </a:r>
          </a:p>
          <a:p>
            <a:endParaRPr lang="en-US" sz="1400" dirty="0">
              <a:latin typeface="Gill Sans MT" panose="020B0502020104020203" pitchFamily="34" charset="0"/>
            </a:endParaRPr>
          </a:p>
          <a:p>
            <a:r>
              <a:rPr lang="en-US" sz="1400" dirty="0">
                <a:latin typeface="Gill Sans MT" panose="020B0502020104020203" pitchFamily="34" charset="0"/>
              </a:rPr>
              <a:t>Temperature vs. Bird Activity:</a:t>
            </a:r>
          </a:p>
          <a:p>
            <a:endParaRPr lang="en-US" sz="1400" dirty="0">
              <a:latin typeface="Gill Sans MT" panose="020B0502020104020203" pitchFamily="34" charset="0"/>
            </a:endParaRPr>
          </a:p>
          <a:p>
            <a:pPr marL="285750" indent="-285750">
              <a:buFont typeface="Arial" panose="020B0604020202020204" pitchFamily="34" charset="0"/>
              <a:buChar char="•"/>
            </a:pPr>
            <a:r>
              <a:rPr lang="en-US" sz="1400" dirty="0">
                <a:latin typeface="Gill Sans MT" panose="020B0502020104020203" pitchFamily="34" charset="0"/>
              </a:rPr>
              <a:t>A moderate correlation is observed where bird activity increases at optimal temperatures but declines in extreme conditions.</a:t>
            </a:r>
          </a:p>
          <a:p>
            <a:endParaRPr lang="en-US" sz="1400" dirty="0">
              <a:latin typeface="Gill Sans MT" panose="020B0502020104020203" pitchFamily="34" charset="0"/>
            </a:endParaRPr>
          </a:p>
          <a:p>
            <a:r>
              <a:rPr lang="en-US" sz="1400" dirty="0">
                <a:latin typeface="Gill Sans MT" panose="020B0502020104020203" pitchFamily="34" charset="0"/>
              </a:rPr>
              <a:t>Humidity vs. Bird Activity:</a:t>
            </a:r>
          </a:p>
          <a:p>
            <a:endParaRPr lang="en-US" sz="1400" dirty="0">
              <a:latin typeface="Gill Sans MT" panose="020B0502020104020203" pitchFamily="34" charset="0"/>
            </a:endParaRPr>
          </a:p>
          <a:p>
            <a:pPr marL="285750" indent="-285750">
              <a:buFont typeface="Arial" panose="020B0604020202020204" pitchFamily="34" charset="0"/>
              <a:buChar char="•"/>
            </a:pPr>
            <a:r>
              <a:rPr lang="en-US" sz="1400" dirty="0">
                <a:latin typeface="Gill Sans MT" panose="020B0502020104020203" pitchFamily="34" charset="0"/>
              </a:rPr>
              <a:t>Higher humidity levels may slightly reduce bird activity, indicating potential discomfort or reduced visibility.</a:t>
            </a:r>
          </a:p>
          <a:p>
            <a:endParaRPr lang="en-US" sz="1400" dirty="0">
              <a:latin typeface="Gill Sans MT" panose="020B0502020104020203" pitchFamily="34" charset="0"/>
            </a:endParaRPr>
          </a:p>
          <a:p>
            <a:r>
              <a:rPr lang="en-US" sz="1400" dirty="0">
                <a:latin typeface="Gill Sans MT" panose="020B0502020104020203" pitchFamily="34" charset="0"/>
              </a:rPr>
              <a:t>Wind Speed vs. Bird Activity:</a:t>
            </a:r>
          </a:p>
          <a:p>
            <a:endParaRPr lang="en-US" sz="1400" dirty="0">
              <a:latin typeface="Gill Sans MT" panose="020B0502020104020203" pitchFamily="34" charset="0"/>
            </a:endParaRPr>
          </a:p>
          <a:p>
            <a:pPr marL="285750" indent="-285750">
              <a:buFont typeface="Arial" panose="020B0604020202020204" pitchFamily="34" charset="0"/>
              <a:buChar char="•"/>
            </a:pPr>
            <a:r>
              <a:rPr lang="en-US" sz="1400" dirty="0">
                <a:latin typeface="Gill Sans MT" panose="020B0502020104020203" pitchFamily="34" charset="0"/>
              </a:rPr>
              <a:t>Light to moderate breezes seem to support bird movement, while strong winds may deter activity.</a:t>
            </a:r>
          </a:p>
          <a:p>
            <a:endParaRPr lang="en-US" sz="1400" dirty="0">
              <a:latin typeface="Gill Sans MT" panose="020B0502020104020203" pitchFamily="34" charset="0"/>
            </a:endParaRPr>
          </a:p>
          <a:p>
            <a:r>
              <a:rPr lang="en-US" sz="1400" dirty="0">
                <a:latin typeface="Gill Sans MT" panose="020B0502020104020203" pitchFamily="34" charset="0"/>
              </a:rPr>
              <a:t>Disturbance Effect:</a:t>
            </a:r>
          </a:p>
          <a:p>
            <a:endParaRPr lang="en-US" sz="1400" dirty="0">
              <a:latin typeface="Gill Sans MT" panose="020B0502020104020203" pitchFamily="34" charset="0"/>
            </a:endParaRPr>
          </a:p>
          <a:p>
            <a:pPr marL="285750" indent="-285750">
              <a:buFont typeface="Arial" panose="020B0604020202020204" pitchFamily="34" charset="0"/>
              <a:buChar char="•"/>
            </a:pPr>
            <a:r>
              <a:rPr lang="en-US" sz="1400" dirty="0">
                <a:latin typeface="Gill Sans MT" panose="020B0502020104020203" pitchFamily="34" charset="0"/>
              </a:rPr>
              <a:t>The analysis of disturbance levels shows that higher disturbances generally reduce bird </a:t>
            </a:r>
            <a:r>
              <a:rPr lang="en-US" sz="1400" dirty="0" err="1">
                <a:latin typeface="Gill Sans MT" panose="020B0502020104020203" pitchFamily="34" charset="0"/>
              </a:rPr>
              <a:t>sightings.Bar</a:t>
            </a:r>
            <a:r>
              <a:rPr lang="en-US" sz="1400" dirty="0">
                <a:latin typeface="Gill Sans MT" panose="020B0502020104020203" pitchFamily="34" charset="0"/>
              </a:rPr>
              <a:t> plots highlight how different disturbance levels impact bird activity on average.</a:t>
            </a:r>
            <a:endParaRPr lang="en-IN" sz="1400" dirty="0">
              <a:latin typeface="Gill Sans MT" panose="020B0502020104020203" pitchFamily="34" charset="0"/>
            </a:endParaRPr>
          </a:p>
        </p:txBody>
      </p:sp>
      <p:sp>
        <p:nvSpPr>
          <p:cNvPr id="6" name="TextBox 5">
            <a:extLst>
              <a:ext uri="{FF2B5EF4-FFF2-40B4-BE49-F238E27FC236}">
                <a16:creationId xmlns:a16="http://schemas.microsoft.com/office/drawing/2014/main" id="{4F99508B-2101-4DB1-F514-654C8DC5013B}"/>
              </a:ext>
            </a:extLst>
          </p:cNvPr>
          <p:cNvSpPr txBox="1"/>
          <p:nvPr/>
        </p:nvSpPr>
        <p:spPr>
          <a:xfrm>
            <a:off x="688258" y="1130710"/>
            <a:ext cx="5643716" cy="2298290"/>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2CD60F7B-805B-B6EE-B921-E495BAA5AFD0}"/>
              </a:ext>
            </a:extLst>
          </p:cNvPr>
          <p:cNvPicPr>
            <a:picLocks noChangeAspect="1"/>
          </p:cNvPicPr>
          <p:nvPr/>
        </p:nvPicPr>
        <p:blipFill>
          <a:blip r:embed="rId2"/>
          <a:stretch>
            <a:fillRect/>
          </a:stretch>
        </p:blipFill>
        <p:spPr>
          <a:xfrm>
            <a:off x="530942" y="769761"/>
            <a:ext cx="5878571" cy="2659239"/>
          </a:xfrm>
          <a:prstGeom prst="rect">
            <a:avLst/>
          </a:prstGeom>
        </p:spPr>
      </p:pic>
      <p:pic>
        <p:nvPicPr>
          <p:cNvPr id="18" name="Picture 17">
            <a:extLst>
              <a:ext uri="{FF2B5EF4-FFF2-40B4-BE49-F238E27FC236}">
                <a16:creationId xmlns:a16="http://schemas.microsoft.com/office/drawing/2014/main" id="{43DBBA3A-9306-75D7-D011-FA835517A699}"/>
              </a:ext>
            </a:extLst>
          </p:cNvPr>
          <p:cNvPicPr>
            <a:picLocks noChangeAspect="1"/>
          </p:cNvPicPr>
          <p:nvPr/>
        </p:nvPicPr>
        <p:blipFill>
          <a:blip r:embed="rId3"/>
          <a:stretch>
            <a:fillRect/>
          </a:stretch>
        </p:blipFill>
        <p:spPr>
          <a:xfrm>
            <a:off x="382983" y="3637936"/>
            <a:ext cx="6145636" cy="2747877"/>
          </a:xfrm>
          <a:prstGeom prst="rect">
            <a:avLst/>
          </a:prstGeom>
        </p:spPr>
      </p:pic>
    </p:spTree>
    <p:extLst>
      <p:ext uri="{BB962C8B-B14F-4D97-AF65-F5344CB8AC3E}">
        <p14:creationId xmlns:p14="http://schemas.microsoft.com/office/powerpoint/2010/main" val="31792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D04EB-1550-D136-AB3A-7D22BF838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F2A89-D659-14AC-1687-3413D99894DC}"/>
              </a:ext>
            </a:extLst>
          </p:cNvPr>
          <p:cNvSpPr>
            <a:spLocks noGrp="1"/>
          </p:cNvSpPr>
          <p:nvPr>
            <p:ph type="title"/>
          </p:nvPr>
        </p:nvSpPr>
        <p:spPr>
          <a:xfrm>
            <a:off x="688258" y="137652"/>
            <a:ext cx="10972800" cy="720256"/>
          </a:xfrm>
        </p:spPr>
        <p:txBody>
          <a:bodyPr>
            <a:normAutofit fontScale="90000"/>
          </a:bodyPr>
          <a:lstStyle/>
          <a:p>
            <a:r>
              <a:rPr lang="en-US" sz="3200" dirty="0">
                <a:latin typeface="Gill Sans MT" panose="020B0502020104020203" pitchFamily="34" charset="0"/>
              </a:rPr>
              <a:t>Observer Trends</a:t>
            </a:r>
            <a:br>
              <a:rPr lang="en-US" sz="3200" dirty="0">
                <a:latin typeface="Gill Sans MT" panose="020B0502020104020203" pitchFamily="34" charset="0"/>
              </a:rPr>
            </a:br>
            <a:endParaRPr lang="en-US" sz="3200"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8FB714E0-6628-C398-C1C2-2FD4B2E5A6EB}"/>
              </a:ext>
            </a:extLst>
          </p:cNvPr>
          <p:cNvSpPr>
            <a:spLocks noGrp="1"/>
          </p:cNvSpPr>
          <p:nvPr>
            <p:ph type="sldNum" sz="quarter" idx="12"/>
          </p:nvPr>
        </p:nvSpPr>
        <p:spPr/>
        <p:txBody>
          <a:bodyPr/>
          <a:lstStyle/>
          <a:p>
            <a:fld id="{9CD8D479-8942-46E8-A226-A4E01F7A105C}" type="slidenum">
              <a:rPr lang="en-US" smtClean="0"/>
              <a:t>14</a:t>
            </a:fld>
            <a:endParaRPr lang="en-US"/>
          </a:p>
        </p:txBody>
      </p:sp>
      <p:sp>
        <p:nvSpPr>
          <p:cNvPr id="4" name="Date Placeholder 3">
            <a:extLst>
              <a:ext uri="{FF2B5EF4-FFF2-40B4-BE49-F238E27FC236}">
                <a16:creationId xmlns:a16="http://schemas.microsoft.com/office/drawing/2014/main" id="{C013D0BC-EA6D-72BF-FD76-2D88D0E36105}"/>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1A529D7C-CA2A-D3EB-49DB-C37B0DCC49F0}"/>
              </a:ext>
            </a:extLst>
          </p:cNvPr>
          <p:cNvSpPr>
            <a:spLocks noGrp="1"/>
          </p:cNvSpPr>
          <p:nvPr>
            <p:ph type="ftr" sz="quarter" idx="11"/>
          </p:nvPr>
        </p:nvSpPr>
        <p:spPr/>
        <p:txBody>
          <a:bodyPr/>
          <a:lstStyle/>
          <a:p>
            <a:r>
              <a:rPr lang="en-US"/>
              <a:t>Add a footer</a:t>
            </a:r>
            <a:endParaRPr lang="en-US" dirty="0"/>
          </a:p>
        </p:txBody>
      </p:sp>
      <p:sp>
        <p:nvSpPr>
          <p:cNvPr id="14" name="TextBox 13">
            <a:extLst>
              <a:ext uri="{FF2B5EF4-FFF2-40B4-BE49-F238E27FC236}">
                <a16:creationId xmlns:a16="http://schemas.microsoft.com/office/drawing/2014/main" id="{FDB3A866-9E1D-C4F1-51BB-19198BD793D4}"/>
              </a:ext>
            </a:extLst>
          </p:cNvPr>
          <p:cNvSpPr txBox="1"/>
          <p:nvPr/>
        </p:nvSpPr>
        <p:spPr>
          <a:xfrm>
            <a:off x="6790135" y="568538"/>
            <a:ext cx="5093110" cy="5586145"/>
          </a:xfrm>
          <a:prstGeom prst="rect">
            <a:avLst/>
          </a:prstGeom>
          <a:noFill/>
        </p:spPr>
        <p:txBody>
          <a:bodyPr wrap="square" rtlCol="0">
            <a:spAutoFit/>
          </a:bodyPr>
          <a:lstStyle/>
          <a:p>
            <a:r>
              <a:rPr lang="en-US" sz="1700" b="1" dirty="0">
                <a:latin typeface="Gill Sans MT" panose="020B0502020104020203" pitchFamily="34" charset="0"/>
              </a:rPr>
              <a:t>Observer Bias:</a:t>
            </a:r>
          </a:p>
          <a:p>
            <a:endParaRPr lang="en-US" sz="1700" dirty="0">
              <a:latin typeface="Gill Sans MT" panose="020B0502020104020203" pitchFamily="34" charset="0"/>
            </a:endParaRPr>
          </a:p>
          <a:p>
            <a:pPr marL="285750" indent="-285750">
              <a:buFont typeface="Arial" panose="020B0604020202020204" pitchFamily="34" charset="0"/>
              <a:buChar char="•"/>
            </a:pPr>
            <a:r>
              <a:rPr lang="en-US" sz="1700" dirty="0">
                <a:latin typeface="Gill Sans MT" panose="020B0502020104020203" pitchFamily="34" charset="0"/>
              </a:rPr>
              <a:t>Certain observers report significantly more bird observations than others, suggesting possible observer bias.</a:t>
            </a:r>
          </a:p>
          <a:p>
            <a:pPr marL="285750" indent="-285750">
              <a:buFont typeface="Arial" panose="020B0604020202020204" pitchFamily="34" charset="0"/>
              <a:buChar char="•"/>
            </a:pPr>
            <a:r>
              <a:rPr lang="en-US" sz="1700" dirty="0">
                <a:latin typeface="Gill Sans MT" panose="020B0502020104020203" pitchFamily="34" charset="0"/>
              </a:rPr>
              <a:t>This could be due to varying levels of experience, observation effort, or frequency of visits.</a:t>
            </a:r>
          </a:p>
          <a:p>
            <a:pPr marL="285750" indent="-285750">
              <a:buFont typeface="Arial" panose="020B0604020202020204" pitchFamily="34" charset="0"/>
              <a:buChar char="•"/>
            </a:pPr>
            <a:r>
              <a:rPr lang="en-US" sz="1700" dirty="0">
                <a:latin typeface="Gill Sans MT" panose="020B0502020104020203" pitchFamily="34" charset="0"/>
              </a:rPr>
              <a:t>The top 10 observers contribute a large proportion of the total data, which might influence species reporting trends.</a:t>
            </a:r>
          </a:p>
          <a:p>
            <a:endParaRPr lang="en-US" sz="1700" dirty="0">
              <a:latin typeface="Gill Sans MT" panose="020B0502020104020203" pitchFamily="34" charset="0"/>
            </a:endParaRPr>
          </a:p>
          <a:p>
            <a:r>
              <a:rPr lang="en-US" sz="1700" b="1" dirty="0">
                <a:latin typeface="Gill Sans MT" panose="020B0502020104020203" pitchFamily="34" charset="0"/>
              </a:rPr>
              <a:t>Visit Patterns:</a:t>
            </a:r>
          </a:p>
          <a:p>
            <a:endParaRPr lang="en-US" sz="1700" dirty="0">
              <a:latin typeface="Gill Sans MT" panose="020B0502020104020203" pitchFamily="34" charset="0"/>
            </a:endParaRPr>
          </a:p>
          <a:p>
            <a:pPr marL="285750" indent="-285750">
              <a:buFont typeface="Arial" panose="020B0604020202020204" pitchFamily="34" charset="0"/>
              <a:buChar char="•"/>
            </a:pPr>
            <a:r>
              <a:rPr lang="en-US" sz="1700" dirty="0">
                <a:latin typeface="Gill Sans MT" panose="020B0502020104020203" pitchFamily="34" charset="0"/>
              </a:rPr>
              <a:t>Species diversity fluctuates across visits, with some visits reporting a higher number of unique species.</a:t>
            </a:r>
          </a:p>
          <a:p>
            <a:pPr marL="285750" indent="-285750">
              <a:buFont typeface="Arial" panose="020B0604020202020204" pitchFamily="34" charset="0"/>
              <a:buChar char="•"/>
            </a:pPr>
            <a:r>
              <a:rPr lang="en-US" sz="1700" dirty="0">
                <a:latin typeface="Gill Sans MT" panose="020B0502020104020203" pitchFamily="34" charset="0"/>
              </a:rPr>
              <a:t>This variation may be influenced by seasonal changes, environmental conditions, or differences in observation duration and effort.</a:t>
            </a:r>
          </a:p>
          <a:p>
            <a:pPr marL="285750" indent="-285750">
              <a:buFont typeface="Arial" panose="020B0604020202020204" pitchFamily="34" charset="0"/>
              <a:buChar char="•"/>
            </a:pPr>
            <a:r>
              <a:rPr lang="en-US" sz="1700" dirty="0">
                <a:latin typeface="Gill Sans MT" panose="020B0502020104020203" pitchFamily="34" charset="0"/>
              </a:rPr>
              <a:t>A consistent number of species across visits could indicate stable bird populations, while fluctuations might suggest migration patterns or habitat changes.</a:t>
            </a:r>
            <a:endParaRPr lang="en-IN" sz="1700" dirty="0">
              <a:latin typeface="Gill Sans MT" panose="020B0502020104020203" pitchFamily="34" charset="0"/>
            </a:endParaRPr>
          </a:p>
        </p:txBody>
      </p:sp>
      <p:sp>
        <p:nvSpPr>
          <p:cNvPr id="6" name="TextBox 5">
            <a:extLst>
              <a:ext uri="{FF2B5EF4-FFF2-40B4-BE49-F238E27FC236}">
                <a16:creationId xmlns:a16="http://schemas.microsoft.com/office/drawing/2014/main" id="{BBDA44B4-DB2D-A0A9-AC2D-B1DE2C9D1DD5}"/>
              </a:ext>
            </a:extLst>
          </p:cNvPr>
          <p:cNvSpPr txBox="1"/>
          <p:nvPr/>
        </p:nvSpPr>
        <p:spPr>
          <a:xfrm>
            <a:off x="688258" y="1009459"/>
            <a:ext cx="5643716" cy="2298290"/>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3C0CB502-7074-41C9-94AD-01755E682432}"/>
              </a:ext>
            </a:extLst>
          </p:cNvPr>
          <p:cNvPicPr>
            <a:picLocks noChangeAspect="1"/>
          </p:cNvPicPr>
          <p:nvPr/>
        </p:nvPicPr>
        <p:blipFill>
          <a:blip r:embed="rId2"/>
          <a:stretch>
            <a:fillRect/>
          </a:stretch>
        </p:blipFill>
        <p:spPr>
          <a:xfrm>
            <a:off x="410401" y="465754"/>
            <a:ext cx="6090863" cy="3056250"/>
          </a:xfrm>
          <a:prstGeom prst="rect">
            <a:avLst/>
          </a:prstGeom>
        </p:spPr>
      </p:pic>
      <p:pic>
        <p:nvPicPr>
          <p:cNvPr id="15" name="Picture 14">
            <a:extLst>
              <a:ext uri="{FF2B5EF4-FFF2-40B4-BE49-F238E27FC236}">
                <a16:creationId xmlns:a16="http://schemas.microsoft.com/office/drawing/2014/main" id="{07234B1B-5001-35EC-7487-A8439C820E87}"/>
              </a:ext>
            </a:extLst>
          </p:cNvPr>
          <p:cNvPicPr>
            <a:picLocks noChangeAspect="1"/>
          </p:cNvPicPr>
          <p:nvPr/>
        </p:nvPicPr>
        <p:blipFill>
          <a:blip r:embed="rId3"/>
          <a:stretch>
            <a:fillRect/>
          </a:stretch>
        </p:blipFill>
        <p:spPr>
          <a:xfrm>
            <a:off x="410401" y="3673554"/>
            <a:ext cx="6157547" cy="2804293"/>
          </a:xfrm>
          <a:prstGeom prst="rect">
            <a:avLst/>
          </a:prstGeom>
        </p:spPr>
      </p:pic>
    </p:spTree>
    <p:extLst>
      <p:ext uri="{BB962C8B-B14F-4D97-AF65-F5344CB8AC3E}">
        <p14:creationId xmlns:p14="http://schemas.microsoft.com/office/powerpoint/2010/main" val="307212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AA4D9-E8AD-7A44-FD1F-832075D8F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2994D-ABCF-A1DB-DC04-2166D9350652}"/>
              </a:ext>
            </a:extLst>
          </p:cNvPr>
          <p:cNvSpPr>
            <a:spLocks noGrp="1"/>
          </p:cNvSpPr>
          <p:nvPr>
            <p:ph type="title"/>
          </p:nvPr>
        </p:nvSpPr>
        <p:spPr>
          <a:xfrm>
            <a:off x="688258" y="154353"/>
            <a:ext cx="10972800" cy="855105"/>
          </a:xfrm>
        </p:spPr>
        <p:txBody>
          <a:bodyPr>
            <a:noAutofit/>
          </a:bodyPr>
          <a:lstStyle/>
          <a:p>
            <a:r>
              <a:rPr lang="en-US" sz="3200" dirty="0">
                <a:latin typeface="Gill Sans MT" panose="020B0502020104020203" pitchFamily="34" charset="0"/>
              </a:rPr>
              <a:t> Conservation Insights</a:t>
            </a:r>
            <a:br>
              <a:rPr lang="en-US" sz="3200" dirty="0">
                <a:latin typeface="Gill Sans MT" panose="020B0502020104020203" pitchFamily="34" charset="0"/>
              </a:rPr>
            </a:br>
            <a:endParaRPr lang="en-US" sz="3200"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461B2FEE-6BD4-08FD-29B7-6FE57F0C53CB}"/>
              </a:ext>
            </a:extLst>
          </p:cNvPr>
          <p:cNvSpPr>
            <a:spLocks noGrp="1"/>
          </p:cNvSpPr>
          <p:nvPr>
            <p:ph type="sldNum" sz="quarter" idx="12"/>
          </p:nvPr>
        </p:nvSpPr>
        <p:spPr/>
        <p:txBody>
          <a:bodyPr/>
          <a:lstStyle/>
          <a:p>
            <a:fld id="{9CD8D479-8942-46E8-A226-A4E01F7A105C}" type="slidenum">
              <a:rPr lang="en-US" smtClean="0"/>
              <a:t>15</a:t>
            </a:fld>
            <a:endParaRPr lang="en-US"/>
          </a:p>
        </p:txBody>
      </p:sp>
      <p:sp>
        <p:nvSpPr>
          <p:cNvPr id="4" name="Date Placeholder 3">
            <a:extLst>
              <a:ext uri="{FF2B5EF4-FFF2-40B4-BE49-F238E27FC236}">
                <a16:creationId xmlns:a16="http://schemas.microsoft.com/office/drawing/2014/main" id="{1CA8FBCB-89A8-2553-BF8F-26D3C0E7C782}"/>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73FF51EB-2C02-AF02-F358-9152BE1259A1}"/>
              </a:ext>
            </a:extLst>
          </p:cNvPr>
          <p:cNvSpPr>
            <a:spLocks noGrp="1"/>
          </p:cNvSpPr>
          <p:nvPr>
            <p:ph type="ftr" sz="quarter" idx="11"/>
          </p:nvPr>
        </p:nvSpPr>
        <p:spPr/>
        <p:txBody>
          <a:bodyPr/>
          <a:lstStyle/>
          <a:p>
            <a:r>
              <a:rPr lang="en-US"/>
              <a:t>Add a footer</a:t>
            </a:r>
            <a:endParaRPr lang="en-US" dirty="0"/>
          </a:p>
        </p:txBody>
      </p:sp>
      <p:sp>
        <p:nvSpPr>
          <p:cNvPr id="6" name="TextBox 5">
            <a:extLst>
              <a:ext uri="{FF2B5EF4-FFF2-40B4-BE49-F238E27FC236}">
                <a16:creationId xmlns:a16="http://schemas.microsoft.com/office/drawing/2014/main" id="{D49AA5AE-1DDB-2802-00B8-237516741322}"/>
              </a:ext>
            </a:extLst>
          </p:cNvPr>
          <p:cNvSpPr txBox="1"/>
          <p:nvPr/>
        </p:nvSpPr>
        <p:spPr>
          <a:xfrm>
            <a:off x="688258" y="1009459"/>
            <a:ext cx="5643716" cy="2298290"/>
          </a:xfrm>
          <a:prstGeom prst="rect">
            <a:avLst/>
          </a:prstGeom>
          <a:noFill/>
        </p:spPr>
        <p:txBody>
          <a:bodyPr wrap="square" rtlCol="0">
            <a:spAutoFit/>
          </a:bodyPr>
          <a:lstStyle/>
          <a:p>
            <a:endParaRPr lang="en-IN" dirty="0"/>
          </a:p>
        </p:txBody>
      </p:sp>
      <p:pic>
        <p:nvPicPr>
          <p:cNvPr id="20" name="Picture 19">
            <a:extLst>
              <a:ext uri="{FF2B5EF4-FFF2-40B4-BE49-F238E27FC236}">
                <a16:creationId xmlns:a16="http://schemas.microsoft.com/office/drawing/2014/main" id="{42A04AF5-58B4-4732-D456-3709C9282A40}"/>
              </a:ext>
            </a:extLst>
          </p:cNvPr>
          <p:cNvPicPr>
            <a:picLocks noChangeAspect="1"/>
          </p:cNvPicPr>
          <p:nvPr/>
        </p:nvPicPr>
        <p:blipFill>
          <a:blip r:embed="rId2"/>
          <a:stretch>
            <a:fillRect/>
          </a:stretch>
        </p:blipFill>
        <p:spPr>
          <a:xfrm>
            <a:off x="688258" y="589935"/>
            <a:ext cx="5879690" cy="2717814"/>
          </a:xfrm>
          <a:prstGeom prst="rect">
            <a:avLst/>
          </a:prstGeom>
        </p:spPr>
      </p:pic>
      <p:pic>
        <p:nvPicPr>
          <p:cNvPr id="23" name="Picture 22">
            <a:extLst>
              <a:ext uri="{FF2B5EF4-FFF2-40B4-BE49-F238E27FC236}">
                <a16:creationId xmlns:a16="http://schemas.microsoft.com/office/drawing/2014/main" id="{21E4E17C-5962-D647-70C6-77D3CD08C02F}"/>
              </a:ext>
            </a:extLst>
          </p:cNvPr>
          <p:cNvPicPr>
            <a:picLocks noChangeAspect="1"/>
          </p:cNvPicPr>
          <p:nvPr/>
        </p:nvPicPr>
        <p:blipFill>
          <a:blip r:embed="rId3"/>
          <a:stretch>
            <a:fillRect/>
          </a:stretch>
        </p:blipFill>
        <p:spPr>
          <a:xfrm>
            <a:off x="747254" y="3429000"/>
            <a:ext cx="5820693" cy="2926749"/>
          </a:xfrm>
          <a:prstGeom prst="rect">
            <a:avLst/>
          </a:prstGeom>
        </p:spPr>
      </p:pic>
      <p:sp>
        <p:nvSpPr>
          <p:cNvPr id="24" name="TextBox 23">
            <a:extLst>
              <a:ext uri="{FF2B5EF4-FFF2-40B4-BE49-F238E27FC236}">
                <a16:creationId xmlns:a16="http://schemas.microsoft.com/office/drawing/2014/main" id="{FC4054E6-16D6-5807-043F-7C0D367E7465}"/>
              </a:ext>
            </a:extLst>
          </p:cNvPr>
          <p:cNvSpPr txBox="1"/>
          <p:nvPr/>
        </p:nvSpPr>
        <p:spPr>
          <a:xfrm>
            <a:off x="6803923" y="589935"/>
            <a:ext cx="5161935" cy="5355312"/>
          </a:xfrm>
          <a:prstGeom prst="rect">
            <a:avLst/>
          </a:prstGeom>
          <a:noFill/>
        </p:spPr>
        <p:txBody>
          <a:bodyPr wrap="square" rtlCol="0">
            <a:spAutoFit/>
          </a:bodyPr>
          <a:lstStyle/>
          <a:p>
            <a:r>
              <a:rPr lang="en-US" b="1" dirty="0">
                <a:latin typeface="Gill Sans MT" panose="020B0502020104020203" pitchFamily="34" charset="0"/>
              </a:rPr>
              <a:t>Watchlist Trends (PIF_Watchlist_Status)</a:t>
            </a:r>
          </a:p>
          <a:p>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The PIF Watchlist Status distribution shows which species are flagged as conservation concerns.</a:t>
            </a:r>
          </a:p>
          <a:p>
            <a:pPr marL="285750" indent="-285750">
              <a:buFont typeface="Arial" panose="020B0604020202020204" pitchFamily="34" charset="0"/>
              <a:buChar char="•"/>
            </a:pPr>
            <a:r>
              <a:rPr lang="en-US" dirty="0">
                <a:latin typeface="Gill Sans MT" panose="020B0502020104020203" pitchFamily="34" charset="0"/>
              </a:rPr>
              <a:t>Certain at-risk categories have a higher frequency, indicating the need for habitat protection and conservation efforts.</a:t>
            </a:r>
          </a:p>
          <a:p>
            <a:pPr marL="285750" indent="-285750">
              <a:buFont typeface="Arial" panose="020B0604020202020204" pitchFamily="34" charset="0"/>
              <a:buChar char="•"/>
            </a:pPr>
            <a:r>
              <a:rPr lang="en-US" dirty="0">
                <a:latin typeface="Gill Sans MT" panose="020B0502020104020203" pitchFamily="34" charset="0"/>
              </a:rPr>
              <a:t>This helps prioritize species that require urgent monitoring and intervention.</a:t>
            </a:r>
          </a:p>
          <a:p>
            <a:endParaRPr lang="en-US" dirty="0">
              <a:latin typeface="Gill Sans MT" panose="020B0502020104020203" pitchFamily="34" charset="0"/>
            </a:endParaRPr>
          </a:p>
          <a:p>
            <a:r>
              <a:rPr lang="en-US" b="1" dirty="0">
                <a:latin typeface="Gill Sans MT" panose="020B0502020104020203" pitchFamily="34" charset="0"/>
              </a:rPr>
              <a:t>Regional Stewardship Status Trends</a:t>
            </a:r>
          </a:p>
          <a:p>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The Regional Stewardship Status highlights species that play a key role in local ecosystems.</a:t>
            </a:r>
          </a:p>
          <a:p>
            <a:pPr marL="285750" indent="-285750">
              <a:buFont typeface="Arial" panose="020B0604020202020204" pitchFamily="34" charset="0"/>
              <a:buChar char="•"/>
            </a:pPr>
            <a:r>
              <a:rPr lang="en-US" dirty="0">
                <a:latin typeface="Gill Sans MT" panose="020B0502020104020203" pitchFamily="34" charset="0"/>
              </a:rPr>
              <a:t>Trends show which species are regionally significant, guiding conservation programs at a localized level.</a:t>
            </a:r>
          </a:p>
          <a:p>
            <a:pPr marL="285750" indent="-285750">
              <a:buFont typeface="Arial" panose="020B0604020202020204" pitchFamily="34" charset="0"/>
              <a:buChar char="•"/>
            </a:pPr>
            <a:r>
              <a:rPr lang="en-US" dirty="0">
                <a:latin typeface="Gill Sans MT" panose="020B0502020104020203" pitchFamily="34" charset="0"/>
              </a:rPr>
              <a:t>Identifying stewardship trends ensures a more focused approach to species protection.</a:t>
            </a:r>
            <a:endParaRPr lang="en-IN" dirty="0">
              <a:latin typeface="Gill Sans MT" panose="020B0502020104020203" pitchFamily="34" charset="0"/>
            </a:endParaRPr>
          </a:p>
        </p:txBody>
      </p:sp>
    </p:spTree>
    <p:extLst>
      <p:ext uri="{BB962C8B-B14F-4D97-AF65-F5344CB8AC3E}">
        <p14:creationId xmlns:p14="http://schemas.microsoft.com/office/powerpoint/2010/main" val="26800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97C6E-CA1A-E835-D274-409B8CE26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2DF2-4FE1-E475-0B0E-237F9FBEA362}"/>
              </a:ext>
            </a:extLst>
          </p:cNvPr>
          <p:cNvSpPr>
            <a:spLocks noGrp="1"/>
          </p:cNvSpPr>
          <p:nvPr>
            <p:ph type="title"/>
          </p:nvPr>
        </p:nvSpPr>
        <p:spPr>
          <a:xfrm>
            <a:off x="688258" y="218958"/>
            <a:ext cx="10972800" cy="855105"/>
          </a:xfrm>
        </p:spPr>
        <p:txBody>
          <a:bodyPr>
            <a:noAutofit/>
          </a:bodyPr>
          <a:lstStyle/>
          <a:p>
            <a:r>
              <a:rPr lang="en-US" sz="3200" dirty="0">
                <a:latin typeface="Gill Sans MT" panose="020B0502020104020203" pitchFamily="34" charset="0"/>
              </a:rPr>
              <a:t>AOU Code Patterns</a:t>
            </a:r>
            <a:br>
              <a:rPr lang="en-US" sz="3200" dirty="0">
                <a:latin typeface="Gill Sans MT" panose="020B0502020104020203" pitchFamily="34" charset="0"/>
              </a:rPr>
            </a:br>
            <a:endParaRPr lang="en-US" sz="3200"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1B388EFE-BA4B-E53D-E6AE-84DFD1834F76}"/>
              </a:ext>
            </a:extLst>
          </p:cNvPr>
          <p:cNvSpPr>
            <a:spLocks noGrp="1"/>
          </p:cNvSpPr>
          <p:nvPr>
            <p:ph type="sldNum" sz="quarter" idx="12"/>
          </p:nvPr>
        </p:nvSpPr>
        <p:spPr/>
        <p:txBody>
          <a:bodyPr/>
          <a:lstStyle/>
          <a:p>
            <a:fld id="{9CD8D479-8942-46E8-A226-A4E01F7A105C}" type="slidenum">
              <a:rPr lang="en-US" smtClean="0"/>
              <a:t>16</a:t>
            </a:fld>
            <a:endParaRPr lang="en-US"/>
          </a:p>
        </p:txBody>
      </p:sp>
      <p:sp>
        <p:nvSpPr>
          <p:cNvPr id="4" name="Date Placeholder 3">
            <a:extLst>
              <a:ext uri="{FF2B5EF4-FFF2-40B4-BE49-F238E27FC236}">
                <a16:creationId xmlns:a16="http://schemas.microsoft.com/office/drawing/2014/main" id="{46F5683E-E279-9D2F-7B73-FCED49AA9A07}"/>
              </a:ext>
            </a:extLst>
          </p:cNvPr>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a:extLst>
              <a:ext uri="{FF2B5EF4-FFF2-40B4-BE49-F238E27FC236}">
                <a16:creationId xmlns:a16="http://schemas.microsoft.com/office/drawing/2014/main" id="{1968843E-3726-EA65-D2BF-EF86CFF3DBB3}"/>
              </a:ext>
            </a:extLst>
          </p:cNvPr>
          <p:cNvSpPr>
            <a:spLocks noGrp="1"/>
          </p:cNvSpPr>
          <p:nvPr>
            <p:ph type="ftr" sz="quarter" idx="11"/>
          </p:nvPr>
        </p:nvSpPr>
        <p:spPr/>
        <p:txBody>
          <a:bodyPr/>
          <a:lstStyle/>
          <a:p>
            <a:r>
              <a:rPr lang="en-US"/>
              <a:t>Add a footer</a:t>
            </a:r>
            <a:endParaRPr lang="en-US" dirty="0"/>
          </a:p>
        </p:txBody>
      </p:sp>
      <p:sp>
        <p:nvSpPr>
          <p:cNvPr id="6" name="TextBox 5">
            <a:extLst>
              <a:ext uri="{FF2B5EF4-FFF2-40B4-BE49-F238E27FC236}">
                <a16:creationId xmlns:a16="http://schemas.microsoft.com/office/drawing/2014/main" id="{45706B27-3978-B92F-2F11-B9457409E2A6}"/>
              </a:ext>
            </a:extLst>
          </p:cNvPr>
          <p:cNvSpPr txBox="1"/>
          <p:nvPr/>
        </p:nvSpPr>
        <p:spPr>
          <a:xfrm>
            <a:off x="688258" y="1009459"/>
            <a:ext cx="5643716" cy="2298290"/>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5583B401-87D4-0B27-494E-18A945978A66}"/>
              </a:ext>
            </a:extLst>
          </p:cNvPr>
          <p:cNvPicPr>
            <a:picLocks noChangeAspect="1"/>
          </p:cNvPicPr>
          <p:nvPr/>
        </p:nvPicPr>
        <p:blipFill>
          <a:blip r:embed="rId3"/>
          <a:stretch>
            <a:fillRect/>
          </a:stretch>
        </p:blipFill>
        <p:spPr>
          <a:xfrm>
            <a:off x="793900" y="739071"/>
            <a:ext cx="6462306" cy="2839065"/>
          </a:xfrm>
          <a:prstGeom prst="rect">
            <a:avLst/>
          </a:prstGeom>
        </p:spPr>
      </p:pic>
      <p:pic>
        <p:nvPicPr>
          <p:cNvPr id="13" name="Picture 12">
            <a:extLst>
              <a:ext uri="{FF2B5EF4-FFF2-40B4-BE49-F238E27FC236}">
                <a16:creationId xmlns:a16="http://schemas.microsoft.com/office/drawing/2014/main" id="{A47A81EC-D565-F783-1495-9AB8D675A926}"/>
              </a:ext>
            </a:extLst>
          </p:cNvPr>
          <p:cNvPicPr>
            <a:picLocks noChangeAspect="1"/>
          </p:cNvPicPr>
          <p:nvPr/>
        </p:nvPicPr>
        <p:blipFill>
          <a:blip r:embed="rId4"/>
          <a:stretch>
            <a:fillRect/>
          </a:stretch>
        </p:blipFill>
        <p:spPr>
          <a:xfrm>
            <a:off x="793900" y="3670696"/>
            <a:ext cx="6364595" cy="2958704"/>
          </a:xfrm>
          <a:prstGeom prst="rect">
            <a:avLst/>
          </a:prstGeom>
        </p:spPr>
      </p:pic>
      <p:sp>
        <p:nvSpPr>
          <p:cNvPr id="14" name="TextBox 13">
            <a:extLst>
              <a:ext uri="{FF2B5EF4-FFF2-40B4-BE49-F238E27FC236}">
                <a16:creationId xmlns:a16="http://schemas.microsoft.com/office/drawing/2014/main" id="{08FD0C18-10D5-2470-7B3F-EE5A5341A47C}"/>
              </a:ext>
            </a:extLst>
          </p:cNvPr>
          <p:cNvSpPr txBox="1"/>
          <p:nvPr/>
        </p:nvSpPr>
        <p:spPr>
          <a:xfrm>
            <a:off x="7596703" y="886555"/>
            <a:ext cx="4221163"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ill Sans MT" panose="020B0502020104020203" pitchFamily="34" charset="0"/>
              </a:rPr>
              <a:t>The AOU Code distribution reveals the diversity of observed species, with some codes appearing significantly more frequently.</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High observation frequency of certain AOU codes suggests either common species or those under specific monitoring programs.</a:t>
            </a:r>
          </a:p>
          <a:p>
            <a:pPr marL="285750" indent="-285750">
              <a:buFont typeface="Arial" panose="020B0604020202020204" pitchFamily="34" charset="0"/>
              <a:buChar char="•"/>
            </a:pPr>
            <a:endParaRPr lang="en-US"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The top 10 most frequently recorded species provide insight into which birds dominate the observation dataset.</a:t>
            </a:r>
            <a:endParaRPr lang="en-IN" dirty="0">
              <a:latin typeface="Gill Sans MT" panose="020B0502020104020203" pitchFamily="34" charset="0"/>
            </a:endParaRPr>
          </a:p>
        </p:txBody>
      </p:sp>
    </p:spTree>
    <p:extLst>
      <p:ext uri="{BB962C8B-B14F-4D97-AF65-F5344CB8AC3E}">
        <p14:creationId xmlns:p14="http://schemas.microsoft.com/office/powerpoint/2010/main" val="412273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spcBef>
                <a:spcPts val="1200"/>
              </a:spcBef>
              <a:spcAft>
                <a:spcPts val="1200"/>
              </a:spcAft>
            </a:pPr>
            <a:br>
              <a:rPr lang="en-IN" sz="3200" b="0" dirty="0">
                <a:effectLst/>
                <a:latin typeface="Gill Sans MT" panose="020B0502020104020203" pitchFamily="34" charset="0"/>
              </a:rPr>
            </a:br>
            <a:br>
              <a:rPr lang="en-IN" sz="3200" dirty="0">
                <a:latin typeface="Gill Sans MT" panose="020B0502020104020203" pitchFamily="34" charset="0"/>
              </a:rPr>
            </a:br>
            <a:r>
              <a:rPr lang="en-IN" sz="3200" b="1" dirty="0">
                <a:solidFill>
                  <a:srgbClr val="000000"/>
                </a:solidFill>
                <a:latin typeface="Gill Sans MT" panose="020B0502020104020203" pitchFamily="34" charset="0"/>
              </a:rPr>
              <a:t>Problem Statement:</a:t>
            </a:r>
            <a:endParaRPr lang="en-US" sz="3200" dirty="0">
              <a:latin typeface="Gill Sans MT" panose="020B0502020104020203" pitchFamily="34" charset="0"/>
            </a:endParaRPr>
          </a:p>
        </p:txBody>
      </p:sp>
      <p:sp>
        <p:nvSpPr>
          <p:cNvPr id="3" name="Content Placeholder 2"/>
          <p:cNvSpPr>
            <a:spLocks noGrp="1"/>
          </p:cNvSpPr>
          <p:nvPr>
            <p:ph idx="1"/>
          </p:nvPr>
        </p:nvSpPr>
        <p:spPr>
          <a:xfrm>
            <a:off x="1410027" y="904568"/>
            <a:ext cx="9371948" cy="5282115"/>
          </a:xfrm>
        </p:spPr>
        <p:txBody>
          <a:bodyPr>
            <a:normAutofit/>
          </a:bodyPr>
          <a:lstStyle/>
          <a:p>
            <a:pPr marL="0" indent="0" rtl="0">
              <a:spcBef>
                <a:spcPts val="1200"/>
              </a:spcBef>
              <a:spcAft>
                <a:spcPts val="1200"/>
              </a:spcAft>
              <a:buNone/>
            </a:pPr>
            <a:endParaRPr lang="en-US" sz="1800" b="0" i="0" u="none" strike="noStrike" dirty="0">
              <a:solidFill>
                <a:srgbClr val="000000"/>
              </a:solidFill>
              <a:effectLst/>
              <a:latin typeface="Gill Sans MT" panose="020B0502020104020203" pitchFamily="34" charset="0"/>
            </a:endParaRPr>
          </a:p>
          <a:p>
            <a:pPr marL="0" indent="0" rtl="0">
              <a:spcBef>
                <a:spcPts val="1200"/>
              </a:spcBef>
              <a:spcAft>
                <a:spcPts val="1200"/>
              </a:spcAft>
              <a:buNone/>
            </a:pPr>
            <a:endParaRPr lang="en-US" sz="1800" dirty="0">
              <a:solidFill>
                <a:srgbClr val="000000"/>
              </a:solidFill>
              <a:latin typeface="Gill Sans MT" panose="020B0502020104020203" pitchFamily="34" charset="0"/>
            </a:endParaRPr>
          </a:p>
          <a:p>
            <a:pPr>
              <a:spcBef>
                <a:spcPts val="1200"/>
              </a:spcBef>
              <a:spcAft>
                <a:spcPts val="1200"/>
              </a:spcAft>
              <a:buFont typeface="Wingdings" panose="05000000000000000000" pitchFamily="2" charset="2"/>
              <a:buChar char="Ø"/>
            </a:pPr>
            <a:r>
              <a:rPr lang="en-US" sz="1800" b="0" i="0" u="none" strike="noStrike" dirty="0">
                <a:solidFill>
                  <a:srgbClr val="000000"/>
                </a:solidFill>
                <a:effectLst/>
                <a:latin typeface="Gill Sans MT" panose="020B0502020104020203" pitchFamily="34" charset="0"/>
              </a:rPr>
              <a:t>This project aims to analyze the distribution and diversity of bird species in two distinct ecosystems: </a:t>
            </a:r>
            <a:r>
              <a:rPr lang="en-US" sz="1800" b="1" dirty="0">
                <a:solidFill>
                  <a:srgbClr val="000000"/>
                </a:solidFill>
                <a:latin typeface="Gill Sans MT" panose="020B0502020104020203" pitchFamily="34" charset="0"/>
              </a:rPr>
              <a:t>F</a:t>
            </a:r>
            <a:r>
              <a:rPr lang="en-US" sz="1800" b="1" i="0" u="none" strike="noStrike" dirty="0">
                <a:solidFill>
                  <a:srgbClr val="000000"/>
                </a:solidFill>
                <a:effectLst/>
                <a:latin typeface="Gill Sans MT" panose="020B0502020104020203" pitchFamily="34" charset="0"/>
              </a:rPr>
              <a:t>orests</a:t>
            </a:r>
            <a:r>
              <a:rPr lang="en-US" sz="1800" b="0" i="0" u="none" strike="noStrike" dirty="0">
                <a:solidFill>
                  <a:srgbClr val="000000"/>
                </a:solidFill>
                <a:effectLst/>
                <a:latin typeface="Gill Sans MT" panose="020B0502020104020203" pitchFamily="34" charset="0"/>
              </a:rPr>
              <a:t> and </a:t>
            </a:r>
            <a:r>
              <a:rPr lang="en-US" sz="1800" b="1" dirty="0">
                <a:solidFill>
                  <a:srgbClr val="000000"/>
                </a:solidFill>
                <a:latin typeface="Gill Sans MT" panose="020B0502020104020203" pitchFamily="34" charset="0"/>
              </a:rPr>
              <a:t>G</a:t>
            </a:r>
            <a:r>
              <a:rPr lang="en-US" sz="1800" b="1" i="0" u="none" strike="noStrike" dirty="0">
                <a:solidFill>
                  <a:srgbClr val="000000"/>
                </a:solidFill>
                <a:effectLst/>
                <a:latin typeface="Gill Sans MT" panose="020B0502020104020203" pitchFamily="34" charset="0"/>
              </a:rPr>
              <a:t>rasslands</a:t>
            </a:r>
            <a:r>
              <a:rPr lang="en-US" sz="1800" b="0" i="0" u="none" strike="noStrike" dirty="0">
                <a:solidFill>
                  <a:srgbClr val="000000"/>
                </a:solidFill>
                <a:effectLst/>
                <a:latin typeface="Gill Sans MT" panose="020B0502020104020203" pitchFamily="34" charset="0"/>
              </a:rPr>
              <a:t>. </a:t>
            </a:r>
          </a:p>
          <a:p>
            <a:pPr>
              <a:spcBef>
                <a:spcPts val="1200"/>
              </a:spcBef>
              <a:spcAft>
                <a:spcPts val="1200"/>
              </a:spcAft>
              <a:buFont typeface="Wingdings" panose="05000000000000000000" pitchFamily="2" charset="2"/>
              <a:buChar char="Ø"/>
            </a:pPr>
            <a:r>
              <a:rPr lang="en-US" sz="1800" b="0" i="0" u="none" strike="noStrike" dirty="0">
                <a:solidFill>
                  <a:srgbClr val="000000"/>
                </a:solidFill>
                <a:effectLst/>
                <a:latin typeface="Gill Sans MT" panose="020B0502020104020203" pitchFamily="34" charset="0"/>
              </a:rPr>
              <a:t>By examining bird species observations across these habitats, the goal is to understand how environmental factors, such as vegetation type, climate, and terrain, influence bird populations and their behavior.</a:t>
            </a:r>
          </a:p>
          <a:p>
            <a:pPr>
              <a:spcBef>
                <a:spcPts val="1200"/>
              </a:spcBef>
              <a:spcAft>
                <a:spcPts val="1200"/>
              </a:spcAft>
              <a:buFont typeface="Wingdings" panose="05000000000000000000" pitchFamily="2" charset="2"/>
              <a:buChar char="Ø"/>
            </a:pPr>
            <a:r>
              <a:rPr lang="en-US" sz="1800" b="0" i="0" u="none" strike="noStrike" dirty="0">
                <a:solidFill>
                  <a:srgbClr val="000000"/>
                </a:solidFill>
                <a:effectLst/>
                <a:latin typeface="Gill Sans MT" panose="020B0502020104020203" pitchFamily="34" charset="0"/>
              </a:rPr>
              <a:t> The study will involve working on the provided observational data of bird species present in both ecosystems, identifying patterns of habitat preference, and assessing the impact of these habitats on bird diversity. </a:t>
            </a:r>
          </a:p>
          <a:p>
            <a:pPr>
              <a:spcBef>
                <a:spcPts val="1200"/>
              </a:spcBef>
              <a:spcAft>
                <a:spcPts val="1200"/>
              </a:spcAft>
              <a:buFont typeface="Wingdings" panose="05000000000000000000" pitchFamily="2" charset="2"/>
              <a:buChar char="Ø"/>
            </a:pPr>
            <a:r>
              <a:rPr lang="en-US" sz="1800" b="0" i="0" u="none" strike="noStrike" dirty="0">
                <a:solidFill>
                  <a:srgbClr val="000000"/>
                </a:solidFill>
                <a:effectLst/>
                <a:latin typeface="Gill Sans MT" panose="020B0502020104020203" pitchFamily="34" charset="0"/>
              </a:rPr>
              <a:t>The findings can provide valuable insights into habitat conservation, biodiversity management, and the effects of environmental changes on avian communities.</a:t>
            </a:r>
            <a:endParaRPr lang="en-US" b="0" dirty="0">
              <a:effectLst/>
              <a:latin typeface="Gill Sans MT" panose="020B0502020104020203" pitchFamily="34" charset="0"/>
            </a:endParaRPr>
          </a:p>
          <a:p>
            <a:pPr marL="0" indent="0">
              <a:buNone/>
            </a:pP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2/16/2025</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695E-896F-3C24-5C63-5DCC190D8EC7}"/>
              </a:ext>
            </a:extLst>
          </p:cNvPr>
          <p:cNvSpPr>
            <a:spLocks noGrp="1"/>
          </p:cNvSpPr>
          <p:nvPr>
            <p:ph type="title"/>
          </p:nvPr>
        </p:nvSpPr>
        <p:spPr>
          <a:xfrm>
            <a:off x="1410027" y="101180"/>
            <a:ext cx="9371949" cy="1183566"/>
          </a:xfrm>
        </p:spPr>
        <p:txBody>
          <a:bodyPr>
            <a:normAutofit/>
          </a:bodyPr>
          <a:lstStyle/>
          <a:p>
            <a:r>
              <a:rPr lang="en-US" sz="3200" b="1" i="0" u="none" strike="noStrike" dirty="0">
                <a:solidFill>
                  <a:srgbClr val="000000"/>
                </a:solidFill>
                <a:effectLst/>
                <a:latin typeface="Gill Sans MT" panose="020B0502020104020203" pitchFamily="34" charset="0"/>
              </a:rPr>
              <a:t>Exploratory Data Analysis (EDA)</a:t>
            </a:r>
            <a:endParaRPr lang="en-IN" sz="3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7409F370-B4C6-BA53-5A4E-C7713523E09D}"/>
              </a:ext>
            </a:extLst>
          </p:cNvPr>
          <p:cNvSpPr>
            <a:spLocks noGrp="1"/>
          </p:cNvSpPr>
          <p:nvPr>
            <p:ph idx="1"/>
          </p:nvPr>
        </p:nvSpPr>
        <p:spPr>
          <a:xfrm>
            <a:off x="1410027" y="1566001"/>
            <a:ext cx="4764631" cy="4620682"/>
          </a:xfrm>
        </p:spPr>
        <p:txBody>
          <a:bodyPr/>
          <a:lstStyle/>
          <a:p>
            <a:pPr marL="0" indent="0">
              <a:buNone/>
            </a:pPr>
            <a:r>
              <a:rPr lang="en-US" b="1" dirty="0">
                <a:latin typeface="Gill Sans MT" panose="020B0502020104020203" pitchFamily="34" charset="0"/>
              </a:rPr>
              <a:t>The types of EDA performed below:-</a:t>
            </a:r>
          </a:p>
          <a:p>
            <a:pPr marL="0" indent="0">
              <a:buNone/>
            </a:pPr>
            <a:endParaRPr lang="en-IN" dirty="0">
              <a:latin typeface="Gill Sans MT" panose="020B0502020104020203" pitchFamily="34" charset="0"/>
            </a:endParaRP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Temporal Analysis</a:t>
            </a: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Spatial Analysis</a:t>
            </a: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Species Analysis</a:t>
            </a:r>
            <a:endParaRPr lang="en-IN" sz="1800" dirty="0">
              <a:solidFill>
                <a:srgbClr val="000000"/>
              </a:solidFill>
              <a:latin typeface="Gill Sans MT" panose="020B0502020104020203" pitchFamily="34" charset="0"/>
            </a:endParaRP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Environmental Conditions</a:t>
            </a: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Distance and Behaviour</a:t>
            </a: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Observer Trends</a:t>
            </a:r>
            <a:endParaRPr lang="en-IN" sz="1800" dirty="0">
              <a:solidFill>
                <a:srgbClr val="000000"/>
              </a:solidFill>
              <a:latin typeface="Gill Sans MT" panose="020B0502020104020203" pitchFamily="34" charset="0"/>
            </a:endParaRPr>
          </a:p>
          <a:p>
            <a:pPr>
              <a:buFont typeface="Wingdings" panose="05000000000000000000" pitchFamily="2" charset="2"/>
              <a:buChar char="Ø"/>
            </a:pPr>
            <a:r>
              <a:rPr lang="en-IN" sz="1800" i="0" u="none" strike="noStrike" dirty="0">
                <a:solidFill>
                  <a:srgbClr val="000000"/>
                </a:solidFill>
                <a:effectLst/>
                <a:latin typeface="Gill Sans MT" panose="020B0502020104020203" pitchFamily="34" charset="0"/>
              </a:rPr>
              <a:t>Conservation Insights</a:t>
            </a:r>
            <a:endParaRPr lang="en-IN" sz="1800" dirty="0">
              <a:solidFill>
                <a:srgbClr val="000000"/>
              </a:solidFill>
              <a:latin typeface="Gill Sans MT" panose="020B0502020104020203" pitchFamily="34" charset="0"/>
            </a:endParaRPr>
          </a:p>
          <a:p>
            <a:pPr marL="0" indent="0">
              <a:buNone/>
            </a:pPr>
            <a:endParaRPr lang="en-US"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BD4DF498-AA44-7AB8-788C-122FFB6934BE}"/>
              </a:ext>
            </a:extLst>
          </p:cNvPr>
          <p:cNvSpPr>
            <a:spLocks noGrp="1"/>
          </p:cNvSpPr>
          <p:nvPr>
            <p:ph type="sldNum" sz="quarter" idx="12"/>
          </p:nvPr>
        </p:nvSpPr>
        <p:spPr/>
        <p:txBody>
          <a:bodyPr/>
          <a:lstStyle/>
          <a:p>
            <a:fld id="{9CD8D479-8942-46E8-A226-A4E01F7A105C}" type="slidenum">
              <a:rPr lang="en-IN" smtClean="0"/>
              <a:t>3</a:t>
            </a:fld>
            <a:endParaRPr lang="en-IN"/>
          </a:p>
        </p:txBody>
      </p:sp>
      <p:sp>
        <p:nvSpPr>
          <p:cNvPr id="5" name="Date Placeholder 4">
            <a:extLst>
              <a:ext uri="{FF2B5EF4-FFF2-40B4-BE49-F238E27FC236}">
                <a16:creationId xmlns:a16="http://schemas.microsoft.com/office/drawing/2014/main" id="{210C3194-2252-2566-42E3-53E6903029F2}"/>
              </a:ext>
            </a:extLst>
          </p:cNvPr>
          <p:cNvSpPr>
            <a:spLocks noGrp="1"/>
          </p:cNvSpPr>
          <p:nvPr>
            <p:ph type="dt" sz="half" idx="10"/>
          </p:nvPr>
        </p:nvSpPr>
        <p:spPr/>
        <p:txBody>
          <a:bodyPr/>
          <a:lstStyle/>
          <a:p>
            <a:fld id="{6DD1B487-36FD-4CED-B07A-1A81FC6540B1}" type="datetime1">
              <a:rPr lang="en-US" smtClean="0"/>
              <a:pPr/>
              <a:t>2/16/2025</a:t>
            </a:fld>
            <a:endParaRPr lang="en-US" dirty="0"/>
          </a:p>
        </p:txBody>
      </p:sp>
      <p:sp>
        <p:nvSpPr>
          <p:cNvPr id="6" name="Footer Placeholder 5">
            <a:extLst>
              <a:ext uri="{FF2B5EF4-FFF2-40B4-BE49-F238E27FC236}">
                <a16:creationId xmlns:a16="http://schemas.microsoft.com/office/drawing/2014/main" id="{BF9A69CF-B02C-9C79-1AA4-2F41917B97CE}"/>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95610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703" y="241461"/>
            <a:ext cx="9371949" cy="1518514"/>
          </a:xfrm>
        </p:spPr>
        <p:txBody>
          <a:bodyPr>
            <a:noAutofit/>
          </a:bodyPr>
          <a:lstStyle/>
          <a:p>
            <a:r>
              <a:rPr lang="en-US" sz="3200" dirty="0">
                <a:latin typeface="Gill Sans MT" panose="020B0502020104020203" pitchFamily="34" charset="0"/>
              </a:rPr>
              <a:t>Distribution of Species Across Administrative Units and Habitat Types &amp;  Count species per administrative unit and habitat type</a:t>
            </a: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2/16/2025</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pic>
        <p:nvPicPr>
          <p:cNvPr id="10" name="Content Placeholder 9">
            <a:extLst>
              <a:ext uri="{FF2B5EF4-FFF2-40B4-BE49-F238E27FC236}">
                <a16:creationId xmlns:a16="http://schemas.microsoft.com/office/drawing/2014/main" id="{A3DFD3DC-962D-2B3B-058D-634AE55F3804}"/>
              </a:ext>
            </a:extLst>
          </p:cNvPr>
          <p:cNvPicPr>
            <a:picLocks noGrp="1" noChangeAspect="1"/>
          </p:cNvPicPr>
          <p:nvPr>
            <p:ph idx="1"/>
          </p:nvPr>
        </p:nvPicPr>
        <p:blipFill>
          <a:blip r:embed="rId3"/>
          <a:stretch>
            <a:fillRect/>
          </a:stretch>
        </p:blipFill>
        <p:spPr>
          <a:xfrm>
            <a:off x="953733" y="1844512"/>
            <a:ext cx="5260253" cy="4660490"/>
          </a:xfrm>
        </p:spPr>
      </p:pic>
      <p:sp>
        <p:nvSpPr>
          <p:cNvPr id="13" name="TextBox 12">
            <a:extLst>
              <a:ext uri="{FF2B5EF4-FFF2-40B4-BE49-F238E27FC236}">
                <a16:creationId xmlns:a16="http://schemas.microsoft.com/office/drawing/2014/main" id="{2693F01B-CCB7-6912-6E6D-B0C645C193FF}"/>
              </a:ext>
            </a:extLst>
          </p:cNvPr>
          <p:cNvSpPr txBox="1"/>
          <p:nvPr/>
        </p:nvSpPr>
        <p:spPr>
          <a:xfrm>
            <a:off x="6705600" y="2143432"/>
            <a:ext cx="4532667" cy="2031325"/>
          </a:xfrm>
          <a:prstGeom prst="rect">
            <a:avLst/>
          </a:prstGeom>
          <a:noFill/>
        </p:spPr>
        <p:txBody>
          <a:bodyPr wrap="square" rtlCol="0">
            <a:spAutoFit/>
          </a:bodyPr>
          <a:lstStyle/>
          <a:p>
            <a:r>
              <a:rPr lang="en-US" b="1" dirty="0">
                <a:latin typeface="Gill Sans MT" panose="020B0502020104020203" pitchFamily="34" charset="0"/>
              </a:rPr>
              <a:t>Species Distribution:</a:t>
            </a:r>
          </a:p>
          <a:p>
            <a:endParaRPr lang="en-US" b="1"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The Grassland habitat has the </a:t>
            </a:r>
            <a:r>
              <a:rPr lang="en-US" b="1" dirty="0">
                <a:latin typeface="Gill Sans MT" panose="020B0502020104020203" pitchFamily="34" charset="0"/>
              </a:rPr>
              <a:t>highest</a:t>
            </a:r>
            <a:r>
              <a:rPr lang="en-US" dirty="0">
                <a:latin typeface="Gill Sans MT" panose="020B0502020104020203" pitchFamily="34" charset="0"/>
              </a:rPr>
              <a:t> number of bird observations (</a:t>
            </a:r>
            <a:r>
              <a:rPr lang="en-US" b="1" dirty="0">
                <a:latin typeface="Gill Sans MT" panose="020B0502020104020203" pitchFamily="34" charset="0"/>
              </a:rPr>
              <a:t>3588</a:t>
            </a:r>
            <a:r>
              <a:rPr lang="en-US" dirty="0">
                <a:latin typeface="Gill Sans MT" panose="020B0502020104020203" pitchFamily="34" charset="0"/>
              </a:rPr>
              <a:t> records).</a:t>
            </a:r>
          </a:p>
          <a:p>
            <a:pPr marL="285750" indent="-285750">
              <a:buFont typeface="Arial" panose="020B0604020202020204" pitchFamily="34" charset="0"/>
              <a:buChar char="•"/>
            </a:pPr>
            <a:r>
              <a:rPr lang="en-US" dirty="0">
                <a:latin typeface="Gill Sans MT" panose="020B0502020104020203" pitchFamily="34" charset="0"/>
              </a:rPr>
              <a:t>Forest areas have </a:t>
            </a:r>
            <a:r>
              <a:rPr lang="en-US" b="1" dirty="0">
                <a:latin typeface="Gill Sans MT" panose="020B0502020104020203" pitchFamily="34" charset="0"/>
              </a:rPr>
              <a:t>fewer</a:t>
            </a:r>
            <a:r>
              <a:rPr lang="en-US" dirty="0">
                <a:latin typeface="Gill Sans MT" panose="020B0502020104020203" pitchFamily="34" charset="0"/>
              </a:rPr>
              <a:t> observations (</a:t>
            </a:r>
            <a:r>
              <a:rPr lang="en-US" b="1" dirty="0">
                <a:latin typeface="Gill Sans MT" panose="020B0502020104020203" pitchFamily="34" charset="0"/>
              </a:rPr>
              <a:t>333</a:t>
            </a:r>
            <a:r>
              <a:rPr lang="en-US" dirty="0">
                <a:latin typeface="Gill Sans MT" panose="020B0502020104020203" pitchFamily="34" charset="0"/>
              </a:rPr>
              <a:t> records).</a:t>
            </a:r>
            <a:endParaRPr lang="en-IN" dirty="0">
              <a:latin typeface="Gill Sans MT" panose="020B0502020104020203" pitchFamily="34" charset="0"/>
            </a:endParaRPr>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E4ED-575E-B94A-A6CF-68F4712B5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73C24-E8A8-39CA-A3A9-9D4636C77C0A}"/>
              </a:ext>
            </a:extLst>
          </p:cNvPr>
          <p:cNvSpPr>
            <a:spLocks noGrp="1"/>
          </p:cNvSpPr>
          <p:nvPr>
            <p:ph type="title"/>
          </p:nvPr>
        </p:nvSpPr>
        <p:spPr>
          <a:xfrm>
            <a:off x="1262062" y="87104"/>
            <a:ext cx="9371949" cy="1518514"/>
          </a:xfrm>
        </p:spPr>
        <p:txBody>
          <a:bodyPr>
            <a:noAutofit/>
          </a:bodyPr>
          <a:lstStyle/>
          <a:p>
            <a:r>
              <a:rPr lang="en-US" sz="3200" dirty="0">
                <a:latin typeface="Gill Sans MT" panose="020B0502020104020203" pitchFamily="34" charset="0"/>
              </a:rPr>
              <a:t>Distribution of Species Across Administrative Units and Habitat Types &amp;  Count species per administrative unit and habitat type</a:t>
            </a:r>
          </a:p>
        </p:txBody>
      </p:sp>
      <p:sp>
        <p:nvSpPr>
          <p:cNvPr id="4" name="Slide Number Placeholder 3">
            <a:extLst>
              <a:ext uri="{FF2B5EF4-FFF2-40B4-BE49-F238E27FC236}">
                <a16:creationId xmlns:a16="http://schemas.microsoft.com/office/drawing/2014/main" id="{C1EFEA2A-AE78-8793-07EB-D298CA54289A}"/>
              </a:ext>
            </a:extLst>
          </p:cNvPr>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a:extLst>
              <a:ext uri="{FF2B5EF4-FFF2-40B4-BE49-F238E27FC236}">
                <a16:creationId xmlns:a16="http://schemas.microsoft.com/office/drawing/2014/main" id="{092F32A9-8D32-D7F6-7F26-88C039B7C02C}"/>
              </a:ext>
            </a:extLst>
          </p:cNvPr>
          <p:cNvSpPr>
            <a:spLocks noGrp="1"/>
          </p:cNvSpPr>
          <p:nvPr>
            <p:ph type="dt" sz="half" idx="10"/>
          </p:nvPr>
        </p:nvSpPr>
        <p:spPr/>
        <p:txBody>
          <a:bodyPr/>
          <a:lstStyle/>
          <a:p>
            <a:fld id="{6DD1B487-36FD-4CED-B07A-1A81FC6540B1}" type="datetime1">
              <a:rPr lang="en-US" smtClean="0"/>
              <a:pPr/>
              <a:t>2/16/2025</a:t>
            </a:fld>
            <a:endParaRPr lang="en-US" dirty="0"/>
          </a:p>
        </p:txBody>
      </p:sp>
      <p:sp>
        <p:nvSpPr>
          <p:cNvPr id="6" name="Footer Placeholder 5">
            <a:extLst>
              <a:ext uri="{FF2B5EF4-FFF2-40B4-BE49-F238E27FC236}">
                <a16:creationId xmlns:a16="http://schemas.microsoft.com/office/drawing/2014/main" id="{B392FE94-F2B9-45C3-B049-C42FCEF9354E}"/>
              </a:ext>
            </a:extLst>
          </p:cNvPr>
          <p:cNvSpPr>
            <a:spLocks noGrp="1"/>
          </p:cNvSpPr>
          <p:nvPr>
            <p:ph type="ftr" sz="quarter" idx="11"/>
          </p:nvPr>
        </p:nvSpPr>
        <p:spPr/>
        <p:txBody>
          <a:bodyPr/>
          <a:lstStyle/>
          <a:p>
            <a:r>
              <a:rPr lang="en-US"/>
              <a:t>Add a footer</a:t>
            </a:r>
            <a:endParaRPr lang="en-US" dirty="0"/>
          </a:p>
        </p:txBody>
      </p:sp>
      <p:pic>
        <p:nvPicPr>
          <p:cNvPr id="21" name="Content Placeholder 20">
            <a:extLst>
              <a:ext uri="{FF2B5EF4-FFF2-40B4-BE49-F238E27FC236}">
                <a16:creationId xmlns:a16="http://schemas.microsoft.com/office/drawing/2014/main" id="{21F0F4D3-8927-0004-B7E1-5AA9E4D8E6E1}"/>
              </a:ext>
            </a:extLst>
          </p:cNvPr>
          <p:cNvPicPr>
            <a:picLocks noGrp="1" noChangeAspect="1"/>
          </p:cNvPicPr>
          <p:nvPr>
            <p:ph idx="1"/>
          </p:nvPr>
        </p:nvPicPr>
        <p:blipFill>
          <a:blip r:embed="rId3"/>
          <a:stretch>
            <a:fillRect/>
          </a:stretch>
        </p:blipFill>
        <p:spPr>
          <a:xfrm>
            <a:off x="953733" y="1692724"/>
            <a:ext cx="4994304" cy="2936712"/>
          </a:xfrm>
        </p:spPr>
      </p:pic>
      <p:pic>
        <p:nvPicPr>
          <p:cNvPr id="27" name="Picture 26">
            <a:extLst>
              <a:ext uri="{FF2B5EF4-FFF2-40B4-BE49-F238E27FC236}">
                <a16:creationId xmlns:a16="http://schemas.microsoft.com/office/drawing/2014/main" id="{D4AAACBD-CCD0-7E67-8D6E-D7FD7CD1DC15}"/>
              </a:ext>
            </a:extLst>
          </p:cNvPr>
          <p:cNvPicPr>
            <a:picLocks noChangeAspect="1"/>
          </p:cNvPicPr>
          <p:nvPr/>
        </p:nvPicPr>
        <p:blipFill>
          <a:blip r:embed="rId4"/>
          <a:stretch>
            <a:fillRect/>
          </a:stretch>
        </p:blipFill>
        <p:spPr>
          <a:xfrm>
            <a:off x="6243965" y="1692724"/>
            <a:ext cx="5407261" cy="2936712"/>
          </a:xfrm>
          <a:prstGeom prst="rect">
            <a:avLst/>
          </a:prstGeom>
        </p:spPr>
      </p:pic>
      <p:sp>
        <p:nvSpPr>
          <p:cNvPr id="28" name="TextBox 27">
            <a:extLst>
              <a:ext uri="{FF2B5EF4-FFF2-40B4-BE49-F238E27FC236}">
                <a16:creationId xmlns:a16="http://schemas.microsoft.com/office/drawing/2014/main" id="{CC5F245D-74DA-EEA4-0B36-F90B1E9DD873}"/>
              </a:ext>
            </a:extLst>
          </p:cNvPr>
          <p:cNvSpPr txBox="1"/>
          <p:nvPr/>
        </p:nvSpPr>
        <p:spPr>
          <a:xfrm>
            <a:off x="954213" y="4803648"/>
            <a:ext cx="10785987" cy="1477328"/>
          </a:xfrm>
          <a:prstGeom prst="rect">
            <a:avLst/>
          </a:prstGeom>
          <a:noFill/>
        </p:spPr>
        <p:txBody>
          <a:bodyPr wrap="square" rtlCol="0">
            <a:spAutoFit/>
          </a:bodyPr>
          <a:lstStyle/>
          <a:p>
            <a:r>
              <a:t>Observation Frequency:</a:t>
            </a:r>
          </a:p>
          <a:p>
            <a:endParaRPr/>
          </a:p>
          <a:p>
            <a:r>
              <a:t>All observations were recorded in 2018..</a:t>
            </a:r>
          </a:p>
          <a:p>
            <a:r>
              <a:t>The highest number of observations occurred in May (1,474), followed by June (1,347) and July (1,100).Seasonally, Summer had the most observations (2,447 records), followed by Spring (1,474 records).</a:t>
            </a:r>
          </a:p>
        </p:txBody>
      </p:sp>
    </p:spTree>
    <p:extLst>
      <p:ext uri="{BB962C8B-B14F-4D97-AF65-F5344CB8AC3E}">
        <p14:creationId xmlns:p14="http://schemas.microsoft.com/office/powerpoint/2010/main" val="19818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76087"/>
            <a:ext cx="9371949" cy="608816"/>
          </a:xfrm>
        </p:spPr>
        <p:txBody>
          <a:bodyPr>
            <a:normAutofit/>
          </a:bodyPr>
          <a:lstStyle/>
          <a:p>
            <a:r>
              <a:rPr lang="en-US" sz="3200" dirty="0">
                <a:latin typeface="Gill Sans MT" panose="020B0502020104020203" pitchFamily="34" charset="0"/>
              </a:rPr>
              <a:t>Environmental Conditions &amp; Bird Activity:</a:t>
            </a:r>
          </a:p>
        </p:txBody>
      </p:sp>
      <p:pic>
        <p:nvPicPr>
          <p:cNvPr id="11" name="Content Placeholder 10">
            <a:extLst>
              <a:ext uri="{FF2B5EF4-FFF2-40B4-BE49-F238E27FC236}">
                <a16:creationId xmlns:a16="http://schemas.microsoft.com/office/drawing/2014/main" id="{74428921-315B-FC11-0A20-22CC4FEF5496}"/>
              </a:ext>
            </a:extLst>
          </p:cNvPr>
          <p:cNvPicPr>
            <a:picLocks noGrp="1" noChangeAspect="1"/>
          </p:cNvPicPr>
          <p:nvPr>
            <p:ph sz="half" idx="1"/>
          </p:nvPr>
        </p:nvPicPr>
        <p:blipFill>
          <a:blip r:embed="rId2"/>
          <a:stretch>
            <a:fillRect/>
          </a:stretch>
        </p:blipFill>
        <p:spPr>
          <a:xfrm>
            <a:off x="1154061" y="884903"/>
            <a:ext cx="4610100" cy="3333136"/>
          </a:xfrm>
        </p:spPr>
      </p:pic>
      <p:sp>
        <p:nvSpPr>
          <p:cNvPr id="5" name="Slide Number Placeholder 4"/>
          <p:cNvSpPr>
            <a:spLocks noGrp="1"/>
          </p:cNvSpPr>
          <p:nvPr>
            <p:ph type="sldNum" sz="quarter" idx="12"/>
          </p:nvPr>
        </p:nvSpPr>
        <p:spPr/>
        <p:txBody>
          <a:bodyPr/>
          <a:lstStyle/>
          <a:p>
            <a:fld id="{9CD8D479-8942-46E8-A226-A4E01F7A105C}" type="slidenum">
              <a:rPr lang="en-US" smtClean="0"/>
              <a:t>6</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2/16/2025</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pic>
        <p:nvPicPr>
          <p:cNvPr id="13" name="Content Placeholder 12">
            <a:extLst>
              <a:ext uri="{FF2B5EF4-FFF2-40B4-BE49-F238E27FC236}">
                <a16:creationId xmlns:a16="http://schemas.microsoft.com/office/drawing/2014/main" id="{04C439F3-5585-5034-3C38-AA22771BEBB0}"/>
              </a:ext>
            </a:extLst>
          </p:cNvPr>
          <p:cNvPicPr>
            <a:picLocks noGrp="1" noChangeAspect="1"/>
          </p:cNvPicPr>
          <p:nvPr>
            <p:ph sz="half" idx="2"/>
          </p:nvPr>
        </p:nvPicPr>
        <p:blipFill>
          <a:blip r:embed="rId3"/>
          <a:stretch>
            <a:fillRect/>
          </a:stretch>
        </p:blipFill>
        <p:spPr>
          <a:xfrm>
            <a:off x="6675321" y="884903"/>
            <a:ext cx="4848086" cy="3260310"/>
          </a:xfrm>
        </p:spPr>
      </p:pic>
      <p:sp>
        <p:nvSpPr>
          <p:cNvPr id="14" name="TextBox 13">
            <a:extLst>
              <a:ext uri="{FF2B5EF4-FFF2-40B4-BE49-F238E27FC236}">
                <a16:creationId xmlns:a16="http://schemas.microsoft.com/office/drawing/2014/main" id="{6FC36B4E-E651-2515-2FEE-B67F28D61E2F}"/>
              </a:ext>
            </a:extLst>
          </p:cNvPr>
          <p:cNvSpPr txBox="1"/>
          <p:nvPr/>
        </p:nvSpPr>
        <p:spPr>
          <a:xfrm>
            <a:off x="1002890" y="4621161"/>
            <a:ext cx="10402529" cy="1200329"/>
          </a:xfrm>
          <a:prstGeom prst="rect">
            <a:avLst/>
          </a:prstGeom>
          <a:noFill/>
        </p:spPr>
        <p:txBody>
          <a:bodyPr wrap="square" rtlCol="0">
            <a:spAutoFit/>
          </a:bodyPr>
          <a:lstStyle/>
          <a:p>
            <a:r>
              <a:t>There is a negative correlation between temperature and humidity (-0.72), meaning higher temperatures are associated with lower humidity.</a:t>
            </a:r>
          </a:p>
          <a:p>
            <a:r>
              <a:t>This suggests that bird observations could be influenced by seasonal weather patterns.</a:t>
            </a:r>
          </a:p>
          <a:p>
            <a:r>
              <a:t>Therefore, bird activity decreases when the temperature is high and increases when the humidity is high.</a:t>
            </a:r>
          </a:p>
        </p:txBody>
      </p:sp>
    </p:spTree>
    <p:extLst>
      <p:ext uri="{BB962C8B-B14F-4D97-AF65-F5344CB8AC3E}">
        <p14:creationId xmlns:p14="http://schemas.microsoft.com/office/powerpoint/2010/main" val="4015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76087"/>
            <a:ext cx="9371949" cy="638313"/>
          </a:xfrm>
        </p:spPr>
        <p:txBody>
          <a:bodyPr>
            <a:normAutofit/>
          </a:bodyPr>
          <a:lstStyle/>
          <a:p>
            <a:r>
              <a:rPr lang="en-US" sz="3200" dirty="0">
                <a:latin typeface="Gill Sans MT" panose="020B0502020104020203" pitchFamily="34" charset="0"/>
              </a:rPr>
              <a:t>Temporal Analysis</a:t>
            </a:r>
          </a:p>
        </p:txBody>
      </p:sp>
      <p:pic>
        <p:nvPicPr>
          <p:cNvPr id="11" name="Content Placeholder 10">
            <a:extLst>
              <a:ext uri="{FF2B5EF4-FFF2-40B4-BE49-F238E27FC236}">
                <a16:creationId xmlns:a16="http://schemas.microsoft.com/office/drawing/2014/main" id="{3F83C2AC-90CB-6447-C0DD-86260B7942CD}"/>
              </a:ext>
            </a:extLst>
          </p:cNvPr>
          <p:cNvPicPr>
            <a:picLocks noGrp="1" noChangeAspect="1"/>
          </p:cNvPicPr>
          <p:nvPr>
            <p:ph sz="half" idx="1"/>
          </p:nvPr>
        </p:nvPicPr>
        <p:blipFill>
          <a:blip r:embed="rId2"/>
          <a:stretch>
            <a:fillRect/>
          </a:stretch>
        </p:blipFill>
        <p:spPr>
          <a:xfrm>
            <a:off x="819764" y="1003476"/>
            <a:ext cx="5030430" cy="2842584"/>
          </a:xfrm>
        </p:spPr>
      </p:pic>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2/16/2025</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pic>
        <p:nvPicPr>
          <p:cNvPr id="13" name="Content Placeholder 12">
            <a:extLst>
              <a:ext uri="{FF2B5EF4-FFF2-40B4-BE49-F238E27FC236}">
                <a16:creationId xmlns:a16="http://schemas.microsoft.com/office/drawing/2014/main" id="{6BB8750C-111A-3DB0-ACA9-A300D1F01F6B}"/>
              </a:ext>
            </a:extLst>
          </p:cNvPr>
          <p:cNvPicPr>
            <a:picLocks noGrp="1" noChangeAspect="1"/>
          </p:cNvPicPr>
          <p:nvPr>
            <p:ph sz="half" idx="2"/>
          </p:nvPr>
        </p:nvPicPr>
        <p:blipFill>
          <a:blip r:embed="rId3"/>
          <a:stretch>
            <a:fillRect/>
          </a:stretch>
        </p:blipFill>
        <p:spPr>
          <a:xfrm>
            <a:off x="6096000" y="1003476"/>
            <a:ext cx="5276236" cy="2893519"/>
          </a:xfrm>
        </p:spPr>
      </p:pic>
      <p:sp>
        <p:nvSpPr>
          <p:cNvPr id="14" name="TextBox 13">
            <a:extLst>
              <a:ext uri="{FF2B5EF4-FFF2-40B4-BE49-F238E27FC236}">
                <a16:creationId xmlns:a16="http://schemas.microsoft.com/office/drawing/2014/main" id="{FB0B95B3-038E-B633-1437-F08EC918A337}"/>
              </a:ext>
            </a:extLst>
          </p:cNvPr>
          <p:cNvSpPr txBox="1"/>
          <p:nvPr/>
        </p:nvSpPr>
        <p:spPr>
          <a:xfrm>
            <a:off x="573958" y="4247535"/>
            <a:ext cx="10798278" cy="2031325"/>
          </a:xfrm>
          <a:prstGeom prst="rect">
            <a:avLst/>
          </a:prstGeom>
          <a:noFill/>
        </p:spPr>
        <p:txBody>
          <a:bodyPr wrap="square" rtlCol="0">
            <a:spAutoFit/>
          </a:bodyPr>
          <a:lstStyle/>
          <a:p>
            <a:r>
              <a:rPr lang="en-US" b="1" dirty="0"/>
              <a:t>Seasonal Trends:</a:t>
            </a:r>
          </a:p>
          <a:p>
            <a:pPr marL="285750" indent="-285750">
              <a:buFont typeface="Arial" panose="020B0604020202020204" pitchFamily="34" charset="0"/>
              <a:buChar char="•"/>
            </a:pPr>
            <a:r>
              <a:rPr lang="en-US" dirty="0"/>
              <a:t>Spring (1,474 observations) and Summer (2,447 observations) had the highest bird sightings in 2018.This suggests increased bird activity during warmer months, possibly linked to breeding or migration patterns.</a:t>
            </a:r>
          </a:p>
          <a:p>
            <a:endParaRPr lang="en-US" dirty="0"/>
          </a:p>
          <a:p>
            <a:r>
              <a:rPr lang="en-US" b="1" dirty="0"/>
              <a:t>Observation Time Analysis:</a:t>
            </a:r>
          </a:p>
          <a:p>
            <a:pPr marL="285750" indent="-285750">
              <a:buFont typeface="Arial" panose="020B0604020202020204" pitchFamily="34" charset="0"/>
              <a:buChar char="•"/>
            </a:pPr>
            <a:r>
              <a:rPr lang="en-US" dirty="0"/>
              <a:t>Bird observations peaked between 6 AM to 8 AM (868 at 6 AM, 902 at 7 AM, 719 at 8 AM).After 9 AM, sightings gradually declined. This indicates that early morning is the most active period for bird activity.</a:t>
            </a:r>
            <a:endParaRPr lang="en-IN" dirty="0"/>
          </a:p>
        </p:txBody>
      </p:sp>
    </p:spTree>
    <p:extLst>
      <p:ext uri="{BB962C8B-B14F-4D97-AF65-F5344CB8AC3E}">
        <p14:creationId xmlns:p14="http://schemas.microsoft.com/office/powerpoint/2010/main" val="12907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76087"/>
            <a:ext cx="9371949" cy="638313"/>
          </a:xfrm>
        </p:spPr>
        <p:txBody>
          <a:bodyPr>
            <a:normAutofit/>
          </a:bodyPr>
          <a:lstStyle/>
          <a:p>
            <a:r>
              <a:rPr lang="en-US" sz="3200" dirty="0">
                <a:latin typeface="Gill Sans MT" panose="020B0502020104020203" pitchFamily="34" charset="0"/>
              </a:rPr>
              <a:t>Spatial Analysis</a:t>
            </a:r>
          </a:p>
        </p:txBody>
      </p:sp>
      <p:pic>
        <p:nvPicPr>
          <p:cNvPr id="11" name="Content Placeholder 10">
            <a:extLst>
              <a:ext uri="{FF2B5EF4-FFF2-40B4-BE49-F238E27FC236}">
                <a16:creationId xmlns:a16="http://schemas.microsoft.com/office/drawing/2014/main" id="{5CC2C1D9-4DCF-6DDC-CE2C-D15B47D2D0F5}"/>
              </a:ext>
            </a:extLst>
          </p:cNvPr>
          <p:cNvPicPr>
            <a:picLocks noGrp="1" noChangeAspect="1"/>
          </p:cNvPicPr>
          <p:nvPr>
            <p:ph sz="half" idx="2"/>
          </p:nvPr>
        </p:nvPicPr>
        <p:blipFill>
          <a:blip r:embed="rId2"/>
          <a:stretch>
            <a:fillRect/>
          </a:stretch>
        </p:blipFill>
        <p:spPr>
          <a:xfrm>
            <a:off x="835741" y="825911"/>
            <a:ext cx="5182471" cy="3218616"/>
          </a:xfrm>
        </p:spPr>
      </p:pic>
      <p:pic>
        <p:nvPicPr>
          <p:cNvPr id="13" name="Content Placeholder 12">
            <a:extLst>
              <a:ext uri="{FF2B5EF4-FFF2-40B4-BE49-F238E27FC236}">
                <a16:creationId xmlns:a16="http://schemas.microsoft.com/office/drawing/2014/main" id="{E8D9319F-AB51-2A46-2377-55DC42A423C9}"/>
              </a:ext>
            </a:extLst>
          </p:cNvPr>
          <p:cNvPicPr>
            <a:picLocks noGrp="1" noChangeAspect="1"/>
          </p:cNvPicPr>
          <p:nvPr>
            <p:ph sz="quarter" idx="4"/>
          </p:nvPr>
        </p:nvPicPr>
        <p:blipFill>
          <a:blip r:embed="rId3"/>
          <a:stretch>
            <a:fillRect/>
          </a:stretch>
        </p:blipFill>
        <p:spPr>
          <a:xfrm>
            <a:off x="6173789" y="1102413"/>
            <a:ext cx="5311166" cy="2942114"/>
          </a:xfrm>
        </p:spPr>
      </p:pic>
      <p:sp>
        <p:nvSpPr>
          <p:cNvPr id="7" name="Slide Number Placeholder 6"/>
          <p:cNvSpPr>
            <a:spLocks noGrp="1"/>
          </p:cNvSpPr>
          <p:nvPr>
            <p:ph type="sldNum" sz="quarter" idx="12"/>
          </p:nvPr>
        </p:nvSpPr>
        <p:spPr/>
        <p:txBody>
          <a:bodyPr/>
          <a:lstStyle/>
          <a:p>
            <a:fld id="{9CD8D479-8942-46E8-A226-A4E01F7A105C}" type="slidenum">
              <a:rPr lang="en-US" smtClean="0"/>
              <a:t>8</a:t>
            </a:fld>
            <a:endParaRPr lang="en-US" dirty="0"/>
          </a:p>
        </p:txBody>
      </p:sp>
      <p:sp>
        <p:nvSpPr>
          <p:cNvPr id="8" name="Date Placeholder 7"/>
          <p:cNvSpPr>
            <a:spLocks noGrp="1"/>
          </p:cNvSpPr>
          <p:nvPr>
            <p:ph type="dt" sz="half" idx="10"/>
          </p:nvPr>
        </p:nvSpPr>
        <p:spPr/>
        <p:txBody>
          <a:bodyPr/>
          <a:lstStyle/>
          <a:p>
            <a:fld id="{94C81B4D-F060-418E-A958-B2BDC1A258F8}" type="datetime1">
              <a:rPr lang="en-US" smtClean="0"/>
              <a:pPr/>
              <a:t>2/16/2025</a:t>
            </a:fld>
            <a:endParaRPr lang="en-US" dirty="0"/>
          </a:p>
        </p:txBody>
      </p:sp>
      <p:sp>
        <p:nvSpPr>
          <p:cNvPr id="9" name="Footer Placeholder 8"/>
          <p:cNvSpPr>
            <a:spLocks noGrp="1"/>
          </p:cNvSpPr>
          <p:nvPr>
            <p:ph type="ftr" sz="quarter" idx="11"/>
          </p:nvPr>
        </p:nvSpPr>
        <p:spPr/>
        <p:txBody>
          <a:bodyPr/>
          <a:lstStyle/>
          <a:p>
            <a:r>
              <a:rPr lang="en-US"/>
              <a:t>Add a footer</a:t>
            </a:r>
            <a:endParaRPr lang="en-US" dirty="0"/>
          </a:p>
        </p:txBody>
      </p:sp>
      <p:sp>
        <p:nvSpPr>
          <p:cNvPr id="14" name="TextBox 13">
            <a:extLst>
              <a:ext uri="{FF2B5EF4-FFF2-40B4-BE49-F238E27FC236}">
                <a16:creationId xmlns:a16="http://schemas.microsoft.com/office/drawing/2014/main" id="{3ED3F061-AA03-B3DF-406C-2D67A256D5B2}"/>
              </a:ext>
            </a:extLst>
          </p:cNvPr>
          <p:cNvSpPr txBox="1"/>
          <p:nvPr/>
        </p:nvSpPr>
        <p:spPr>
          <a:xfrm>
            <a:off x="1061884" y="4444181"/>
            <a:ext cx="10423071" cy="1754326"/>
          </a:xfrm>
          <a:prstGeom prst="rect">
            <a:avLst/>
          </a:prstGeom>
          <a:noFill/>
        </p:spPr>
        <p:txBody>
          <a:bodyPr wrap="square" rtlCol="0">
            <a:spAutoFit/>
          </a:bodyPr>
          <a:lstStyle/>
          <a:p>
            <a:r>
              <a:rPr lang="en-US" b="1" dirty="0">
                <a:latin typeface="Gill Sans MT" panose="020B0502020104020203" pitchFamily="34" charset="0"/>
              </a:rPr>
              <a:t>Biodiversity Hotspots (Location Insights using Bird Activity Count):</a:t>
            </a:r>
          </a:p>
          <a:p>
            <a:pPr marL="285750" indent="-285750">
              <a:buFont typeface="Arial" panose="020B0604020202020204" pitchFamily="34" charset="0"/>
              <a:buChar char="•"/>
            </a:pPr>
            <a:r>
              <a:rPr lang="en-US" dirty="0">
                <a:latin typeface="Gill Sans MT" panose="020B0502020104020203" pitchFamily="34" charset="0"/>
              </a:rPr>
              <a:t>Grasslands have the highest bird activity (1,884 total observations in the first 3 minutes).Forests have significantly lower bird activity (174 total observations), suggesting fewer species or lower detection rates.</a:t>
            </a:r>
          </a:p>
          <a:p>
            <a:r>
              <a:rPr lang="en-US" b="1" dirty="0">
                <a:latin typeface="Gill Sans MT" panose="020B0502020104020203" pitchFamily="34" charset="0"/>
              </a:rPr>
              <a:t>Plot-Level Analysis:</a:t>
            </a:r>
          </a:p>
          <a:p>
            <a:pPr marL="285750" indent="-285750">
              <a:buFont typeface="Arial" panose="020B0604020202020204" pitchFamily="34" charset="0"/>
              <a:buChar char="•"/>
            </a:pPr>
            <a:r>
              <a:rPr lang="en-US" dirty="0">
                <a:latin typeface="Gill Sans MT" panose="020B0502020104020203" pitchFamily="34" charset="0"/>
              </a:rPr>
              <a:t>ANTI-0124 has the highest bird activity (36 birds recorded in the first 3 minutes).Other high-activity plots include ANTI-0188 (35 birds), ANTI-0063 (32 birds), and ANTI-0027 (31 birds).</a:t>
            </a:r>
            <a:endParaRPr lang="en-IN" dirty="0">
              <a:latin typeface="Gill Sans MT" panose="020B0502020104020203" pitchFamily="34" charset="0"/>
            </a:endParaRPr>
          </a:p>
        </p:txBody>
      </p:sp>
    </p:spTree>
    <p:extLst>
      <p:ext uri="{BB962C8B-B14F-4D97-AF65-F5344CB8AC3E}">
        <p14:creationId xmlns:p14="http://schemas.microsoft.com/office/powerpoint/2010/main" val="27883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76087"/>
            <a:ext cx="9371949" cy="549823"/>
          </a:xfrm>
        </p:spPr>
        <p:txBody>
          <a:bodyPr>
            <a:normAutofit fontScale="90000"/>
          </a:bodyPr>
          <a:lstStyle/>
          <a:p>
            <a:r>
              <a:rPr lang="en-US" sz="3200" dirty="0">
                <a:latin typeface="Gill Sans MT" panose="020B0502020104020203" pitchFamily="34" charset="0"/>
              </a:rPr>
              <a:t>Species Analysis</a:t>
            </a:r>
          </a:p>
        </p:txBody>
      </p:sp>
      <p:sp>
        <p:nvSpPr>
          <p:cNvPr id="3" name="Slide Number Placeholder 2"/>
          <p:cNvSpPr>
            <a:spLocks noGrp="1"/>
          </p:cNvSpPr>
          <p:nvPr>
            <p:ph type="sldNum" sz="quarter" idx="12"/>
          </p:nvPr>
        </p:nvSpPr>
        <p:spPr/>
        <p:txBody>
          <a:bodyPr/>
          <a:lstStyle/>
          <a:p>
            <a:fld id="{9CD8D479-8942-46E8-A226-A4E01F7A105C}" type="slidenum">
              <a:rPr lang="en-US" smtClean="0"/>
              <a:t>9</a:t>
            </a:fld>
            <a:endParaRPr lang="en-US"/>
          </a:p>
        </p:txBody>
      </p:sp>
      <p:sp>
        <p:nvSpPr>
          <p:cNvPr id="4" name="Date Placeholder 3"/>
          <p:cNvSpPr>
            <a:spLocks noGrp="1"/>
          </p:cNvSpPr>
          <p:nvPr>
            <p:ph type="dt" sz="half" idx="10"/>
          </p:nvPr>
        </p:nvSpPr>
        <p:spPr/>
        <p:txBody>
          <a:bodyPr/>
          <a:lstStyle/>
          <a:p>
            <a:fld id="{9386AC23-C97B-41FB-9B89-C7FE0FB631CA}" type="datetime1">
              <a:rPr lang="en-US" smtClean="0"/>
              <a:pPr/>
              <a:t>2/16/2025</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pic>
        <p:nvPicPr>
          <p:cNvPr id="8" name="Picture 7">
            <a:extLst>
              <a:ext uri="{FF2B5EF4-FFF2-40B4-BE49-F238E27FC236}">
                <a16:creationId xmlns:a16="http://schemas.microsoft.com/office/drawing/2014/main" id="{FCA2B797-C1B4-9EF7-4C18-0A99B9022171}"/>
              </a:ext>
            </a:extLst>
          </p:cNvPr>
          <p:cNvPicPr>
            <a:picLocks noChangeAspect="1"/>
          </p:cNvPicPr>
          <p:nvPr/>
        </p:nvPicPr>
        <p:blipFill>
          <a:blip r:embed="rId2"/>
          <a:stretch>
            <a:fillRect/>
          </a:stretch>
        </p:blipFill>
        <p:spPr>
          <a:xfrm>
            <a:off x="707923" y="915763"/>
            <a:ext cx="5279923" cy="2781166"/>
          </a:xfrm>
          <a:prstGeom prst="rect">
            <a:avLst/>
          </a:prstGeom>
        </p:spPr>
      </p:pic>
      <p:pic>
        <p:nvPicPr>
          <p:cNvPr id="11" name="Picture 10">
            <a:extLst>
              <a:ext uri="{FF2B5EF4-FFF2-40B4-BE49-F238E27FC236}">
                <a16:creationId xmlns:a16="http://schemas.microsoft.com/office/drawing/2014/main" id="{0BDE2E16-5E81-E665-933B-4F5AA3866845}"/>
              </a:ext>
            </a:extLst>
          </p:cNvPr>
          <p:cNvPicPr>
            <a:picLocks noChangeAspect="1"/>
          </p:cNvPicPr>
          <p:nvPr/>
        </p:nvPicPr>
        <p:blipFill>
          <a:blip r:embed="rId3"/>
          <a:stretch>
            <a:fillRect/>
          </a:stretch>
        </p:blipFill>
        <p:spPr>
          <a:xfrm>
            <a:off x="5987846" y="915763"/>
            <a:ext cx="5771536" cy="2907622"/>
          </a:xfrm>
          <a:prstGeom prst="rect">
            <a:avLst/>
          </a:prstGeom>
        </p:spPr>
      </p:pic>
      <p:sp>
        <p:nvSpPr>
          <p:cNvPr id="12" name="TextBox 11">
            <a:extLst>
              <a:ext uri="{FF2B5EF4-FFF2-40B4-BE49-F238E27FC236}">
                <a16:creationId xmlns:a16="http://schemas.microsoft.com/office/drawing/2014/main" id="{6CF3C473-D6DC-2590-F949-55192E6C2BDE}"/>
              </a:ext>
            </a:extLst>
          </p:cNvPr>
          <p:cNvSpPr txBox="1"/>
          <p:nvPr/>
        </p:nvSpPr>
        <p:spPr>
          <a:xfrm>
            <a:off x="990505" y="3823385"/>
            <a:ext cx="11201495" cy="2585323"/>
          </a:xfrm>
          <a:prstGeom prst="rect">
            <a:avLst/>
          </a:prstGeom>
          <a:noFill/>
        </p:spPr>
        <p:txBody>
          <a:bodyPr wrap="square" rtlCol="0">
            <a:spAutoFit/>
          </a:bodyPr>
          <a:lstStyle/>
          <a:p>
            <a:r>
              <a:rPr lang="en-US" b="1" dirty="0"/>
              <a:t>Diversity Metrics:</a:t>
            </a:r>
          </a:p>
          <a:p>
            <a:endParaRPr lang="en-US" dirty="0"/>
          </a:p>
          <a:p>
            <a:r>
              <a:rPr lang="en-US" dirty="0"/>
              <a:t>A total of 81 unique bird species were observed. Grasslands (78 species) have the highest species diversity, while Forests (46 species) support fewer species.</a:t>
            </a:r>
          </a:p>
          <a:p>
            <a:endParaRPr lang="en-US" dirty="0"/>
          </a:p>
          <a:p>
            <a:r>
              <a:rPr lang="en-US" b="1" dirty="0"/>
              <a:t>Activity Patterns</a:t>
            </a:r>
            <a:r>
              <a:rPr lang="en-US" dirty="0"/>
              <a:t>:</a:t>
            </a:r>
          </a:p>
          <a:p>
            <a:endParaRPr lang="en-US" dirty="0"/>
          </a:p>
          <a:p>
            <a:r>
              <a:rPr lang="en-US" dirty="0"/>
              <a:t>The most common bird activity is Singing (2,306 observations), followed by Visualization (880 observations) and Calling (734 observations). 		 </a:t>
            </a:r>
            <a:endParaRPr lang="en-IN" dirty="0"/>
          </a:p>
        </p:txBody>
      </p:sp>
    </p:spTree>
    <p:extLst>
      <p:ext uri="{BB962C8B-B14F-4D97-AF65-F5344CB8AC3E}">
        <p14:creationId xmlns:p14="http://schemas.microsoft.com/office/powerpoint/2010/main" val="13322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240</TotalTime>
  <Words>1200</Words>
  <Application>Microsoft Office PowerPoint</Application>
  <PresentationFormat>Widescreen</PresentationFormat>
  <Paragraphs>170</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Gill Sans MT</vt:lpstr>
      <vt:lpstr>Wingdings</vt:lpstr>
      <vt:lpstr>Ecology 16x9</vt:lpstr>
      <vt:lpstr>Bird Species Observation Analysis</vt:lpstr>
      <vt:lpstr>  Problem Statement:</vt:lpstr>
      <vt:lpstr>Exploratory Data Analysis (EDA)</vt:lpstr>
      <vt:lpstr>Distribution of Species Across Administrative Units and Habitat Types &amp;  Count species per administrative unit and habitat type</vt:lpstr>
      <vt:lpstr>Distribution of Species Across Administrative Units and Habitat Types &amp;  Count species per administrative unit and habitat type</vt:lpstr>
      <vt:lpstr>Environmental Conditions &amp; Bird Activity:</vt:lpstr>
      <vt:lpstr>Temporal Analysis</vt:lpstr>
      <vt:lpstr>Spatial Analysis</vt:lpstr>
      <vt:lpstr>Species Analysis</vt:lpstr>
      <vt:lpstr>PowerPoint Presentation</vt:lpstr>
      <vt:lpstr>Species Analysis</vt:lpstr>
      <vt:lpstr>PowerPoint Presentation</vt:lpstr>
      <vt:lpstr>Environmental Conditions </vt:lpstr>
      <vt:lpstr>Observer Trends </vt:lpstr>
      <vt:lpstr> Conservation Insights </vt:lpstr>
      <vt:lpstr>AOU Code Patterns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ajithkumarganeshs97@outlook.com</dc:creator>
  <cp:lastModifiedBy>ajithkumarganeshs97@outlook.com</cp:lastModifiedBy>
  <cp:revision>2</cp:revision>
  <dcterms:created xsi:type="dcterms:W3CDTF">2025-02-16T03:52:37Z</dcterms:created>
  <dcterms:modified xsi:type="dcterms:W3CDTF">2025-02-16T10:09:49Z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