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1300" r:id="rId5"/>
    <p:sldId id="1291" r:id="rId6"/>
    <p:sldId id="1303" r:id="rId7"/>
    <p:sldId id="1304" r:id="rId8"/>
    <p:sldId id="1301" r:id="rId9"/>
    <p:sldId id="1305" r:id="rId10"/>
    <p:sldId id="1302" r:id="rId11"/>
    <p:sldId id="1306" r:id="rId12"/>
    <p:sldId id="1307" r:id="rId13"/>
    <p:sldId id="1295" r:id="rId14"/>
    <p:sldId id="1308" r:id="rId15"/>
    <p:sldId id="1309" r:id="rId16"/>
    <p:sldId id="1310" r:id="rId17"/>
    <p:sldId id="1311" r:id="rId18"/>
    <p:sldId id="1312" r:id="rId19"/>
    <p:sldId id="1296" r:id="rId20"/>
    <p:sldId id="1250"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varScale="1">
        <p:scale>
          <a:sx n="76" d="100"/>
          <a:sy n="76" d="100"/>
        </p:scale>
        <p:origin x="917"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5490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0307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patelris/crop-yield-prediction-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425105" y="2451100"/>
            <a:ext cx="7073213" cy="1200329"/>
          </a:xfrm>
          <a:prstGeom prst="rect">
            <a:avLst/>
          </a:prstGeom>
          <a:noFill/>
        </p:spPr>
        <p:txBody>
          <a:bodyPr wrap="square" rtlCol="0">
            <a:spAutoFit/>
          </a:bodyPr>
          <a:lstStyle/>
          <a:p>
            <a:pPr algn="r"/>
            <a:r>
              <a:rPr lang="en-US" sz="3600" b="0" i="0" dirty="0">
                <a:solidFill>
                  <a:schemeClr val="tx1"/>
                </a:solidFill>
                <a:effectLst/>
                <a:latin typeface="Inter"/>
              </a:rPr>
              <a:t>SUSTAINABLE AGRICULTURE WITH AI FOR CROP YIELD PREDICTION</a:t>
            </a:r>
            <a:endParaRPr lang="en-US" sz="4000" b="1" dirty="0">
              <a:solidFill>
                <a:schemeClr val="tx1"/>
              </a:solidFill>
              <a:latin typeface="Arial" panose="020B0604020202020204" pitchFamily="34" charset="0"/>
              <a:cs typeface="Arial" panose="020B0604020202020204" pitchFamily="34" charset="0"/>
            </a:endParaRP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5125167" y="3910879"/>
            <a:ext cx="5981125" cy="1816266"/>
          </a:xfrm>
          <a:prstGeom prst="rect">
            <a:avLst/>
          </a:prstGeom>
          <a:noFill/>
        </p:spPr>
        <p:txBody>
          <a:bodyPr wrap="none" rtlCol="0">
            <a:spAutoFit/>
          </a:bodyPr>
          <a:lstStyle/>
          <a:p>
            <a:r>
              <a:rPr lang="en-US" dirty="0">
                <a:solidFill>
                  <a:schemeClr val="bg1"/>
                </a:solidFill>
              </a:rPr>
              <a:t>College Name :AIGS</a:t>
            </a:r>
          </a:p>
          <a:p>
            <a:r>
              <a:rPr lang="en-US" dirty="0">
                <a:solidFill>
                  <a:schemeClr val="bg1"/>
                </a:solidFill>
              </a:rPr>
              <a:t>Student names :Ajith Kumar KS(U18AJ22S0306)</a:t>
            </a:r>
          </a:p>
          <a:p>
            <a:r>
              <a:rPr lang="en-US" dirty="0">
                <a:solidFill>
                  <a:schemeClr val="bg1"/>
                </a:solidFill>
              </a:rPr>
              <a:t>                           </a:t>
            </a:r>
            <a:r>
              <a:rPr lang="en-US" dirty="0" err="1">
                <a:solidFill>
                  <a:schemeClr val="bg1"/>
                </a:solidFill>
              </a:rPr>
              <a:t>Ambadykkannan</a:t>
            </a:r>
            <a:r>
              <a:rPr lang="en-US" dirty="0">
                <a:solidFill>
                  <a:schemeClr val="bg1"/>
                </a:solidFill>
              </a:rPr>
              <a:t> VR(U18AJ22S0214)</a:t>
            </a:r>
          </a:p>
          <a:p>
            <a:r>
              <a:rPr lang="en-US" dirty="0">
                <a:solidFill>
                  <a:schemeClr val="bg1"/>
                </a:solidFill>
              </a:rPr>
              <a:t>                           </a:t>
            </a:r>
            <a:r>
              <a:rPr lang="en-US" dirty="0" err="1">
                <a:solidFill>
                  <a:schemeClr val="bg1"/>
                </a:solidFill>
              </a:rPr>
              <a:t>Adithyan</a:t>
            </a:r>
            <a:r>
              <a:rPr lang="en-US" dirty="0">
                <a:solidFill>
                  <a:schemeClr val="bg1"/>
                </a:solidFill>
              </a:rPr>
              <a:t> KS(U18AJ22S0034)</a:t>
            </a:r>
          </a:p>
          <a:p>
            <a:r>
              <a:rPr lang="en-US" dirty="0">
                <a:solidFill>
                  <a:schemeClr val="bg1"/>
                </a:solidFill>
              </a:rPr>
              <a:t>                           Jomin Roy(U18AJ22S0121)  </a:t>
            </a:r>
          </a:p>
          <a:p>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6999783" cy="6181179"/>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2000" b="1" dirty="0">
                <a:latin typeface="+mn-lt"/>
              </a:rPr>
              <a:t>Summary:</a:t>
            </a:r>
          </a:p>
          <a:p>
            <a:pPr marL="228600" indent="-228600">
              <a:spcAft>
                <a:spcPts val="800"/>
              </a:spcAft>
              <a:buFont typeface="Arial" panose="020B0604020202020204" pitchFamily="34" charset="0"/>
              <a:buChar char="•"/>
            </a:pPr>
            <a:r>
              <a:rPr lang="en-US" sz="1800" b="0" i="0" dirty="0">
                <a:solidFill>
                  <a:schemeClr val="tx1"/>
                </a:solidFill>
                <a:effectLst/>
                <a:latin typeface="Inter"/>
              </a:rPr>
              <a:t>The case study successfully demonstrates the use of AI and machine learning for crop yield prediction. By analyzing key features like weather, soil, and crop data, the solution provides accurate yield forecasts and actionable insights for farmers. The interactive </a:t>
            </a:r>
            <a:r>
              <a:rPr lang="en-US" sz="1800" b="0" i="0" dirty="0" err="1">
                <a:solidFill>
                  <a:schemeClr val="tx1"/>
                </a:solidFill>
                <a:effectLst/>
                <a:latin typeface="Inter"/>
              </a:rPr>
              <a:t>Streamlit</a:t>
            </a:r>
            <a:r>
              <a:rPr lang="en-US" sz="1800" b="0" i="0" dirty="0">
                <a:solidFill>
                  <a:schemeClr val="tx1"/>
                </a:solidFill>
                <a:effectLst/>
                <a:latin typeface="Inter"/>
              </a:rPr>
              <a:t> dashboard enables users to explore data, visualize trends, and make informed decisions, promoting sustainable agriculture.</a:t>
            </a:r>
          </a:p>
          <a:p>
            <a:pPr marL="228600" indent="-228600">
              <a:spcAft>
                <a:spcPts val="800"/>
              </a:spcAft>
              <a:buFont typeface="Arial" panose="020B0604020202020204" pitchFamily="34" charset="0"/>
              <a:buChar char="•"/>
            </a:pPr>
            <a:endParaRPr lang="en-IN" sz="1600" b="1" i="0" dirty="0">
              <a:solidFill>
                <a:schemeClr val="tx1"/>
              </a:solidFill>
              <a:effectLst/>
              <a:latin typeface="Inter"/>
            </a:endParaRPr>
          </a:p>
          <a:p>
            <a:pPr marL="228600" indent="-228600">
              <a:spcAft>
                <a:spcPts val="800"/>
              </a:spcAft>
              <a:buFont typeface="Arial" panose="020B0604020202020204" pitchFamily="34" charset="0"/>
              <a:buChar char="•"/>
            </a:pPr>
            <a:r>
              <a:rPr lang="en-IN" sz="2000" b="1" i="0" dirty="0">
                <a:solidFill>
                  <a:schemeClr val="tx1"/>
                </a:solidFill>
                <a:effectLst/>
                <a:latin typeface="Inter"/>
              </a:rPr>
              <a:t>Effectiveness</a:t>
            </a:r>
            <a:r>
              <a:rPr lang="en-US" sz="1600" b="1" i="0" dirty="0" err="1">
                <a:solidFill>
                  <a:srgbClr val="F8FAFF"/>
                </a:solidFill>
                <a:effectLst/>
                <a:latin typeface="Inter"/>
              </a:rPr>
              <a:t>ectiveness</a:t>
            </a:r>
            <a:endParaRPr lang="en-US" sz="1800" b="1" i="0" dirty="0">
              <a:solidFill>
                <a:schemeClr val="tx1"/>
              </a:solidFill>
              <a:effectLst/>
              <a:latin typeface="Inter"/>
            </a:endParaRPr>
          </a:p>
          <a:p>
            <a:pPr marL="285750" indent="-285750">
              <a:spcAft>
                <a:spcPts val="800"/>
              </a:spcAft>
              <a:buFont typeface="Arial" panose="020B0604020202020204" pitchFamily="34" charset="0"/>
              <a:buChar char="•"/>
            </a:pPr>
            <a:r>
              <a:rPr lang="en-US" sz="1800" b="1" i="0" dirty="0">
                <a:solidFill>
                  <a:schemeClr val="tx1"/>
                </a:solidFill>
                <a:effectLst/>
                <a:latin typeface="Inter"/>
              </a:rPr>
              <a:t>Improved Yield Predictions</a:t>
            </a:r>
            <a:r>
              <a:rPr lang="en-US" sz="1800" b="0" i="0" dirty="0">
                <a:solidFill>
                  <a:schemeClr val="tx1"/>
                </a:solidFill>
                <a:effectLst/>
                <a:latin typeface="Inter"/>
              </a:rPr>
              <a:t>: AI models achieved high accuracy in predicting crop yields.</a:t>
            </a:r>
          </a:p>
          <a:p>
            <a:pPr marL="285750" indent="-285750" algn="l">
              <a:spcBef>
                <a:spcPts val="300"/>
              </a:spcBef>
              <a:buFont typeface="Arial" panose="020B0604020202020204" pitchFamily="34" charset="0"/>
              <a:buChar char="•"/>
            </a:pPr>
            <a:r>
              <a:rPr lang="en-US" sz="1800" b="1" i="0" dirty="0">
                <a:solidFill>
                  <a:schemeClr val="tx1"/>
                </a:solidFill>
                <a:effectLst/>
                <a:latin typeface="Inter"/>
              </a:rPr>
              <a:t>Resource Optimization</a:t>
            </a:r>
            <a:r>
              <a:rPr lang="en-US" sz="1800" b="0" i="0" dirty="0">
                <a:solidFill>
                  <a:schemeClr val="tx1"/>
                </a:solidFill>
                <a:effectLst/>
                <a:latin typeface="Inter"/>
              </a:rPr>
              <a:t>: Precision agriculture techniques reduced resource wastage.</a:t>
            </a:r>
          </a:p>
          <a:p>
            <a:pPr marL="285750" indent="-285750" algn="l">
              <a:spcBef>
                <a:spcPts val="300"/>
              </a:spcBef>
              <a:buFont typeface="Arial" panose="020B0604020202020204" pitchFamily="34" charset="0"/>
              <a:buChar char="•"/>
            </a:pPr>
            <a:r>
              <a:rPr lang="en-US" sz="1800" b="1" i="0" dirty="0">
                <a:solidFill>
                  <a:schemeClr val="tx1"/>
                </a:solidFill>
                <a:effectLst/>
                <a:latin typeface="Inter"/>
              </a:rPr>
              <a:t>Farmer Adoption</a:t>
            </a:r>
            <a:r>
              <a:rPr lang="en-US" sz="1800" b="0" i="0" dirty="0">
                <a:solidFill>
                  <a:schemeClr val="tx1"/>
                </a:solidFill>
                <a:effectLst/>
                <a:latin typeface="Inter"/>
              </a:rPr>
              <a:t>: User-friendly tools empowered farmers to adopt data-driven practices.</a:t>
            </a:r>
          </a:p>
          <a:p>
            <a:pPr marL="228600" indent="-228600">
              <a:spcAft>
                <a:spcPts val="800"/>
              </a:spcAft>
              <a:buFont typeface="Arial" panose="020B0604020202020204" pitchFamily="34" charset="0"/>
              <a:buChar char="•"/>
            </a:pPr>
            <a:endParaRPr lang="en-US" sz="1800" dirty="0">
              <a:solidFill>
                <a:schemeClr val="tx1"/>
              </a:solidFill>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Future Work:</a:t>
            </a:r>
            <a:br>
              <a:rPr lang="en-US" sz="1800" dirty="0">
                <a:latin typeface="+mn-lt"/>
              </a:rPr>
            </a:br>
            <a:endParaRPr lang="en-US" sz="1800" dirty="0">
              <a:latin typeface="+mn-lt"/>
            </a:endParaRPr>
          </a:p>
        </p:txBody>
      </p: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4A153-FB77-0AF2-1753-FE6BC6081935}"/>
              </a:ext>
            </a:extLst>
          </p:cNvPr>
          <p:cNvSpPr txBox="1"/>
          <p:nvPr/>
        </p:nvSpPr>
        <p:spPr>
          <a:xfrm>
            <a:off x="178676" y="935420"/>
            <a:ext cx="10031913" cy="4570482"/>
          </a:xfrm>
          <a:prstGeom prst="rect">
            <a:avLst/>
          </a:prstGeom>
          <a:noFill/>
        </p:spPr>
        <p:txBody>
          <a:bodyPr wrap="none" rtlCol="0">
            <a:spAutoFit/>
          </a:bodyPr>
          <a:lstStyle/>
          <a:p>
            <a:pPr marL="342900" indent="-342900" algn="l">
              <a:buFont typeface="Arial" panose="020B0604020202020204" pitchFamily="34" charset="0"/>
              <a:buChar char="•"/>
            </a:pPr>
            <a:r>
              <a:rPr lang="en-US" sz="2000" b="1" i="0" dirty="0">
                <a:solidFill>
                  <a:schemeClr val="tx1"/>
                </a:solidFill>
                <a:effectLst/>
                <a:latin typeface="Inter"/>
              </a:rPr>
              <a:t>Future Work</a:t>
            </a:r>
          </a:p>
          <a:p>
            <a:pPr marL="342900" indent="-342900" algn="l">
              <a:buFont typeface="Arial" panose="020B0604020202020204" pitchFamily="34" charset="0"/>
              <a:buChar char="•"/>
            </a:pPr>
            <a:endParaRPr lang="en-US" sz="2000" b="1" i="0" dirty="0">
              <a:solidFill>
                <a:schemeClr val="tx1"/>
              </a:solidFill>
              <a:effectLst/>
              <a:latin typeface="Inter"/>
            </a:endParaRPr>
          </a:p>
          <a:p>
            <a:pPr marL="285750" indent="-285750" algn="l">
              <a:spcAft>
                <a:spcPts val="300"/>
              </a:spcAft>
              <a:buFont typeface="Arial" panose="020B0604020202020204" pitchFamily="34" charset="0"/>
              <a:buChar char="•"/>
            </a:pPr>
            <a:r>
              <a:rPr lang="en-US" sz="1800" b="1" i="0" dirty="0">
                <a:solidFill>
                  <a:schemeClr val="tx1"/>
                </a:solidFill>
                <a:effectLst/>
                <a:latin typeface="Inter"/>
              </a:rPr>
              <a:t>Expand Dataset</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Include more diverse crops, regions, and climate scenarios to improve model generalizability.</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Real-Time Data Integration</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Incorporate real-time weather and IoT sensor data for dynamic predictions.</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Advanced Models</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Experiment with deep learning models (e.g., LSTM, Transformer) for time-series and spatial data.</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Farmer Training Programs</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Develop training modules to enhance farmers' digital literacy and AI adoption.</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Policy Advocacy</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Collaborate with governments to promote AI-driven sustainable agriculture policies.</a:t>
            </a:r>
          </a:p>
          <a:p>
            <a:br>
              <a:rPr lang="en-US"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298859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BB954B-335D-4EC3-1C15-64A3473C5407}"/>
              </a:ext>
            </a:extLst>
          </p:cNvPr>
          <p:cNvPicPr>
            <a:picLocks noChangeAspect="1"/>
          </p:cNvPicPr>
          <p:nvPr/>
        </p:nvPicPr>
        <p:blipFill>
          <a:blip r:embed="rId2"/>
          <a:stretch>
            <a:fillRect/>
          </a:stretch>
        </p:blipFill>
        <p:spPr>
          <a:xfrm>
            <a:off x="805860" y="2109740"/>
            <a:ext cx="2172003" cy="4439270"/>
          </a:xfrm>
          <a:prstGeom prst="rect">
            <a:avLst/>
          </a:prstGeom>
        </p:spPr>
      </p:pic>
      <p:sp>
        <p:nvSpPr>
          <p:cNvPr id="4" name="TextBox 3">
            <a:extLst>
              <a:ext uri="{FF2B5EF4-FFF2-40B4-BE49-F238E27FC236}">
                <a16:creationId xmlns:a16="http://schemas.microsoft.com/office/drawing/2014/main" id="{7102AA64-E619-C49F-EC21-8179EF5E3F25}"/>
              </a:ext>
            </a:extLst>
          </p:cNvPr>
          <p:cNvSpPr txBox="1"/>
          <p:nvPr/>
        </p:nvSpPr>
        <p:spPr>
          <a:xfrm>
            <a:off x="451945" y="914400"/>
            <a:ext cx="1654620" cy="461665"/>
          </a:xfrm>
          <a:prstGeom prst="rect">
            <a:avLst/>
          </a:prstGeom>
          <a:noFill/>
        </p:spPr>
        <p:txBody>
          <a:bodyPr wrap="none" rtlCol="0">
            <a:spAutoFit/>
          </a:bodyPr>
          <a:lstStyle/>
          <a:p>
            <a:r>
              <a:rPr lang="en-US" sz="2400" b="1" dirty="0">
                <a:solidFill>
                  <a:schemeClr val="tx1"/>
                </a:solidFill>
              </a:rPr>
              <a:t>OUTPUTS</a:t>
            </a:r>
            <a:endParaRPr lang="en-IN" sz="2400" b="1" dirty="0">
              <a:solidFill>
                <a:schemeClr val="tx1"/>
              </a:solidFill>
            </a:endParaRPr>
          </a:p>
        </p:txBody>
      </p:sp>
      <p:pic>
        <p:nvPicPr>
          <p:cNvPr id="8" name="Picture 7">
            <a:extLst>
              <a:ext uri="{FF2B5EF4-FFF2-40B4-BE49-F238E27FC236}">
                <a16:creationId xmlns:a16="http://schemas.microsoft.com/office/drawing/2014/main" id="{B12B0AC9-51FF-D0F2-2C79-2DD10AA8F3FD}"/>
              </a:ext>
            </a:extLst>
          </p:cNvPr>
          <p:cNvPicPr>
            <a:picLocks noChangeAspect="1"/>
          </p:cNvPicPr>
          <p:nvPr/>
        </p:nvPicPr>
        <p:blipFill>
          <a:blip r:embed="rId3"/>
          <a:stretch>
            <a:fillRect/>
          </a:stretch>
        </p:blipFill>
        <p:spPr>
          <a:xfrm>
            <a:off x="3678621" y="2206517"/>
            <a:ext cx="8042025" cy="4245716"/>
          </a:xfrm>
          <a:prstGeom prst="rect">
            <a:avLst/>
          </a:prstGeom>
        </p:spPr>
      </p:pic>
      <p:sp>
        <p:nvSpPr>
          <p:cNvPr id="9" name="TextBox 8">
            <a:extLst>
              <a:ext uri="{FF2B5EF4-FFF2-40B4-BE49-F238E27FC236}">
                <a16:creationId xmlns:a16="http://schemas.microsoft.com/office/drawing/2014/main" id="{86175FAE-0EB0-F201-C252-B9C4E26FF2A0}"/>
              </a:ext>
            </a:extLst>
          </p:cNvPr>
          <p:cNvSpPr txBox="1"/>
          <p:nvPr/>
        </p:nvSpPr>
        <p:spPr>
          <a:xfrm>
            <a:off x="451402" y="1376065"/>
            <a:ext cx="2880917" cy="379656"/>
          </a:xfrm>
          <a:prstGeom prst="rect">
            <a:avLst/>
          </a:prstGeom>
          <a:noFill/>
        </p:spPr>
        <p:txBody>
          <a:bodyPr wrap="none" rtlCol="0">
            <a:spAutoFit/>
          </a:bodyPr>
          <a:lstStyle/>
          <a:p>
            <a:pPr marL="342900" indent="-342900">
              <a:buFont typeface="Arial" panose="020B0604020202020204" pitchFamily="34" charset="0"/>
              <a:buChar char="•"/>
            </a:pPr>
            <a:r>
              <a:rPr lang="en-US" dirty="0"/>
              <a:t>Front look of the Page</a:t>
            </a:r>
            <a:endParaRPr lang="en-IN" dirty="0"/>
          </a:p>
        </p:txBody>
      </p:sp>
    </p:spTree>
    <p:extLst>
      <p:ext uri="{BB962C8B-B14F-4D97-AF65-F5344CB8AC3E}">
        <p14:creationId xmlns:p14="http://schemas.microsoft.com/office/powerpoint/2010/main" val="170240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9A0E5-7844-5F4A-B236-EBFF81B7DA0B}"/>
              </a:ext>
            </a:extLst>
          </p:cNvPr>
          <p:cNvSpPr txBox="1"/>
          <p:nvPr/>
        </p:nvSpPr>
        <p:spPr>
          <a:xfrm>
            <a:off x="157655" y="700098"/>
            <a:ext cx="3549370" cy="400110"/>
          </a:xfrm>
          <a:prstGeom prst="rect">
            <a:avLst/>
          </a:prstGeom>
          <a:noFill/>
        </p:spPr>
        <p:txBody>
          <a:bodyPr wrap="none" rtlCol="0">
            <a:spAutoFit/>
          </a:bodyPr>
          <a:lstStyle/>
          <a:p>
            <a:pPr marL="342900" indent="-342900">
              <a:buFont typeface="Arial" panose="020B0604020202020204" pitchFamily="34" charset="0"/>
              <a:buChar char="•"/>
            </a:pPr>
            <a:r>
              <a:rPr lang="en-IN" b="1" dirty="0"/>
              <a:t> 1.</a:t>
            </a:r>
            <a:r>
              <a:rPr lang="en-IN" sz="2000" b="1" dirty="0"/>
              <a:t>DATA VISUALIZATION</a:t>
            </a:r>
          </a:p>
        </p:txBody>
      </p:sp>
      <p:pic>
        <p:nvPicPr>
          <p:cNvPr id="4" name="Picture 3">
            <a:extLst>
              <a:ext uri="{FF2B5EF4-FFF2-40B4-BE49-F238E27FC236}">
                <a16:creationId xmlns:a16="http://schemas.microsoft.com/office/drawing/2014/main" id="{E458E25D-DED0-DF40-A560-2B99B708443B}"/>
              </a:ext>
            </a:extLst>
          </p:cNvPr>
          <p:cNvPicPr>
            <a:picLocks noChangeAspect="1"/>
          </p:cNvPicPr>
          <p:nvPr/>
        </p:nvPicPr>
        <p:blipFill>
          <a:blip r:embed="rId3"/>
          <a:stretch>
            <a:fillRect/>
          </a:stretch>
        </p:blipFill>
        <p:spPr>
          <a:xfrm>
            <a:off x="157693" y="1079754"/>
            <a:ext cx="5092672" cy="2680747"/>
          </a:xfrm>
          <a:prstGeom prst="rect">
            <a:avLst/>
          </a:prstGeom>
        </p:spPr>
      </p:pic>
      <p:pic>
        <p:nvPicPr>
          <p:cNvPr id="6" name="Picture 5">
            <a:extLst>
              <a:ext uri="{FF2B5EF4-FFF2-40B4-BE49-F238E27FC236}">
                <a16:creationId xmlns:a16="http://schemas.microsoft.com/office/drawing/2014/main" id="{E655079C-3B08-EB87-87B2-616FB4085998}"/>
              </a:ext>
            </a:extLst>
          </p:cNvPr>
          <p:cNvPicPr>
            <a:picLocks noChangeAspect="1"/>
          </p:cNvPicPr>
          <p:nvPr/>
        </p:nvPicPr>
        <p:blipFill>
          <a:blip r:embed="rId4"/>
          <a:stretch>
            <a:fillRect/>
          </a:stretch>
        </p:blipFill>
        <p:spPr>
          <a:xfrm>
            <a:off x="6730636" y="1079754"/>
            <a:ext cx="5061970" cy="2680747"/>
          </a:xfrm>
          <a:prstGeom prst="rect">
            <a:avLst/>
          </a:prstGeom>
        </p:spPr>
      </p:pic>
      <p:pic>
        <p:nvPicPr>
          <p:cNvPr id="8" name="Picture 7">
            <a:extLst>
              <a:ext uri="{FF2B5EF4-FFF2-40B4-BE49-F238E27FC236}">
                <a16:creationId xmlns:a16="http://schemas.microsoft.com/office/drawing/2014/main" id="{9C69AC08-3B82-3438-4E5B-E5645625114A}"/>
              </a:ext>
            </a:extLst>
          </p:cNvPr>
          <p:cNvPicPr>
            <a:picLocks noChangeAspect="1"/>
          </p:cNvPicPr>
          <p:nvPr/>
        </p:nvPicPr>
        <p:blipFill>
          <a:blip r:embed="rId5"/>
          <a:stretch>
            <a:fillRect/>
          </a:stretch>
        </p:blipFill>
        <p:spPr>
          <a:xfrm>
            <a:off x="157655" y="3980184"/>
            <a:ext cx="5092596" cy="2657099"/>
          </a:xfrm>
          <a:prstGeom prst="rect">
            <a:avLst/>
          </a:prstGeom>
        </p:spPr>
      </p:pic>
      <p:pic>
        <p:nvPicPr>
          <p:cNvPr id="10" name="Picture 9">
            <a:extLst>
              <a:ext uri="{FF2B5EF4-FFF2-40B4-BE49-F238E27FC236}">
                <a16:creationId xmlns:a16="http://schemas.microsoft.com/office/drawing/2014/main" id="{560D4D1D-5B9E-1243-864B-05EB2AAF98B7}"/>
              </a:ext>
            </a:extLst>
          </p:cNvPr>
          <p:cNvPicPr>
            <a:picLocks noChangeAspect="1"/>
          </p:cNvPicPr>
          <p:nvPr/>
        </p:nvPicPr>
        <p:blipFill>
          <a:blip r:embed="rId6"/>
          <a:stretch>
            <a:fillRect/>
          </a:stretch>
        </p:blipFill>
        <p:spPr>
          <a:xfrm>
            <a:off x="6730636" y="3980184"/>
            <a:ext cx="5061970" cy="2657100"/>
          </a:xfrm>
          <a:prstGeom prst="rect">
            <a:avLst/>
          </a:prstGeom>
        </p:spPr>
      </p:pic>
      <p:sp>
        <p:nvSpPr>
          <p:cNvPr id="11" name="TextBox 10">
            <a:extLst>
              <a:ext uri="{FF2B5EF4-FFF2-40B4-BE49-F238E27FC236}">
                <a16:creationId xmlns:a16="http://schemas.microsoft.com/office/drawing/2014/main" id="{6284F514-D7DD-5F38-0C82-6FFDB188E127}"/>
              </a:ext>
            </a:extLst>
          </p:cNvPr>
          <p:cNvSpPr txBox="1"/>
          <p:nvPr/>
        </p:nvSpPr>
        <p:spPr>
          <a:xfrm>
            <a:off x="1919123" y="3703185"/>
            <a:ext cx="1569660" cy="276999"/>
          </a:xfrm>
          <a:prstGeom prst="rect">
            <a:avLst/>
          </a:prstGeom>
          <a:noFill/>
        </p:spPr>
        <p:txBody>
          <a:bodyPr wrap="square" rtlCol="0">
            <a:spAutoFit/>
          </a:bodyPr>
          <a:lstStyle/>
          <a:p>
            <a:pPr algn="ctr"/>
            <a:r>
              <a:rPr lang="en-IN" sz="1200" b="1" dirty="0"/>
              <a:t>BAR CHART</a:t>
            </a:r>
          </a:p>
        </p:txBody>
      </p:sp>
      <p:sp>
        <p:nvSpPr>
          <p:cNvPr id="13" name="TextBox 12">
            <a:extLst>
              <a:ext uri="{FF2B5EF4-FFF2-40B4-BE49-F238E27FC236}">
                <a16:creationId xmlns:a16="http://schemas.microsoft.com/office/drawing/2014/main" id="{94AF25E1-9EA2-C288-2258-959731F4E541}"/>
              </a:ext>
            </a:extLst>
          </p:cNvPr>
          <p:cNvSpPr txBox="1"/>
          <p:nvPr/>
        </p:nvSpPr>
        <p:spPr>
          <a:xfrm>
            <a:off x="6210994" y="3703185"/>
            <a:ext cx="6101254" cy="276999"/>
          </a:xfrm>
          <a:prstGeom prst="rect">
            <a:avLst/>
          </a:prstGeom>
          <a:noFill/>
        </p:spPr>
        <p:txBody>
          <a:bodyPr wrap="square">
            <a:spAutoFit/>
          </a:bodyPr>
          <a:lstStyle/>
          <a:p>
            <a:pPr algn="ctr"/>
            <a:r>
              <a:rPr lang="en-IN" sz="1200" b="1" dirty="0"/>
              <a:t>SCATTER PLOTS</a:t>
            </a:r>
          </a:p>
        </p:txBody>
      </p:sp>
      <p:sp>
        <p:nvSpPr>
          <p:cNvPr id="14" name="TextBox 13">
            <a:extLst>
              <a:ext uri="{FF2B5EF4-FFF2-40B4-BE49-F238E27FC236}">
                <a16:creationId xmlns:a16="http://schemas.microsoft.com/office/drawing/2014/main" id="{11075707-E9D3-1147-E0C3-349D1F2EAD7B}"/>
              </a:ext>
            </a:extLst>
          </p:cNvPr>
          <p:cNvSpPr txBox="1"/>
          <p:nvPr/>
        </p:nvSpPr>
        <p:spPr>
          <a:xfrm>
            <a:off x="-346674" y="6581001"/>
            <a:ext cx="6101254" cy="276999"/>
          </a:xfrm>
          <a:prstGeom prst="rect">
            <a:avLst/>
          </a:prstGeom>
          <a:noFill/>
        </p:spPr>
        <p:txBody>
          <a:bodyPr wrap="square">
            <a:spAutoFit/>
          </a:bodyPr>
          <a:lstStyle/>
          <a:p>
            <a:pPr algn="ctr"/>
            <a:r>
              <a:rPr lang="en-IN" sz="1200" b="1" dirty="0"/>
              <a:t>HISTOGRAMS</a:t>
            </a:r>
          </a:p>
        </p:txBody>
      </p:sp>
      <p:sp>
        <p:nvSpPr>
          <p:cNvPr id="15" name="TextBox 14">
            <a:extLst>
              <a:ext uri="{FF2B5EF4-FFF2-40B4-BE49-F238E27FC236}">
                <a16:creationId xmlns:a16="http://schemas.microsoft.com/office/drawing/2014/main" id="{455326B4-6B8F-EDD4-C410-C5F36A5F992D}"/>
              </a:ext>
            </a:extLst>
          </p:cNvPr>
          <p:cNvSpPr txBox="1"/>
          <p:nvPr/>
        </p:nvSpPr>
        <p:spPr>
          <a:xfrm>
            <a:off x="6258909" y="6603615"/>
            <a:ext cx="6101254" cy="276999"/>
          </a:xfrm>
          <a:prstGeom prst="rect">
            <a:avLst/>
          </a:prstGeom>
          <a:noFill/>
        </p:spPr>
        <p:txBody>
          <a:bodyPr wrap="square">
            <a:spAutoFit/>
          </a:bodyPr>
          <a:lstStyle/>
          <a:p>
            <a:pPr algn="ctr"/>
            <a:r>
              <a:rPr lang="en-IN" sz="1200" b="1" dirty="0"/>
              <a:t>BOX PLOT</a:t>
            </a:r>
          </a:p>
        </p:txBody>
      </p:sp>
    </p:spTree>
    <p:extLst>
      <p:ext uri="{BB962C8B-B14F-4D97-AF65-F5344CB8AC3E}">
        <p14:creationId xmlns:p14="http://schemas.microsoft.com/office/powerpoint/2010/main" val="60750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10C6B-75DD-9978-7548-B3DEB5FC52C2}"/>
              </a:ext>
            </a:extLst>
          </p:cNvPr>
          <p:cNvSpPr txBox="1"/>
          <p:nvPr/>
        </p:nvSpPr>
        <p:spPr>
          <a:xfrm>
            <a:off x="0" y="756102"/>
            <a:ext cx="6101254" cy="400110"/>
          </a:xfrm>
          <a:prstGeom prst="rect">
            <a:avLst/>
          </a:prstGeom>
          <a:noFill/>
        </p:spPr>
        <p:txBody>
          <a:bodyPr wrap="square">
            <a:spAutoFit/>
          </a:bodyPr>
          <a:lstStyle/>
          <a:p>
            <a:pPr marL="342900" indent="-342900">
              <a:buFont typeface="Arial" panose="020B0604020202020204" pitchFamily="34" charset="0"/>
              <a:buChar char="•"/>
            </a:pPr>
            <a:r>
              <a:rPr lang="en-IN" sz="2000" b="1" dirty="0"/>
              <a:t>2. TIME SERIES ANALYSIS</a:t>
            </a:r>
          </a:p>
        </p:txBody>
      </p:sp>
      <p:pic>
        <p:nvPicPr>
          <p:cNvPr id="5" name="Picture 4">
            <a:extLst>
              <a:ext uri="{FF2B5EF4-FFF2-40B4-BE49-F238E27FC236}">
                <a16:creationId xmlns:a16="http://schemas.microsoft.com/office/drawing/2014/main" id="{9EB4CDAD-6412-D162-96E0-4398527D5A48}"/>
              </a:ext>
            </a:extLst>
          </p:cNvPr>
          <p:cNvPicPr>
            <a:picLocks noChangeAspect="1"/>
          </p:cNvPicPr>
          <p:nvPr/>
        </p:nvPicPr>
        <p:blipFill>
          <a:blip r:embed="rId2"/>
          <a:stretch>
            <a:fillRect/>
          </a:stretch>
        </p:blipFill>
        <p:spPr>
          <a:xfrm>
            <a:off x="128354" y="1793360"/>
            <a:ext cx="5583119" cy="3271279"/>
          </a:xfrm>
          <a:prstGeom prst="rect">
            <a:avLst/>
          </a:prstGeom>
        </p:spPr>
      </p:pic>
      <p:pic>
        <p:nvPicPr>
          <p:cNvPr id="7" name="Picture 6">
            <a:extLst>
              <a:ext uri="{FF2B5EF4-FFF2-40B4-BE49-F238E27FC236}">
                <a16:creationId xmlns:a16="http://schemas.microsoft.com/office/drawing/2014/main" id="{A9105B7D-E95A-6A90-E010-F241BFDFF0AF}"/>
              </a:ext>
            </a:extLst>
          </p:cNvPr>
          <p:cNvPicPr>
            <a:picLocks noChangeAspect="1"/>
          </p:cNvPicPr>
          <p:nvPr/>
        </p:nvPicPr>
        <p:blipFill>
          <a:blip r:embed="rId3"/>
          <a:stretch>
            <a:fillRect/>
          </a:stretch>
        </p:blipFill>
        <p:spPr>
          <a:xfrm>
            <a:off x="6480529" y="1793360"/>
            <a:ext cx="5511394" cy="3271279"/>
          </a:xfrm>
          <a:prstGeom prst="rect">
            <a:avLst/>
          </a:prstGeom>
        </p:spPr>
      </p:pic>
      <p:sp>
        <p:nvSpPr>
          <p:cNvPr id="9" name="TextBox 8">
            <a:extLst>
              <a:ext uri="{FF2B5EF4-FFF2-40B4-BE49-F238E27FC236}">
                <a16:creationId xmlns:a16="http://schemas.microsoft.com/office/drawing/2014/main" id="{0D152D34-AEA0-A10C-59D5-B7F25C524496}"/>
              </a:ext>
            </a:extLst>
          </p:cNvPr>
          <p:cNvSpPr txBox="1"/>
          <p:nvPr/>
        </p:nvSpPr>
        <p:spPr>
          <a:xfrm>
            <a:off x="-141225" y="5064639"/>
            <a:ext cx="6122276" cy="307777"/>
          </a:xfrm>
          <a:prstGeom prst="rect">
            <a:avLst/>
          </a:prstGeom>
          <a:noFill/>
        </p:spPr>
        <p:txBody>
          <a:bodyPr wrap="square">
            <a:spAutoFit/>
          </a:bodyPr>
          <a:lstStyle/>
          <a:p>
            <a:pPr algn="ctr"/>
            <a:r>
              <a:rPr lang="en-IN" sz="1400" b="1" dirty="0"/>
              <a:t>OUTPUT 1</a:t>
            </a:r>
          </a:p>
        </p:txBody>
      </p:sp>
      <p:sp>
        <p:nvSpPr>
          <p:cNvPr id="10" name="TextBox 9">
            <a:extLst>
              <a:ext uri="{FF2B5EF4-FFF2-40B4-BE49-F238E27FC236}">
                <a16:creationId xmlns:a16="http://schemas.microsoft.com/office/drawing/2014/main" id="{76C59764-9666-DF86-B092-58001A9DBDDE}"/>
              </a:ext>
            </a:extLst>
          </p:cNvPr>
          <p:cNvSpPr txBox="1"/>
          <p:nvPr/>
        </p:nvSpPr>
        <p:spPr>
          <a:xfrm>
            <a:off x="6175088" y="5064639"/>
            <a:ext cx="6122276" cy="307777"/>
          </a:xfrm>
          <a:prstGeom prst="rect">
            <a:avLst/>
          </a:prstGeom>
          <a:noFill/>
        </p:spPr>
        <p:txBody>
          <a:bodyPr wrap="square">
            <a:spAutoFit/>
          </a:bodyPr>
          <a:lstStyle/>
          <a:p>
            <a:pPr algn="ctr"/>
            <a:r>
              <a:rPr lang="en-IN" sz="1400" b="1" dirty="0"/>
              <a:t>OUTPUT 2</a:t>
            </a:r>
          </a:p>
        </p:txBody>
      </p:sp>
    </p:spTree>
    <p:extLst>
      <p:ext uri="{BB962C8B-B14F-4D97-AF65-F5344CB8AC3E}">
        <p14:creationId xmlns:p14="http://schemas.microsoft.com/office/powerpoint/2010/main" val="33154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5A9BE-7CC1-A595-459D-F1FD176CA097}"/>
              </a:ext>
            </a:extLst>
          </p:cNvPr>
          <p:cNvSpPr txBox="1"/>
          <p:nvPr/>
        </p:nvSpPr>
        <p:spPr>
          <a:xfrm>
            <a:off x="-5254" y="719223"/>
            <a:ext cx="6101254" cy="369332"/>
          </a:xfrm>
          <a:prstGeom prst="rect">
            <a:avLst/>
          </a:prstGeom>
          <a:noFill/>
        </p:spPr>
        <p:txBody>
          <a:bodyPr wrap="square">
            <a:spAutoFit/>
          </a:bodyPr>
          <a:lstStyle/>
          <a:p>
            <a:pPr marL="342900" indent="-342900">
              <a:buFont typeface="Arial" panose="020B0604020202020204" pitchFamily="34" charset="0"/>
              <a:buChar char="•"/>
            </a:pPr>
            <a:r>
              <a:rPr lang="en-IN" sz="1800" b="1" dirty="0"/>
              <a:t>3. CUSTOM VISUALIZATION</a:t>
            </a:r>
          </a:p>
        </p:txBody>
      </p:sp>
      <p:pic>
        <p:nvPicPr>
          <p:cNvPr id="5" name="Picture 4">
            <a:extLst>
              <a:ext uri="{FF2B5EF4-FFF2-40B4-BE49-F238E27FC236}">
                <a16:creationId xmlns:a16="http://schemas.microsoft.com/office/drawing/2014/main" id="{07C75653-E812-1D5D-2354-6B875BF919C7}"/>
              </a:ext>
            </a:extLst>
          </p:cNvPr>
          <p:cNvPicPr>
            <a:picLocks noChangeAspect="1"/>
          </p:cNvPicPr>
          <p:nvPr/>
        </p:nvPicPr>
        <p:blipFill>
          <a:blip r:embed="rId3"/>
          <a:stretch>
            <a:fillRect/>
          </a:stretch>
        </p:blipFill>
        <p:spPr>
          <a:xfrm>
            <a:off x="217584" y="1082601"/>
            <a:ext cx="4816871" cy="2623543"/>
          </a:xfrm>
          <a:prstGeom prst="rect">
            <a:avLst/>
          </a:prstGeom>
        </p:spPr>
      </p:pic>
      <p:pic>
        <p:nvPicPr>
          <p:cNvPr id="7" name="Picture 6">
            <a:extLst>
              <a:ext uri="{FF2B5EF4-FFF2-40B4-BE49-F238E27FC236}">
                <a16:creationId xmlns:a16="http://schemas.microsoft.com/office/drawing/2014/main" id="{350E6548-334F-F2D7-524B-E51681C2361D}"/>
              </a:ext>
            </a:extLst>
          </p:cNvPr>
          <p:cNvPicPr>
            <a:picLocks noChangeAspect="1"/>
          </p:cNvPicPr>
          <p:nvPr/>
        </p:nvPicPr>
        <p:blipFill>
          <a:blip r:embed="rId4"/>
          <a:stretch>
            <a:fillRect/>
          </a:stretch>
        </p:blipFill>
        <p:spPr>
          <a:xfrm>
            <a:off x="6445975" y="1082601"/>
            <a:ext cx="5087006" cy="2629756"/>
          </a:xfrm>
          <a:prstGeom prst="rect">
            <a:avLst/>
          </a:prstGeom>
        </p:spPr>
      </p:pic>
      <p:pic>
        <p:nvPicPr>
          <p:cNvPr id="9" name="Picture 8">
            <a:extLst>
              <a:ext uri="{FF2B5EF4-FFF2-40B4-BE49-F238E27FC236}">
                <a16:creationId xmlns:a16="http://schemas.microsoft.com/office/drawing/2014/main" id="{6ED4FEB5-73FB-1992-A6B7-E9125E61D73C}"/>
              </a:ext>
            </a:extLst>
          </p:cNvPr>
          <p:cNvPicPr>
            <a:picLocks noChangeAspect="1"/>
          </p:cNvPicPr>
          <p:nvPr/>
        </p:nvPicPr>
        <p:blipFill>
          <a:blip r:embed="rId5"/>
          <a:stretch>
            <a:fillRect/>
          </a:stretch>
        </p:blipFill>
        <p:spPr>
          <a:xfrm>
            <a:off x="217584" y="3953343"/>
            <a:ext cx="4816871" cy="2603744"/>
          </a:xfrm>
          <a:prstGeom prst="rect">
            <a:avLst/>
          </a:prstGeom>
        </p:spPr>
      </p:pic>
      <p:pic>
        <p:nvPicPr>
          <p:cNvPr id="11" name="Picture 10">
            <a:extLst>
              <a:ext uri="{FF2B5EF4-FFF2-40B4-BE49-F238E27FC236}">
                <a16:creationId xmlns:a16="http://schemas.microsoft.com/office/drawing/2014/main" id="{3E94BAAA-5539-5B1F-F4CF-0A71CC85CE1A}"/>
              </a:ext>
            </a:extLst>
          </p:cNvPr>
          <p:cNvPicPr>
            <a:picLocks noChangeAspect="1"/>
          </p:cNvPicPr>
          <p:nvPr/>
        </p:nvPicPr>
        <p:blipFill>
          <a:blip r:embed="rId6"/>
          <a:stretch>
            <a:fillRect/>
          </a:stretch>
        </p:blipFill>
        <p:spPr>
          <a:xfrm>
            <a:off x="6445976" y="3953804"/>
            <a:ext cx="5087006" cy="2603283"/>
          </a:xfrm>
          <a:prstGeom prst="rect">
            <a:avLst/>
          </a:prstGeom>
        </p:spPr>
      </p:pic>
      <p:sp>
        <p:nvSpPr>
          <p:cNvPr id="13" name="TextBox 12">
            <a:extLst>
              <a:ext uri="{FF2B5EF4-FFF2-40B4-BE49-F238E27FC236}">
                <a16:creationId xmlns:a16="http://schemas.microsoft.com/office/drawing/2014/main" id="{9A855EA3-7170-6B44-B09F-0E8D4F2F75B6}"/>
              </a:ext>
            </a:extLst>
          </p:cNvPr>
          <p:cNvSpPr txBox="1"/>
          <p:nvPr/>
        </p:nvSpPr>
        <p:spPr>
          <a:xfrm>
            <a:off x="-432491" y="3676344"/>
            <a:ext cx="6117020" cy="276999"/>
          </a:xfrm>
          <a:prstGeom prst="rect">
            <a:avLst/>
          </a:prstGeom>
          <a:noFill/>
        </p:spPr>
        <p:txBody>
          <a:bodyPr wrap="square">
            <a:spAutoFit/>
          </a:bodyPr>
          <a:lstStyle/>
          <a:p>
            <a:pPr algn="ctr"/>
            <a:r>
              <a:rPr lang="en-IN" sz="1200" b="1" dirty="0"/>
              <a:t>HEAT MAP</a:t>
            </a:r>
          </a:p>
        </p:txBody>
      </p:sp>
      <p:sp>
        <p:nvSpPr>
          <p:cNvPr id="14" name="TextBox 13">
            <a:extLst>
              <a:ext uri="{FF2B5EF4-FFF2-40B4-BE49-F238E27FC236}">
                <a16:creationId xmlns:a16="http://schemas.microsoft.com/office/drawing/2014/main" id="{16F4F470-6B6F-9D66-3D81-9339617A17CE}"/>
              </a:ext>
            </a:extLst>
          </p:cNvPr>
          <p:cNvSpPr txBox="1"/>
          <p:nvPr/>
        </p:nvSpPr>
        <p:spPr>
          <a:xfrm>
            <a:off x="5930968" y="3676344"/>
            <a:ext cx="6117020" cy="276999"/>
          </a:xfrm>
          <a:prstGeom prst="rect">
            <a:avLst/>
          </a:prstGeom>
          <a:noFill/>
        </p:spPr>
        <p:txBody>
          <a:bodyPr wrap="square">
            <a:spAutoFit/>
          </a:bodyPr>
          <a:lstStyle/>
          <a:p>
            <a:pPr algn="ctr"/>
            <a:r>
              <a:rPr lang="en-IN" sz="1200" b="1" dirty="0"/>
              <a:t> BUBBLE CHART</a:t>
            </a:r>
          </a:p>
        </p:txBody>
      </p:sp>
      <p:sp>
        <p:nvSpPr>
          <p:cNvPr id="15" name="TextBox 14">
            <a:extLst>
              <a:ext uri="{FF2B5EF4-FFF2-40B4-BE49-F238E27FC236}">
                <a16:creationId xmlns:a16="http://schemas.microsoft.com/office/drawing/2014/main" id="{F1C4BD42-3051-864A-69A9-09E463A40CCF}"/>
              </a:ext>
            </a:extLst>
          </p:cNvPr>
          <p:cNvSpPr txBox="1"/>
          <p:nvPr/>
        </p:nvSpPr>
        <p:spPr>
          <a:xfrm>
            <a:off x="-432491" y="6527287"/>
            <a:ext cx="6117020" cy="276999"/>
          </a:xfrm>
          <a:prstGeom prst="rect">
            <a:avLst/>
          </a:prstGeom>
          <a:noFill/>
        </p:spPr>
        <p:txBody>
          <a:bodyPr wrap="square">
            <a:spAutoFit/>
          </a:bodyPr>
          <a:lstStyle/>
          <a:p>
            <a:pPr algn="ctr"/>
            <a:r>
              <a:rPr lang="en-IN" sz="1200" b="1" dirty="0"/>
              <a:t>PIE CHART</a:t>
            </a:r>
          </a:p>
        </p:txBody>
      </p:sp>
      <p:sp>
        <p:nvSpPr>
          <p:cNvPr id="16" name="TextBox 15">
            <a:extLst>
              <a:ext uri="{FF2B5EF4-FFF2-40B4-BE49-F238E27FC236}">
                <a16:creationId xmlns:a16="http://schemas.microsoft.com/office/drawing/2014/main" id="{B6350A7D-02C8-DAF5-8959-48FA4A955B6F}"/>
              </a:ext>
            </a:extLst>
          </p:cNvPr>
          <p:cNvSpPr txBox="1"/>
          <p:nvPr/>
        </p:nvSpPr>
        <p:spPr>
          <a:xfrm>
            <a:off x="5930968" y="6541132"/>
            <a:ext cx="6117020" cy="276999"/>
          </a:xfrm>
          <a:prstGeom prst="rect">
            <a:avLst/>
          </a:prstGeom>
          <a:noFill/>
        </p:spPr>
        <p:txBody>
          <a:bodyPr wrap="square">
            <a:spAutoFit/>
          </a:bodyPr>
          <a:lstStyle/>
          <a:p>
            <a:pPr algn="ctr"/>
            <a:r>
              <a:rPr lang="en-IN" sz="1200" b="1" dirty="0"/>
              <a:t>3D SCATTER PLOT</a:t>
            </a:r>
          </a:p>
        </p:txBody>
      </p:sp>
    </p:spTree>
    <p:extLst>
      <p:ext uri="{BB962C8B-B14F-4D97-AF65-F5344CB8AC3E}">
        <p14:creationId xmlns:p14="http://schemas.microsoft.com/office/powerpoint/2010/main" val="1316538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https://www.omdena.com/</a:t>
            </a:r>
          </a:p>
        </p:txBody>
      </p:sp>
    </p:spTree>
    <p:extLst>
      <p:ext uri="{BB962C8B-B14F-4D97-AF65-F5344CB8AC3E}">
        <p14:creationId xmlns:p14="http://schemas.microsoft.com/office/powerpoint/2010/main" val="1307925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372647"/>
            <a:ext cx="10435915" cy="6351098"/>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000" b="1" dirty="0">
                <a:latin typeface="+mn-lt"/>
              </a:rPr>
              <a:t>Brief Overview</a:t>
            </a:r>
            <a:r>
              <a:rPr lang="en-US" sz="1800" dirty="0">
                <a:latin typeface="+mn-lt"/>
              </a:rPr>
              <a:t>:</a:t>
            </a:r>
          </a:p>
          <a:p>
            <a:pPr>
              <a:spcAft>
                <a:spcPts val="800"/>
              </a:spcAft>
            </a:pPr>
            <a:r>
              <a:rPr lang="en-US" sz="1800" b="0" i="0" dirty="0">
                <a:solidFill>
                  <a:schemeClr val="tx1"/>
                </a:solidFill>
                <a:effectLst/>
                <a:latin typeface="Inter"/>
              </a:rPr>
              <a:t>Sustainable agriculture aims to meet current food needs without compromising future generations, focusing on environmental health, economic profitability, and social equity. AI, particularly in crop yield prediction, is revolutionizing this field by enabling data-driven decisions to optimize resources and enhance productivity.</a:t>
            </a:r>
            <a:endParaRPr lang="en-US" sz="1800" dirty="0">
              <a:solidFill>
                <a:schemeClr val="tx1"/>
              </a:solidFill>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2000" b="1" dirty="0">
                <a:latin typeface="+mn-lt"/>
              </a:rPr>
              <a:t>Key Objectives:</a:t>
            </a:r>
          </a:p>
          <a:p>
            <a:pPr marL="285750" indent="-285750" algn="l">
              <a:spcAft>
                <a:spcPts val="300"/>
              </a:spcAft>
              <a:buFont typeface="Arial" panose="020B0604020202020204" pitchFamily="34" charset="0"/>
              <a:buChar char="•"/>
            </a:pPr>
            <a:r>
              <a:rPr lang="en-US" sz="1800" b="1" i="0" dirty="0">
                <a:solidFill>
                  <a:schemeClr val="tx1"/>
                </a:solidFill>
                <a:effectLst/>
                <a:latin typeface="Inter"/>
              </a:rPr>
              <a:t>Enhance Crop Yield Prediction Accuracy</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Utilize AI algorithms (e.g., machine learning, deep learning) to analyze historical and real-time data (weather, soil quality, crop health) for precise yield forecasting.</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Improve prediction models to account for climate variability, pest outbreaks, and disease risks.</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Optimize Resource Management</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Implement AI-driven tools to optimize the use of water, fertilizers, and pesticides, reducing waste and environmental impact.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Enable precision agriculture by providing actionable insights for irrigation, fertilization, and pest </a:t>
            </a:r>
            <a:r>
              <a:rPr lang="en-US" b="0" i="0" dirty="0">
                <a:solidFill>
                  <a:srgbClr val="F8FAFF"/>
                </a:solidFill>
                <a:effectLst/>
                <a:latin typeface="Inter"/>
              </a:rPr>
              <a:t>control.</a:t>
            </a:r>
          </a:p>
          <a:p>
            <a:pPr marL="457200" lvl="1" algn="l">
              <a:spcBef>
                <a:spcPts val="300"/>
              </a:spcBef>
            </a:pPr>
            <a:endParaRPr lang="en-US" b="0" i="0" dirty="0">
              <a:solidFill>
                <a:schemeClr val="tx1"/>
              </a:solidFill>
              <a:effectLst/>
              <a:latin typeface="Inter"/>
            </a:endParaRPr>
          </a:p>
          <a:p>
            <a:pPr marL="231642" indent="-231642">
              <a:spcAft>
                <a:spcPts val="800"/>
              </a:spcAft>
              <a:buFont typeface="Arial" panose="020B0604020202020204" pitchFamily="34" charset="0"/>
              <a:buChar char="•"/>
            </a:pPr>
            <a:endParaRPr lang="en-US" sz="1800" dirty="0">
              <a:solidFill>
                <a:schemeClr val="tx1"/>
              </a:solidFill>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6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90CFA-E087-7D17-C226-82D945112C88}"/>
              </a:ext>
            </a:extLst>
          </p:cNvPr>
          <p:cNvSpPr txBox="1"/>
          <p:nvPr/>
        </p:nvSpPr>
        <p:spPr>
          <a:xfrm>
            <a:off x="0" y="988636"/>
            <a:ext cx="12192000" cy="5869364"/>
          </a:xfrm>
          <a:prstGeom prst="rect">
            <a:avLst/>
          </a:prstGeom>
          <a:noFill/>
        </p:spPr>
        <p:txBody>
          <a:bodyPr wrap="square" rtlCol="0">
            <a:spAutoFit/>
          </a:bodyPr>
          <a:lstStyle/>
          <a:p>
            <a:pPr marL="342900" indent="-342900" algn="l">
              <a:spcBef>
                <a:spcPts val="300"/>
              </a:spcBef>
              <a:spcAft>
                <a:spcPts val="300"/>
              </a:spcAft>
              <a:buFont typeface="Arial" panose="020B0604020202020204" pitchFamily="34" charset="0"/>
              <a:buChar char="•"/>
            </a:pPr>
            <a:r>
              <a:rPr lang="en-US" b="1" i="0" dirty="0">
                <a:solidFill>
                  <a:schemeClr val="tx1"/>
                </a:solidFill>
                <a:effectLst/>
                <a:latin typeface="Inter"/>
              </a:rPr>
              <a:t>Promote Climate-Resilient Farming</a:t>
            </a:r>
            <a:r>
              <a:rPr lang="en-US" b="0" i="0" dirty="0">
                <a:solidFill>
                  <a:schemeClr val="tx1"/>
                </a:solidFill>
                <a:effectLst/>
                <a:latin typeface="Inter"/>
              </a:rPr>
              <a:t>:</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Develop AI models to predict the impact of climate change on crop yields and recommend adaptive farming practices.</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Support farmers in selecting climate-resilient crop varieties and planting schedules.</a:t>
            </a:r>
          </a:p>
          <a:p>
            <a:pPr marL="342900" indent="-342900" algn="l">
              <a:spcBef>
                <a:spcPts val="300"/>
              </a:spcBef>
              <a:spcAft>
                <a:spcPts val="300"/>
              </a:spcAft>
              <a:buFont typeface="Arial" panose="020B0604020202020204" pitchFamily="34" charset="0"/>
              <a:buChar char="•"/>
            </a:pPr>
            <a:r>
              <a:rPr lang="en-US" b="1" i="0" dirty="0">
                <a:solidFill>
                  <a:schemeClr val="tx1"/>
                </a:solidFill>
                <a:effectLst/>
                <a:latin typeface="Inter"/>
              </a:rPr>
              <a:t>Reduce Environmental Footprint</a:t>
            </a:r>
            <a:r>
              <a:rPr lang="en-US" b="0" i="0" dirty="0">
                <a:solidFill>
                  <a:schemeClr val="tx1"/>
                </a:solidFill>
                <a:effectLst/>
                <a:latin typeface="Inter"/>
              </a:rPr>
              <a:t>:</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Minimize the use of chemical inputs by leveraging AI to identify targeted interventions, reducing soil and water pollution.</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Promote sustainable farming practices such as crop rotation, intercropping, and agroforestry through AI-based recommendations.</a:t>
            </a:r>
          </a:p>
          <a:p>
            <a:pPr marL="342900" indent="-342900" algn="l">
              <a:spcBef>
                <a:spcPts val="300"/>
              </a:spcBef>
              <a:spcAft>
                <a:spcPts val="300"/>
              </a:spcAft>
              <a:buFont typeface="Arial" panose="020B0604020202020204" pitchFamily="34" charset="0"/>
              <a:buChar char="•"/>
            </a:pPr>
            <a:r>
              <a:rPr lang="en-US" b="1" i="0" dirty="0">
                <a:solidFill>
                  <a:schemeClr val="tx1"/>
                </a:solidFill>
                <a:effectLst/>
                <a:latin typeface="Inter"/>
              </a:rPr>
              <a:t>Empower Farmers with Data-Driven Insights</a:t>
            </a:r>
            <a:r>
              <a:rPr lang="en-US" b="0" i="0" dirty="0">
                <a:solidFill>
                  <a:schemeClr val="tx1"/>
                </a:solidFill>
                <a:effectLst/>
                <a:latin typeface="Inter"/>
              </a:rPr>
              <a:t>:</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Provide farmers with user-friendly AI tools and mobile applications for real-time monitoring and decision-making.</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Offer personalized recommendations based on local conditions, improving farm productivity and profitability.</a:t>
            </a:r>
          </a:p>
          <a:p>
            <a:pPr marL="342900" indent="-342900" algn="l">
              <a:spcBef>
                <a:spcPts val="300"/>
              </a:spcBef>
              <a:spcAft>
                <a:spcPts val="300"/>
              </a:spcAft>
              <a:buFont typeface="Arial" panose="020B0604020202020204" pitchFamily="34" charset="0"/>
              <a:buChar char="•"/>
            </a:pPr>
            <a:r>
              <a:rPr lang="en-IN" b="1" i="0" dirty="0">
                <a:solidFill>
                  <a:schemeClr val="tx1"/>
                </a:solidFill>
                <a:effectLst/>
                <a:latin typeface="Inter"/>
              </a:rPr>
              <a:t>Integrate Multimodal Data Sources</a:t>
            </a:r>
            <a:r>
              <a:rPr lang="en-IN" b="0" i="0" dirty="0">
                <a:solidFill>
                  <a:schemeClr val="tx1"/>
                </a:solidFill>
                <a:effectLst/>
                <a:latin typeface="Inter"/>
              </a:rPr>
              <a:t>:</a:t>
            </a:r>
          </a:p>
          <a:p>
            <a:pPr marL="800100" lvl="1" indent="-342900" algn="l">
              <a:spcBef>
                <a:spcPts val="300"/>
              </a:spcBef>
              <a:buFont typeface="Arial" panose="020B0604020202020204" pitchFamily="34" charset="0"/>
              <a:buChar char="•"/>
            </a:pPr>
            <a:r>
              <a:rPr lang="en-IN" b="0" i="0" dirty="0">
                <a:solidFill>
                  <a:schemeClr val="tx1"/>
                </a:solidFill>
                <a:effectLst/>
                <a:latin typeface="Inter"/>
              </a:rPr>
              <a:t>Combine satellite imagery, drone data, IoT sensors, and ground-based observations to create comprehensive datasets for AI analysis.</a:t>
            </a:r>
          </a:p>
          <a:p>
            <a:pPr marL="800100" lvl="1" indent="-342900" algn="l">
              <a:spcBef>
                <a:spcPts val="300"/>
              </a:spcBef>
              <a:buFont typeface="Arial" panose="020B0604020202020204" pitchFamily="34" charset="0"/>
              <a:buChar char="•"/>
            </a:pPr>
            <a:r>
              <a:rPr lang="en-IN" b="0" i="0" dirty="0">
                <a:solidFill>
                  <a:schemeClr val="tx1"/>
                </a:solidFill>
                <a:effectLst/>
                <a:latin typeface="Inter"/>
              </a:rPr>
              <a:t>Ensure data interoperability and accessibility for farmers, researchers, and policymakers.</a:t>
            </a:r>
          </a:p>
          <a:p>
            <a:pPr marL="800100" lvl="1" indent="-342900" algn="l">
              <a:spcBef>
                <a:spcPts val="300"/>
              </a:spcBef>
              <a:buFont typeface="Arial" panose="020B0604020202020204" pitchFamily="34" charset="0"/>
              <a:buChar char="•"/>
            </a:pPr>
            <a:endParaRPr lang="en-US" b="0" i="0" dirty="0">
              <a:solidFill>
                <a:schemeClr val="tx1"/>
              </a:solidFill>
              <a:effectLst/>
              <a:latin typeface="Inter"/>
            </a:endParaRPr>
          </a:p>
          <a:p>
            <a:endParaRPr lang="en-IN" sz="1800" dirty="0"/>
          </a:p>
        </p:txBody>
      </p:sp>
    </p:spTree>
    <p:extLst>
      <p:ext uri="{BB962C8B-B14F-4D97-AF65-F5344CB8AC3E}">
        <p14:creationId xmlns:p14="http://schemas.microsoft.com/office/powerpoint/2010/main" val="416722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F18665-3CC3-541F-F051-808E326B20CC}"/>
              </a:ext>
            </a:extLst>
          </p:cNvPr>
          <p:cNvSpPr txBox="1"/>
          <p:nvPr/>
        </p:nvSpPr>
        <p:spPr>
          <a:xfrm>
            <a:off x="94593" y="914399"/>
            <a:ext cx="12097407" cy="4968924"/>
          </a:xfrm>
          <a:prstGeom prst="rect">
            <a:avLst/>
          </a:prstGeom>
          <a:noFill/>
        </p:spPr>
        <p:txBody>
          <a:bodyPr wrap="square" rtlCol="0">
            <a:spAutoFit/>
          </a:bodyPr>
          <a:lstStyle/>
          <a:p>
            <a:pPr marL="342900" indent="-342900" algn="l">
              <a:spcBef>
                <a:spcPts val="300"/>
              </a:spcBef>
              <a:spcAft>
                <a:spcPts val="300"/>
              </a:spcAft>
              <a:buFont typeface="Arial" panose="020B0604020202020204" pitchFamily="34" charset="0"/>
              <a:buChar char="•"/>
            </a:pPr>
            <a:r>
              <a:rPr lang="en-US" b="1" i="0" dirty="0">
                <a:solidFill>
                  <a:schemeClr val="tx1"/>
                </a:solidFill>
                <a:effectLst/>
                <a:latin typeface="Inter"/>
              </a:rPr>
              <a:t>Support Smallholder Farmers</a:t>
            </a:r>
            <a:r>
              <a:rPr lang="en-US" b="0" i="0" dirty="0">
                <a:solidFill>
                  <a:schemeClr val="tx1"/>
                </a:solidFill>
                <a:effectLst/>
                <a:latin typeface="Inter"/>
              </a:rPr>
              <a:t>:</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Develop affordable and scalable AI solutions tailored to the needs of smallholder farmers in developing regions.</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Provide training and capacity-building programs to enhance digital literacy and adoption of AI technologies.</a:t>
            </a:r>
          </a:p>
          <a:p>
            <a:pPr marL="342900" indent="-342900" algn="l">
              <a:spcBef>
                <a:spcPts val="300"/>
              </a:spcBef>
              <a:spcAft>
                <a:spcPts val="300"/>
              </a:spcAft>
              <a:buFont typeface="Arial" panose="020B0604020202020204" pitchFamily="34" charset="0"/>
              <a:buChar char="•"/>
            </a:pPr>
            <a:r>
              <a:rPr lang="en-US" b="1" i="0" dirty="0">
                <a:solidFill>
                  <a:schemeClr val="tx1"/>
                </a:solidFill>
                <a:effectLst/>
                <a:latin typeface="Inter"/>
              </a:rPr>
              <a:t>Foster Collaboration and Knowledge Sharing</a:t>
            </a:r>
            <a:r>
              <a:rPr lang="en-US" b="0" i="0" dirty="0">
                <a:solidFill>
                  <a:schemeClr val="tx1"/>
                </a:solidFill>
                <a:effectLst/>
                <a:latin typeface="Inter"/>
              </a:rPr>
              <a:t>:</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Encourage partnerships between governments, research institutions, tech companies, and farmers to co-develop and deploy AI solutions.</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Create open-access platforms for sharing data, models, and best practices in sustainable agriculture.</a:t>
            </a:r>
          </a:p>
          <a:p>
            <a:pPr marL="342900" indent="-342900" algn="l">
              <a:spcBef>
                <a:spcPts val="300"/>
              </a:spcBef>
              <a:spcAft>
                <a:spcPts val="300"/>
              </a:spcAft>
              <a:buFont typeface="Arial" panose="020B0604020202020204" pitchFamily="34" charset="0"/>
              <a:buChar char="•"/>
            </a:pPr>
            <a:r>
              <a:rPr lang="en-US" b="1" i="0" dirty="0">
                <a:solidFill>
                  <a:schemeClr val="tx1"/>
                </a:solidFill>
                <a:effectLst/>
                <a:latin typeface="Inter"/>
              </a:rPr>
              <a:t>Ensure Ethical and Responsible AI Use</a:t>
            </a:r>
            <a:r>
              <a:rPr lang="en-US" b="0" i="0" dirty="0">
                <a:solidFill>
                  <a:schemeClr val="tx1"/>
                </a:solidFill>
                <a:effectLst/>
                <a:latin typeface="Inter"/>
              </a:rPr>
              <a:t>:</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Address data privacy and security concerns by implementing robust data governance frameworks.</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Ensure AI solutions are transparent, explainable, and free from bias to build trust among farmers and stakeholders.</a:t>
            </a:r>
          </a:p>
          <a:p>
            <a:pPr marL="342900" indent="-342900" algn="l">
              <a:spcBef>
                <a:spcPts val="300"/>
              </a:spcBef>
              <a:spcAft>
                <a:spcPts val="300"/>
              </a:spcAft>
              <a:buFont typeface="Arial" panose="020B0604020202020204" pitchFamily="34" charset="0"/>
              <a:buChar char="•"/>
            </a:pPr>
            <a:r>
              <a:rPr lang="en-US" b="1" i="0" dirty="0">
                <a:solidFill>
                  <a:schemeClr val="tx1"/>
                </a:solidFill>
                <a:effectLst/>
                <a:latin typeface="Inter"/>
              </a:rPr>
              <a:t>Drive Policy and Investment in AI for Agriculture</a:t>
            </a:r>
            <a:r>
              <a:rPr lang="en-US" b="0" i="0" dirty="0">
                <a:solidFill>
                  <a:schemeClr val="tx1"/>
                </a:solidFill>
                <a:effectLst/>
                <a:latin typeface="Inter"/>
              </a:rPr>
              <a:t>:</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Advocate for policies that support the adoption of AI in agriculture, including funding for research and infrastructure development.</a:t>
            </a:r>
          </a:p>
          <a:p>
            <a:pPr marL="800100" lvl="1" indent="-342900" algn="l">
              <a:spcBef>
                <a:spcPts val="300"/>
              </a:spcBef>
              <a:buFont typeface="Arial" panose="020B0604020202020204" pitchFamily="34" charset="0"/>
              <a:buChar char="•"/>
            </a:pPr>
            <a:r>
              <a:rPr lang="en-US" b="0" i="0" dirty="0">
                <a:solidFill>
                  <a:schemeClr val="tx1"/>
                </a:solidFill>
                <a:effectLst/>
                <a:latin typeface="Inter"/>
              </a:rPr>
              <a:t>Encourage public and private investments in AI-driven sustainable agriculture initiatives.</a:t>
            </a:r>
          </a:p>
          <a:p>
            <a:endParaRPr lang="en-IN" sz="1800" dirty="0">
              <a:solidFill>
                <a:schemeClr val="tx1"/>
              </a:solidFill>
            </a:endParaRPr>
          </a:p>
        </p:txBody>
      </p:sp>
    </p:spTree>
    <p:extLst>
      <p:ext uri="{BB962C8B-B14F-4D97-AF65-F5344CB8AC3E}">
        <p14:creationId xmlns:p14="http://schemas.microsoft.com/office/powerpoint/2010/main" val="304380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202749"/>
            <a:ext cx="11981686" cy="5815310"/>
          </a:xfrm>
          <a:prstGeom prst="rect">
            <a:avLst/>
          </a:prstGeom>
          <a:noFill/>
        </p:spPr>
        <p:txBody>
          <a:bodyPr wrap="square" rtlCol="0">
            <a:spAutoFit/>
          </a:bodyPr>
          <a:lstStyle/>
          <a:p>
            <a:pPr marL="285750" indent="-285750" algn="l">
              <a:buFont typeface="Arial" panose="020B0604020202020204" pitchFamily="34" charset="0"/>
              <a:buChar char="•"/>
            </a:pPr>
            <a:r>
              <a:rPr lang="en-US" sz="2000" b="1" i="0" dirty="0">
                <a:solidFill>
                  <a:schemeClr val="tx1"/>
                </a:solidFill>
                <a:effectLst/>
                <a:latin typeface="Inter"/>
              </a:rPr>
              <a:t>Dataset Description for Sustainable Agriculture with AI for Crop Yield Prediction</a:t>
            </a:r>
          </a:p>
          <a:p>
            <a:pPr marL="285750" indent="-285750" algn="l">
              <a:buFont typeface="Arial" panose="020B0604020202020204" pitchFamily="34" charset="0"/>
              <a:buChar char="•"/>
            </a:pPr>
            <a:r>
              <a:rPr lang="en-US" sz="1800" b="0" i="0" dirty="0">
                <a:solidFill>
                  <a:schemeClr val="tx1"/>
                </a:solidFill>
                <a:effectLst/>
                <a:latin typeface="Inter"/>
              </a:rPr>
              <a:t>To build an AI-driven solution for sustainable agriculture and crop yield prediction, you can use publicly available datasets that include relevant features such as weather data, soil conditions, crop types, and historical yield data. Below is an example of a suitable dataset:</a:t>
            </a:r>
            <a:r>
              <a:rPr lang="en-IN" b="1" i="0" dirty="0" err="1">
                <a:solidFill>
                  <a:srgbClr val="F8FAFF"/>
                </a:solidFill>
                <a:effectLst/>
                <a:latin typeface="Inter"/>
              </a:rPr>
              <a:t>rediction</a:t>
            </a:r>
            <a:r>
              <a:rPr lang="en-IN" b="1" i="0" dirty="0">
                <a:solidFill>
                  <a:srgbClr val="F8FAFF"/>
                </a:solidFill>
                <a:effectLst/>
                <a:latin typeface="Inter"/>
              </a:rPr>
              <a:t> Dataset</a:t>
            </a:r>
          </a:p>
          <a:p>
            <a:pPr algn="l">
              <a:buFont typeface="Arial" panose="020B0604020202020204" pitchFamily="34" charset="0"/>
              <a:buChar char="•"/>
            </a:pPr>
            <a:r>
              <a:rPr lang="en-IN" b="1" i="0" dirty="0">
                <a:solidFill>
                  <a:schemeClr val="tx1"/>
                </a:solidFill>
                <a:effectLst/>
                <a:latin typeface="Inter"/>
              </a:rPr>
              <a:t>Source</a:t>
            </a:r>
            <a:r>
              <a:rPr lang="en-IN" b="0" i="0" dirty="0">
                <a:solidFill>
                  <a:schemeClr val="tx1"/>
                </a:solidFill>
                <a:effectLst/>
                <a:latin typeface="Inter"/>
              </a:rPr>
              <a:t>: </a:t>
            </a:r>
            <a:r>
              <a:rPr lang="en-IN" b="0" i="0" u="none" strike="noStrike" dirty="0">
                <a:solidFill>
                  <a:srgbClr val="0070C0"/>
                </a:solidFill>
                <a:effectLst/>
                <a:latin typeface="Inter"/>
                <a:hlinkClick r:id="rId3">
                  <a:extLst>
                    <a:ext uri="{A12FA001-AC4F-418D-AE19-62706E023703}">
                      <ahyp:hlinkClr xmlns:ahyp="http://schemas.microsoft.com/office/drawing/2018/hyperlinkcolor" val="tx"/>
                    </a:ext>
                  </a:extLst>
                </a:hlinkClick>
              </a:rPr>
              <a:t>Kaggle</a:t>
            </a:r>
            <a:endParaRPr lang="en-IN" b="0" i="0" dirty="0">
              <a:solidFill>
                <a:srgbClr val="0070C0"/>
              </a:solidFill>
              <a:effectLst/>
              <a:latin typeface="Inter"/>
            </a:endParaRPr>
          </a:p>
          <a:p>
            <a:pPr algn="l">
              <a:spcBef>
                <a:spcPts val="300"/>
              </a:spcBef>
              <a:buFont typeface="Arial" panose="020B0604020202020204" pitchFamily="34" charset="0"/>
              <a:buChar char="•"/>
            </a:pPr>
            <a:r>
              <a:rPr lang="en-IN" b="1" i="0" dirty="0">
                <a:solidFill>
                  <a:schemeClr val="tx1"/>
                </a:solidFill>
                <a:effectLst/>
                <a:latin typeface="Inter"/>
              </a:rPr>
              <a:t>Size</a:t>
            </a:r>
            <a:r>
              <a:rPr lang="en-IN" b="0" i="0" dirty="0">
                <a:solidFill>
                  <a:schemeClr val="tx1"/>
                </a:solidFill>
                <a:effectLst/>
                <a:latin typeface="Inter"/>
              </a:rPr>
              <a:t>: ~10,000 rows and 10 columns</a:t>
            </a:r>
          </a:p>
          <a:p>
            <a:pPr algn="l">
              <a:spcBef>
                <a:spcPts val="300"/>
              </a:spcBef>
              <a:spcAft>
                <a:spcPts val="300"/>
              </a:spcAft>
              <a:buFont typeface="Arial" panose="020B0604020202020204" pitchFamily="34" charset="0"/>
              <a:buChar char="•"/>
            </a:pPr>
            <a:r>
              <a:rPr lang="en-IN" b="1" i="0" dirty="0">
                <a:solidFill>
                  <a:schemeClr val="tx1"/>
                </a:solidFill>
                <a:effectLst/>
                <a:latin typeface="Inter"/>
              </a:rPr>
              <a:t>Key Features</a:t>
            </a:r>
            <a:r>
              <a:rPr lang="en-IN"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Crop Type</a:t>
            </a:r>
            <a:r>
              <a:rPr lang="en-IN" b="0" i="0" dirty="0">
                <a:solidFill>
                  <a:schemeClr val="tx1"/>
                </a:solidFill>
                <a:effectLst/>
                <a:latin typeface="Inter"/>
              </a:rPr>
              <a:t>: Type of crop (e.g., wheat, rice, maize).</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Soil Type</a:t>
            </a:r>
            <a:r>
              <a:rPr lang="en-IN" b="0" i="0" dirty="0">
                <a:solidFill>
                  <a:schemeClr val="tx1"/>
                </a:solidFill>
                <a:effectLst/>
                <a:latin typeface="Inter"/>
              </a:rPr>
              <a:t>: Soil composition (e.g., sandy, loamy, clay).</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Rainfall</a:t>
            </a:r>
            <a:r>
              <a:rPr lang="en-IN" b="0" i="0" dirty="0">
                <a:solidFill>
                  <a:schemeClr val="tx1"/>
                </a:solidFill>
                <a:effectLst/>
                <a:latin typeface="Inter"/>
              </a:rPr>
              <a:t>: Annual rainfall in </a:t>
            </a:r>
            <a:r>
              <a:rPr lang="en-IN" b="0" i="0" dirty="0" err="1">
                <a:solidFill>
                  <a:schemeClr val="tx1"/>
                </a:solidFill>
                <a:effectLst/>
                <a:latin typeface="Inter"/>
              </a:rPr>
              <a:t>millimeters</a:t>
            </a:r>
            <a:r>
              <a:rPr lang="en-IN"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Temperature</a:t>
            </a:r>
            <a:r>
              <a:rPr lang="en-IN" b="0" i="0" dirty="0">
                <a:solidFill>
                  <a:schemeClr val="tx1"/>
                </a:solidFill>
                <a:effectLst/>
                <a:latin typeface="Inter"/>
              </a:rPr>
              <a:t>: Average temperature during the growing season.</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Fertilizer Usage</a:t>
            </a:r>
            <a:r>
              <a:rPr lang="en-IN" b="0" i="0" dirty="0">
                <a:solidFill>
                  <a:schemeClr val="tx1"/>
                </a:solidFill>
                <a:effectLst/>
                <a:latin typeface="Inter"/>
              </a:rPr>
              <a:t>: Amount of fertilizer used (kg/hectare).</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Pesticide Usage</a:t>
            </a:r>
            <a:r>
              <a:rPr lang="en-IN" b="0" i="0" dirty="0">
                <a:solidFill>
                  <a:schemeClr val="tx1"/>
                </a:solidFill>
                <a:effectLst/>
                <a:latin typeface="Inter"/>
              </a:rPr>
              <a:t>: Amount of pesticide used (kg/hectare).</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Irrigation</a:t>
            </a:r>
            <a:r>
              <a:rPr lang="en-IN" b="0" i="0" dirty="0">
                <a:solidFill>
                  <a:schemeClr val="tx1"/>
                </a:solidFill>
                <a:effectLst/>
                <a:latin typeface="Inter"/>
              </a:rPr>
              <a:t>: Type of irrigation (e.g., drip, sprinkler, none).</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Yield</a:t>
            </a:r>
            <a:r>
              <a:rPr lang="en-IN" b="0" i="0" dirty="0">
                <a:solidFill>
                  <a:schemeClr val="tx1"/>
                </a:solidFill>
                <a:effectLst/>
                <a:latin typeface="Inter"/>
              </a:rPr>
              <a:t>: Historical crop yield (tons/hectare).</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Region</a:t>
            </a:r>
            <a:r>
              <a:rPr lang="en-IN" b="0" i="0" dirty="0">
                <a:solidFill>
                  <a:schemeClr val="tx1"/>
                </a:solidFill>
                <a:effectLst/>
                <a:latin typeface="Inter"/>
              </a:rPr>
              <a:t>: Geographic region where the crop is grown.</a:t>
            </a:r>
          </a:p>
          <a:p>
            <a:pPr marL="742950" lvl="1" indent="-285750" algn="l">
              <a:spcBef>
                <a:spcPts val="300"/>
              </a:spcBef>
              <a:buFont typeface="Arial" panose="020B0604020202020204" pitchFamily="34" charset="0"/>
              <a:buChar char="•"/>
            </a:pPr>
            <a:r>
              <a:rPr lang="en-IN" b="1" i="0" dirty="0">
                <a:solidFill>
                  <a:schemeClr val="tx1"/>
                </a:solidFill>
                <a:effectLst/>
                <a:latin typeface="Inter"/>
              </a:rPr>
              <a:t>Year</a:t>
            </a:r>
            <a:r>
              <a:rPr lang="en-IN" b="0" i="0" dirty="0">
                <a:solidFill>
                  <a:schemeClr val="tx1"/>
                </a:solidFill>
                <a:effectLst/>
                <a:latin typeface="Inter"/>
              </a:rPr>
              <a:t>: Year of the data record.</a:t>
            </a:r>
            <a:br>
              <a:rPr lang="en-US" sz="1800" dirty="0">
                <a:solidFill>
                  <a:schemeClr val="tx1"/>
                </a:solidFill>
              </a:rPr>
            </a:br>
            <a:endParaRPr lang="en-US" sz="1800" dirty="0">
              <a:solidFill>
                <a:schemeClr val="tx1"/>
              </a:solidFill>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99809" y="802639"/>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Tree>
    <p:extLst>
      <p:ext uri="{BB962C8B-B14F-4D97-AF65-F5344CB8AC3E}">
        <p14:creationId xmlns:p14="http://schemas.microsoft.com/office/powerpoint/2010/main" val="106628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DC2330-525F-9B89-1289-7BA62A5979B1}"/>
              </a:ext>
            </a:extLst>
          </p:cNvPr>
          <p:cNvSpPr txBox="1"/>
          <p:nvPr/>
        </p:nvSpPr>
        <p:spPr>
          <a:xfrm>
            <a:off x="783771" y="1251857"/>
            <a:ext cx="184731" cy="379656"/>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47A1CD96-B07D-9D40-720F-1C41F3E240AC}"/>
              </a:ext>
            </a:extLst>
          </p:cNvPr>
          <p:cNvSpPr txBox="1"/>
          <p:nvPr/>
        </p:nvSpPr>
        <p:spPr>
          <a:xfrm>
            <a:off x="105103" y="774707"/>
            <a:ext cx="11193518" cy="2808461"/>
          </a:xfrm>
          <a:prstGeom prst="rect">
            <a:avLst/>
          </a:prstGeom>
          <a:noFill/>
        </p:spPr>
        <p:txBody>
          <a:bodyPr wrap="square" rtlCol="0">
            <a:spAutoFit/>
          </a:bodyPr>
          <a:lstStyle/>
          <a:p>
            <a:pPr marL="285750" indent="-285750" algn="l">
              <a:buFont typeface="Arial" panose="020B0604020202020204" pitchFamily="34" charset="0"/>
              <a:buChar char="•"/>
            </a:pPr>
            <a:r>
              <a:rPr lang="en-US" sz="2000" b="1" i="0" dirty="0">
                <a:solidFill>
                  <a:schemeClr val="tx1"/>
                </a:solidFill>
                <a:effectLst/>
                <a:latin typeface="Inter"/>
              </a:rPr>
              <a:t>Potential Visualizations</a:t>
            </a:r>
          </a:p>
          <a:p>
            <a:pPr marL="285750" indent="-285750" algn="l">
              <a:buFont typeface="Arial" panose="020B0604020202020204" pitchFamily="34" charset="0"/>
              <a:buChar char="•"/>
            </a:pPr>
            <a:r>
              <a:rPr lang="en-US" sz="1800" b="1" i="0" dirty="0">
                <a:solidFill>
                  <a:schemeClr val="tx1"/>
                </a:solidFill>
                <a:effectLst/>
                <a:latin typeface="Inter"/>
              </a:rPr>
              <a:t>Bar Chart</a:t>
            </a:r>
            <a:r>
              <a:rPr lang="en-US" sz="1800" b="0" i="0" dirty="0">
                <a:solidFill>
                  <a:schemeClr val="tx1"/>
                </a:solidFill>
                <a:effectLst/>
                <a:latin typeface="Inter"/>
              </a:rPr>
              <a:t>: Compare average crop yields across different regions.</a:t>
            </a:r>
          </a:p>
          <a:p>
            <a:pPr marL="285750" indent="-285750" algn="l">
              <a:spcBef>
                <a:spcPts val="300"/>
              </a:spcBef>
              <a:buFont typeface="Arial" panose="020B0604020202020204" pitchFamily="34" charset="0"/>
              <a:buChar char="•"/>
            </a:pPr>
            <a:r>
              <a:rPr lang="en-US" sz="1800" b="1" i="0" dirty="0">
                <a:solidFill>
                  <a:schemeClr val="tx1"/>
                </a:solidFill>
                <a:effectLst/>
                <a:latin typeface="Inter"/>
              </a:rPr>
              <a:t>Scatter Plot</a:t>
            </a:r>
            <a:r>
              <a:rPr lang="en-US" sz="1800" b="0" i="0" dirty="0">
                <a:solidFill>
                  <a:schemeClr val="tx1"/>
                </a:solidFill>
                <a:effectLst/>
                <a:latin typeface="Inter"/>
              </a:rPr>
              <a:t>: Analyze the relationship between rainfall and crop yield.</a:t>
            </a:r>
          </a:p>
          <a:p>
            <a:pPr marL="285750" indent="-285750" algn="l">
              <a:spcBef>
                <a:spcPts val="300"/>
              </a:spcBef>
              <a:buFont typeface="Arial" panose="020B0604020202020204" pitchFamily="34" charset="0"/>
              <a:buChar char="•"/>
            </a:pPr>
            <a:r>
              <a:rPr lang="en-US" sz="1800" b="1" i="0" dirty="0">
                <a:solidFill>
                  <a:schemeClr val="tx1"/>
                </a:solidFill>
                <a:effectLst/>
                <a:latin typeface="Inter"/>
              </a:rPr>
              <a:t>Histogram</a:t>
            </a:r>
            <a:r>
              <a:rPr lang="en-US" sz="1800" b="0" i="0" dirty="0">
                <a:solidFill>
                  <a:schemeClr val="tx1"/>
                </a:solidFill>
                <a:effectLst/>
                <a:latin typeface="Inter"/>
              </a:rPr>
              <a:t>: Visualize the distribution of crop yields.</a:t>
            </a:r>
          </a:p>
          <a:p>
            <a:pPr marL="285750" indent="-285750" algn="l">
              <a:spcBef>
                <a:spcPts val="300"/>
              </a:spcBef>
              <a:buFont typeface="Arial" panose="020B0604020202020204" pitchFamily="34" charset="0"/>
              <a:buChar char="•"/>
            </a:pPr>
            <a:r>
              <a:rPr lang="en-US" sz="1800" b="1" i="0" dirty="0">
                <a:solidFill>
                  <a:schemeClr val="tx1"/>
                </a:solidFill>
                <a:effectLst/>
                <a:latin typeface="Inter"/>
              </a:rPr>
              <a:t>Box Plot</a:t>
            </a:r>
            <a:r>
              <a:rPr lang="en-US" sz="1800" b="0" i="0" dirty="0">
                <a:solidFill>
                  <a:schemeClr val="tx1"/>
                </a:solidFill>
                <a:effectLst/>
                <a:latin typeface="Inter"/>
              </a:rPr>
              <a:t>: Compare yield variability across different soil types.</a:t>
            </a:r>
          </a:p>
          <a:p>
            <a:pPr marL="285750" indent="-285750" algn="l">
              <a:spcBef>
                <a:spcPts val="300"/>
              </a:spcBef>
              <a:buFont typeface="Arial" panose="020B0604020202020204" pitchFamily="34" charset="0"/>
              <a:buChar char="•"/>
            </a:pPr>
            <a:r>
              <a:rPr lang="en-US" sz="1800" b="1" i="0" dirty="0">
                <a:solidFill>
                  <a:schemeClr val="tx1"/>
                </a:solidFill>
                <a:effectLst/>
                <a:latin typeface="Inter"/>
              </a:rPr>
              <a:t>Heatmap</a:t>
            </a:r>
            <a:r>
              <a:rPr lang="en-US" sz="1800" b="0" i="0" dirty="0">
                <a:solidFill>
                  <a:schemeClr val="tx1"/>
                </a:solidFill>
                <a:effectLst/>
                <a:latin typeface="Inter"/>
              </a:rPr>
              <a:t>: Explore correlations between weather conditions, soil type, and yield.</a:t>
            </a:r>
          </a:p>
          <a:p>
            <a:pPr marL="285750" indent="-285750" algn="l">
              <a:spcBef>
                <a:spcPts val="300"/>
              </a:spcBef>
              <a:buFont typeface="Arial" panose="020B0604020202020204" pitchFamily="34" charset="0"/>
              <a:buChar char="•"/>
            </a:pPr>
            <a:r>
              <a:rPr lang="en-US" sz="1800" b="1" i="0" dirty="0">
                <a:solidFill>
                  <a:schemeClr val="tx1"/>
                </a:solidFill>
                <a:effectLst/>
                <a:latin typeface="Inter"/>
              </a:rPr>
              <a:t>3D Scatter Plot</a:t>
            </a:r>
            <a:r>
              <a:rPr lang="en-US" sz="1800" b="0" i="0" dirty="0">
                <a:solidFill>
                  <a:schemeClr val="tx1"/>
                </a:solidFill>
                <a:effectLst/>
                <a:latin typeface="Inter"/>
              </a:rPr>
              <a:t>: Visualize the interaction between rainfall, temperature, and yield.</a:t>
            </a:r>
          </a:p>
          <a:p>
            <a:br>
              <a:rPr lang="en-US" sz="1800" b="0" i="0" dirty="0">
                <a:solidFill>
                  <a:schemeClr val="tx1"/>
                </a:solidFill>
                <a:effectLst/>
                <a:latin typeface="Inter"/>
              </a:rPr>
            </a:br>
            <a:endParaRPr lang="en-IN" sz="1800" dirty="0">
              <a:solidFill>
                <a:schemeClr val="tx1"/>
              </a:solidFill>
            </a:endParaRPr>
          </a:p>
        </p:txBody>
      </p:sp>
    </p:spTree>
    <p:extLst>
      <p:ext uri="{BB962C8B-B14F-4D97-AF65-F5344CB8AC3E}">
        <p14:creationId xmlns:p14="http://schemas.microsoft.com/office/powerpoint/2010/main" val="215826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880823"/>
          </a:xfrm>
          <a:prstGeom prst="rect">
            <a:avLst/>
          </a:prstGeom>
          <a:noFill/>
        </p:spPr>
        <p:txBody>
          <a:bodyPr wrap="square" rtlCol="0">
            <a:spAutoFit/>
          </a:bodyPr>
          <a:lstStyle/>
          <a:p>
            <a:pPr marL="285750" indent="-285750">
              <a:spcAft>
                <a:spcPts val="300"/>
              </a:spcAft>
              <a:buFont typeface="Arial" panose="020B0604020202020204" pitchFamily="34" charset="0"/>
              <a:buChar char="•"/>
            </a:pPr>
            <a:r>
              <a:rPr lang="en-IN" sz="2000" b="1" i="0" dirty="0">
                <a:solidFill>
                  <a:schemeClr val="tx1"/>
                </a:solidFill>
                <a:effectLst/>
                <a:latin typeface="Inter"/>
              </a:rPr>
              <a:t>Approach</a:t>
            </a:r>
          </a:p>
          <a:p>
            <a:pPr marL="285750" indent="-285750">
              <a:spcAft>
                <a:spcPts val="300"/>
              </a:spcAft>
              <a:buFont typeface="Arial" panose="020B0604020202020204" pitchFamily="34" charset="0"/>
              <a:buChar char="•"/>
            </a:pPr>
            <a:endParaRPr lang="en-IN" sz="1800" b="1" i="0" dirty="0">
              <a:solidFill>
                <a:schemeClr val="tx1"/>
              </a:solidFill>
              <a:effectLst/>
              <a:latin typeface="Inter"/>
            </a:endParaRPr>
          </a:p>
          <a:p>
            <a:pPr marL="285750" indent="-285750" algn="l">
              <a:spcAft>
                <a:spcPts val="300"/>
              </a:spcAft>
              <a:buFont typeface="Arial" panose="020B0604020202020204" pitchFamily="34" charset="0"/>
              <a:buChar char="•"/>
            </a:pPr>
            <a:r>
              <a:rPr lang="en-US" sz="1800" b="1" i="0" dirty="0">
                <a:solidFill>
                  <a:schemeClr val="tx1"/>
                </a:solidFill>
                <a:effectLst/>
                <a:latin typeface="Inter"/>
              </a:rPr>
              <a:t>Data Collection and Preprocessing</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Collect data from reliable sources (e.g., Kaggle, government agricultural databases).</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Clean and preprocess the data by handling missing values, normalizing features, and encoding categorical variables.</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Exploratory Data Analysis (EDA)</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Use visualizations (e.g., bar charts, scatter plots, heatmaps) to understand relationships between features.</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Identify trends, correlations, and outliers in the dataset.</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Feature Engineering</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Create new features (e.g., soil fertility index, climate risk score) to improve model performance.</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Select relevant features using techniques like correlation analysis and feature importance.</a:t>
            </a:r>
          </a:p>
          <a:p>
            <a:pPr marL="231642" indent="-231642">
              <a:spcAft>
                <a:spcPts val="800"/>
              </a:spcAft>
              <a:buFont typeface="Arial" panose="020B0604020202020204" pitchFamily="34" charset="0"/>
              <a:buChar char="•"/>
            </a:pPr>
            <a:endParaRPr lang="en-US" sz="1800" dirty="0">
              <a:solidFill>
                <a:schemeClr val="tx1"/>
              </a:solidFill>
              <a:latin typeface="+mn-lt"/>
            </a:endParaRPr>
          </a:p>
          <a:p>
            <a:pPr marL="231642" indent="-231642">
              <a:spcAft>
                <a:spcPts val="800"/>
              </a:spcAft>
              <a:buFont typeface="Arial" panose="020B0604020202020204" pitchFamily="34" charset="0"/>
              <a:buChar char="•"/>
            </a:pPr>
            <a:endParaRPr lang="en-US" sz="1800" dirty="0">
              <a:solidFill>
                <a:schemeClr val="tx1"/>
              </a:solidFill>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Tree>
    <p:extLst>
      <p:ext uri="{BB962C8B-B14F-4D97-AF65-F5344CB8AC3E}">
        <p14:creationId xmlns:p14="http://schemas.microsoft.com/office/powerpoint/2010/main" val="202543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1000F0-033C-729B-6D03-ECFF8C7DE9D9}"/>
              </a:ext>
            </a:extLst>
          </p:cNvPr>
          <p:cNvSpPr txBox="1"/>
          <p:nvPr/>
        </p:nvSpPr>
        <p:spPr>
          <a:xfrm>
            <a:off x="120646" y="861848"/>
            <a:ext cx="11582017" cy="7378943"/>
          </a:xfrm>
          <a:prstGeom prst="rect">
            <a:avLst/>
          </a:prstGeom>
          <a:noFill/>
        </p:spPr>
        <p:txBody>
          <a:bodyPr wrap="none" rtlCol="0">
            <a:spAutoFit/>
          </a:bodyPr>
          <a:lstStyle/>
          <a:p>
            <a:pPr marL="285750" indent="-285750" algn="l">
              <a:spcBef>
                <a:spcPts val="300"/>
              </a:spcBef>
              <a:spcAft>
                <a:spcPts val="300"/>
              </a:spcAft>
              <a:buFont typeface="Arial" panose="020B0604020202020204" pitchFamily="34" charset="0"/>
              <a:buChar char="•"/>
            </a:pPr>
            <a:r>
              <a:rPr lang="en-IN" sz="1800" b="1" i="0" dirty="0">
                <a:solidFill>
                  <a:schemeClr val="tx1"/>
                </a:solidFill>
                <a:effectLst/>
                <a:latin typeface="Inter"/>
              </a:rPr>
              <a:t>Model Development</a:t>
            </a:r>
            <a:r>
              <a:rPr lang="en-IN"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IN" sz="1800" b="0" i="0" dirty="0">
                <a:solidFill>
                  <a:schemeClr val="tx1"/>
                </a:solidFill>
                <a:effectLst/>
                <a:latin typeface="Inter"/>
              </a:rPr>
              <a:t>Train machine learning models (e.g., Random Forest, Gradient Boosting, Neural Networks) on the dataset.</a:t>
            </a:r>
          </a:p>
          <a:p>
            <a:pPr marL="742950" lvl="1" indent="-285750" algn="l">
              <a:spcBef>
                <a:spcPts val="300"/>
              </a:spcBef>
              <a:buFont typeface="Arial" panose="020B0604020202020204" pitchFamily="34" charset="0"/>
              <a:buChar char="•"/>
            </a:pPr>
            <a:r>
              <a:rPr lang="en-IN" sz="1800" b="0" i="0" dirty="0">
                <a:solidFill>
                  <a:schemeClr val="tx1"/>
                </a:solidFill>
                <a:effectLst/>
                <a:latin typeface="Inter"/>
              </a:rPr>
              <a:t>Use cross-validation and hyperparameter tuning to optimize model performance.</a:t>
            </a:r>
          </a:p>
          <a:p>
            <a:pPr marL="285750" indent="-285750" algn="l">
              <a:spcBef>
                <a:spcPts val="300"/>
              </a:spcBef>
              <a:spcAft>
                <a:spcPts val="300"/>
              </a:spcAft>
              <a:buFont typeface="Arial" panose="020B0604020202020204" pitchFamily="34" charset="0"/>
              <a:buChar char="•"/>
            </a:pPr>
            <a:r>
              <a:rPr lang="en-IN" sz="1800" b="1" i="0" dirty="0">
                <a:solidFill>
                  <a:schemeClr val="tx1"/>
                </a:solidFill>
                <a:effectLst/>
                <a:latin typeface="Inter"/>
              </a:rPr>
              <a:t>Model Evaluation</a:t>
            </a:r>
            <a:r>
              <a:rPr lang="en-IN"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IN" sz="1800" b="0" i="0" dirty="0">
                <a:solidFill>
                  <a:schemeClr val="tx1"/>
                </a:solidFill>
                <a:effectLst/>
                <a:latin typeface="Inter"/>
              </a:rPr>
              <a:t>Evaluate models using metrics like Mean Absolute Error (MAE), Root Mean Squared Error (RMSE), and R-squared.</a:t>
            </a:r>
          </a:p>
          <a:p>
            <a:pPr marL="742950" lvl="1" indent="-285750" algn="l">
              <a:spcBef>
                <a:spcPts val="300"/>
              </a:spcBef>
              <a:buFont typeface="Arial" panose="020B0604020202020204" pitchFamily="34" charset="0"/>
              <a:buChar char="•"/>
            </a:pPr>
            <a:r>
              <a:rPr lang="en-IN" sz="1800" b="0" i="0" dirty="0">
                <a:solidFill>
                  <a:schemeClr val="tx1"/>
                </a:solidFill>
                <a:effectLst/>
                <a:latin typeface="Inter"/>
              </a:rPr>
              <a:t>Compare model performance to select the best-performing one.</a:t>
            </a:r>
          </a:p>
          <a:p>
            <a:pPr marL="285750" indent="-285750" algn="l">
              <a:spcBef>
                <a:spcPts val="300"/>
              </a:spcBef>
              <a:spcAft>
                <a:spcPts val="300"/>
              </a:spcAft>
              <a:buFont typeface="Arial" panose="020B0604020202020204" pitchFamily="34" charset="0"/>
              <a:buChar char="•"/>
            </a:pPr>
            <a:r>
              <a:rPr lang="en-IN" sz="1800" b="1" i="0" dirty="0">
                <a:solidFill>
                  <a:schemeClr val="tx1"/>
                </a:solidFill>
                <a:effectLst/>
                <a:latin typeface="Inter"/>
              </a:rPr>
              <a:t>Deployment</a:t>
            </a:r>
            <a:r>
              <a:rPr lang="en-IN"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IN" sz="1800" b="0" i="0" dirty="0">
                <a:solidFill>
                  <a:schemeClr val="tx1"/>
                </a:solidFill>
                <a:effectLst/>
                <a:latin typeface="Inter"/>
              </a:rPr>
              <a:t>Deploy the model in a user-friendly dashboard using </a:t>
            </a:r>
            <a:r>
              <a:rPr lang="en-IN" sz="1800" b="0" i="0" dirty="0" err="1">
                <a:solidFill>
                  <a:schemeClr val="tx1"/>
                </a:solidFill>
                <a:effectLst/>
                <a:latin typeface="Inter"/>
              </a:rPr>
              <a:t>Streamlit</a:t>
            </a:r>
            <a:r>
              <a:rPr lang="en-IN"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IN" sz="1800" b="0" i="0" dirty="0">
                <a:solidFill>
                  <a:schemeClr val="tx1"/>
                </a:solidFill>
                <a:effectLst/>
                <a:latin typeface="Inter"/>
              </a:rPr>
              <a:t>Provide interactive visualizations and predictions for farmers and stakeholders.</a:t>
            </a:r>
          </a:p>
          <a:p>
            <a:pPr marL="457200" lvl="1">
              <a:spcBef>
                <a:spcPts val="300"/>
              </a:spcBef>
            </a:pPr>
            <a:endParaRPr lang="en-IN" sz="1800" dirty="0">
              <a:solidFill>
                <a:schemeClr val="tx1"/>
              </a:solidFill>
              <a:latin typeface="Inter"/>
            </a:endParaRPr>
          </a:p>
          <a:p>
            <a:pPr marL="800100" lvl="1" indent="-342900">
              <a:spcBef>
                <a:spcPts val="300"/>
              </a:spcBef>
              <a:buFont typeface="Arial" panose="020B0604020202020204" pitchFamily="34" charset="0"/>
              <a:buChar char="•"/>
            </a:pPr>
            <a:r>
              <a:rPr lang="en-US" sz="2000" b="1" dirty="0">
                <a:solidFill>
                  <a:schemeClr val="tx1"/>
                </a:solidFill>
                <a:latin typeface="+mn-lt"/>
              </a:rPr>
              <a:t>Algorithms Used:</a:t>
            </a:r>
          </a:p>
          <a:p>
            <a:pPr marL="285750" indent="-285750" algn="l">
              <a:spcAft>
                <a:spcPts val="300"/>
              </a:spcAft>
              <a:buFont typeface="Arial" panose="020B0604020202020204" pitchFamily="34" charset="0"/>
              <a:buChar char="•"/>
            </a:pPr>
            <a:endParaRPr lang="en-US" sz="1800" b="1" i="0" dirty="0">
              <a:solidFill>
                <a:schemeClr val="tx1"/>
              </a:solidFill>
              <a:effectLst/>
              <a:latin typeface="Inter"/>
            </a:endParaRPr>
          </a:p>
          <a:p>
            <a:pPr marL="285750" indent="-285750" algn="l">
              <a:spcAft>
                <a:spcPts val="300"/>
              </a:spcAft>
              <a:buFont typeface="Arial" panose="020B0604020202020204" pitchFamily="34" charset="0"/>
              <a:buChar char="•"/>
            </a:pPr>
            <a:r>
              <a:rPr lang="en-US" sz="1800" b="1" i="0" dirty="0">
                <a:solidFill>
                  <a:schemeClr val="tx1"/>
                </a:solidFill>
                <a:effectLst/>
                <a:latin typeface="Inter"/>
              </a:rPr>
              <a:t>Random Forest</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Handles non-linear relationships and interactions between features.</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Robust to overfitting and works well with mixed data types.</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Gradient Boosting (</a:t>
            </a:r>
            <a:r>
              <a:rPr lang="en-US" sz="1800" b="1" i="0" dirty="0" err="1">
                <a:solidFill>
                  <a:schemeClr val="tx1"/>
                </a:solidFill>
                <a:effectLst/>
                <a:latin typeface="Inter"/>
              </a:rPr>
              <a:t>XGBoost</a:t>
            </a:r>
            <a:r>
              <a:rPr lang="en-US" sz="1800" b="1" i="0" dirty="0">
                <a:solidFill>
                  <a:schemeClr val="tx1"/>
                </a:solidFill>
                <a:effectLst/>
                <a:latin typeface="Inter"/>
              </a:rPr>
              <a:t>, </a:t>
            </a:r>
            <a:r>
              <a:rPr lang="en-US" sz="1800" b="1" i="0" dirty="0" err="1">
                <a:solidFill>
                  <a:schemeClr val="tx1"/>
                </a:solidFill>
                <a:effectLst/>
                <a:latin typeface="Inter"/>
              </a:rPr>
              <a:t>LightGBM</a:t>
            </a:r>
            <a:r>
              <a:rPr lang="en-US" sz="1800" b="1" i="0" dirty="0">
                <a:solidFill>
                  <a:schemeClr val="tx1"/>
                </a:solidFill>
                <a:effectLst/>
                <a:latin typeface="Inter"/>
              </a:rPr>
              <a:t>)</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Effective for structured/tabular data.</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Provides high accuracy and handles missing values well.</a:t>
            </a:r>
          </a:p>
          <a:p>
            <a:pPr marL="457200" lvl="1">
              <a:spcBef>
                <a:spcPts val="300"/>
              </a:spcBef>
            </a:pPr>
            <a:br>
              <a:rPr lang="en-US" sz="1800" b="1" dirty="0">
                <a:solidFill>
                  <a:schemeClr val="tx1"/>
                </a:solidFill>
                <a:latin typeface="+mn-lt"/>
              </a:rPr>
            </a:br>
            <a:br>
              <a:rPr lang="en-US" sz="1800" dirty="0">
                <a:solidFill>
                  <a:schemeClr val="tx1"/>
                </a:solidFill>
                <a:latin typeface="+mn-lt"/>
              </a:rPr>
            </a:br>
            <a:endParaRPr lang="en-US" sz="1800" dirty="0">
              <a:solidFill>
                <a:schemeClr val="tx1"/>
              </a:solidFill>
              <a:latin typeface="+mn-lt"/>
            </a:endParaRPr>
          </a:p>
          <a:p>
            <a:pPr marL="742950" lvl="1" indent="-285750" algn="l">
              <a:spcBef>
                <a:spcPts val="300"/>
              </a:spcBef>
              <a:buFont typeface="Arial" panose="020B0604020202020204" pitchFamily="34" charset="0"/>
              <a:buChar char="•"/>
            </a:pPr>
            <a:endParaRPr lang="en-IN" sz="1800" b="0" i="0" dirty="0">
              <a:solidFill>
                <a:schemeClr val="tx1"/>
              </a:solidFill>
              <a:effectLst/>
              <a:latin typeface="Inter"/>
            </a:endParaRPr>
          </a:p>
          <a:p>
            <a:endParaRPr lang="en-IN" sz="1800" dirty="0">
              <a:solidFill>
                <a:schemeClr val="tx1"/>
              </a:solidFill>
            </a:endParaRPr>
          </a:p>
        </p:txBody>
      </p:sp>
    </p:spTree>
    <p:extLst>
      <p:ext uri="{BB962C8B-B14F-4D97-AF65-F5344CB8AC3E}">
        <p14:creationId xmlns:p14="http://schemas.microsoft.com/office/powerpoint/2010/main" val="50834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EBB56-4236-1683-143C-9CBFE3EEFD51}"/>
              </a:ext>
            </a:extLst>
          </p:cNvPr>
          <p:cNvSpPr txBox="1"/>
          <p:nvPr/>
        </p:nvSpPr>
        <p:spPr>
          <a:xfrm>
            <a:off x="73573" y="809296"/>
            <a:ext cx="8643713" cy="1985159"/>
          </a:xfrm>
          <a:prstGeom prst="rect">
            <a:avLst/>
          </a:prstGeom>
          <a:noFill/>
        </p:spPr>
        <p:txBody>
          <a:bodyPr wrap="none" rtlCol="0">
            <a:spAutoFit/>
          </a:bodyPr>
          <a:lstStyle/>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Neural Networks</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Suitable for complex datasets with large feature spaces.</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Can capture intricate patterns in data.</a:t>
            </a:r>
          </a:p>
          <a:p>
            <a:pPr marL="285750" indent="-285750" algn="l">
              <a:spcBef>
                <a:spcPts val="300"/>
              </a:spcBef>
              <a:spcAft>
                <a:spcPts val="300"/>
              </a:spcAft>
              <a:buFont typeface="Arial" panose="020B0604020202020204" pitchFamily="34" charset="0"/>
              <a:buChar char="•"/>
            </a:pPr>
            <a:r>
              <a:rPr lang="en-US" sz="1800" b="1" i="0" dirty="0">
                <a:solidFill>
                  <a:schemeClr val="tx1"/>
                </a:solidFill>
                <a:effectLst/>
                <a:latin typeface="Inter"/>
              </a:rPr>
              <a:t>Linear Regression</a:t>
            </a:r>
            <a:r>
              <a:rPr lang="en-US" sz="1800" b="0" i="0" dirty="0">
                <a:solidFill>
                  <a:schemeClr val="tx1"/>
                </a:solidFill>
                <a:effectLst/>
                <a:latin typeface="Inter"/>
              </a:rPr>
              <a:t>:</a:t>
            </a:r>
          </a:p>
          <a:p>
            <a:pPr marL="742950" lvl="1" indent="-285750" algn="l">
              <a:spcBef>
                <a:spcPts val="300"/>
              </a:spcBef>
              <a:buFont typeface="Arial" panose="020B0604020202020204" pitchFamily="34" charset="0"/>
              <a:buChar char="•"/>
            </a:pPr>
            <a:r>
              <a:rPr lang="en-US" sz="1800" b="0" i="0" dirty="0">
                <a:solidFill>
                  <a:schemeClr val="tx1"/>
                </a:solidFill>
                <a:effectLst/>
                <a:latin typeface="Inter"/>
              </a:rPr>
              <a:t>Baseline model for understanding linear relationships between features and yield.</a:t>
            </a:r>
          </a:p>
          <a:p>
            <a:endParaRPr lang="en-IN" sz="1800" dirty="0">
              <a:solidFill>
                <a:schemeClr val="tx1"/>
              </a:solidFill>
            </a:endParaRPr>
          </a:p>
        </p:txBody>
      </p:sp>
    </p:spTree>
    <p:extLst>
      <p:ext uri="{BB962C8B-B14F-4D97-AF65-F5344CB8AC3E}">
        <p14:creationId xmlns:p14="http://schemas.microsoft.com/office/powerpoint/2010/main" val="10423361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3957</TotalTime>
  <Words>1311</Words>
  <Application>Microsoft Office PowerPoint</Application>
  <PresentationFormat>Widescreen</PresentationFormat>
  <Paragraphs>147</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Inter</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Jomin Roy</cp:lastModifiedBy>
  <cp:revision>69</cp:revision>
  <dcterms:modified xsi:type="dcterms:W3CDTF">2025-03-06T19:51:06Z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