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67" r:id="rId5"/>
    <p:sldId id="258" r:id="rId6"/>
    <p:sldId id="269" r:id="rId7"/>
    <p:sldId id="257" r:id="rId8"/>
    <p:sldId id="270" r:id="rId9"/>
    <p:sldId id="273" r:id="rId10"/>
    <p:sldId id="259" r:id="rId11"/>
    <p:sldId id="272" r:id="rId12"/>
    <p:sldId id="262" r:id="rId13"/>
    <p:sldId id="274" r:id="rId14"/>
    <p:sldId id="27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3256"/>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712" autoAdjust="0"/>
  </p:normalViewPr>
  <p:slideViewPr>
    <p:cSldViewPr snapToGrid="0">
      <p:cViewPr varScale="1">
        <p:scale>
          <a:sx n="89" d="100"/>
          <a:sy n="89" d="100"/>
        </p:scale>
        <p:origin x="12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3/7/2024</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E225E-FDC6-4BEF-A5DE-8EAC41C67755}" type="datetimeFigureOut">
              <a:rPr lang="en-GB" smtClean="0"/>
              <a:t>07/03/2024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AD555-B91F-4514-B5D9-D03E4C4E854E}" type="slidenum">
              <a:rPr lang="en-GB" smtClean="0"/>
              <a:t>‹#›</a:t>
            </a:fld>
            <a:endParaRPr lang="en-GB"/>
          </a:p>
        </p:txBody>
      </p:sp>
    </p:spTree>
    <p:extLst>
      <p:ext uri="{BB962C8B-B14F-4D97-AF65-F5344CB8AC3E}">
        <p14:creationId xmlns:p14="http://schemas.microsoft.com/office/powerpoint/2010/main" val="243599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86013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3/7/2024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3/7/2024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3/7/2024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3/7/2024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3/7/2024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3/7/2024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3/7/2024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3/7/2024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3/7/2024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3/7/2024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3/7/2024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3/7/2024</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3/7/2024</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3/7/2024</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akinsights.unaux.com/landing-page-project/"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GB" sz="3600" dirty="0">
                <a:effectLst>
                  <a:outerShdw blurRad="38100" dist="38100" dir="2700000" algn="tl">
                    <a:srgbClr val="000000">
                      <a:alpha val="43137"/>
                    </a:srgbClr>
                  </a:outerShdw>
                </a:effectLst>
                <a:latin typeface="Franklin Gothic Heavy" panose="020B0903020102020204" pitchFamily="34" charset="0"/>
              </a:rPr>
              <a:t>CRAFTING COMPELLING WEB PRESENCES</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a:xfrm>
            <a:off x="8659906" y="3616124"/>
            <a:ext cx="2629831" cy="1086237"/>
          </a:xfrm>
        </p:spPr>
        <p:txBody>
          <a:bodyPr>
            <a:normAutofit/>
          </a:bodyPr>
          <a:lstStyle/>
          <a:p>
            <a:r>
              <a:rPr lang="en-US" sz="1400" dirty="0"/>
              <a:t>Presented by</a:t>
            </a:r>
          </a:p>
          <a:p>
            <a:r>
              <a:rPr lang="en-US" sz="2000" dirty="0"/>
              <a:t>AjithKumar R</a:t>
            </a:r>
          </a:p>
        </p:txBody>
      </p:sp>
      <p:sp>
        <p:nvSpPr>
          <p:cNvPr id="4" name="Rectangle 3">
            <a:extLst>
              <a:ext uri="{FF2B5EF4-FFF2-40B4-BE49-F238E27FC236}">
                <a16:creationId xmlns:a16="http://schemas.microsoft.com/office/drawing/2014/main" id="{DF2D4F67-9413-408F-A3B3-43497EF80DE7}"/>
              </a:ext>
            </a:extLst>
          </p:cNvPr>
          <p:cNvSpPr/>
          <p:nvPr/>
        </p:nvSpPr>
        <p:spPr>
          <a:xfrm>
            <a:off x="1125656" y="967130"/>
            <a:ext cx="1274708" cy="369332"/>
          </a:xfrm>
          <a:prstGeom prst="rect">
            <a:avLst/>
          </a:prstGeom>
        </p:spPr>
        <p:txBody>
          <a:bodyPr wrap="none">
            <a:spAutoFit/>
          </a:bodyPr>
          <a:lstStyle/>
          <a:p>
            <a:r>
              <a:rPr lang="en-GB" b="1" dirty="0">
                <a:solidFill>
                  <a:srgbClr val="FFFF00"/>
                </a:solidFill>
              </a:rPr>
              <a:t>PROJECT</a:t>
            </a:r>
            <a:endParaRPr lang="en-US" b="1" dirty="0">
              <a:solidFill>
                <a:srgbClr val="FFFF00"/>
              </a:solidFill>
            </a:endParaRPr>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034144" y="398507"/>
            <a:ext cx="11146970" cy="1199576"/>
          </a:xfrm>
        </p:spPr>
        <p:txBody>
          <a:bodyPr/>
          <a:lstStyle/>
          <a:p>
            <a:r>
              <a:rPr lang="en-GB" sz="3600" dirty="0"/>
              <a:t>List of best practices for creating visually appealing and user-friendly website designs.</a:t>
            </a:r>
            <a:br>
              <a:rPr lang="en-GB" sz="3600" dirty="0"/>
            </a:br>
            <a:endParaRPr lang="en-US" sz="1800" dirty="0"/>
          </a:p>
        </p:txBody>
      </p:sp>
      <p:sp>
        <p:nvSpPr>
          <p:cNvPr id="3" name="Rectangle 2">
            <a:extLst>
              <a:ext uri="{FF2B5EF4-FFF2-40B4-BE49-F238E27FC236}">
                <a16:creationId xmlns:a16="http://schemas.microsoft.com/office/drawing/2014/main" id="{26D9701A-EB83-4D3A-B7B3-C09BEADC3B90}"/>
              </a:ext>
            </a:extLst>
          </p:cNvPr>
          <p:cNvSpPr/>
          <p:nvPr/>
        </p:nvSpPr>
        <p:spPr>
          <a:xfrm>
            <a:off x="1164772" y="1741715"/>
            <a:ext cx="5050970" cy="5029199"/>
          </a:xfrm>
          <a:prstGeom prst="rect">
            <a:avLst/>
          </a:prstGeom>
        </p:spPr>
        <p:style>
          <a:lnRef idx="2">
            <a:schemeClr val="accent2"/>
          </a:lnRef>
          <a:fillRef idx="1">
            <a:schemeClr val="lt1"/>
          </a:fillRef>
          <a:effectRef idx="0">
            <a:schemeClr val="accent2"/>
          </a:effectRef>
          <a:fontRef idx="minor">
            <a:schemeClr val="dk1"/>
          </a:fontRef>
        </p:style>
        <p:txBody>
          <a:bodyPr/>
          <a:lstStyle/>
          <a:p>
            <a:pPr defTabSz="914400">
              <a:lnSpc>
                <a:spcPct val="94000"/>
              </a:lnSpc>
              <a:spcBef>
                <a:spcPts val="1000"/>
              </a:spcBef>
              <a:spcAft>
                <a:spcPts val="200"/>
              </a:spcAft>
            </a:pPr>
            <a:r>
              <a:rPr lang="en-GB" sz="2000" b="1" u="sng" dirty="0">
                <a:solidFill>
                  <a:schemeClr val="tx2"/>
                </a:solidFill>
              </a:rPr>
              <a:t>Keep it Simple and Clean</a:t>
            </a:r>
          </a:p>
          <a:p>
            <a:pPr marL="342900" indent="-342900" defTabSz="914400">
              <a:lnSpc>
                <a:spcPct val="94000"/>
              </a:lnSpc>
              <a:spcBef>
                <a:spcPts val="1000"/>
              </a:spcBef>
              <a:spcAft>
                <a:spcPts val="200"/>
              </a:spcAft>
              <a:buFont typeface="Arial" panose="020B0604020202020204" pitchFamily="34" charset="0"/>
              <a:buChar char="•"/>
            </a:pPr>
            <a:r>
              <a:rPr lang="en-GB" sz="2000" dirty="0">
                <a:solidFill>
                  <a:schemeClr val="tx2"/>
                </a:solidFill>
              </a:rPr>
              <a:t>A clutter-free layout makes everything easier to find.</a:t>
            </a:r>
          </a:p>
          <a:p>
            <a:pPr defTabSz="914400">
              <a:lnSpc>
                <a:spcPct val="94000"/>
              </a:lnSpc>
              <a:spcBef>
                <a:spcPts val="1000"/>
              </a:spcBef>
              <a:spcAft>
                <a:spcPts val="200"/>
              </a:spcAft>
            </a:pPr>
            <a:r>
              <a:rPr lang="en-GB" sz="2000" b="1" u="sng" dirty="0">
                <a:solidFill>
                  <a:schemeClr val="tx2"/>
                </a:solidFill>
              </a:rPr>
              <a:t>Stay True to Your Brand</a:t>
            </a:r>
          </a:p>
          <a:p>
            <a:pPr marL="342900" indent="-342900" defTabSz="914400">
              <a:lnSpc>
                <a:spcPct val="94000"/>
              </a:lnSpc>
              <a:spcBef>
                <a:spcPts val="1000"/>
              </a:spcBef>
              <a:spcAft>
                <a:spcPts val="200"/>
              </a:spcAft>
              <a:buFont typeface="Arial" panose="020B0604020202020204" pitchFamily="34" charset="0"/>
              <a:buChar char="•"/>
            </a:pPr>
            <a:r>
              <a:rPr lang="en-GB" sz="2000" dirty="0">
                <a:solidFill>
                  <a:schemeClr val="tx2"/>
                </a:solidFill>
              </a:rPr>
              <a:t>Consistent colours, fonts, and images help reinforce your brand identity.</a:t>
            </a:r>
          </a:p>
          <a:p>
            <a:pPr defTabSz="914400">
              <a:lnSpc>
                <a:spcPct val="94000"/>
              </a:lnSpc>
              <a:spcBef>
                <a:spcPts val="1000"/>
              </a:spcBef>
              <a:spcAft>
                <a:spcPts val="200"/>
              </a:spcAft>
            </a:pPr>
            <a:r>
              <a:rPr lang="en-GB" sz="2000" b="1" u="sng" dirty="0">
                <a:solidFill>
                  <a:schemeClr val="tx2"/>
                </a:solidFill>
              </a:rPr>
              <a:t>Think Mobile First</a:t>
            </a:r>
          </a:p>
          <a:p>
            <a:pPr marL="342900" indent="-342900" defTabSz="914400">
              <a:lnSpc>
                <a:spcPct val="94000"/>
              </a:lnSpc>
              <a:spcBef>
                <a:spcPts val="1000"/>
              </a:spcBef>
              <a:spcAft>
                <a:spcPts val="200"/>
              </a:spcAft>
              <a:buFont typeface="Arial" panose="020B0604020202020204" pitchFamily="34" charset="0"/>
              <a:buChar char="•"/>
            </a:pPr>
            <a:r>
              <a:rPr lang="en-GB" sz="2000" dirty="0">
                <a:solidFill>
                  <a:schemeClr val="tx2"/>
                </a:solidFill>
              </a:rPr>
              <a:t>Make sure your site looks good and works well on phones and tablets.</a:t>
            </a:r>
          </a:p>
          <a:p>
            <a:pPr defTabSz="914400">
              <a:lnSpc>
                <a:spcPct val="94000"/>
              </a:lnSpc>
              <a:spcBef>
                <a:spcPts val="1000"/>
              </a:spcBef>
              <a:spcAft>
                <a:spcPts val="200"/>
              </a:spcAft>
            </a:pPr>
            <a:r>
              <a:rPr lang="en-GB" sz="2000" b="1" u="sng" dirty="0">
                <a:solidFill>
                  <a:schemeClr val="tx2"/>
                </a:solidFill>
              </a:rPr>
              <a:t>Speed Matters</a:t>
            </a:r>
          </a:p>
          <a:p>
            <a:pPr marL="342900" indent="-342900" defTabSz="914400">
              <a:lnSpc>
                <a:spcPct val="94000"/>
              </a:lnSpc>
              <a:spcBef>
                <a:spcPts val="1000"/>
              </a:spcBef>
              <a:spcAft>
                <a:spcPts val="200"/>
              </a:spcAft>
              <a:buFont typeface="Arial" panose="020B0604020202020204" pitchFamily="34" charset="0"/>
              <a:buChar char="•"/>
            </a:pPr>
            <a:r>
              <a:rPr lang="en-GB" sz="2000" dirty="0">
                <a:solidFill>
                  <a:schemeClr val="tx2"/>
                </a:solidFill>
              </a:rPr>
              <a:t>Optimize images and other content to keep loading times snappy.</a:t>
            </a:r>
          </a:p>
        </p:txBody>
      </p:sp>
      <p:sp>
        <p:nvSpPr>
          <p:cNvPr id="5" name="Rectangle 4">
            <a:extLst>
              <a:ext uri="{FF2B5EF4-FFF2-40B4-BE49-F238E27FC236}">
                <a16:creationId xmlns:a16="http://schemas.microsoft.com/office/drawing/2014/main" id="{D54384E5-18D0-40F8-8F5E-9F6E2BFD0442}"/>
              </a:ext>
            </a:extLst>
          </p:cNvPr>
          <p:cNvSpPr/>
          <p:nvPr/>
        </p:nvSpPr>
        <p:spPr>
          <a:xfrm>
            <a:off x="6477002" y="1741715"/>
            <a:ext cx="5442855" cy="5029198"/>
          </a:xfrm>
          <a:prstGeom prst="rect">
            <a:avLst/>
          </a:prstGeom>
        </p:spPr>
        <p:style>
          <a:lnRef idx="2">
            <a:schemeClr val="accent2"/>
          </a:lnRef>
          <a:fillRef idx="1">
            <a:schemeClr val="lt1"/>
          </a:fillRef>
          <a:effectRef idx="0">
            <a:schemeClr val="accent2"/>
          </a:effectRef>
          <a:fontRef idx="minor">
            <a:schemeClr val="dk1"/>
          </a:fontRef>
        </p:style>
        <p:txBody>
          <a:bodyPr/>
          <a:lstStyle/>
          <a:p>
            <a:pPr defTabSz="914400">
              <a:lnSpc>
                <a:spcPct val="94000"/>
              </a:lnSpc>
              <a:spcBef>
                <a:spcPts val="1000"/>
              </a:spcBef>
              <a:spcAft>
                <a:spcPts val="200"/>
              </a:spcAft>
            </a:pPr>
            <a:r>
              <a:rPr lang="en-GB" sz="2000" b="1" u="sng" dirty="0">
                <a:solidFill>
                  <a:schemeClr val="tx2"/>
                </a:solidFill>
              </a:rPr>
              <a:t>Easy Navigation</a:t>
            </a:r>
          </a:p>
          <a:p>
            <a:pPr marL="342900" indent="-342900" defTabSz="914400">
              <a:lnSpc>
                <a:spcPct val="94000"/>
              </a:lnSpc>
              <a:spcBef>
                <a:spcPts val="1000"/>
              </a:spcBef>
              <a:spcAft>
                <a:spcPts val="200"/>
              </a:spcAft>
              <a:buFont typeface="Arial" panose="020B0604020202020204" pitchFamily="34" charset="0"/>
              <a:buChar char="•"/>
            </a:pPr>
            <a:r>
              <a:rPr lang="en-GB" sz="2000" b="1" dirty="0">
                <a:solidFill>
                  <a:schemeClr val="tx2"/>
                </a:solidFill>
              </a:rPr>
              <a:t>Help people get around with user-friendly menus and search options.</a:t>
            </a:r>
          </a:p>
          <a:p>
            <a:pPr defTabSz="914400">
              <a:lnSpc>
                <a:spcPct val="94000"/>
              </a:lnSpc>
              <a:spcBef>
                <a:spcPts val="1000"/>
              </a:spcBef>
              <a:spcAft>
                <a:spcPts val="200"/>
              </a:spcAft>
            </a:pPr>
            <a:r>
              <a:rPr lang="en-GB" sz="2000" b="1" u="sng" dirty="0">
                <a:solidFill>
                  <a:schemeClr val="tx2"/>
                </a:solidFill>
              </a:rPr>
              <a:t>Visual Appeal</a:t>
            </a:r>
          </a:p>
          <a:p>
            <a:pPr marL="342900" indent="-342900" defTabSz="914400">
              <a:lnSpc>
                <a:spcPct val="94000"/>
              </a:lnSpc>
              <a:spcBef>
                <a:spcPts val="1000"/>
              </a:spcBef>
              <a:spcAft>
                <a:spcPts val="200"/>
              </a:spcAft>
              <a:buFont typeface="Arial" panose="020B0604020202020204" pitchFamily="34" charset="0"/>
              <a:buChar char="•"/>
            </a:pPr>
            <a:r>
              <a:rPr lang="en-GB" sz="2000" b="1" dirty="0">
                <a:solidFill>
                  <a:schemeClr val="tx2"/>
                </a:solidFill>
              </a:rPr>
              <a:t>Use high-quality visuals to grab attention and enhance the user experience.</a:t>
            </a:r>
          </a:p>
          <a:p>
            <a:pPr defTabSz="914400">
              <a:lnSpc>
                <a:spcPct val="94000"/>
              </a:lnSpc>
              <a:spcBef>
                <a:spcPts val="1000"/>
              </a:spcBef>
              <a:spcAft>
                <a:spcPts val="200"/>
              </a:spcAft>
            </a:pPr>
            <a:r>
              <a:rPr lang="en-GB" sz="2000" b="1" u="sng" dirty="0">
                <a:solidFill>
                  <a:schemeClr val="tx2"/>
                </a:solidFill>
              </a:rPr>
              <a:t>Readable Typography</a:t>
            </a:r>
          </a:p>
          <a:p>
            <a:pPr marL="342900" indent="-342900" defTabSz="914400">
              <a:lnSpc>
                <a:spcPct val="94000"/>
              </a:lnSpc>
              <a:spcBef>
                <a:spcPts val="1000"/>
              </a:spcBef>
              <a:spcAft>
                <a:spcPts val="200"/>
              </a:spcAft>
              <a:buFont typeface="Arial" panose="020B0604020202020204" pitchFamily="34" charset="0"/>
              <a:buChar char="•"/>
            </a:pPr>
            <a:r>
              <a:rPr lang="en-GB" sz="2000" b="1" dirty="0">
                <a:solidFill>
                  <a:schemeClr val="tx2"/>
                </a:solidFill>
              </a:rPr>
              <a:t>Choose easy-to-read fonts and give them some space to breathe.</a:t>
            </a:r>
          </a:p>
          <a:p>
            <a:pPr defTabSz="914400">
              <a:lnSpc>
                <a:spcPct val="94000"/>
              </a:lnSpc>
              <a:spcBef>
                <a:spcPts val="1000"/>
              </a:spcBef>
              <a:spcAft>
                <a:spcPts val="200"/>
              </a:spcAft>
            </a:pPr>
            <a:r>
              <a:rPr lang="en-GB" sz="2000" b="1" u="sng" dirty="0">
                <a:solidFill>
                  <a:schemeClr val="tx2"/>
                </a:solidFill>
              </a:rPr>
              <a:t>Embrace Whitespace</a:t>
            </a:r>
          </a:p>
          <a:p>
            <a:pPr marL="342900" indent="-342900" defTabSz="914400">
              <a:lnSpc>
                <a:spcPct val="94000"/>
              </a:lnSpc>
              <a:spcBef>
                <a:spcPts val="1000"/>
              </a:spcBef>
              <a:spcAft>
                <a:spcPts val="200"/>
              </a:spcAft>
              <a:buFont typeface="Arial" panose="020B0604020202020204" pitchFamily="34" charset="0"/>
              <a:buChar char="•"/>
            </a:pPr>
            <a:r>
              <a:rPr lang="en-GB" sz="2000" b="1" dirty="0">
                <a:solidFill>
                  <a:schemeClr val="tx2"/>
                </a:solidFill>
              </a:rPr>
              <a:t>Whitespace helps improve readability and highlight important content.</a:t>
            </a:r>
          </a:p>
        </p:txBody>
      </p:sp>
    </p:spTree>
    <p:extLst>
      <p:ext uri="{BB962C8B-B14F-4D97-AF65-F5344CB8AC3E}">
        <p14:creationId xmlns:p14="http://schemas.microsoft.com/office/powerpoint/2010/main" val="287910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034144" y="398507"/>
            <a:ext cx="11146970" cy="1199576"/>
          </a:xfrm>
        </p:spPr>
        <p:txBody>
          <a:bodyPr/>
          <a:lstStyle/>
          <a:p>
            <a:r>
              <a:rPr lang="en-GB" sz="3600" dirty="0"/>
              <a:t>List of best practices for creating visually appealing and user-friendly website designs.</a:t>
            </a:r>
            <a:br>
              <a:rPr lang="en-GB" sz="3600" dirty="0"/>
            </a:br>
            <a:endParaRPr lang="en-US" sz="1800" dirty="0"/>
          </a:p>
        </p:txBody>
      </p:sp>
      <p:sp>
        <p:nvSpPr>
          <p:cNvPr id="3" name="Rectangle 2">
            <a:extLst>
              <a:ext uri="{FF2B5EF4-FFF2-40B4-BE49-F238E27FC236}">
                <a16:creationId xmlns:a16="http://schemas.microsoft.com/office/drawing/2014/main" id="{26D9701A-EB83-4D3A-B7B3-C09BEADC3B90}"/>
              </a:ext>
            </a:extLst>
          </p:cNvPr>
          <p:cNvSpPr/>
          <p:nvPr/>
        </p:nvSpPr>
        <p:spPr>
          <a:xfrm>
            <a:off x="1491343" y="1861459"/>
            <a:ext cx="4604657" cy="4430485"/>
          </a:xfrm>
          <a:prstGeom prst="rect">
            <a:avLst/>
          </a:prstGeom>
        </p:spPr>
        <p:style>
          <a:lnRef idx="2">
            <a:schemeClr val="accent2"/>
          </a:lnRef>
          <a:fillRef idx="1">
            <a:schemeClr val="lt1"/>
          </a:fillRef>
          <a:effectRef idx="0">
            <a:schemeClr val="accent2"/>
          </a:effectRef>
          <a:fontRef idx="minor">
            <a:schemeClr val="dk1"/>
          </a:fontRef>
        </p:style>
        <p:txBody>
          <a:bodyPr/>
          <a:lstStyle/>
          <a:p>
            <a:r>
              <a:rPr lang="en-GB" b="1" u="sng" dirty="0"/>
              <a:t>Accessibility for All</a:t>
            </a:r>
          </a:p>
          <a:p>
            <a:r>
              <a:rPr lang="en-GB" dirty="0"/>
              <a:t>Ensure your site is accessible to everyone, regardless of disabilities.</a:t>
            </a:r>
          </a:p>
          <a:p>
            <a:endParaRPr lang="en-GB" dirty="0"/>
          </a:p>
          <a:p>
            <a:r>
              <a:rPr lang="en-GB" b="1" u="sng" dirty="0"/>
              <a:t>User-Centric Design</a:t>
            </a:r>
          </a:p>
          <a:p>
            <a:r>
              <a:rPr lang="en-GB" dirty="0"/>
              <a:t>Design with your users in mind to meet their needs and preferences.</a:t>
            </a:r>
          </a:p>
          <a:p>
            <a:endParaRPr lang="en-GB" b="1" dirty="0"/>
          </a:p>
          <a:p>
            <a:r>
              <a:rPr lang="en-GB" b="1" u="sng" dirty="0"/>
              <a:t>Clear Call-to-Actions</a:t>
            </a:r>
          </a:p>
          <a:p>
            <a:r>
              <a:rPr lang="en-GB" dirty="0"/>
              <a:t>Guide users towards desired actions with prominent buttons and links.</a:t>
            </a:r>
          </a:p>
          <a:p>
            <a:endParaRPr lang="en-GB" b="1" dirty="0"/>
          </a:p>
          <a:p>
            <a:r>
              <a:rPr lang="en-GB" b="1" u="sng" dirty="0"/>
              <a:t>Consistent Layout</a:t>
            </a:r>
          </a:p>
          <a:p>
            <a:r>
              <a:rPr lang="en-GB" dirty="0"/>
              <a:t>Maintain consistency across your site for a cohesive user experience.</a:t>
            </a:r>
          </a:p>
        </p:txBody>
      </p:sp>
      <p:sp>
        <p:nvSpPr>
          <p:cNvPr id="6" name="Rectangle 5">
            <a:extLst>
              <a:ext uri="{FF2B5EF4-FFF2-40B4-BE49-F238E27FC236}">
                <a16:creationId xmlns:a16="http://schemas.microsoft.com/office/drawing/2014/main" id="{045A5136-977D-43D3-AA95-5681A06640B8}"/>
              </a:ext>
            </a:extLst>
          </p:cNvPr>
          <p:cNvSpPr/>
          <p:nvPr/>
        </p:nvSpPr>
        <p:spPr>
          <a:xfrm>
            <a:off x="6422571" y="1861458"/>
            <a:ext cx="4604657" cy="4430485"/>
          </a:xfrm>
          <a:prstGeom prst="rect">
            <a:avLst/>
          </a:prstGeom>
        </p:spPr>
        <p:style>
          <a:lnRef idx="2">
            <a:schemeClr val="accent2"/>
          </a:lnRef>
          <a:fillRef idx="1">
            <a:schemeClr val="lt1"/>
          </a:fillRef>
          <a:effectRef idx="0">
            <a:schemeClr val="accent2"/>
          </a:effectRef>
          <a:fontRef idx="minor">
            <a:schemeClr val="dk1"/>
          </a:fontRef>
        </p:style>
        <p:txBody>
          <a:bodyPr/>
          <a:lstStyle/>
          <a:p>
            <a:endParaRPr lang="en-GB" b="1" dirty="0"/>
          </a:p>
          <a:p>
            <a:endParaRPr lang="en-GB" b="1" dirty="0"/>
          </a:p>
          <a:p>
            <a:r>
              <a:rPr lang="en-GB" b="1" u="sng" dirty="0"/>
              <a:t>Provide Feedback</a:t>
            </a:r>
          </a:p>
          <a:p>
            <a:r>
              <a:rPr lang="en-GB" dirty="0"/>
              <a:t>Give feedback when users interact with your site to guide them along the way.</a:t>
            </a:r>
          </a:p>
          <a:p>
            <a:endParaRPr lang="en-GB" dirty="0"/>
          </a:p>
          <a:p>
            <a:r>
              <a:rPr lang="en-GB" b="1" u="sng" dirty="0"/>
              <a:t>Cross-Browser Compatibility</a:t>
            </a:r>
          </a:p>
          <a:p>
            <a:r>
              <a:rPr lang="en-GB" dirty="0"/>
              <a:t>Test your site on different browsers to ensure it looks good everywhere.</a:t>
            </a:r>
          </a:p>
          <a:p>
            <a:endParaRPr lang="en-GB" b="1" dirty="0"/>
          </a:p>
          <a:p>
            <a:r>
              <a:rPr lang="en-GB" b="1" u="sng" dirty="0"/>
              <a:t>Continuous Improvement</a:t>
            </a:r>
          </a:p>
          <a:p>
            <a:r>
              <a:rPr lang="en-GB" dirty="0"/>
              <a:t>Keep tweaking and improving based on user feedback and behaviour to enhance the overall experience.</a:t>
            </a:r>
          </a:p>
        </p:txBody>
      </p:sp>
    </p:spTree>
    <p:extLst>
      <p:ext uri="{BB962C8B-B14F-4D97-AF65-F5344CB8AC3E}">
        <p14:creationId xmlns:p14="http://schemas.microsoft.com/office/powerpoint/2010/main" val="161681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441064" y="248816"/>
            <a:ext cx="10875980" cy="2053320"/>
          </a:xfrm>
        </p:spPr>
        <p:txBody>
          <a:bodyPr>
            <a:normAutofit/>
          </a:bodyPr>
          <a:lstStyle/>
          <a:p>
            <a:pPr algn="ctr"/>
            <a:r>
              <a:rPr lang="en-US" sz="5400" dirty="0"/>
              <a:t>I’VE CREATED A LANDING PAGE</a:t>
            </a:r>
            <a:br>
              <a:rPr lang="en-US" sz="5400" dirty="0"/>
            </a:br>
            <a:r>
              <a:rPr lang="en-US" sz="5400" dirty="0"/>
              <a:t>FOR BAJAJ FIXED DEPOSIT</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797298" y="2602681"/>
            <a:ext cx="9612971" cy="1143324"/>
          </a:xfrm>
        </p:spPr>
        <p:txBody>
          <a:bodyPr/>
          <a:lstStyle/>
          <a:p>
            <a:pPr algn="l"/>
            <a:r>
              <a:rPr lang="en-US" dirty="0"/>
              <a:t>LINK: </a:t>
            </a:r>
          </a:p>
        </p:txBody>
      </p:sp>
      <p:sp>
        <p:nvSpPr>
          <p:cNvPr id="4" name="Rectangle 3">
            <a:extLst>
              <a:ext uri="{FF2B5EF4-FFF2-40B4-BE49-F238E27FC236}">
                <a16:creationId xmlns:a16="http://schemas.microsoft.com/office/drawing/2014/main" id="{9C88FB81-FA70-417F-9894-D406E77E3E12}"/>
              </a:ext>
            </a:extLst>
          </p:cNvPr>
          <p:cNvSpPr/>
          <p:nvPr/>
        </p:nvSpPr>
        <p:spPr>
          <a:xfrm>
            <a:off x="797298" y="3244334"/>
            <a:ext cx="9917318" cy="523220"/>
          </a:xfrm>
          <a:prstGeom prst="rect">
            <a:avLst/>
          </a:prstGeom>
        </p:spPr>
        <p:txBody>
          <a:bodyPr wrap="square">
            <a:spAutoFit/>
          </a:bodyPr>
          <a:lstStyle/>
          <a:p>
            <a:r>
              <a:rPr lang="en-US" sz="2800" b="1" dirty="0">
                <a:solidFill>
                  <a:srgbClr val="FFC000"/>
                </a:solidFill>
                <a:hlinkClick r:id="rId2">
                  <a:extLst>
                    <a:ext uri="{A12FA001-AC4F-418D-AE19-62706E023703}">
                      <ahyp:hlinkClr xmlns:ahyp="http://schemas.microsoft.com/office/drawing/2018/hyperlinkcolor" val="tx"/>
                    </a:ext>
                  </a:extLst>
                </a:hlinkClick>
              </a:rPr>
              <a:t>http://akinsights.unaux.com/landing-page-project/</a:t>
            </a:r>
            <a:endParaRPr lang="en-US" sz="2800" b="1" dirty="0">
              <a:solidFill>
                <a:srgbClr val="FFC000"/>
              </a:solidFill>
            </a:endParaRPr>
          </a:p>
        </p:txBody>
      </p:sp>
    </p:spTree>
    <p:extLst>
      <p:ext uri="{BB962C8B-B14F-4D97-AF65-F5344CB8AC3E}">
        <p14:creationId xmlns:p14="http://schemas.microsoft.com/office/powerpoint/2010/main" val="248380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295400" y="2686050"/>
            <a:ext cx="9601200" cy="1485900"/>
          </a:xfrm>
        </p:spPr>
        <p:txBody>
          <a:bodyPr>
            <a:normAutofit/>
          </a:bodyPr>
          <a:lstStyle/>
          <a:p>
            <a:pPr algn="ctr"/>
            <a:r>
              <a:rPr lang="en-US" sz="8800" dirty="0"/>
              <a:t>THANK YOU</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1915124" y="1925276"/>
            <a:ext cx="8361229" cy="3007447"/>
          </a:xfrm>
        </p:spPr>
        <p:txBody>
          <a:bodyPr/>
          <a:lstStyle/>
          <a:p>
            <a:r>
              <a:rPr lang="en-US" cap="none" dirty="0">
                <a:latin typeface="Impact" panose="020B0806030902050204" pitchFamily="34" charset="0"/>
              </a:rPr>
              <a:t>BAJAJ FINANCE LTD</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2679901" y="3846486"/>
            <a:ext cx="6831673" cy="1086237"/>
          </a:xfrm>
        </p:spPr>
        <p:txBody>
          <a:bodyPr/>
          <a:lstStyle/>
          <a:p>
            <a:r>
              <a:rPr lang="en-US" dirty="0"/>
              <a:t>https://www.bajajfinserv.in/</a:t>
            </a:r>
          </a:p>
        </p:txBody>
      </p:sp>
      <p:pic>
        <p:nvPicPr>
          <p:cNvPr id="1026" name="Picture 2" descr="May be an image of text that says 'B BAJAJ FINSERV'">
            <a:extLst>
              <a:ext uri="{FF2B5EF4-FFF2-40B4-BE49-F238E27FC236}">
                <a16:creationId xmlns:a16="http://schemas.microsoft.com/office/drawing/2014/main" id="{9109BB0A-932E-412E-B326-3E0034F0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125" y="1488841"/>
            <a:ext cx="2431229" cy="120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54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9F6CB25-470D-4FF4-9437-AFF57F0DC53D}"/>
              </a:ext>
              <a:ext uri="{C183D7F6-B498-43B3-948B-1728B52AA6E4}">
                <adec:decorative xmlns:adec="http://schemas.microsoft.com/office/drawing/2017/decorative" val="1"/>
              </a:ext>
            </a:extLst>
          </p:cNvPr>
          <p:cNvSpPr/>
          <p:nvPr/>
        </p:nvSpPr>
        <p:spPr>
          <a:xfrm>
            <a:off x="851387" y="3261569"/>
            <a:ext cx="3132719" cy="711023"/>
          </a:xfrm>
          <a:prstGeom prst="roundRect">
            <a:avLst>
              <a:gd name="adj" fmla="val 50000"/>
            </a:avLst>
          </a:prstGeom>
          <a:solidFill>
            <a:srgbClr val="76B7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190A703D-837F-4198-A4EC-1D015C14ACF8}"/>
              </a:ext>
              <a:ext uri="{C183D7F6-B498-43B3-948B-1728B52AA6E4}">
                <adec:decorative xmlns:adec="http://schemas.microsoft.com/office/drawing/2017/decorative" val="1"/>
              </a:ext>
            </a:extLst>
          </p:cNvPr>
          <p:cNvSpPr/>
          <p:nvPr/>
        </p:nvSpPr>
        <p:spPr>
          <a:xfrm>
            <a:off x="851388" y="5259616"/>
            <a:ext cx="3132718"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id="{6931FD98-CD7C-4532-9D65-02F95AE71630}"/>
              </a:ext>
              <a:ext uri="{C183D7F6-B498-43B3-948B-1728B52AA6E4}">
                <adec:decorative xmlns:adec="http://schemas.microsoft.com/office/drawing/2017/decorative" val="1"/>
              </a:ext>
            </a:extLst>
          </p:cNvPr>
          <p:cNvSpPr/>
          <p:nvPr/>
        </p:nvSpPr>
        <p:spPr>
          <a:xfrm>
            <a:off x="851387" y="1428580"/>
            <a:ext cx="3116204" cy="711023"/>
          </a:xfrm>
          <a:prstGeom prst="roundRect">
            <a:avLst>
              <a:gd name="adj" fmla="val 50000"/>
            </a:avLst>
          </a:prstGeom>
          <a:solidFill>
            <a:srgbClr val="287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7">
            <a:extLst>
              <a:ext uri="{FF2B5EF4-FFF2-40B4-BE49-F238E27FC236}">
                <a16:creationId xmlns:a16="http://schemas.microsoft.com/office/drawing/2014/main" id="{46BAD5C7-4468-43AC-84BF-51A0DCE11ADE}"/>
              </a:ext>
            </a:extLst>
          </p:cNvPr>
          <p:cNvSpPr txBox="1"/>
          <p:nvPr/>
        </p:nvSpPr>
        <p:spPr>
          <a:xfrm>
            <a:off x="968189" y="1598384"/>
            <a:ext cx="2358226" cy="36933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FFFF"/>
                </a:solidFill>
              </a:rPr>
              <a:t>1.EMI FINANCE</a:t>
            </a:r>
          </a:p>
        </p:txBody>
      </p:sp>
      <p:sp>
        <p:nvSpPr>
          <p:cNvPr id="48" name="Oval 47">
            <a:extLst>
              <a:ext uri="{FF2B5EF4-FFF2-40B4-BE49-F238E27FC236}">
                <a16:creationId xmlns:a16="http://schemas.microsoft.com/office/drawing/2014/main" id="{7F10E1B0-DBA1-4090-9DF4-F1D19B2E5DA9}"/>
              </a:ext>
              <a:ext uri="{C183D7F6-B498-43B3-948B-1728B52AA6E4}">
                <adec:decorative xmlns:adec="http://schemas.microsoft.com/office/drawing/2017/decorative" val="1"/>
              </a:ext>
            </a:extLst>
          </p:cNvPr>
          <p:cNvSpPr/>
          <p:nvPr/>
        </p:nvSpPr>
        <p:spPr>
          <a:xfrm>
            <a:off x="3330988" y="1496993"/>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47">
            <a:extLst>
              <a:ext uri="{FF2B5EF4-FFF2-40B4-BE49-F238E27FC236}">
                <a16:creationId xmlns:a16="http://schemas.microsoft.com/office/drawing/2014/main" id="{37727D3A-A139-43A0-8878-124E99DDB6FA}"/>
              </a:ext>
            </a:extLst>
          </p:cNvPr>
          <p:cNvSpPr txBox="1"/>
          <p:nvPr/>
        </p:nvSpPr>
        <p:spPr>
          <a:xfrm>
            <a:off x="968189" y="3466245"/>
            <a:ext cx="2415472"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rgbClr val="FFFFFF"/>
                </a:solidFill>
              </a:rPr>
              <a:t>2.PERSONAL LOANS</a:t>
            </a:r>
            <a:endParaRPr lang="en-US" sz="1400" dirty="0">
              <a:solidFill>
                <a:srgbClr val="FFFFFF"/>
              </a:solidFill>
            </a:endParaRPr>
          </a:p>
        </p:txBody>
      </p:sp>
      <p:sp>
        <p:nvSpPr>
          <p:cNvPr id="55" name="Oval 54">
            <a:extLst>
              <a:ext uri="{FF2B5EF4-FFF2-40B4-BE49-F238E27FC236}">
                <a16:creationId xmlns:a16="http://schemas.microsoft.com/office/drawing/2014/main" id="{56D10F13-3D0F-49F8-85A5-60954096002D}"/>
              </a:ext>
              <a:ext uri="{C183D7F6-B498-43B3-948B-1728B52AA6E4}">
                <adec:decorative xmlns:adec="http://schemas.microsoft.com/office/drawing/2017/decorative" val="1"/>
              </a:ext>
            </a:extLst>
          </p:cNvPr>
          <p:cNvSpPr/>
          <p:nvPr/>
        </p:nvSpPr>
        <p:spPr>
          <a:xfrm>
            <a:off x="3351391" y="3318689"/>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47">
            <a:extLst>
              <a:ext uri="{FF2B5EF4-FFF2-40B4-BE49-F238E27FC236}">
                <a16:creationId xmlns:a16="http://schemas.microsoft.com/office/drawing/2014/main" id="{E0BBA5C2-FDB9-4E1F-8928-C0DE55EAAA7B}"/>
              </a:ext>
            </a:extLst>
          </p:cNvPr>
          <p:cNvSpPr txBox="1"/>
          <p:nvPr/>
        </p:nvSpPr>
        <p:spPr>
          <a:xfrm>
            <a:off x="926693" y="5495080"/>
            <a:ext cx="2521516" cy="26161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700" b="1" dirty="0">
                <a:solidFill>
                  <a:srgbClr val="FFFFFF"/>
                </a:solidFill>
              </a:rPr>
              <a:t>3.HEALTH INSURANCE</a:t>
            </a:r>
            <a:endParaRPr lang="en-US" sz="1700" dirty="0">
              <a:solidFill>
                <a:srgbClr val="FFFFFF"/>
              </a:solidFill>
            </a:endParaRPr>
          </a:p>
        </p:txBody>
      </p:sp>
      <p:sp>
        <p:nvSpPr>
          <p:cNvPr id="57" name="Oval 56">
            <a:extLst>
              <a:ext uri="{FF2B5EF4-FFF2-40B4-BE49-F238E27FC236}">
                <a16:creationId xmlns:a16="http://schemas.microsoft.com/office/drawing/2014/main" id="{51C05004-E0F5-499D-BC9E-99B22A3DDBBF}"/>
              </a:ext>
              <a:ext uri="{C183D7F6-B498-43B3-948B-1728B52AA6E4}">
                <adec:decorative xmlns:adec="http://schemas.microsoft.com/office/drawing/2017/decorative" val="1"/>
              </a:ext>
            </a:extLst>
          </p:cNvPr>
          <p:cNvSpPr/>
          <p:nvPr/>
        </p:nvSpPr>
        <p:spPr>
          <a:xfrm>
            <a:off x="3340637" y="53317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7863DD3-9487-41E8-ABEA-6AE6A10F5C29}"/>
              </a:ext>
            </a:extLst>
          </p:cNvPr>
          <p:cNvSpPr/>
          <p:nvPr/>
        </p:nvSpPr>
        <p:spPr>
          <a:xfrm>
            <a:off x="4045565" y="821183"/>
            <a:ext cx="7959969"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dirty="0"/>
          </a:p>
          <a:p>
            <a:r>
              <a:rPr lang="en-GB" sz="1600" dirty="0">
                <a:solidFill>
                  <a:srgbClr val="002060"/>
                </a:solidFill>
              </a:rPr>
              <a:t>Bajaj Finserv's EMI Finance service allows customers to purchase a wide range of products on easy monthly instalments, making expensive purchases more affordable. Whether it's buying electronics, home appliances, or furniture, customers can enjoy the convenience of spreading the cost over manageable EMIs with attractive repayment terms and minimal down payment requirements.</a:t>
            </a:r>
          </a:p>
          <a:p>
            <a:endParaRPr lang="en-GB" sz="1600" dirty="0"/>
          </a:p>
        </p:txBody>
      </p:sp>
      <p:sp>
        <p:nvSpPr>
          <p:cNvPr id="16" name="Rectangle 15">
            <a:extLst>
              <a:ext uri="{FF2B5EF4-FFF2-40B4-BE49-F238E27FC236}">
                <a16:creationId xmlns:a16="http://schemas.microsoft.com/office/drawing/2014/main" id="{BCCC276F-0941-4F10-A7C2-339647C1FCF1}"/>
              </a:ext>
            </a:extLst>
          </p:cNvPr>
          <p:cNvSpPr/>
          <p:nvPr/>
        </p:nvSpPr>
        <p:spPr>
          <a:xfrm>
            <a:off x="4045566" y="2749242"/>
            <a:ext cx="7959968" cy="1815882"/>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endParaRPr lang="en-GB" sz="1600" dirty="0">
              <a:solidFill>
                <a:schemeClr val="dk1"/>
              </a:solidFill>
            </a:endParaRPr>
          </a:p>
          <a:p>
            <a:r>
              <a:rPr lang="en-GB" sz="1600" dirty="0">
                <a:solidFill>
                  <a:schemeClr val="dk1"/>
                </a:solidFill>
              </a:rPr>
              <a:t>Bajaj Finserv provides hassle-free personal loans designed to address various financial needs, whether it's funding a wedding, planning a vacation, or covering medical expenses. With competitive interest rates, flexible repayment options, and quick disbursal, their personal loans offer financial assistance with minimal paperwork and convenient online application processes.</a:t>
            </a:r>
          </a:p>
          <a:p>
            <a:endParaRPr lang="en-GB" sz="1600" dirty="0">
              <a:solidFill>
                <a:schemeClr val="dk1"/>
              </a:solidFill>
            </a:endParaRPr>
          </a:p>
        </p:txBody>
      </p:sp>
      <p:sp>
        <p:nvSpPr>
          <p:cNvPr id="17" name="Rectangle 16">
            <a:extLst>
              <a:ext uri="{FF2B5EF4-FFF2-40B4-BE49-F238E27FC236}">
                <a16:creationId xmlns:a16="http://schemas.microsoft.com/office/drawing/2014/main" id="{A5D56C20-027E-4439-94AE-4E13F237200E}"/>
              </a:ext>
            </a:extLst>
          </p:cNvPr>
          <p:cNvSpPr/>
          <p:nvPr/>
        </p:nvSpPr>
        <p:spPr>
          <a:xfrm>
            <a:off x="4045565" y="4672783"/>
            <a:ext cx="7959968" cy="206210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endParaRPr lang="en-GB" sz="1600" dirty="0">
              <a:solidFill>
                <a:schemeClr val="dk1"/>
              </a:solidFill>
            </a:endParaRPr>
          </a:p>
          <a:p>
            <a:r>
              <a:rPr lang="en-GB" sz="1600" dirty="0">
                <a:solidFill>
                  <a:schemeClr val="dk1"/>
                </a:solidFill>
              </a:rPr>
              <a:t>Bajaj Finserv offers comprehensive health insurance plans to safeguard individuals and families against unforeseen medical expenses. Their health insurance policies provide coverage for hospitalization, medical treatments, diagnostic tests, and more, ensuring financial protection during times of illness or emergencies. With options for cashless claim settlements and extensive network hospitals, Bajaj Finserv's health insurance plans offer peace of mind and security for healthcare needs.</a:t>
            </a:r>
          </a:p>
          <a:p>
            <a:endParaRPr lang="en-GB" sz="1600" dirty="0">
              <a:solidFill>
                <a:schemeClr val="dk1"/>
              </a:solidFill>
            </a:endParaRPr>
          </a:p>
        </p:txBody>
      </p:sp>
      <p:sp>
        <p:nvSpPr>
          <p:cNvPr id="65" name="Title 1">
            <a:extLst>
              <a:ext uri="{FF2B5EF4-FFF2-40B4-BE49-F238E27FC236}">
                <a16:creationId xmlns:a16="http://schemas.microsoft.com/office/drawing/2014/main" id="{54BF7EB3-BF43-4FFF-9472-7E92CF51DFA7}"/>
              </a:ext>
            </a:extLst>
          </p:cNvPr>
          <p:cNvSpPr>
            <a:spLocks noGrp="1"/>
          </p:cNvSpPr>
          <p:nvPr>
            <p:ph type="title"/>
          </p:nvPr>
        </p:nvSpPr>
        <p:spPr>
          <a:xfrm>
            <a:off x="753034" y="94003"/>
            <a:ext cx="11438963" cy="387798"/>
          </a:xfrm>
        </p:spPr>
        <p:txBody>
          <a:bodyPr>
            <a:normAutofit fontScale="90000"/>
          </a:bodyPr>
          <a:lstStyle/>
          <a:p>
            <a:pPr algn="ctr"/>
            <a:r>
              <a:rPr lang="en-GB" sz="2800" dirty="0"/>
              <a:t>The Three Main services that provided by Bajaj Finance</a:t>
            </a:r>
            <a:endParaRPr lang="en-US" sz="2800" dirty="0"/>
          </a:p>
        </p:txBody>
      </p:sp>
      <p:pic>
        <p:nvPicPr>
          <p:cNvPr id="25" name="Picture 10" descr="Shield icons for free download | Freepik">
            <a:extLst>
              <a:ext uri="{FF2B5EF4-FFF2-40B4-BE49-F238E27FC236}">
                <a16:creationId xmlns:a16="http://schemas.microsoft.com/office/drawing/2014/main" id="{11950C8F-DDB5-433B-936E-4F7C3C19B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830" y="5385357"/>
            <a:ext cx="477725" cy="4777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y Bolt RO+UF Mineraliser Water Purifier, Bolt RO Water Purifier – Livpure">
            <a:extLst>
              <a:ext uri="{FF2B5EF4-FFF2-40B4-BE49-F238E27FC236}">
                <a16:creationId xmlns:a16="http://schemas.microsoft.com/office/drawing/2014/main" id="{8F8D63DB-093E-4C37-BEF5-3B891707E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499" y="1496993"/>
            <a:ext cx="576250" cy="576250"/>
          </a:xfrm>
          <a:prstGeom prst="ellipse">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Hand rupee coin silhouette icon business banking  illustration">
            <a:extLst>
              <a:ext uri="{FF2B5EF4-FFF2-40B4-BE49-F238E27FC236}">
                <a16:creationId xmlns:a16="http://schemas.microsoft.com/office/drawing/2014/main" id="{DE3B14E9-8547-4E27-8B29-73A0D96238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595" t="11496" r="16923" b="41685"/>
          <a:stretch/>
        </p:blipFill>
        <p:spPr bwMode="auto">
          <a:xfrm>
            <a:off x="3351392" y="3317096"/>
            <a:ext cx="561358" cy="572112"/>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42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93116" y="642774"/>
            <a:ext cx="9601200" cy="720213"/>
          </a:xfrm>
        </p:spPr>
        <p:txBody>
          <a:bodyPr/>
          <a:lstStyle/>
          <a:p>
            <a:r>
              <a:rPr lang="en-US" sz="2800" dirty="0"/>
              <a:t>https://www.bajajfinserv.in/</a:t>
            </a:r>
            <a:br>
              <a:rPr lang="en-US" dirty="0"/>
            </a:br>
            <a:r>
              <a:rPr lang="en-GB" sz="2800" dirty="0"/>
              <a:t>The website is developed by the platforms</a:t>
            </a:r>
            <a:endParaRPr lang="en-US" sz="2800" dirty="0"/>
          </a:p>
        </p:txBody>
      </p:sp>
      <p:pic>
        <p:nvPicPr>
          <p:cNvPr id="28" name="Picture 27">
            <a:extLst>
              <a:ext uri="{FF2B5EF4-FFF2-40B4-BE49-F238E27FC236}">
                <a16:creationId xmlns:a16="http://schemas.microsoft.com/office/drawing/2014/main" id="{33CABA5A-C714-4E22-A6A7-B965D4CAC0F6}"/>
              </a:ext>
            </a:extLst>
          </p:cNvPr>
          <p:cNvPicPr>
            <a:picLocks noChangeAspect="1"/>
          </p:cNvPicPr>
          <p:nvPr/>
        </p:nvPicPr>
        <p:blipFill rotWithShape="1">
          <a:blip r:embed="rId2"/>
          <a:srcRect r="4822"/>
          <a:stretch/>
        </p:blipFill>
        <p:spPr>
          <a:xfrm>
            <a:off x="2850779" y="1726060"/>
            <a:ext cx="4690333" cy="48145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29" name="Picture 28">
            <a:extLst>
              <a:ext uri="{FF2B5EF4-FFF2-40B4-BE49-F238E27FC236}">
                <a16:creationId xmlns:a16="http://schemas.microsoft.com/office/drawing/2014/main" id="{A5BB03E6-8BC3-43CA-B8EA-81A92A75E072}"/>
              </a:ext>
            </a:extLst>
          </p:cNvPr>
          <p:cNvPicPr>
            <a:picLocks noChangeAspect="1"/>
          </p:cNvPicPr>
          <p:nvPr/>
        </p:nvPicPr>
        <p:blipFill>
          <a:blip r:embed="rId3"/>
          <a:stretch>
            <a:fillRect/>
          </a:stretch>
        </p:blipFill>
        <p:spPr>
          <a:xfrm>
            <a:off x="7729973" y="86061"/>
            <a:ext cx="4297080" cy="670201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30" name="Rectangle 29">
            <a:extLst>
              <a:ext uri="{FF2B5EF4-FFF2-40B4-BE49-F238E27FC236}">
                <a16:creationId xmlns:a16="http://schemas.microsoft.com/office/drawing/2014/main" id="{022A8021-582C-49BF-9926-C9F10498369F}"/>
              </a:ext>
            </a:extLst>
          </p:cNvPr>
          <p:cNvSpPr/>
          <p:nvPr/>
        </p:nvSpPr>
        <p:spPr>
          <a:xfrm>
            <a:off x="897894" y="2601132"/>
            <a:ext cx="1792230" cy="255454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txBody>
          <a:bodyPr wrap="square">
            <a:spAutoFit/>
          </a:bodyPr>
          <a:lstStyle/>
          <a:p>
            <a:pPr algn="ctr"/>
            <a:r>
              <a:rPr lang="en-GB" sz="1600" dirty="0"/>
              <a:t>PROGRAMMING </a:t>
            </a:r>
          </a:p>
          <a:p>
            <a:pPr algn="ctr"/>
            <a:r>
              <a:rPr lang="en-GB" sz="1600" dirty="0"/>
              <a:t>LANGUAGE</a:t>
            </a:r>
          </a:p>
          <a:p>
            <a:pPr algn="ctr"/>
            <a:endParaRPr lang="en-GB" sz="1600" b="1" dirty="0"/>
          </a:p>
          <a:p>
            <a:pPr algn="ctr"/>
            <a:endParaRPr lang="en-GB" sz="1600" b="1" dirty="0"/>
          </a:p>
          <a:p>
            <a:pPr algn="ctr"/>
            <a:endParaRPr lang="en-GB" sz="1600" b="1" dirty="0"/>
          </a:p>
          <a:p>
            <a:pPr algn="ctr"/>
            <a:endParaRPr lang="en-GB" sz="1600" b="1" dirty="0"/>
          </a:p>
          <a:p>
            <a:pPr algn="ctr"/>
            <a:endParaRPr lang="en-GB" sz="1600" b="1" dirty="0"/>
          </a:p>
          <a:p>
            <a:pPr algn="ctr"/>
            <a:endParaRPr lang="en-GB" sz="1600" b="1" dirty="0"/>
          </a:p>
          <a:p>
            <a:pPr algn="ctr"/>
            <a:endParaRPr lang="en-GB" sz="1600" b="1" dirty="0"/>
          </a:p>
          <a:p>
            <a:pPr algn="ctr"/>
            <a:endParaRPr lang="en-GB" sz="1600" b="1" dirty="0"/>
          </a:p>
        </p:txBody>
      </p:sp>
      <p:pic>
        <p:nvPicPr>
          <p:cNvPr id="3078" name="Picture 6" descr="28,381 Java Icons - Free in SVG, PNG, ICO - IconScout">
            <a:extLst>
              <a:ext uri="{FF2B5EF4-FFF2-40B4-BE49-F238E27FC236}">
                <a16:creationId xmlns:a16="http://schemas.microsoft.com/office/drawing/2014/main" id="{4266B793-92DC-4120-A354-7F118B7F8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09" y="3332178"/>
            <a:ext cx="1749198" cy="173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53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93116" y="642774"/>
            <a:ext cx="9601200" cy="720213"/>
          </a:xfrm>
        </p:spPr>
        <p:txBody>
          <a:bodyPr/>
          <a:lstStyle/>
          <a:p>
            <a:r>
              <a:rPr lang="en-US" sz="2800" dirty="0"/>
              <a:t>https://www.bajajfinserv.in/</a:t>
            </a:r>
            <a:br>
              <a:rPr lang="en-US" dirty="0"/>
            </a:br>
            <a:r>
              <a:rPr lang="en-GB" sz="2800" dirty="0"/>
              <a:t>The website is developed by the platforms</a:t>
            </a:r>
            <a:endParaRPr lang="en-US" sz="2800" dirty="0"/>
          </a:p>
        </p:txBody>
      </p:sp>
      <p:pic>
        <p:nvPicPr>
          <p:cNvPr id="3" name="Picture 2">
            <a:extLst>
              <a:ext uri="{FF2B5EF4-FFF2-40B4-BE49-F238E27FC236}">
                <a16:creationId xmlns:a16="http://schemas.microsoft.com/office/drawing/2014/main" id="{8F75A2AA-9055-4273-983F-A5844254778A}"/>
              </a:ext>
            </a:extLst>
          </p:cNvPr>
          <p:cNvPicPr>
            <a:picLocks noChangeAspect="1"/>
          </p:cNvPicPr>
          <p:nvPr/>
        </p:nvPicPr>
        <p:blipFill rotWithShape="1">
          <a:blip r:embed="rId2"/>
          <a:srcRect r="14310" b="2862"/>
          <a:stretch/>
        </p:blipFill>
        <p:spPr>
          <a:xfrm>
            <a:off x="7450285" y="1613646"/>
            <a:ext cx="4533732" cy="50991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C1EE7FAA-D15D-4801-8F4D-015102B72B25}"/>
              </a:ext>
            </a:extLst>
          </p:cNvPr>
          <p:cNvPicPr>
            <a:picLocks noChangeAspect="1"/>
          </p:cNvPicPr>
          <p:nvPr/>
        </p:nvPicPr>
        <p:blipFill>
          <a:blip r:embed="rId3"/>
          <a:stretch>
            <a:fillRect/>
          </a:stretch>
        </p:blipFill>
        <p:spPr>
          <a:xfrm>
            <a:off x="1018503" y="4311575"/>
            <a:ext cx="2628340" cy="240119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937FAD2-7954-47AF-8362-B8424F85EE01}"/>
              </a:ext>
            </a:extLst>
          </p:cNvPr>
          <p:cNvPicPr>
            <a:picLocks noChangeAspect="1"/>
          </p:cNvPicPr>
          <p:nvPr/>
        </p:nvPicPr>
        <p:blipFill>
          <a:blip r:embed="rId4"/>
          <a:stretch>
            <a:fillRect/>
          </a:stretch>
        </p:blipFill>
        <p:spPr>
          <a:xfrm>
            <a:off x="1018501" y="1613646"/>
            <a:ext cx="2628339" cy="25431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FE13C59-FDFC-42D8-9D58-E152B21D0DCE}"/>
              </a:ext>
            </a:extLst>
          </p:cNvPr>
          <p:cNvPicPr>
            <a:picLocks noChangeAspect="1"/>
          </p:cNvPicPr>
          <p:nvPr/>
        </p:nvPicPr>
        <p:blipFill>
          <a:blip r:embed="rId5"/>
          <a:stretch>
            <a:fillRect/>
          </a:stretch>
        </p:blipFill>
        <p:spPr>
          <a:xfrm>
            <a:off x="3848348" y="2199433"/>
            <a:ext cx="3400425" cy="39147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510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93116" y="621258"/>
            <a:ext cx="9601200" cy="720213"/>
          </a:xfrm>
        </p:spPr>
        <p:txBody>
          <a:bodyPr/>
          <a:lstStyle/>
          <a:p>
            <a:r>
              <a:rPr lang="en-US" sz="2800" dirty="0"/>
              <a:t>https://www.bajajfinserv.in/</a:t>
            </a:r>
            <a:br>
              <a:rPr lang="en-US" dirty="0"/>
            </a:br>
            <a:r>
              <a:rPr lang="en-GB" sz="2800" dirty="0"/>
              <a:t>website's responsive design and mobile optimization</a:t>
            </a:r>
            <a:endParaRPr lang="en-US" sz="2800" dirty="0"/>
          </a:p>
        </p:txBody>
      </p:sp>
      <p:graphicFrame>
        <p:nvGraphicFramePr>
          <p:cNvPr id="11" name="Table 10">
            <a:extLst>
              <a:ext uri="{FF2B5EF4-FFF2-40B4-BE49-F238E27FC236}">
                <a16:creationId xmlns:a16="http://schemas.microsoft.com/office/drawing/2014/main" id="{392989D9-5CF4-4FF5-BF37-FD69A79F7B3F}"/>
              </a:ext>
            </a:extLst>
          </p:cNvPr>
          <p:cNvGraphicFramePr>
            <a:graphicFrameLocks noGrp="1"/>
          </p:cNvGraphicFramePr>
          <p:nvPr>
            <p:extLst>
              <p:ext uri="{D42A27DB-BD31-4B8C-83A1-F6EECF244321}">
                <p14:modId xmlns:p14="http://schemas.microsoft.com/office/powerpoint/2010/main" val="4283509056"/>
              </p:ext>
            </p:extLst>
          </p:nvPr>
        </p:nvGraphicFramePr>
        <p:xfrm>
          <a:off x="962737" y="1547903"/>
          <a:ext cx="3792144" cy="2697828"/>
        </p:xfrm>
        <a:graphic>
          <a:graphicData uri="http://schemas.openxmlformats.org/drawingml/2006/table">
            <a:tbl>
              <a:tblPr/>
              <a:tblGrid>
                <a:gridCol w="2176829">
                  <a:extLst>
                    <a:ext uri="{9D8B030D-6E8A-4147-A177-3AD203B41FA5}">
                      <a16:colId xmlns:a16="http://schemas.microsoft.com/office/drawing/2014/main" val="2659439414"/>
                    </a:ext>
                  </a:extLst>
                </a:gridCol>
                <a:gridCol w="1615315">
                  <a:extLst>
                    <a:ext uri="{9D8B030D-6E8A-4147-A177-3AD203B41FA5}">
                      <a16:colId xmlns:a16="http://schemas.microsoft.com/office/drawing/2014/main" val="96822035"/>
                    </a:ext>
                  </a:extLst>
                </a:gridCol>
              </a:tblGrid>
              <a:tr h="292569">
                <a:tc gridSpan="2">
                  <a:txBody>
                    <a:bodyPr/>
                    <a:lstStyle/>
                    <a:p>
                      <a:pPr algn="ctr" fontAlgn="b"/>
                      <a:r>
                        <a:rPr lang="en-GB" sz="2000" b="1" i="0" u="none" strike="noStrike" dirty="0">
                          <a:solidFill>
                            <a:srgbClr val="FFFFFF"/>
                          </a:solidFill>
                          <a:effectLst/>
                          <a:latin typeface="Calibri" panose="020F0502020204030204" pitchFamily="34" charset="0"/>
                        </a:rPr>
                        <a:t>HOME PAGE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GB"/>
                    </a:p>
                  </a:txBody>
                  <a:tcPr/>
                </a:tc>
                <a:extLst>
                  <a:ext uri="{0D108BD9-81ED-4DB2-BD59-A6C34878D82A}">
                    <a16:rowId xmlns:a16="http://schemas.microsoft.com/office/drawing/2014/main" val="3967428536"/>
                  </a:ext>
                </a:extLst>
              </a:tr>
              <a:tr h="571721">
                <a:tc>
                  <a:txBody>
                    <a:bodyPr/>
                    <a:lstStyle/>
                    <a:p>
                      <a:pPr algn="l" fontAlgn="b"/>
                      <a:r>
                        <a:rPr lang="en-GB" sz="1400" b="1" i="0" u="none" strike="noStrike">
                          <a:solidFill>
                            <a:srgbClr val="000000"/>
                          </a:solidFill>
                          <a:effectLst/>
                          <a:latin typeface="Calibri" panose="020F0502020204030204" pitchFamily="34" charset="0"/>
                        </a:rPr>
                        <a:t>TEST 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400" b="1" i="0" u="none" strike="noStrike">
                          <a:solidFill>
                            <a:srgbClr val="000000"/>
                          </a:solidFill>
                          <a:effectLst/>
                          <a:latin typeface="Calibri" panose="020F0502020204030204" pitchFamily="34" charset="0"/>
                        </a:rPr>
                        <a:t>RESPONSIVE 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78992383"/>
                  </a:ext>
                </a:extLst>
              </a:tr>
              <a:tr h="292569">
                <a:tc>
                  <a:txBody>
                    <a:bodyPr/>
                    <a:lstStyle/>
                    <a:p>
                      <a:pPr algn="l" fontAlgn="ctr"/>
                      <a:r>
                        <a:rPr lang="en-GB" sz="1400" b="1" i="0" u="none" strike="noStrike">
                          <a:solidFill>
                            <a:srgbClr val="000000"/>
                          </a:solidFill>
                          <a:effectLst/>
                          <a:latin typeface="Calibri" panose="020F0502020204030204" pitchFamily="34" charset="0"/>
                        </a:rPr>
                        <a:t>320 x 568 (IPHONE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FF0000"/>
                          </a:solidFill>
                          <a:effectLst/>
                          <a:latin typeface="Calibri" panose="020F0502020204030204" pitchFamily="34" charset="0"/>
                        </a:rPr>
                        <a:t>NOT 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814600"/>
                  </a:ext>
                </a:extLst>
              </a:tr>
              <a:tr h="292569">
                <a:tc>
                  <a:txBody>
                    <a:bodyPr/>
                    <a:lstStyle/>
                    <a:p>
                      <a:pPr algn="l" fontAlgn="ctr"/>
                      <a:r>
                        <a:rPr lang="en-GB" sz="1400" b="1" i="0" u="none" strike="noStrike" dirty="0">
                          <a:solidFill>
                            <a:srgbClr val="000000"/>
                          </a:solidFill>
                          <a:effectLst/>
                          <a:latin typeface="Calibri" panose="020F0502020204030204" pitchFamily="34" charset="0"/>
                        </a:rPr>
                        <a:t>375 X 667 (IPHONE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FF0000"/>
                          </a:solidFill>
                          <a:effectLst/>
                          <a:latin typeface="Calibri" panose="020F0502020204030204" pitchFamily="34" charset="0"/>
                        </a:rPr>
                        <a:t>NOT 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3844"/>
                  </a:ext>
                </a:extLst>
              </a:tr>
              <a:tr h="292569">
                <a:tc>
                  <a:txBody>
                    <a:bodyPr/>
                    <a:lstStyle/>
                    <a:p>
                      <a:pPr algn="l" fontAlgn="ctr"/>
                      <a:r>
                        <a:rPr lang="en-GB" sz="1400" b="1" i="0" u="none" strike="noStrike">
                          <a:solidFill>
                            <a:srgbClr val="000000"/>
                          </a:solidFill>
                          <a:effectLst/>
                          <a:latin typeface="Calibri" panose="020F0502020204030204" pitchFamily="34" charset="0"/>
                        </a:rPr>
                        <a:t>1024 X 769 (IPAD)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928851"/>
                  </a:ext>
                </a:extLst>
              </a:tr>
              <a:tr h="292569">
                <a:tc>
                  <a:txBody>
                    <a:bodyPr/>
                    <a:lstStyle/>
                    <a:p>
                      <a:pPr algn="l" fontAlgn="ctr"/>
                      <a:r>
                        <a:rPr lang="en-GB" sz="1400" b="1" i="0" u="none" strike="noStrike">
                          <a:solidFill>
                            <a:srgbClr val="000000"/>
                          </a:solidFill>
                          <a:effectLst/>
                          <a:latin typeface="Calibri" panose="020F0502020204030204" pitchFamily="34" charset="0"/>
                        </a:rPr>
                        <a:t>1440 X 900 (LAPTOP)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540105"/>
                  </a:ext>
                </a:extLst>
              </a:tr>
              <a:tr h="292569">
                <a:tc>
                  <a:txBody>
                    <a:bodyPr/>
                    <a:lstStyle/>
                    <a:p>
                      <a:pPr algn="l" fontAlgn="ctr"/>
                      <a:r>
                        <a:rPr lang="en-GB" sz="1400" b="1" i="0" u="none" strike="noStrike">
                          <a:solidFill>
                            <a:srgbClr val="000000"/>
                          </a:solidFill>
                          <a:effectLst/>
                          <a:latin typeface="Calibri" panose="020F0502020204030204" pitchFamily="34" charset="0"/>
                        </a:rPr>
                        <a:t>1680 X 1050(DESKTOP)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66896"/>
                  </a:ext>
                </a:extLst>
              </a:tr>
              <a:tr h="348937">
                <a:tc>
                  <a:txBody>
                    <a:bodyPr/>
                    <a:lstStyle/>
                    <a:p>
                      <a:pPr algn="l" fontAlgn="ctr"/>
                      <a:r>
                        <a:rPr lang="en-GB" sz="1400" b="1" i="0" u="none" strike="noStrike">
                          <a:solidFill>
                            <a:srgbClr val="000000"/>
                          </a:solidFill>
                          <a:effectLst/>
                          <a:latin typeface="Calibri" panose="020F0502020204030204" pitchFamily="34" charset="0"/>
                        </a:rPr>
                        <a:t>2560 * 1449 (DESKTOP)</a:t>
                      </a:r>
                      <a:r>
                        <a:rPr lang="en-GB" sz="1400" b="1" i="0" u="none" strike="noStrike">
                          <a:solidFill>
                            <a:srgbClr val="00CC00"/>
                          </a:solidFill>
                          <a:effectLst/>
                          <a:latin typeface="Bahnschrift Condensed" panose="020B0502040204020203" pitchFamily="34" charset="0"/>
                        </a:rPr>
                        <a:t>      </a:t>
                      </a:r>
                      <a:endParaRPr lang="en-GB" sz="14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927943"/>
                  </a:ext>
                </a:extLst>
              </a:tr>
            </a:tbl>
          </a:graphicData>
        </a:graphic>
      </p:graphicFrame>
      <p:graphicFrame>
        <p:nvGraphicFramePr>
          <p:cNvPr id="15" name="Table 14">
            <a:extLst>
              <a:ext uri="{FF2B5EF4-FFF2-40B4-BE49-F238E27FC236}">
                <a16:creationId xmlns:a16="http://schemas.microsoft.com/office/drawing/2014/main" id="{A8825B19-1C3E-41DE-97DD-42A756189755}"/>
              </a:ext>
            </a:extLst>
          </p:cNvPr>
          <p:cNvGraphicFramePr>
            <a:graphicFrameLocks noGrp="1"/>
          </p:cNvGraphicFramePr>
          <p:nvPr>
            <p:extLst>
              <p:ext uri="{D42A27DB-BD31-4B8C-83A1-F6EECF244321}">
                <p14:modId xmlns:p14="http://schemas.microsoft.com/office/powerpoint/2010/main" val="2262681675"/>
              </p:ext>
            </p:extLst>
          </p:nvPr>
        </p:nvGraphicFramePr>
        <p:xfrm>
          <a:off x="8856119" y="1581373"/>
          <a:ext cx="3136938" cy="2658067"/>
        </p:xfrm>
        <a:graphic>
          <a:graphicData uri="http://schemas.openxmlformats.org/drawingml/2006/table">
            <a:tbl>
              <a:tblPr/>
              <a:tblGrid>
                <a:gridCol w="1865411">
                  <a:extLst>
                    <a:ext uri="{9D8B030D-6E8A-4147-A177-3AD203B41FA5}">
                      <a16:colId xmlns:a16="http://schemas.microsoft.com/office/drawing/2014/main" val="3551892902"/>
                    </a:ext>
                  </a:extLst>
                </a:gridCol>
                <a:gridCol w="1271527">
                  <a:extLst>
                    <a:ext uri="{9D8B030D-6E8A-4147-A177-3AD203B41FA5}">
                      <a16:colId xmlns:a16="http://schemas.microsoft.com/office/drawing/2014/main" val="89005076"/>
                    </a:ext>
                  </a:extLst>
                </a:gridCol>
              </a:tblGrid>
              <a:tr h="298860">
                <a:tc gridSpan="2">
                  <a:txBody>
                    <a:bodyPr/>
                    <a:lstStyle/>
                    <a:p>
                      <a:pPr algn="ctr" fontAlgn="b"/>
                      <a:r>
                        <a:rPr lang="en-GB" sz="2000" b="1" i="0" u="none" strike="noStrike" dirty="0">
                          <a:solidFill>
                            <a:srgbClr val="FFFFFF"/>
                          </a:solidFill>
                          <a:effectLst/>
                          <a:latin typeface="Calibri" panose="020F0502020204030204" pitchFamily="34" charset="0"/>
                        </a:rPr>
                        <a:t>PAYMENT PAGE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GB"/>
                    </a:p>
                  </a:txBody>
                  <a:tcPr/>
                </a:tc>
                <a:extLst>
                  <a:ext uri="{0D108BD9-81ED-4DB2-BD59-A6C34878D82A}">
                    <a16:rowId xmlns:a16="http://schemas.microsoft.com/office/drawing/2014/main" val="631754748"/>
                  </a:ext>
                </a:extLst>
              </a:tr>
              <a:tr h="451957">
                <a:tc>
                  <a:txBody>
                    <a:bodyPr/>
                    <a:lstStyle/>
                    <a:p>
                      <a:pPr algn="l" fontAlgn="b"/>
                      <a:r>
                        <a:rPr lang="en-GB" sz="1400" b="1" i="0" u="none" strike="noStrike">
                          <a:solidFill>
                            <a:srgbClr val="000000"/>
                          </a:solidFill>
                          <a:effectLst/>
                          <a:latin typeface="Calibri" panose="020F0502020204030204" pitchFamily="34" charset="0"/>
                        </a:rPr>
                        <a:t>TEST 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400" b="1" i="0" u="none" strike="noStrike" dirty="0">
                          <a:solidFill>
                            <a:srgbClr val="000000"/>
                          </a:solidFill>
                          <a:effectLst/>
                          <a:latin typeface="Calibri" panose="020F0502020204030204" pitchFamily="34" charset="0"/>
                        </a:rPr>
                        <a:t>RESPONSIVE 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65591855"/>
                  </a:ext>
                </a:extLst>
              </a:tr>
              <a:tr h="298860">
                <a:tc>
                  <a:txBody>
                    <a:bodyPr/>
                    <a:lstStyle/>
                    <a:p>
                      <a:pPr algn="l" fontAlgn="ctr"/>
                      <a:r>
                        <a:rPr lang="en-GB" sz="1400" b="1" i="0" u="none" strike="noStrike" dirty="0">
                          <a:solidFill>
                            <a:srgbClr val="000000"/>
                          </a:solidFill>
                          <a:effectLst/>
                          <a:latin typeface="Calibri" panose="020F0502020204030204" pitchFamily="34" charset="0"/>
                        </a:rPr>
                        <a:t>320 x 568 (IPHONE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083965"/>
                  </a:ext>
                </a:extLst>
              </a:tr>
              <a:tr h="298860">
                <a:tc>
                  <a:txBody>
                    <a:bodyPr/>
                    <a:lstStyle/>
                    <a:p>
                      <a:pPr algn="l" fontAlgn="ctr"/>
                      <a:r>
                        <a:rPr lang="en-GB" sz="1400" b="1" i="0" u="none" strike="noStrike" dirty="0">
                          <a:solidFill>
                            <a:srgbClr val="000000"/>
                          </a:solidFill>
                          <a:effectLst/>
                          <a:latin typeface="Calibri" panose="020F0502020204030204" pitchFamily="34" charset="0"/>
                        </a:rPr>
                        <a:t>375 X 667 (IPHONE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65776"/>
                  </a:ext>
                </a:extLst>
              </a:tr>
              <a:tr h="298860">
                <a:tc>
                  <a:txBody>
                    <a:bodyPr/>
                    <a:lstStyle/>
                    <a:p>
                      <a:pPr algn="l" fontAlgn="ctr"/>
                      <a:r>
                        <a:rPr lang="en-GB" sz="1400" b="1" i="0" u="none" strike="noStrike">
                          <a:solidFill>
                            <a:srgbClr val="000000"/>
                          </a:solidFill>
                          <a:effectLst/>
                          <a:latin typeface="Calibri" panose="020F0502020204030204" pitchFamily="34" charset="0"/>
                        </a:rPr>
                        <a:t>1024 X 769 (IPAD)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898294"/>
                  </a:ext>
                </a:extLst>
              </a:tr>
              <a:tr h="298860">
                <a:tc>
                  <a:txBody>
                    <a:bodyPr/>
                    <a:lstStyle/>
                    <a:p>
                      <a:pPr algn="l" fontAlgn="ctr"/>
                      <a:r>
                        <a:rPr lang="en-GB" sz="1400" b="1" i="0" u="none" strike="noStrike">
                          <a:solidFill>
                            <a:srgbClr val="000000"/>
                          </a:solidFill>
                          <a:effectLst/>
                          <a:latin typeface="Calibri" panose="020F0502020204030204" pitchFamily="34" charset="0"/>
                        </a:rPr>
                        <a:t>1440 X 900 (LAPTOP)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72319"/>
                  </a:ext>
                </a:extLst>
              </a:tr>
              <a:tr h="298860">
                <a:tc>
                  <a:txBody>
                    <a:bodyPr/>
                    <a:lstStyle/>
                    <a:p>
                      <a:pPr algn="l" fontAlgn="ctr"/>
                      <a:r>
                        <a:rPr lang="en-GB" sz="1400" b="1" i="0" u="none" strike="noStrike">
                          <a:solidFill>
                            <a:srgbClr val="000000"/>
                          </a:solidFill>
                          <a:effectLst/>
                          <a:latin typeface="Calibri" panose="020F0502020204030204" pitchFamily="34" charset="0"/>
                        </a:rPr>
                        <a:t>1680 X 1050(DESKTOP)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49006"/>
                  </a:ext>
                </a:extLst>
              </a:tr>
              <a:tr h="397485">
                <a:tc>
                  <a:txBody>
                    <a:bodyPr/>
                    <a:lstStyle/>
                    <a:p>
                      <a:pPr algn="l" fontAlgn="ctr"/>
                      <a:r>
                        <a:rPr lang="en-GB" sz="1400" b="1" i="0" u="none" strike="noStrike" dirty="0">
                          <a:solidFill>
                            <a:srgbClr val="000000"/>
                          </a:solidFill>
                          <a:effectLst/>
                          <a:latin typeface="Calibri" panose="020F0502020204030204" pitchFamily="34" charset="0"/>
                        </a:rPr>
                        <a:t>2560 * 1449 (DESKTOP)</a:t>
                      </a:r>
                      <a:r>
                        <a:rPr lang="en-GB" sz="2000" b="1" i="0" u="none" strike="noStrike" dirty="0">
                          <a:solidFill>
                            <a:srgbClr val="00CC00"/>
                          </a:solidFill>
                          <a:effectLst/>
                          <a:latin typeface="Bahnschrift Condensed" panose="020B0502040204020203" pitchFamily="34" charset="0"/>
                        </a:rPr>
                        <a:t>      </a:t>
                      </a:r>
                      <a:endParaRPr lang="en-GB"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991612"/>
                  </a:ext>
                </a:extLst>
              </a:tr>
            </a:tbl>
          </a:graphicData>
        </a:graphic>
      </p:graphicFrame>
      <p:graphicFrame>
        <p:nvGraphicFramePr>
          <p:cNvPr id="16" name="Table 15">
            <a:extLst>
              <a:ext uri="{FF2B5EF4-FFF2-40B4-BE49-F238E27FC236}">
                <a16:creationId xmlns:a16="http://schemas.microsoft.com/office/drawing/2014/main" id="{AA09D175-7139-4F16-8ED1-A2160171CD00}"/>
              </a:ext>
            </a:extLst>
          </p:cNvPr>
          <p:cNvGraphicFramePr>
            <a:graphicFrameLocks noGrp="1"/>
          </p:cNvGraphicFramePr>
          <p:nvPr>
            <p:extLst>
              <p:ext uri="{D42A27DB-BD31-4B8C-83A1-F6EECF244321}">
                <p14:modId xmlns:p14="http://schemas.microsoft.com/office/powerpoint/2010/main" val="4078565934"/>
              </p:ext>
            </p:extLst>
          </p:nvPr>
        </p:nvGraphicFramePr>
        <p:xfrm>
          <a:off x="4972609" y="1547903"/>
          <a:ext cx="3665782" cy="2676074"/>
        </p:xfrm>
        <a:graphic>
          <a:graphicData uri="http://schemas.openxmlformats.org/drawingml/2006/table">
            <a:tbl>
              <a:tblPr/>
              <a:tblGrid>
                <a:gridCol w="2179893">
                  <a:extLst>
                    <a:ext uri="{9D8B030D-6E8A-4147-A177-3AD203B41FA5}">
                      <a16:colId xmlns:a16="http://schemas.microsoft.com/office/drawing/2014/main" val="3551892902"/>
                    </a:ext>
                  </a:extLst>
                </a:gridCol>
                <a:gridCol w="1485889">
                  <a:extLst>
                    <a:ext uri="{9D8B030D-6E8A-4147-A177-3AD203B41FA5}">
                      <a16:colId xmlns:a16="http://schemas.microsoft.com/office/drawing/2014/main" val="89005076"/>
                    </a:ext>
                  </a:extLst>
                </a:gridCol>
              </a:tblGrid>
              <a:tr h="294557">
                <a:tc gridSpan="2">
                  <a:txBody>
                    <a:bodyPr/>
                    <a:lstStyle/>
                    <a:p>
                      <a:pPr algn="ctr" fontAlgn="b"/>
                      <a:r>
                        <a:rPr lang="en-GB" sz="2000" b="1" i="0" u="none" strike="noStrike" dirty="0">
                          <a:solidFill>
                            <a:srgbClr val="FFFFFF"/>
                          </a:solidFill>
                          <a:effectLst/>
                          <a:latin typeface="Calibri" panose="020F0502020204030204" pitchFamily="34" charset="0"/>
                        </a:rPr>
                        <a:t>HELP &amp; SUPPORT PAGE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GB"/>
                    </a:p>
                  </a:txBody>
                  <a:tcPr/>
                </a:tc>
                <a:extLst>
                  <a:ext uri="{0D108BD9-81ED-4DB2-BD59-A6C34878D82A}">
                    <a16:rowId xmlns:a16="http://schemas.microsoft.com/office/drawing/2014/main" val="631754748"/>
                  </a:ext>
                </a:extLst>
              </a:tr>
              <a:tr h="445449">
                <a:tc>
                  <a:txBody>
                    <a:bodyPr/>
                    <a:lstStyle/>
                    <a:p>
                      <a:pPr algn="l" fontAlgn="b"/>
                      <a:r>
                        <a:rPr lang="en-GB" sz="1600" b="1" i="0" u="none" strike="noStrike" dirty="0">
                          <a:solidFill>
                            <a:srgbClr val="000000"/>
                          </a:solidFill>
                          <a:effectLst/>
                          <a:latin typeface="Calibri" panose="020F0502020204030204" pitchFamily="34" charset="0"/>
                        </a:rPr>
                        <a:t>TEST 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600" b="1" i="0" u="none" strike="noStrike">
                          <a:solidFill>
                            <a:srgbClr val="000000"/>
                          </a:solidFill>
                          <a:effectLst/>
                          <a:latin typeface="Calibri" panose="020F0502020204030204" pitchFamily="34" charset="0"/>
                        </a:rPr>
                        <a:t>RESPONSIVE 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65591855"/>
                  </a:ext>
                </a:extLst>
              </a:tr>
              <a:tr h="294557">
                <a:tc>
                  <a:txBody>
                    <a:bodyPr/>
                    <a:lstStyle/>
                    <a:p>
                      <a:pPr algn="l" fontAlgn="ctr"/>
                      <a:r>
                        <a:rPr lang="en-GB" sz="1600" b="1" i="0" u="none" strike="noStrike" dirty="0">
                          <a:solidFill>
                            <a:srgbClr val="000000"/>
                          </a:solidFill>
                          <a:effectLst/>
                          <a:latin typeface="Calibri" panose="020F0502020204030204" pitchFamily="34" charset="0"/>
                        </a:rPr>
                        <a:t>320 x 568 (IPHONE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083965"/>
                  </a:ext>
                </a:extLst>
              </a:tr>
              <a:tr h="294557">
                <a:tc>
                  <a:txBody>
                    <a:bodyPr/>
                    <a:lstStyle/>
                    <a:p>
                      <a:pPr algn="l" fontAlgn="ctr"/>
                      <a:r>
                        <a:rPr lang="en-GB" sz="1600" b="1" i="0" u="none" strike="noStrike">
                          <a:solidFill>
                            <a:srgbClr val="000000"/>
                          </a:solidFill>
                          <a:effectLst/>
                          <a:latin typeface="Calibri" panose="020F0502020204030204" pitchFamily="34" charset="0"/>
                        </a:rPr>
                        <a:t>375 X 667 (IPHONE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65776"/>
                  </a:ext>
                </a:extLst>
              </a:tr>
              <a:tr h="294557">
                <a:tc>
                  <a:txBody>
                    <a:bodyPr/>
                    <a:lstStyle/>
                    <a:p>
                      <a:pPr algn="l" fontAlgn="ctr"/>
                      <a:r>
                        <a:rPr lang="en-GB" sz="1600" b="1" i="0" u="none" strike="noStrike">
                          <a:solidFill>
                            <a:srgbClr val="000000"/>
                          </a:solidFill>
                          <a:effectLst/>
                          <a:latin typeface="Calibri" panose="020F0502020204030204" pitchFamily="34" charset="0"/>
                        </a:rPr>
                        <a:t>1024 X 769 (IPAD)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898294"/>
                  </a:ext>
                </a:extLst>
              </a:tr>
              <a:tr h="294557">
                <a:tc>
                  <a:txBody>
                    <a:bodyPr/>
                    <a:lstStyle/>
                    <a:p>
                      <a:pPr algn="l" fontAlgn="ctr"/>
                      <a:r>
                        <a:rPr lang="en-GB" sz="1600" b="1" i="0" u="none" strike="noStrike">
                          <a:solidFill>
                            <a:srgbClr val="000000"/>
                          </a:solidFill>
                          <a:effectLst/>
                          <a:latin typeface="Calibri" panose="020F0502020204030204" pitchFamily="34" charset="0"/>
                        </a:rPr>
                        <a:t>1440 X 900 (LAPTOP)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72319"/>
                  </a:ext>
                </a:extLst>
              </a:tr>
              <a:tr h="294557">
                <a:tc>
                  <a:txBody>
                    <a:bodyPr/>
                    <a:lstStyle/>
                    <a:p>
                      <a:pPr algn="l" fontAlgn="ctr"/>
                      <a:r>
                        <a:rPr lang="en-GB" sz="1600" b="1" i="0" u="none" strike="noStrike">
                          <a:solidFill>
                            <a:srgbClr val="000000"/>
                          </a:solidFill>
                          <a:effectLst/>
                          <a:latin typeface="Calibri" panose="020F0502020204030204" pitchFamily="34" charset="0"/>
                        </a:rPr>
                        <a:t>1680 X 1050(DESKTOP)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49006"/>
                  </a:ext>
                </a:extLst>
              </a:tr>
              <a:tr h="391759">
                <a:tc>
                  <a:txBody>
                    <a:bodyPr/>
                    <a:lstStyle/>
                    <a:p>
                      <a:pPr algn="l" fontAlgn="ctr"/>
                      <a:r>
                        <a:rPr lang="en-GB" sz="1600" b="1" i="0" u="none" strike="noStrike">
                          <a:solidFill>
                            <a:srgbClr val="000000"/>
                          </a:solidFill>
                          <a:effectLst/>
                          <a:latin typeface="Calibri" panose="020F0502020204030204" pitchFamily="34" charset="0"/>
                        </a:rPr>
                        <a:t>2560 * 1449 (DESKTOP)</a:t>
                      </a:r>
                      <a:r>
                        <a:rPr lang="en-GB" sz="2400" b="1" i="0" u="none" strike="noStrike">
                          <a:solidFill>
                            <a:srgbClr val="00CC00"/>
                          </a:solidFill>
                          <a:effectLst/>
                          <a:latin typeface="Bahnschrift Condensed" panose="020B0502040204020203" pitchFamily="34" charset="0"/>
                        </a:rPr>
                        <a:t>      </a:t>
                      </a:r>
                      <a:endParaRPr lang="en-GB" sz="16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6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991612"/>
                  </a:ext>
                </a:extLst>
              </a:tr>
            </a:tbl>
          </a:graphicData>
        </a:graphic>
      </p:graphicFrame>
      <p:graphicFrame>
        <p:nvGraphicFramePr>
          <p:cNvPr id="17" name="Table 16">
            <a:extLst>
              <a:ext uri="{FF2B5EF4-FFF2-40B4-BE49-F238E27FC236}">
                <a16:creationId xmlns:a16="http://schemas.microsoft.com/office/drawing/2014/main" id="{E3ADB520-146F-465E-A0FF-DB71EF0C4B0D}"/>
              </a:ext>
            </a:extLst>
          </p:cNvPr>
          <p:cNvGraphicFramePr>
            <a:graphicFrameLocks noGrp="1"/>
          </p:cNvGraphicFramePr>
          <p:nvPr>
            <p:extLst>
              <p:ext uri="{D42A27DB-BD31-4B8C-83A1-F6EECF244321}">
                <p14:modId xmlns:p14="http://schemas.microsoft.com/office/powerpoint/2010/main" val="3382921921"/>
              </p:ext>
            </p:extLst>
          </p:nvPr>
        </p:nvGraphicFramePr>
        <p:xfrm>
          <a:off x="3135704" y="4392354"/>
          <a:ext cx="3092974" cy="2395256"/>
        </p:xfrm>
        <a:graphic>
          <a:graphicData uri="http://schemas.openxmlformats.org/drawingml/2006/table">
            <a:tbl>
              <a:tblPr/>
              <a:tblGrid>
                <a:gridCol w="1839267">
                  <a:extLst>
                    <a:ext uri="{9D8B030D-6E8A-4147-A177-3AD203B41FA5}">
                      <a16:colId xmlns:a16="http://schemas.microsoft.com/office/drawing/2014/main" val="3551892902"/>
                    </a:ext>
                  </a:extLst>
                </a:gridCol>
                <a:gridCol w="1253707">
                  <a:extLst>
                    <a:ext uri="{9D8B030D-6E8A-4147-A177-3AD203B41FA5}">
                      <a16:colId xmlns:a16="http://schemas.microsoft.com/office/drawing/2014/main" val="89005076"/>
                    </a:ext>
                  </a:extLst>
                </a:gridCol>
              </a:tblGrid>
              <a:tr h="269235">
                <a:tc gridSpan="2">
                  <a:txBody>
                    <a:bodyPr/>
                    <a:lstStyle/>
                    <a:p>
                      <a:pPr algn="ctr" fontAlgn="b"/>
                      <a:r>
                        <a:rPr lang="en-GB" sz="1800" b="1" i="0" u="none" strike="noStrike" dirty="0">
                          <a:solidFill>
                            <a:srgbClr val="FFFFFF"/>
                          </a:solidFill>
                          <a:effectLst/>
                          <a:latin typeface="Calibri" panose="020F0502020204030204" pitchFamily="34" charset="0"/>
                        </a:rPr>
                        <a:t>INSURANCE PAGE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GB"/>
                    </a:p>
                  </a:txBody>
                  <a:tcPr/>
                </a:tc>
                <a:extLst>
                  <a:ext uri="{0D108BD9-81ED-4DB2-BD59-A6C34878D82A}">
                    <a16:rowId xmlns:a16="http://schemas.microsoft.com/office/drawing/2014/main" val="631754748"/>
                  </a:ext>
                </a:extLst>
              </a:tr>
              <a:tr h="407154">
                <a:tc>
                  <a:txBody>
                    <a:bodyPr/>
                    <a:lstStyle/>
                    <a:p>
                      <a:pPr algn="l" fontAlgn="b"/>
                      <a:r>
                        <a:rPr lang="en-GB" sz="1200" b="1" i="0" u="none" strike="noStrike">
                          <a:solidFill>
                            <a:srgbClr val="000000"/>
                          </a:solidFill>
                          <a:effectLst/>
                          <a:latin typeface="Calibri" panose="020F0502020204030204" pitchFamily="34" charset="0"/>
                        </a:rPr>
                        <a:t>TEST 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200" b="1" i="0" u="none" strike="noStrike" dirty="0">
                          <a:solidFill>
                            <a:srgbClr val="000000"/>
                          </a:solidFill>
                          <a:effectLst/>
                          <a:latin typeface="Calibri" panose="020F0502020204030204" pitchFamily="34" charset="0"/>
                        </a:rPr>
                        <a:t>RESPONSIVE 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65591855"/>
                  </a:ext>
                </a:extLst>
              </a:tr>
              <a:tr h="269235">
                <a:tc>
                  <a:txBody>
                    <a:bodyPr/>
                    <a:lstStyle/>
                    <a:p>
                      <a:pPr algn="l" fontAlgn="ctr"/>
                      <a:r>
                        <a:rPr lang="en-GB" sz="1200" b="1" i="0" u="none" strike="noStrike">
                          <a:solidFill>
                            <a:srgbClr val="000000"/>
                          </a:solidFill>
                          <a:effectLst/>
                          <a:latin typeface="Calibri" panose="020F0502020204030204" pitchFamily="34" charset="0"/>
                        </a:rPr>
                        <a:t>320 x 568 (IPHONE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083965"/>
                  </a:ext>
                </a:extLst>
              </a:tr>
              <a:tr h="269235">
                <a:tc>
                  <a:txBody>
                    <a:bodyPr/>
                    <a:lstStyle/>
                    <a:p>
                      <a:pPr algn="l" fontAlgn="ctr"/>
                      <a:r>
                        <a:rPr lang="en-GB" sz="1200" b="1" i="0" u="none" strike="noStrike">
                          <a:solidFill>
                            <a:srgbClr val="000000"/>
                          </a:solidFill>
                          <a:effectLst/>
                          <a:latin typeface="Calibri" panose="020F0502020204030204" pitchFamily="34" charset="0"/>
                        </a:rPr>
                        <a:t>375 X 667 (IPHONE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65776"/>
                  </a:ext>
                </a:extLst>
              </a:tr>
              <a:tr h="269235">
                <a:tc>
                  <a:txBody>
                    <a:bodyPr/>
                    <a:lstStyle/>
                    <a:p>
                      <a:pPr algn="l" fontAlgn="ctr"/>
                      <a:r>
                        <a:rPr lang="en-GB" sz="1200" b="1" i="0" u="none" strike="noStrike">
                          <a:solidFill>
                            <a:srgbClr val="000000"/>
                          </a:solidFill>
                          <a:effectLst/>
                          <a:latin typeface="Calibri" panose="020F0502020204030204" pitchFamily="34" charset="0"/>
                        </a:rPr>
                        <a:t>1024 X 769 (IPAD)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898294"/>
                  </a:ext>
                </a:extLst>
              </a:tr>
              <a:tr h="269235">
                <a:tc>
                  <a:txBody>
                    <a:bodyPr/>
                    <a:lstStyle/>
                    <a:p>
                      <a:pPr algn="l" fontAlgn="ctr"/>
                      <a:r>
                        <a:rPr lang="en-GB" sz="1200" b="1" i="0" u="none" strike="noStrike">
                          <a:solidFill>
                            <a:srgbClr val="000000"/>
                          </a:solidFill>
                          <a:effectLst/>
                          <a:latin typeface="Calibri" panose="020F0502020204030204" pitchFamily="34" charset="0"/>
                        </a:rPr>
                        <a:t>1440 X 900 (LAPTOP)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72319"/>
                  </a:ext>
                </a:extLst>
              </a:tr>
              <a:tr h="269235">
                <a:tc>
                  <a:txBody>
                    <a:bodyPr/>
                    <a:lstStyle/>
                    <a:p>
                      <a:pPr algn="l" fontAlgn="ctr"/>
                      <a:r>
                        <a:rPr lang="en-GB" sz="1200" b="1" i="0" u="none" strike="noStrike">
                          <a:solidFill>
                            <a:srgbClr val="000000"/>
                          </a:solidFill>
                          <a:effectLst/>
                          <a:latin typeface="Calibri" panose="020F0502020204030204" pitchFamily="34" charset="0"/>
                        </a:rPr>
                        <a:t>1680 X 1050(DESKTOP)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49006"/>
                  </a:ext>
                </a:extLst>
              </a:tr>
              <a:tr h="358082">
                <a:tc>
                  <a:txBody>
                    <a:bodyPr/>
                    <a:lstStyle/>
                    <a:p>
                      <a:pPr algn="l" fontAlgn="ctr"/>
                      <a:r>
                        <a:rPr lang="en-GB" sz="1200" b="1" i="0" u="none" strike="noStrike">
                          <a:solidFill>
                            <a:srgbClr val="000000"/>
                          </a:solidFill>
                          <a:effectLst/>
                          <a:latin typeface="Calibri" panose="020F0502020204030204" pitchFamily="34" charset="0"/>
                        </a:rPr>
                        <a:t>2560 * 1449 (DESKTOP)</a:t>
                      </a:r>
                      <a:r>
                        <a:rPr lang="en-GB" sz="1800" b="1" i="0" u="none" strike="noStrike">
                          <a:solidFill>
                            <a:srgbClr val="00CC00"/>
                          </a:solidFill>
                          <a:effectLst/>
                          <a:latin typeface="Bahnschrift Condensed" panose="020B0502040204020203" pitchFamily="34" charset="0"/>
                        </a:rPr>
                        <a:t>      </a:t>
                      </a:r>
                      <a:endParaRPr lang="en-GB"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991612"/>
                  </a:ext>
                </a:extLst>
              </a:tr>
            </a:tbl>
          </a:graphicData>
        </a:graphic>
      </p:graphicFrame>
      <p:graphicFrame>
        <p:nvGraphicFramePr>
          <p:cNvPr id="18" name="Table 17">
            <a:extLst>
              <a:ext uri="{FF2B5EF4-FFF2-40B4-BE49-F238E27FC236}">
                <a16:creationId xmlns:a16="http://schemas.microsoft.com/office/drawing/2014/main" id="{38954A04-DCBA-4E2D-9CC4-BA6E52AA65C1}"/>
              </a:ext>
            </a:extLst>
          </p:cNvPr>
          <p:cNvGraphicFramePr>
            <a:graphicFrameLocks noGrp="1"/>
          </p:cNvGraphicFramePr>
          <p:nvPr>
            <p:extLst>
              <p:ext uri="{D42A27DB-BD31-4B8C-83A1-F6EECF244321}">
                <p14:modId xmlns:p14="http://schemas.microsoft.com/office/powerpoint/2010/main" val="2718644915"/>
              </p:ext>
            </p:extLst>
          </p:nvPr>
        </p:nvGraphicFramePr>
        <p:xfrm>
          <a:off x="6583681" y="4392354"/>
          <a:ext cx="3248808" cy="2395252"/>
        </p:xfrm>
        <a:graphic>
          <a:graphicData uri="http://schemas.openxmlformats.org/drawingml/2006/table">
            <a:tbl>
              <a:tblPr/>
              <a:tblGrid>
                <a:gridCol w="1931935">
                  <a:extLst>
                    <a:ext uri="{9D8B030D-6E8A-4147-A177-3AD203B41FA5}">
                      <a16:colId xmlns:a16="http://schemas.microsoft.com/office/drawing/2014/main" val="3551892902"/>
                    </a:ext>
                  </a:extLst>
                </a:gridCol>
                <a:gridCol w="1316873">
                  <a:extLst>
                    <a:ext uri="{9D8B030D-6E8A-4147-A177-3AD203B41FA5}">
                      <a16:colId xmlns:a16="http://schemas.microsoft.com/office/drawing/2014/main" val="89005076"/>
                    </a:ext>
                  </a:extLst>
                </a:gridCol>
              </a:tblGrid>
              <a:tr h="269234">
                <a:tc gridSpan="2">
                  <a:txBody>
                    <a:bodyPr/>
                    <a:lstStyle/>
                    <a:p>
                      <a:pPr algn="ctr" fontAlgn="b"/>
                      <a:r>
                        <a:rPr lang="en-GB" sz="1800" b="1" i="0" u="none" strike="noStrike" dirty="0">
                          <a:solidFill>
                            <a:srgbClr val="FFFFFF"/>
                          </a:solidFill>
                          <a:effectLst/>
                          <a:latin typeface="Calibri" panose="020F0502020204030204" pitchFamily="34" charset="0"/>
                        </a:rPr>
                        <a:t>PERSONAL LOAN PAGE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GB"/>
                    </a:p>
                  </a:txBody>
                  <a:tcPr/>
                </a:tc>
                <a:extLst>
                  <a:ext uri="{0D108BD9-81ED-4DB2-BD59-A6C34878D82A}">
                    <a16:rowId xmlns:a16="http://schemas.microsoft.com/office/drawing/2014/main" val="631754748"/>
                  </a:ext>
                </a:extLst>
              </a:tr>
              <a:tr h="407155">
                <a:tc>
                  <a:txBody>
                    <a:bodyPr/>
                    <a:lstStyle/>
                    <a:p>
                      <a:pPr algn="l" fontAlgn="b"/>
                      <a:r>
                        <a:rPr lang="en-GB" sz="1200" b="1" i="0" u="none" strike="noStrike" dirty="0">
                          <a:solidFill>
                            <a:srgbClr val="000000"/>
                          </a:solidFill>
                          <a:effectLst/>
                          <a:latin typeface="Calibri" panose="020F0502020204030204" pitchFamily="34" charset="0"/>
                        </a:rPr>
                        <a:t>TEST 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GB" sz="1200" b="1" i="0" u="none" strike="noStrike" dirty="0">
                          <a:solidFill>
                            <a:srgbClr val="000000"/>
                          </a:solidFill>
                          <a:effectLst/>
                          <a:latin typeface="Calibri" panose="020F0502020204030204" pitchFamily="34" charset="0"/>
                        </a:rPr>
                        <a:t>RESPONSIVE QUALITY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65591855"/>
                  </a:ext>
                </a:extLst>
              </a:tr>
              <a:tr h="269234">
                <a:tc>
                  <a:txBody>
                    <a:bodyPr/>
                    <a:lstStyle/>
                    <a:p>
                      <a:pPr algn="l" fontAlgn="ctr"/>
                      <a:r>
                        <a:rPr lang="en-GB" sz="1200" b="1" i="0" u="none" strike="noStrike">
                          <a:solidFill>
                            <a:srgbClr val="000000"/>
                          </a:solidFill>
                          <a:effectLst/>
                          <a:latin typeface="Calibri" panose="020F0502020204030204" pitchFamily="34" charset="0"/>
                        </a:rPr>
                        <a:t>320 x 568 (IPHONE 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083965"/>
                  </a:ext>
                </a:extLst>
              </a:tr>
              <a:tr h="269234">
                <a:tc>
                  <a:txBody>
                    <a:bodyPr/>
                    <a:lstStyle/>
                    <a:p>
                      <a:pPr algn="l" fontAlgn="ctr"/>
                      <a:r>
                        <a:rPr lang="en-GB" sz="1200" b="1" i="0" u="none" strike="noStrike">
                          <a:solidFill>
                            <a:srgbClr val="000000"/>
                          </a:solidFill>
                          <a:effectLst/>
                          <a:latin typeface="Calibri" panose="020F0502020204030204" pitchFamily="34" charset="0"/>
                        </a:rPr>
                        <a:t>375 X 667 (IPHONE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65776"/>
                  </a:ext>
                </a:extLst>
              </a:tr>
              <a:tr h="269234">
                <a:tc>
                  <a:txBody>
                    <a:bodyPr/>
                    <a:lstStyle/>
                    <a:p>
                      <a:pPr algn="l" fontAlgn="ctr"/>
                      <a:r>
                        <a:rPr lang="en-GB" sz="1200" b="1" i="0" u="none" strike="noStrike">
                          <a:solidFill>
                            <a:srgbClr val="000000"/>
                          </a:solidFill>
                          <a:effectLst/>
                          <a:latin typeface="Calibri" panose="020F0502020204030204" pitchFamily="34" charset="0"/>
                        </a:rPr>
                        <a:t>1024 X 769 (IPAD)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898294"/>
                  </a:ext>
                </a:extLst>
              </a:tr>
              <a:tr h="269234">
                <a:tc>
                  <a:txBody>
                    <a:bodyPr/>
                    <a:lstStyle/>
                    <a:p>
                      <a:pPr algn="l" fontAlgn="ctr"/>
                      <a:r>
                        <a:rPr lang="en-GB" sz="1200" b="1" i="0" u="none" strike="noStrike">
                          <a:solidFill>
                            <a:srgbClr val="000000"/>
                          </a:solidFill>
                          <a:effectLst/>
                          <a:latin typeface="Calibri" panose="020F0502020204030204" pitchFamily="34" charset="0"/>
                        </a:rPr>
                        <a:t>1440 X 900 (LAPTOP)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72319"/>
                  </a:ext>
                </a:extLst>
              </a:tr>
              <a:tr h="269234">
                <a:tc>
                  <a:txBody>
                    <a:bodyPr/>
                    <a:lstStyle/>
                    <a:p>
                      <a:pPr algn="l" fontAlgn="ctr"/>
                      <a:r>
                        <a:rPr lang="en-GB" sz="1200" b="1" i="0" u="none" strike="noStrike">
                          <a:solidFill>
                            <a:srgbClr val="000000"/>
                          </a:solidFill>
                          <a:effectLst/>
                          <a:latin typeface="Calibri" panose="020F0502020204030204" pitchFamily="34" charset="0"/>
                        </a:rPr>
                        <a:t>1680 X 1050(DESKTOP)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49006"/>
                  </a:ext>
                </a:extLst>
              </a:tr>
              <a:tr h="358082">
                <a:tc>
                  <a:txBody>
                    <a:bodyPr/>
                    <a:lstStyle/>
                    <a:p>
                      <a:pPr algn="l" fontAlgn="ctr"/>
                      <a:r>
                        <a:rPr lang="en-GB" sz="1200" b="1" i="0" u="none" strike="noStrike">
                          <a:solidFill>
                            <a:srgbClr val="000000"/>
                          </a:solidFill>
                          <a:effectLst/>
                          <a:latin typeface="Calibri" panose="020F0502020204030204" pitchFamily="34" charset="0"/>
                        </a:rPr>
                        <a:t>2560 * 1449 (DESKTOP)</a:t>
                      </a:r>
                      <a:r>
                        <a:rPr lang="en-GB" sz="1800" b="1" i="0" u="none" strike="noStrike">
                          <a:solidFill>
                            <a:srgbClr val="00CC00"/>
                          </a:solidFill>
                          <a:effectLst/>
                          <a:latin typeface="Bahnschrift Condensed" panose="020B0502040204020203" pitchFamily="34" charset="0"/>
                        </a:rPr>
                        <a:t>      </a:t>
                      </a:r>
                      <a:endParaRPr lang="en-GB"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200" b="1" i="0" u="none" strike="noStrike" dirty="0">
                          <a:solidFill>
                            <a:srgbClr val="00B050"/>
                          </a:solidFill>
                          <a:effectLst/>
                          <a:latin typeface="Calibri" panose="020F0502020204030204" pitchFamily="34" charset="0"/>
                        </a:rPr>
                        <a:t>GOOD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991612"/>
                  </a:ext>
                </a:extLst>
              </a:tr>
            </a:tbl>
          </a:graphicData>
        </a:graphic>
      </p:graphicFrame>
    </p:spTree>
    <p:extLst>
      <p:ext uri="{BB962C8B-B14F-4D97-AF65-F5344CB8AC3E}">
        <p14:creationId xmlns:p14="http://schemas.microsoft.com/office/powerpoint/2010/main" val="172394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a:xfrm>
            <a:off x="586246" y="400665"/>
            <a:ext cx="4858460" cy="1428136"/>
          </a:xfrm>
        </p:spPr>
        <p:txBody>
          <a:bodyPr/>
          <a:lstStyle/>
          <a:p>
            <a:r>
              <a:rPr lang="en-GB" sz="3600" dirty="0"/>
              <a:t>website's responsive design and mobile optimization</a:t>
            </a:r>
            <a:endParaRPr lang="en-US" sz="3600" dirty="0"/>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a:xfrm>
            <a:off x="586246" y="3232731"/>
            <a:ext cx="4858460" cy="1188663"/>
          </a:xfrm>
        </p:spPr>
        <p:txBody>
          <a:bodyPr/>
          <a:lstStyle/>
          <a:p>
            <a:r>
              <a:rPr lang="en-US" dirty="0"/>
              <a:t>Design of the Banner not displayed and not aligned properly in 357 x 667 iPhone 6 screen view</a:t>
            </a:r>
          </a:p>
        </p:txBody>
      </p:sp>
      <p:sp>
        <p:nvSpPr>
          <p:cNvPr id="7" name="Title 1">
            <a:extLst>
              <a:ext uri="{FF2B5EF4-FFF2-40B4-BE49-F238E27FC236}">
                <a16:creationId xmlns:a16="http://schemas.microsoft.com/office/drawing/2014/main" id="{7A761D77-CD0B-4A49-B5B4-7EA08672FEEA}"/>
              </a:ext>
            </a:extLst>
          </p:cNvPr>
          <p:cNvSpPr txBox="1">
            <a:spLocks/>
          </p:cNvSpPr>
          <p:nvPr/>
        </p:nvSpPr>
        <p:spPr bwMode="white">
          <a:xfrm>
            <a:off x="1373907" y="2167346"/>
            <a:ext cx="3276467" cy="628370"/>
          </a:xfrm>
          <a:prstGeom prst="rect">
            <a:avLst/>
          </a:prstGeom>
        </p:spPr>
        <p:txBody>
          <a:bodyPr vert="horz" lIns="91440" tIns="45720" rIns="91440" bIns="45720" rtlCol="0" anchor="ctr" anchorCtr="0">
            <a:noAutofit/>
          </a:bodyPr>
          <a:lstStyle>
            <a:lvl1pPr algn="ctr" defTabSz="914400" rtl="0" eaLnBrk="1" latinLnBrk="0" hangingPunct="1">
              <a:lnSpc>
                <a:spcPct val="84000"/>
              </a:lnSpc>
              <a:spcBef>
                <a:spcPct val="0"/>
              </a:spcBef>
              <a:buNone/>
              <a:defRPr sz="4800" kern="1200" baseline="0">
                <a:solidFill>
                  <a:schemeClr val="bg1"/>
                </a:solidFill>
                <a:latin typeface="+mj-lt"/>
                <a:ea typeface="+mj-ea"/>
                <a:cs typeface="+mj-cs"/>
              </a:defRPr>
            </a:lvl1pPr>
          </a:lstStyle>
          <a:p>
            <a:r>
              <a:rPr lang="en-US" sz="2000" dirty="0">
                <a:solidFill>
                  <a:srgbClr val="163256"/>
                </a:solidFill>
              </a:rPr>
              <a:t>https://www.bajajfinserv.in/</a:t>
            </a:r>
          </a:p>
        </p:txBody>
      </p:sp>
      <p:sp>
        <p:nvSpPr>
          <p:cNvPr id="9" name="Title 5">
            <a:extLst>
              <a:ext uri="{FF2B5EF4-FFF2-40B4-BE49-F238E27FC236}">
                <a16:creationId xmlns:a16="http://schemas.microsoft.com/office/drawing/2014/main" id="{70554384-F8CE-4E24-BD31-30B8D70452C6}"/>
              </a:ext>
            </a:extLst>
          </p:cNvPr>
          <p:cNvSpPr txBox="1">
            <a:spLocks/>
          </p:cNvSpPr>
          <p:nvPr/>
        </p:nvSpPr>
        <p:spPr bwMode="white">
          <a:xfrm>
            <a:off x="666974" y="4106761"/>
            <a:ext cx="4690334" cy="629266"/>
          </a:xfrm>
          <a:prstGeom prst="rect">
            <a:avLst/>
          </a:prstGeom>
        </p:spPr>
        <p:txBody>
          <a:bodyPr vert="horz" lIns="91440" tIns="45720" rIns="91440" bIns="45720" rtlCol="0" anchor="ctr" anchorCtr="0">
            <a:noAutofit/>
          </a:bodyPr>
          <a:lstStyle>
            <a:lvl1pPr algn="ctr" defTabSz="914400" rtl="0" eaLnBrk="1" latinLnBrk="0" hangingPunct="1">
              <a:lnSpc>
                <a:spcPct val="84000"/>
              </a:lnSpc>
              <a:spcBef>
                <a:spcPct val="0"/>
              </a:spcBef>
              <a:buNone/>
              <a:defRPr sz="4800" kern="1200" baseline="0">
                <a:solidFill>
                  <a:schemeClr val="bg1"/>
                </a:solidFill>
                <a:latin typeface="+mj-lt"/>
                <a:ea typeface="+mj-ea"/>
                <a:cs typeface="+mj-cs"/>
              </a:defRPr>
            </a:lvl1pPr>
          </a:lstStyle>
          <a:p>
            <a:r>
              <a:rPr lang="en-GB" sz="2400" dirty="0">
                <a:solidFill>
                  <a:srgbClr val="002060"/>
                </a:solidFill>
              </a:rPr>
              <a:t>357 x 667 – iphone view----</a:t>
            </a:r>
            <a:r>
              <a:rPr lang="en-GB" sz="2400" dirty="0">
                <a:solidFill>
                  <a:srgbClr val="002060"/>
                </a:solidFill>
                <a:sym typeface="Wingdings" panose="05000000000000000000" pitchFamily="2" charset="2"/>
              </a:rPr>
              <a:t></a:t>
            </a:r>
            <a:endParaRPr lang="en-GB" sz="3200" dirty="0">
              <a:solidFill>
                <a:srgbClr val="002060"/>
              </a:solidFill>
            </a:endParaRPr>
          </a:p>
        </p:txBody>
      </p:sp>
      <p:pic>
        <p:nvPicPr>
          <p:cNvPr id="6" name="Picture 5">
            <a:extLst>
              <a:ext uri="{FF2B5EF4-FFF2-40B4-BE49-F238E27FC236}">
                <a16:creationId xmlns:a16="http://schemas.microsoft.com/office/drawing/2014/main" id="{F028671C-E902-42B8-86E9-BD35747F1029}"/>
              </a:ext>
            </a:extLst>
          </p:cNvPr>
          <p:cNvPicPr>
            <a:picLocks noChangeAspect="1"/>
          </p:cNvPicPr>
          <p:nvPr/>
        </p:nvPicPr>
        <p:blipFill>
          <a:blip r:embed="rId2"/>
          <a:stretch>
            <a:fillRect/>
          </a:stretch>
        </p:blipFill>
        <p:spPr>
          <a:xfrm>
            <a:off x="6747296" y="32274"/>
            <a:ext cx="4867275" cy="6800850"/>
          </a:xfrm>
          <a:prstGeom prst="rect">
            <a:avLst/>
          </a:prstGeom>
        </p:spPr>
      </p:pic>
    </p:spTree>
    <p:extLst>
      <p:ext uri="{BB962C8B-B14F-4D97-AF65-F5344CB8AC3E}">
        <p14:creationId xmlns:p14="http://schemas.microsoft.com/office/powerpoint/2010/main" val="323269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92224" y="653534"/>
            <a:ext cx="9601200" cy="720213"/>
          </a:xfrm>
        </p:spPr>
        <p:txBody>
          <a:bodyPr/>
          <a:lstStyle/>
          <a:p>
            <a:r>
              <a:rPr lang="en-US" sz="2500" dirty="0"/>
              <a:t>https://www.bajajfinserv.in/</a:t>
            </a:r>
            <a:br>
              <a:rPr lang="en-US" sz="2500" dirty="0"/>
            </a:br>
            <a:r>
              <a:rPr lang="en-GB" sz="2500" dirty="0"/>
              <a:t>website's responsive design and mobile optimization</a:t>
            </a:r>
            <a:endParaRPr lang="en-US" sz="2500" dirty="0"/>
          </a:p>
        </p:txBody>
      </p:sp>
      <p:pic>
        <p:nvPicPr>
          <p:cNvPr id="7" name="Picture 6">
            <a:extLst>
              <a:ext uri="{FF2B5EF4-FFF2-40B4-BE49-F238E27FC236}">
                <a16:creationId xmlns:a16="http://schemas.microsoft.com/office/drawing/2014/main" id="{5A06E459-F4D9-41C3-A299-763D6092229C}"/>
              </a:ext>
            </a:extLst>
          </p:cNvPr>
          <p:cNvPicPr>
            <a:picLocks noChangeAspect="1"/>
          </p:cNvPicPr>
          <p:nvPr/>
        </p:nvPicPr>
        <p:blipFill>
          <a:blip r:embed="rId2"/>
          <a:stretch>
            <a:fillRect/>
          </a:stretch>
        </p:blipFill>
        <p:spPr>
          <a:xfrm>
            <a:off x="8627073" y="280987"/>
            <a:ext cx="3371850" cy="6296025"/>
          </a:xfrm>
          <a:prstGeom prst="rect">
            <a:avLst/>
          </a:prstGeom>
        </p:spPr>
      </p:pic>
      <p:sp>
        <p:nvSpPr>
          <p:cNvPr id="8" name="Arrow: Right 7">
            <a:extLst>
              <a:ext uri="{FF2B5EF4-FFF2-40B4-BE49-F238E27FC236}">
                <a16:creationId xmlns:a16="http://schemas.microsoft.com/office/drawing/2014/main" id="{9A1D81F1-DE3F-41CD-BE89-AF99007A531D}"/>
              </a:ext>
            </a:extLst>
          </p:cNvPr>
          <p:cNvSpPr/>
          <p:nvPr/>
        </p:nvSpPr>
        <p:spPr>
          <a:xfrm>
            <a:off x="11220225" y="3158712"/>
            <a:ext cx="527125" cy="540573"/>
          </a:xfrm>
          <a:prstGeom prst="rightArrow">
            <a:avLst>
              <a:gd name="adj1" fmla="val 50000"/>
              <a:gd name="adj2" fmla="val 60204"/>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bg1"/>
              </a:solidFill>
            </a:endParaRPr>
          </a:p>
        </p:txBody>
      </p:sp>
      <p:sp>
        <p:nvSpPr>
          <p:cNvPr id="9" name="Arrow: Right 8">
            <a:extLst>
              <a:ext uri="{FF2B5EF4-FFF2-40B4-BE49-F238E27FC236}">
                <a16:creationId xmlns:a16="http://schemas.microsoft.com/office/drawing/2014/main" id="{75492047-946C-400E-A805-2486580069C8}"/>
              </a:ext>
            </a:extLst>
          </p:cNvPr>
          <p:cNvSpPr/>
          <p:nvPr/>
        </p:nvSpPr>
        <p:spPr>
          <a:xfrm>
            <a:off x="7594898" y="5031886"/>
            <a:ext cx="527125" cy="540573"/>
          </a:xfrm>
          <a:prstGeom prst="rightArrow">
            <a:avLst>
              <a:gd name="adj1" fmla="val 50000"/>
              <a:gd name="adj2" fmla="val 60204"/>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bg1"/>
              </a:solidFill>
            </a:endParaRPr>
          </a:p>
        </p:txBody>
      </p:sp>
      <p:sp>
        <p:nvSpPr>
          <p:cNvPr id="10" name="Text Placeholder 3">
            <a:extLst>
              <a:ext uri="{FF2B5EF4-FFF2-40B4-BE49-F238E27FC236}">
                <a16:creationId xmlns:a16="http://schemas.microsoft.com/office/drawing/2014/main" id="{E6BA5F41-2A42-47A1-BEDA-B04C4B7334F3}"/>
              </a:ext>
            </a:extLst>
          </p:cNvPr>
          <p:cNvSpPr txBox="1">
            <a:spLocks/>
          </p:cNvSpPr>
          <p:nvPr/>
        </p:nvSpPr>
        <p:spPr>
          <a:xfrm>
            <a:off x="1995497" y="2564380"/>
            <a:ext cx="5599401" cy="2459441"/>
          </a:xfrm>
          <a:prstGeom prst="rect">
            <a:avLst/>
          </a:prstGeom>
        </p:spPr>
        <p:txBody>
          <a:bodyPr/>
          <a:lst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An carousel Navigation Arrow Bar can be added for better display of banners and Users can know easily about all the services available in the side bars </a:t>
            </a:r>
          </a:p>
        </p:txBody>
      </p:sp>
      <p:sp>
        <p:nvSpPr>
          <p:cNvPr id="11" name="Rectangle 10">
            <a:extLst>
              <a:ext uri="{FF2B5EF4-FFF2-40B4-BE49-F238E27FC236}">
                <a16:creationId xmlns:a16="http://schemas.microsoft.com/office/drawing/2014/main" id="{11B7010F-1E82-46DC-937C-38D8B718E8D1}"/>
              </a:ext>
            </a:extLst>
          </p:cNvPr>
          <p:cNvSpPr/>
          <p:nvPr/>
        </p:nvSpPr>
        <p:spPr>
          <a:xfrm>
            <a:off x="3659990" y="5117506"/>
            <a:ext cx="3578737" cy="369332"/>
          </a:xfrm>
          <a:prstGeom prst="rect">
            <a:avLst/>
          </a:prstGeom>
        </p:spPr>
        <p:txBody>
          <a:bodyPr wrap="none">
            <a:spAutoFit/>
          </a:bodyPr>
          <a:lstStyle/>
          <a:p>
            <a:r>
              <a:rPr lang="en-US" dirty="0"/>
              <a:t>SAMPLE PAGE- iPhone 13 Mini  </a:t>
            </a:r>
            <a:endParaRPr lang="en-GB" dirty="0"/>
          </a:p>
        </p:txBody>
      </p:sp>
    </p:spTree>
    <p:extLst>
      <p:ext uri="{BB962C8B-B14F-4D97-AF65-F5344CB8AC3E}">
        <p14:creationId xmlns:p14="http://schemas.microsoft.com/office/powerpoint/2010/main" val="256921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5236029" y="1"/>
            <a:ext cx="6955971" cy="1498348"/>
          </a:xfrm>
        </p:spPr>
        <p:txBody>
          <a:bodyPr>
            <a:normAutofit/>
          </a:bodyPr>
          <a:lstStyle/>
          <a:p>
            <a:r>
              <a:rPr lang="en-US" sz="4400" dirty="0"/>
              <a:t>ALMOST ALL THE PAGES AND LAYOUTS ARE LOOKING GOOD</a:t>
            </a:r>
            <a:endParaRPr lang="en-US" sz="4400" cap="none" dirty="0"/>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305853" y="2270911"/>
            <a:ext cx="10482943" cy="1143324"/>
          </a:xfrm>
        </p:spPr>
        <p:txBody>
          <a:bodyPr/>
          <a:lstStyle/>
          <a:p>
            <a:pPr algn="l"/>
            <a:r>
              <a:rPr lang="en-US" dirty="0">
                <a:ea typeface="Tahoma" panose="020B0604030504040204" pitchFamily="34" charset="0"/>
                <a:cs typeface="Tahoma" panose="020B0604030504040204" pitchFamily="34" charset="0"/>
              </a:rPr>
              <a:t>Top 5 suggestions to </a:t>
            </a:r>
            <a:r>
              <a:rPr lang="en-GB" dirty="0"/>
              <a:t>Identify common website design mistakes to avoid, such as cluttered layouts and slow loading times.</a:t>
            </a:r>
            <a:endParaRPr lang="en-US" dirty="0">
              <a:ea typeface="Tahoma" panose="020B0604030504040204" pitchFamily="34" charset="0"/>
              <a:cs typeface="Tahoma" panose="020B0604030504040204" pitchFamily="34" charset="0"/>
            </a:endParaRPr>
          </a:p>
          <a:p>
            <a:pPr algn="l"/>
            <a:endParaRPr lang="en-US" dirty="0"/>
          </a:p>
        </p:txBody>
      </p:sp>
      <p:sp>
        <p:nvSpPr>
          <p:cNvPr id="4" name="Rectangle 3">
            <a:extLst>
              <a:ext uri="{FF2B5EF4-FFF2-40B4-BE49-F238E27FC236}">
                <a16:creationId xmlns:a16="http://schemas.microsoft.com/office/drawing/2014/main" id="{8175B23A-E430-441E-89DD-FDB587B87E2B}"/>
              </a:ext>
            </a:extLst>
          </p:cNvPr>
          <p:cNvSpPr/>
          <p:nvPr/>
        </p:nvSpPr>
        <p:spPr>
          <a:xfrm>
            <a:off x="1256505" y="518343"/>
            <a:ext cx="4129079" cy="461665"/>
          </a:xfrm>
          <a:prstGeom prst="rect">
            <a:avLst/>
          </a:prstGeom>
        </p:spPr>
        <p:txBody>
          <a:bodyPr wrap="none">
            <a:spAutoFit/>
          </a:bodyPr>
          <a:lstStyle/>
          <a:p>
            <a:r>
              <a:rPr lang="en-US" sz="2400" b="1" dirty="0"/>
              <a:t>https://www.bajajfinserv.in/</a:t>
            </a:r>
            <a:endParaRPr lang="en-GB" sz="2400" b="1" dirty="0"/>
          </a:p>
        </p:txBody>
      </p:sp>
      <p:sp>
        <p:nvSpPr>
          <p:cNvPr id="5" name="Rectangle 4">
            <a:extLst>
              <a:ext uri="{FF2B5EF4-FFF2-40B4-BE49-F238E27FC236}">
                <a16:creationId xmlns:a16="http://schemas.microsoft.com/office/drawing/2014/main" id="{B8F14618-B910-4197-9EF6-BB32EE3B40FB}"/>
              </a:ext>
            </a:extLst>
          </p:cNvPr>
          <p:cNvSpPr/>
          <p:nvPr/>
        </p:nvSpPr>
        <p:spPr>
          <a:xfrm>
            <a:off x="740228" y="3716482"/>
            <a:ext cx="10482943" cy="1631216"/>
          </a:xfrm>
          <a:prstGeom prst="rect">
            <a:avLst/>
          </a:prstGeom>
        </p:spPr>
        <p:txBody>
          <a:bodyPr wrap="square">
            <a:spAutoFit/>
          </a:bodyPr>
          <a:lstStyle/>
          <a:p>
            <a:r>
              <a:rPr lang="en-GB" sz="2000" b="1" dirty="0">
                <a:solidFill>
                  <a:srgbClr val="FFC000"/>
                </a:solidFill>
              </a:rPr>
              <a:t>1. Keep your layout clean and organized to avoid overwhelming visitors.</a:t>
            </a:r>
          </a:p>
          <a:p>
            <a:r>
              <a:rPr lang="en-GB" sz="2000" b="1" dirty="0">
                <a:solidFill>
                  <a:srgbClr val="FFC000"/>
                </a:solidFill>
              </a:rPr>
              <a:t>2. Optimize loading times by reducing image sizes and minimizing HTTP requests.</a:t>
            </a:r>
          </a:p>
          <a:p>
            <a:r>
              <a:rPr lang="en-GB" sz="2000" b="1" dirty="0">
                <a:solidFill>
                  <a:srgbClr val="FFC000"/>
                </a:solidFill>
              </a:rPr>
              <a:t>3. Ensure easy navigation with clear menus and intuitive design.</a:t>
            </a:r>
          </a:p>
          <a:p>
            <a:r>
              <a:rPr lang="en-GB" sz="2000" b="1" dirty="0">
                <a:solidFill>
                  <a:srgbClr val="FFC000"/>
                </a:solidFill>
              </a:rPr>
              <a:t>4. Make sure your website is mobile-friendly for users on all devices.</a:t>
            </a:r>
          </a:p>
          <a:p>
            <a:r>
              <a:rPr lang="en-GB" sz="2000" b="1" dirty="0">
                <a:solidFill>
                  <a:srgbClr val="FFC000"/>
                </a:solidFill>
              </a:rPr>
              <a:t>5. Maintain consistent branding throughout your site for trust and recognition.</a:t>
            </a:r>
          </a:p>
        </p:txBody>
      </p:sp>
      <p:sp>
        <p:nvSpPr>
          <p:cNvPr id="6" name="Rectangle: Rounded Corners 5">
            <a:extLst>
              <a:ext uri="{FF2B5EF4-FFF2-40B4-BE49-F238E27FC236}">
                <a16:creationId xmlns:a16="http://schemas.microsoft.com/office/drawing/2014/main" id="{8A67C9F0-1CB8-45C1-80D5-BC16B0B3BF08}"/>
              </a:ext>
            </a:extLst>
          </p:cNvPr>
          <p:cNvSpPr/>
          <p:nvPr/>
        </p:nvSpPr>
        <p:spPr>
          <a:xfrm>
            <a:off x="0" y="21772"/>
            <a:ext cx="12192000" cy="163121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Tree>
    <p:extLst>
      <p:ext uri="{BB962C8B-B14F-4D97-AF65-F5344CB8AC3E}">
        <p14:creationId xmlns:p14="http://schemas.microsoft.com/office/powerpoint/2010/main" val="3294778354"/>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5DA89-9689-4EB7-83A3-32913C232C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0</TotalTime>
  <Words>993</Words>
  <Application>Microsoft Office PowerPoint</Application>
  <PresentationFormat>Widescreen</PresentationFormat>
  <Paragraphs>161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Condensed</vt:lpstr>
      <vt:lpstr>Calibri</vt:lpstr>
      <vt:lpstr>Franklin Gothic Book</vt:lpstr>
      <vt:lpstr>Franklin Gothic Heavy</vt:lpstr>
      <vt:lpstr>Impact</vt:lpstr>
      <vt:lpstr>Tahoma</vt:lpstr>
      <vt:lpstr>Wingdings</vt:lpstr>
      <vt:lpstr>Crop</vt:lpstr>
      <vt:lpstr>CRAFTING COMPELLING WEB PRESENCES</vt:lpstr>
      <vt:lpstr>BAJAJ FINANCE LTD</vt:lpstr>
      <vt:lpstr>The Three Main services that provided by Bajaj Finance</vt:lpstr>
      <vt:lpstr>https://www.bajajfinserv.in/ The website is developed by the platforms</vt:lpstr>
      <vt:lpstr>https://www.bajajfinserv.in/ The website is developed by the platforms</vt:lpstr>
      <vt:lpstr>https://www.bajajfinserv.in/ website's responsive design and mobile optimization</vt:lpstr>
      <vt:lpstr>website's responsive design and mobile optimization</vt:lpstr>
      <vt:lpstr>https://www.bajajfinserv.in/ website's responsive design and mobile optimization</vt:lpstr>
      <vt:lpstr>ALMOST ALL THE PAGES AND LAYOUTS ARE LOOKING GOOD</vt:lpstr>
      <vt:lpstr>List of best practices for creating visually appealing and user-friendly website designs. </vt:lpstr>
      <vt:lpstr>List of best practices for creating visually appealing and user-friendly website designs. </vt:lpstr>
      <vt:lpstr>I’VE CREATED A LANDING PAGE FOR BAJAJ FIXED DEPOSIT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2024-03-07T14:24:43Z</dcterms:created>
  <dcterms:modified xsi:type="dcterms:W3CDTF">2024-03-07T21:17:49Z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