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74" r:id="rId2"/>
    <p:sldId id="259" r:id="rId3"/>
    <p:sldId id="260" r:id="rId4"/>
    <p:sldId id="276" r:id="rId5"/>
    <p:sldId id="297" r:id="rId6"/>
    <p:sldId id="275" r:id="rId7"/>
    <p:sldId id="268" r:id="rId8"/>
    <p:sldId id="298" r:id="rId9"/>
    <p:sldId id="299" r:id="rId10"/>
    <p:sldId id="300" r:id="rId11"/>
    <p:sldId id="301" r:id="rId12"/>
    <p:sldId id="302" r:id="rId13"/>
    <p:sldId id="303" r:id="rId14"/>
    <p:sldId id="264" r:id="rId15"/>
  </p:sldIdLst>
  <p:sldSz cx="18288000" cy="10287000"/>
  <p:notesSz cx="6858000" cy="9144000"/>
  <p:embeddedFontLst>
    <p:embeddedFont>
      <p:font typeface="Times New Roman Bold"/>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025C9-6967-44A5-8E6D-F58333A7DF93}" v="37" dt="2024-11-10T17:16:18.165"/>
    <p1510:client id="{9D57E199-143B-4AF1-BF37-42081A9D2135}" v="3" dt="2024-11-11T15:08:13.4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13048-75D7-40C5-9209-CCAA16B3CE0A}" type="datetimeFigureOut">
              <a:rPr lang="en-IN" smtClean="0"/>
              <a:t>28-09-2025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CF21A-EF9F-485F-BCE4-871DAD3D581A}" type="slidenum">
              <a:rPr lang="en-IN" smtClean="0"/>
              <a:t>‹#›</a:t>
            </a:fld>
            <a:endParaRPr lang="en-IN"/>
          </a:p>
        </p:txBody>
      </p:sp>
    </p:spTree>
    <p:extLst>
      <p:ext uri="{BB962C8B-B14F-4D97-AF65-F5344CB8AC3E}">
        <p14:creationId xmlns:p14="http://schemas.microsoft.com/office/powerpoint/2010/main" val="1523520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2">
            <a:extLst>
              <a:ext uri="{FF2B5EF4-FFF2-40B4-BE49-F238E27FC236}">
                <a16:creationId xmlns:a16="http://schemas.microsoft.com/office/drawing/2014/main" id="{AD872ABB-0938-5A8B-EB00-B55AECBFAB79}"/>
              </a:ext>
            </a:extLst>
          </p:cNvPr>
          <p:cNvSpPr txBox="1"/>
          <p:nvPr/>
        </p:nvSpPr>
        <p:spPr>
          <a:xfrm>
            <a:off x="4159853" y="266700"/>
            <a:ext cx="9968291" cy="949812"/>
          </a:xfrm>
          <a:prstGeom prst="rect">
            <a:avLst/>
          </a:prstGeom>
        </p:spPr>
        <p:txBody>
          <a:bodyPr wrap="square" lIns="0" tIns="0" rIns="0" bIns="0" rtlCol="0" anchor="t">
            <a:spAutoFit/>
          </a:bodyPr>
          <a:lstStyle/>
          <a:p>
            <a:pPr algn="ctr">
              <a:lnSpc>
                <a:spcPts val="7980"/>
              </a:lnSpc>
            </a:pPr>
            <a:r>
              <a:rPr lang="en-US" sz="6000" dirty="0">
                <a:solidFill>
                  <a:srgbClr val="1D1D25"/>
                </a:solidFill>
                <a:latin typeface="Times New Roman Bold"/>
                <a:ea typeface="Times New Roman Bold"/>
                <a:cs typeface="Times New Roman Bold"/>
                <a:sym typeface="Times New Roman Bold"/>
              </a:rPr>
              <a:t>CONTENT</a:t>
            </a:r>
            <a:endParaRPr lang="en-US" sz="5700" dirty="0">
              <a:solidFill>
                <a:srgbClr val="1D1D25"/>
              </a:solidFill>
              <a:latin typeface="Times New Roman Bold"/>
              <a:ea typeface="Times New Roman Bold"/>
              <a:cs typeface="Times New Roman Bold"/>
              <a:sym typeface="Times New Roman Bold"/>
            </a:endParaRPr>
          </a:p>
        </p:txBody>
      </p:sp>
      <p:sp>
        <p:nvSpPr>
          <p:cNvPr id="9" name="TextBox 8">
            <a:extLst>
              <a:ext uri="{FF2B5EF4-FFF2-40B4-BE49-F238E27FC236}">
                <a16:creationId xmlns:a16="http://schemas.microsoft.com/office/drawing/2014/main" id="{A52A69FF-A929-5FCC-6FA7-1352C8A6A7BB}"/>
              </a:ext>
            </a:extLst>
          </p:cNvPr>
          <p:cNvSpPr txBox="1"/>
          <p:nvPr/>
        </p:nvSpPr>
        <p:spPr>
          <a:xfrm>
            <a:off x="5829298" y="1216512"/>
            <a:ext cx="6629400" cy="9133719"/>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ABSTRACT</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EXISTING SYSTEM</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PROPOSED SYSTEM</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HARDWARE COMPONENTS</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SOFTWARE TOOLS</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BLOCK DIAGRAM </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LOGIC FLOW</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SIMULATION</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HARDWARE RESULT</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CONCLUSION</a:t>
            </a:r>
          </a:p>
          <a:p>
            <a:pPr marL="571500" indent="-571500">
              <a:lnSpc>
                <a:spcPct val="150000"/>
              </a:lnSpc>
              <a:buFont typeface="Wingdings" panose="05000000000000000000" pitchFamily="2" charset="2"/>
              <a:buChar char="Ø"/>
            </a:pP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766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EB22C-0F1B-FAE0-D679-301538B2557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245730A-467E-CA48-3980-0149154BE762}"/>
              </a:ext>
            </a:extLst>
          </p:cNvPr>
          <p:cNvSpPr txBox="1"/>
          <p:nvPr/>
        </p:nvSpPr>
        <p:spPr>
          <a:xfrm>
            <a:off x="533400" y="942350"/>
            <a:ext cx="17221200" cy="6324808"/>
          </a:xfrm>
          <a:prstGeom prst="rect">
            <a:avLst/>
          </a:prstGeom>
          <a:noFill/>
        </p:spPr>
        <p:txBody>
          <a:bodyPr wrap="square" rtlCol="0">
            <a:spAutoFit/>
          </a:bodyPr>
          <a:lstStyle/>
          <a:p>
            <a:pPr marL="914400">
              <a:buNone/>
            </a:pPr>
            <a:endPar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Wingdings" panose="05000000000000000000" pitchFamily="2" charset="2"/>
              <a:buChar char=""/>
            </a:pP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Wi-Fi Communication:</a:t>
            </a:r>
            <a:endPar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ESP8266 maintains connection with Blynk server. Transmits real-time data: heart rate readings, obstacle distances, wheelchair movement status.</a:t>
            </a: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Receives control commands from Blynk app.</a:t>
            </a: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connection lost: System displays "CONNECTION LOST" on LCD, reverts to joystick-only control, attempts reconnection periodically.</a:t>
            </a:r>
          </a:p>
          <a:p>
            <a:pPr marL="914400">
              <a:lnSpc>
                <a:spcPct val="150000"/>
              </a:lnSpc>
              <a:buNone/>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50000"/>
              </a:lnSpc>
              <a:buFont typeface="Wingdings" panose="05000000000000000000" pitchFamily="2" charset="2"/>
              <a:buChar char=""/>
            </a:pP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Emergency Override:</a:t>
            </a:r>
            <a:endPar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Dedicated emergency stop button halts all motors immediately regardless of other inputs. </a:t>
            </a: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requires manual reset after emergency stop activation. </a:t>
            </a:r>
          </a:p>
          <a:p>
            <a:pPr marL="800100" lvl="1" indent="-342900">
              <a:spcAft>
                <a:spcPts val="800"/>
              </a:spcAft>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Notification sent to predefined emergency contacts through Blynk.</a:t>
            </a:r>
          </a:p>
        </p:txBody>
      </p:sp>
    </p:spTree>
    <p:extLst>
      <p:ext uri="{BB962C8B-B14F-4D97-AF65-F5344CB8AC3E}">
        <p14:creationId xmlns:p14="http://schemas.microsoft.com/office/powerpoint/2010/main" val="3844615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65496-DFDA-267D-6005-7CA149BFAC70}"/>
            </a:ext>
          </a:extLst>
        </p:cNvPr>
        <p:cNvGrpSpPr/>
        <p:nvPr/>
      </p:nvGrpSpPr>
      <p:grpSpPr>
        <a:xfrm>
          <a:off x="0" y="0"/>
          <a:ext cx="0" cy="0"/>
          <a:chOff x="0" y="0"/>
          <a:chExt cx="0" cy="0"/>
        </a:xfrm>
      </p:grpSpPr>
      <p:sp>
        <p:nvSpPr>
          <p:cNvPr id="26" name="TextBox 25">
            <a:extLst>
              <a:ext uri="{FF2B5EF4-FFF2-40B4-BE49-F238E27FC236}">
                <a16:creationId xmlns:a16="http://schemas.microsoft.com/office/drawing/2014/main" id="{9AB8D031-7904-53B0-1841-D13408209626}"/>
              </a:ext>
            </a:extLst>
          </p:cNvPr>
          <p:cNvSpPr txBox="1"/>
          <p:nvPr/>
        </p:nvSpPr>
        <p:spPr>
          <a:xfrm>
            <a:off x="5800806" y="57438"/>
            <a:ext cx="6686388" cy="1033103"/>
          </a:xfrm>
          <a:prstGeom prst="rect">
            <a:avLst/>
          </a:prstGeom>
          <a:noFill/>
        </p:spPr>
        <p:txBody>
          <a:bodyPr wrap="square">
            <a:spAutoFit/>
          </a:bodyPr>
          <a:lstStyle/>
          <a:p>
            <a:pPr algn="ctr">
              <a:lnSpc>
                <a:spcPts val="7980"/>
              </a:lnSpc>
            </a:pPr>
            <a:r>
              <a:rPr lang="en-US" sz="5700" b="1" dirty="0">
                <a:solidFill>
                  <a:srgbClr val="1D1D25"/>
                </a:solidFill>
                <a:latin typeface="Times New Roman" panose="02020603050405020304" pitchFamily="18" charset="0"/>
                <a:ea typeface="Times New Roman Bold"/>
                <a:cs typeface="Times New Roman" panose="02020603050405020304" pitchFamily="18" charset="0"/>
                <a:sym typeface="Times New Roman Bold"/>
              </a:rPr>
              <a:t>SIMULATION</a:t>
            </a:r>
          </a:p>
        </p:txBody>
      </p:sp>
      <p:cxnSp>
        <p:nvCxnSpPr>
          <p:cNvPr id="46" name="Straight Connector 45">
            <a:extLst>
              <a:ext uri="{FF2B5EF4-FFF2-40B4-BE49-F238E27FC236}">
                <a16:creationId xmlns:a16="http://schemas.microsoft.com/office/drawing/2014/main" id="{97324049-CF7C-58AD-0CEC-AE4E529A6056}"/>
              </a:ext>
            </a:extLst>
          </p:cNvPr>
          <p:cNvCxnSpPr>
            <a:cxnSpLocks/>
          </p:cNvCxnSpPr>
          <p:nvPr/>
        </p:nvCxnSpPr>
        <p:spPr>
          <a:xfrm>
            <a:off x="12424451" y="2071046"/>
            <a:ext cx="718621" cy="515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B0A0A83D-650A-4564-733A-AEAF9BBBD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0" y="1638300"/>
            <a:ext cx="16256000" cy="8064500"/>
          </a:xfrm>
          <a:prstGeom prst="rect">
            <a:avLst/>
          </a:prstGeom>
        </p:spPr>
      </p:pic>
    </p:spTree>
    <p:extLst>
      <p:ext uri="{BB962C8B-B14F-4D97-AF65-F5344CB8AC3E}">
        <p14:creationId xmlns:p14="http://schemas.microsoft.com/office/powerpoint/2010/main" val="161538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67C0-274F-9D48-F292-5B42B7497063}"/>
            </a:ext>
          </a:extLst>
        </p:cNvPr>
        <p:cNvGrpSpPr/>
        <p:nvPr/>
      </p:nvGrpSpPr>
      <p:grpSpPr>
        <a:xfrm>
          <a:off x="0" y="0"/>
          <a:ext cx="0" cy="0"/>
          <a:chOff x="0" y="0"/>
          <a:chExt cx="0" cy="0"/>
        </a:xfrm>
      </p:grpSpPr>
      <p:sp>
        <p:nvSpPr>
          <p:cNvPr id="26" name="TextBox 25">
            <a:extLst>
              <a:ext uri="{FF2B5EF4-FFF2-40B4-BE49-F238E27FC236}">
                <a16:creationId xmlns:a16="http://schemas.microsoft.com/office/drawing/2014/main" id="{8014D7E0-5FE3-51E8-F4FD-0585A4ACA184}"/>
              </a:ext>
            </a:extLst>
          </p:cNvPr>
          <p:cNvSpPr txBox="1"/>
          <p:nvPr/>
        </p:nvSpPr>
        <p:spPr>
          <a:xfrm>
            <a:off x="5186403" y="67648"/>
            <a:ext cx="7915194" cy="1033103"/>
          </a:xfrm>
          <a:prstGeom prst="rect">
            <a:avLst/>
          </a:prstGeom>
          <a:noFill/>
        </p:spPr>
        <p:txBody>
          <a:bodyPr wrap="square">
            <a:spAutoFit/>
          </a:bodyPr>
          <a:lstStyle/>
          <a:p>
            <a:pPr algn="ctr">
              <a:lnSpc>
                <a:spcPts val="7980"/>
              </a:lnSpc>
            </a:pPr>
            <a:r>
              <a:rPr lang="en-US" sz="5700" b="1" dirty="0">
                <a:solidFill>
                  <a:srgbClr val="1D1D25"/>
                </a:solidFill>
                <a:latin typeface="Times New Roman" panose="02020603050405020304" pitchFamily="18" charset="0"/>
                <a:ea typeface="Times New Roman Bold"/>
                <a:cs typeface="Times New Roman" panose="02020603050405020304" pitchFamily="18" charset="0"/>
                <a:sym typeface="Times New Roman Bold"/>
              </a:rPr>
              <a:t>HARDWARE RESULT</a:t>
            </a:r>
          </a:p>
        </p:txBody>
      </p:sp>
      <p:cxnSp>
        <p:nvCxnSpPr>
          <p:cNvPr id="46" name="Straight Connector 45">
            <a:extLst>
              <a:ext uri="{FF2B5EF4-FFF2-40B4-BE49-F238E27FC236}">
                <a16:creationId xmlns:a16="http://schemas.microsoft.com/office/drawing/2014/main" id="{EBB600BE-5BD4-40A6-8FA7-23970AAC6E0B}"/>
              </a:ext>
            </a:extLst>
          </p:cNvPr>
          <p:cNvCxnSpPr>
            <a:cxnSpLocks/>
          </p:cNvCxnSpPr>
          <p:nvPr/>
        </p:nvCxnSpPr>
        <p:spPr>
          <a:xfrm>
            <a:off x="12424451" y="2071046"/>
            <a:ext cx="718621" cy="515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BDA7315B-6D0B-F9E8-470D-50ADD419A8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19400" y="1638300"/>
            <a:ext cx="12953999" cy="8064500"/>
          </a:xfrm>
          <a:prstGeom prst="rect">
            <a:avLst/>
          </a:prstGeom>
        </p:spPr>
      </p:pic>
    </p:spTree>
    <p:extLst>
      <p:ext uri="{BB962C8B-B14F-4D97-AF65-F5344CB8AC3E}">
        <p14:creationId xmlns:p14="http://schemas.microsoft.com/office/powerpoint/2010/main" val="94184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D086F-E176-19A8-7793-0A3A0916FF4F}"/>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241AE6F-ABB6-EF06-C6C2-F6BE99C93755}"/>
              </a:ext>
            </a:extLst>
          </p:cNvPr>
          <p:cNvSpPr txBox="1"/>
          <p:nvPr/>
        </p:nvSpPr>
        <p:spPr>
          <a:xfrm>
            <a:off x="2324100" y="0"/>
            <a:ext cx="13639800" cy="1362168"/>
          </a:xfrm>
          <a:prstGeom prst="rect">
            <a:avLst/>
          </a:prstGeom>
        </p:spPr>
        <p:txBody>
          <a:bodyPr wrap="square" lIns="0" tIns="0" rIns="0" bIns="0" rtlCol="0" anchor="t">
            <a:spAutoFit/>
          </a:bodyPr>
          <a:lstStyle/>
          <a:p>
            <a:pPr algn="ctr">
              <a:lnSpc>
                <a:spcPts val="12600"/>
              </a:lnSpc>
            </a:pPr>
            <a:r>
              <a:rPr lang="en-US" sz="5000" b="1" dirty="0">
                <a:solidFill>
                  <a:srgbClr val="1D1D25"/>
                </a:solidFill>
                <a:latin typeface="Times New Roman Bold"/>
                <a:ea typeface="Times New Roman Bold"/>
                <a:cs typeface="Times New Roman Bold"/>
                <a:sym typeface="Times New Roman Bold"/>
              </a:rPr>
              <a:t>CONCLUSION &amp; FUTURE ENHANCEMENTS</a:t>
            </a:r>
          </a:p>
        </p:txBody>
      </p:sp>
      <p:sp>
        <p:nvSpPr>
          <p:cNvPr id="5" name="Rectangle 2">
            <a:extLst>
              <a:ext uri="{FF2B5EF4-FFF2-40B4-BE49-F238E27FC236}">
                <a16:creationId xmlns:a16="http://schemas.microsoft.com/office/drawing/2014/main" id="{5A1D8121-37AE-2A28-888E-8F11579632F5}"/>
              </a:ext>
            </a:extLst>
          </p:cNvPr>
          <p:cNvSpPr>
            <a:spLocks noChangeArrowheads="1"/>
          </p:cNvSpPr>
          <p:nvPr/>
        </p:nvSpPr>
        <p:spPr bwMode="auto">
          <a:xfrm>
            <a:off x="885825" y="2327344"/>
            <a:ext cx="1651635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3600" dirty="0">
                <a:latin typeface="Times New Roman" panose="02020603050405020304" pitchFamily="18" charset="0"/>
                <a:cs typeface="Times New Roman" panose="02020603050405020304" pitchFamily="18" charset="0"/>
              </a:rPr>
              <a:t>	The IoT-Based Smart Wheelchair with Obstacle Detection offers a reliable, safe, and user-friendly mobility solution by combining dual control modes, obstacle detection, and real-time health monitoring. It enhances independence for differently-abled individuals while ensuring continuous safety through intelligent sensors and IoT connectivity.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3600" dirty="0">
                <a:latin typeface="Times New Roman" panose="02020603050405020304" pitchFamily="18" charset="0"/>
                <a:cs typeface="Times New Roman" panose="02020603050405020304" pitchFamily="18" charset="0"/>
              </a:rPr>
              <a:t>Autonomous Navigation with AI and Machine Learning</a:t>
            </a:r>
          </a:p>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3600" dirty="0">
                <a:latin typeface="Times New Roman" panose="02020603050405020304" pitchFamily="18" charset="0"/>
                <a:cs typeface="Times New Roman" panose="02020603050405020304" pitchFamily="18" charset="0"/>
              </a:rPr>
              <a:t>Advanced Sensor Suite and Predictive Data Analytics</a:t>
            </a:r>
          </a:p>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Health and System Monitoring</a:t>
            </a:r>
          </a:p>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3600" dirty="0">
                <a:latin typeface="Times New Roman" panose="02020603050405020304" pitchFamily="18" charset="0"/>
                <a:cs typeface="Times New Roman" panose="02020603050405020304" pitchFamily="18" charset="0"/>
              </a:rPr>
              <a:t>Voice Command and Gesture-Based Control Interfaces</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1019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B28266-5657-9813-AB0B-7712549496FD}"/>
              </a:ext>
            </a:extLst>
          </p:cNvPr>
          <p:cNvSpPr txBox="1"/>
          <p:nvPr/>
        </p:nvSpPr>
        <p:spPr>
          <a:xfrm>
            <a:off x="5950913" y="4584372"/>
            <a:ext cx="6386174" cy="1118255"/>
          </a:xfrm>
          <a:prstGeom prst="rect">
            <a:avLst/>
          </a:prstGeom>
          <a:noFill/>
        </p:spPr>
        <p:txBody>
          <a:bodyPr wrap="square">
            <a:spAutoFit/>
          </a:bodyPr>
          <a:lstStyle/>
          <a:p>
            <a:pPr algn="ctr">
              <a:lnSpc>
                <a:spcPts val="7980"/>
              </a:lnSpc>
            </a:pPr>
            <a:r>
              <a:rPr lang="en-US" sz="8000" b="1" dirty="0">
                <a:solidFill>
                  <a:srgbClr val="1D1D25"/>
                </a:solidFill>
                <a:latin typeface="Times New Roman Bold"/>
                <a:ea typeface="Times New Roman Bold"/>
                <a:cs typeface="Times New Roman Bold"/>
                <a:sym typeface="Times New Roman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58025" y="128902"/>
            <a:ext cx="4171950" cy="1392241"/>
          </a:xfrm>
          <a:prstGeom prst="rect">
            <a:avLst/>
          </a:prstGeom>
        </p:spPr>
        <p:txBody>
          <a:bodyPr wrap="square" lIns="0" tIns="0" rIns="0" bIns="0" rtlCol="0" anchor="t">
            <a:spAutoFit/>
          </a:bodyPr>
          <a:lstStyle/>
          <a:p>
            <a:pPr algn="ctr">
              <a:lnSpc>
                <a:spcPts val="12600"/>
              </a:lnSpc>
            </a:pPr>
            <a:r>
              <a:rPr lang="en-US" sz="6000" b="1" dirty="0">
                <a:solidFill>
                  <a:srgbClr val="1D1D25"/>
                </a:solidFill>
                <a:latin typeface="Times New Roman Bold"/>
                <a:ea typeface="Times New Roman Bold"/>
                <a:cs typeface="Times New Roman Bold"/>
                <a:sym typeface="Times New Roman Bold"/>
              </a:rPr>
              <a:t>ABSTRACT</a:t>
            </a:r>
          </a:p>
        </p:txBody>
      </p:sp>
      <p:sp>
        <p:nvSpPr>
          <p:cNvPr id="3" name="TextBox 3"/>
          <p:cNvSpPr txBox="1"/>
          <p:nvPr/>
        </p:nvSpPr>
        <p:spPr>
          <a:xfrm>
            <a:off x="1028700" y="1028700"/>
            <a:ext cx="16230600" cy="492443"/>
          </a:xfrm>
          <a:prstGeom prst="rect">
            <a:avLst/>
          </a:prstGeom>
        </p:spPr>
        <p:txBody>
          <a:bodyPr wrap="square" lIns="0" tIns="0" rIns="0" bIns="0" rtlCol="0" anchor="t">
            <a:spAutoFit/>
          </a:bodyPr>
          <a:lstStyle/>
          <a:p>
            <a:pPr algn="just"/>
            <a:r>
              <a:rPr lang="en-US" sz="3200" dirty="0"/>
              <a:t>.</a:t>
            </a:r>
          </a:p>
        </p:txBody>
      </p:sp>
      <p:sp>
        <p:nvSpPr>
          <p:cNvPr id="5" name="Rectangle 2">
            <a:extLst>
              <a:ext uri="{FF2B5EF4-FFF2-40B4-BE49-F238E27FC236}">
                <a16:creationId xmlns:a16="http://schemas.microsoft.com/office/drawing/2014/main" id="{31D1EB70-5E3D-BFFD-3F67-EEF6FB74F1C7}"/>
              </a:ext>
            </a:extLst>
          </p:cNvPr>
          <p:cNvSpPr>
            <a:spLocks noChangeArrowheads="1"/>
          </p:cNvSpPr>
          <p:nvPr/>
        </p:nvSpPr>
        <p:spPr bwMode="auto">
          <a:xfrm>
            <a:off x="885825" y="2268498"/>
            <a:ext cx="1651635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3600" dirty="0">
                <a:latin typeface="Times New Roman" panose="02020603050405020304" pitchFamily="18" charset="0"/>
                <a:cs typeface="Times New Roman" panose="02020603050405020304" pitchFamily="18" charset="0"/>
              </a:rPr>
              <a:t>This project presents an innovative </a:t>
            </a:r>
            <a:r>
              <a:rPr lang="en-US" sz="3600" b="1" dirty="0">
                <a:latin typeface="Times New Roman" panose="02020603050405020304" pitchFamily="18" charset="0"/>
                <a:cs typeface="Times New Roman" panose="02020603050405020304" pitchFamily="18" charset="0"/>
              </a:rPr>
              <a:t>IoT-Based Smart Wheelchair with Obstacle Detection </a:t>
            </a:r>
            <a:r>
              <a:rPr lang="en-US" sz="3600" dirty="0">
                <a:latin typeface="Times New Roman" panose="02020603050405020304" pitchFamily="18" charset="0"/>
                <a:cs typeface="Times New Roman" panose="02020603050405020304" pitchFamily="18" charset="0"/>
              </a:rPr>
              <a:t>that seamlessly integrates multiple control mechanisms, safety features, and health monitoring capabilities within a unified mobility platform. The system features dual control through a traditional joystick and smartphone interface via Blynk, providing flexibility for users with varying abilities. Advanced safety is ensured through ultrasonic obstacle detection that automatically halts movement when hazards are within 25cm. The embedded heart rate monitoring system provides real-time health data to both onboard displays and caregiver smartphones. Testing demonstrates exceptional reliability in obstacle avoidance, smooth transitions between control modes, and accurate health monitoring. This cost-effective solution significantly enhances independence and safety for individuals with mobility challenges while providing caregivers with valuable remote monitoring capabilities.</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92308" y="571500"/>
            <a:ext cx="7103383" cy="859210"/>
          </a:xfrm>
          <a:prstGeom prst="rect">
            <a:avLst/>
          </a:prstGeom>
        </p:spPr>
        <p:txBody>
          <a:bodyPr wrap="square" lIns="0" tIns="0" rIns="0" bIns="0" rtlCol="0" anchor="t">
            <a:spAutoFit/>
          </a:bodyPr>
          <a:lstStyle/>
          <a:p>
            <a:pPr algn="ctr">
              <a:lnSpc>
                <a:spcPts val="6708"/>
              </a:lnSpc>
            </a:pPr>
            <a:r>
              <a:rPr lang="en-US" sz="6000" b="1" dirty="0">
                <a:solidFill>
                  <a:srgbClr val="1D1D25"/>
                </a:solidFill>
                <a:latin typeface="Times New Roman Bold"/>
                <a:ea typeface="Times New Roman Bold"/>
                <a:cs typeface="Times New Roman Bold"/>
                <a:sym typeface="Times New Roman Bold"/>
              </a:rPr>
              <a:t>EXISTING SYSTEM</a:t>
            </a:r>
            <a:endParaRPr lang="en-US" sz="6000" b="1" dirty="0">
              <a:solidFill>
                <a:srgbClr val="1D1D25"/>
              </a:solidFill>
              <a:latin typeface="Times New Roman Bold"/>
              <a:ea typeface="Times New Roman Bold"/>
              <a:cs typeface="Times New Roman Bold"/>
            </a:endParaRPr>
          </a:p>
        </p:txBody>
      </p:sp>
      <p:sp>
        <p:nvSpPr>
          <p:cNvPr id="4" name="TextBox 3">
            <a:extLst>
              <a:ext uri="{FF2B5EF4-FFF2-40B4-BE49-F238E27FC236}">
                <a16:creationId xmlns:a16="http://schemas.microsoft.com/office/drawing/2014/main" id="{730454F5-1AB0-0443-5C74-04358B8EECB2}"/>
              </a:ext>
            </a:extLst>
          </p:cNvPr>
          <p:cNvSpPr txBox="1"/>
          <p:nvPr/>
        </p:nvSpPr>
        <p:spPr>
          <a:xfrm>
            <a:off x="922507" y="2050345"/>
            <a:ext cx="15003293"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algn="just">
              <a:spcAft>
                <a:spcPts val="15"/>
              </a:spcAft>
              <a:buFont typeface="Wingdings" panose="05000000000000000000" pitchFamily="2" charset="2"/>
              <a:buChar char=""/>
            </a:pPr>
            <a:r>
              <a:rPr lang="en-IN" sz="3600" b="0" kern="100" dirty="0">
                <a:solidFill>
                  <a:srgbClr val="000000"/>
                </a:solidFill>
                <a:effectLst/>
                <a:latin typeface="Times New Roman" panose="02020603050405020304" pitchFamily="18" charset="0"/>
                <a:ea typeface="Times New Roman" panose="02020603050405020304" pitchFamily="18" charset="0"/>
              </a:rPr>
              <a:t>Manual wheelchairs require considerable upper body strength and cause fatigue with prolonged use, limiting independence for many users.</a:t>
            </a:r>
          </a:p>
          <a:p>
            <a:pPr marL="342900" lvl="0" indent="-342900" algn="just">
              <a:spcAft>
                <a:spcPts val="15"/>
              </a:spcAft>
              <a:buFont typeface="Wingdings" panose="05000000000000000000" pitchFamily="2" charset="2"/>
              <a:buChar char=""/>
            </a:pPr>
            <a:endParaRPr lang="en-IN" sz="3600" kern="100" dirty="0">
              <a:solidFill>
                <a:srgbClr val="000000"/>
              </a:solidFill>
              <a:latin typeface="Times New Roman" panose="02020603050405020304" pitchFamily="18" charset="0"/>
              <a:ea typeface="Times New Roman" panose="02020603050405020304" pitchFamily="18" charset="0"/>
            </a:endParaRPr>
          </a:p>
          <a:p>
            <a:pPr marL="342900" lvl="0" indent="-342900" algn="just">
              <a:spcAft>
                <a:spcPts val="15"/>
              </a:spcAft>
              <a:buFont typeface="Wingdings" panose="05000000000000000000" pitchFamily="2" charset="2"/>
              <a:buChar char=""/>
            </a:pPr>
            <a:r>
              <a:rPr lang="en-IN" sz="3600" b="0" kern="100" dirty="0">
                <a:solidFill>
                  <a:srgbClr val="000000"/>
                </a:solidFill>
                <a:effectLst/>
                <a:latin typeface="Times New Roman" panose="02020603050405020304" pitchFamily="18" charset="0"/>
                <a:ea typeface="Times New Roman" panose="02020603050405020304" pitchFamily="18" charset="0"/>
              </a:rPr>
              <a:t>Conventional powered wheelchairs typically offer only joystick control, creating barriers for users with limited hand dexterity or coordination.</a:t>
            </a:r>
            <a:endParaRPr lang="en-IN" sz="3600" b="1"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spcAft>
                <a:spcPts val="15"/>
              </a:spcAft>
              <a:buFont typeface="Wingdings" panose="05000000000000000000" pitchFamily="2" charset="2"/>
              <a:buChar char=""/>
            </a:pPr>
            <a:endParaRPr lang="en-IN" sz="3600" b="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spcAft>
                <a:spcPts val="15"/>
              </a:spcAft>
              <a:buFont typeface="Wingdings" panose="05000000000000000000" pitchFamily="2" charset="2"/>
              <a:buChar char=""/>
            </a:pPr>
            <a:r>
              <a:rPr lang="en-IN" sz="3600" b="0" kern="100" dirty="0">
                <a:solidFill>
                  <a:srgbClr val="000000"/>
                </a:solidFill>
                <a:effectLst/>
                <a:latin typeface="Times New Roman" panose="02020603050405020304" pitchFamily="18" charset="0"/>
                <a:ea typeface="Times New Roman" panose="02020603050405020304" pitchFamily="18" charset="0"/>
              </a:rPr>
              <a:t>Existing systems lack intelligent safety features, requiring constant vigilance from users to avoid collisions or accidents.</a:t>
            </a:r>
            <a:endParaRPr lang="en-IN" sz="3600" b="1"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spcAft>
                <a:spcPts val="15"/>
              </a:spcAft>
              <a:buFont typeface="Wingdings" panose="05000000000000000000" pitchFamily="2" charset="2"/>
              <a:buChar char=""/>
            </a:pPr>
            <a:endParaRPr lang="en-IN" sz="3600" b="0" kern="100" dirty="0">
              <a:solidFill>
                <a:srgbClr val="000000"/>
              </a:solidFill>
              <a:effectLst/>
              <a:latin typeface="Times New Roman" panose="02020603050405020304" pitchFamily="18" charset="0"/>
              <a:ea typeface="Times New Roman" panose="02020603050405020304" pitchFamily="18" charset="0"/>
            </a:endParaRPr>
          </a:p>
          <a:p>
            <a:pPr marL="342900" lvl="0" indent="-342900" algn="just">
              <a:spcAft>
                <a:spcPts val="15"/>
              </a:spcAft>
              <a:buFont typeface="Wingdings" panose="05000000000000000000" pitchFamily="2" charset="2"/>
              <a:buChar char=""/>
            </a:pPr>
            <a:r>
              <a:rPr lang="en-IN" sz="3600" b="0" kern="100" dirty="0">
                <a:solidFill>
                  <a:srgbClr val="000000"/>
                </a:solidFill>
                <a:effectLst/>
                <a:latin typeface="Times New Roman" panose="02020603050405020304" pitchFamily="18" charset="0"/>
                <a:ea typeface="Times New Roman" panose="02020603050405020304" pitchFamily="18" charset="0"/>
              </a:rPr>
              <a:t>Current mobility solutions rarely incorporate health monitoring capabilities, missing opportunities to detect potential medical emergencies during wheelchair use.</a:t>
            </a:r>
            <a:endParaRPr lang="en-IN" sz="3600" b="1"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62209" y="349475"/>
            <a:ext cx="7363581" cy="940770"/>
          </a:xfrm>
          <a:prstGeom prst="rect">
            <a:avLst/>
          </a:prstGeom>
        </p:spPr>
        <p:txBody>
          <a:bodyPr wrap="square" lIns="0" tIns="0" rIns="0" bIns="0" rtlCol="0" anchor="t">
            <a:spAutoFit/>
          </a:bodyPr>
          <a:lstStyle/>
          <a:p>
            <a:pPr algn="ctr">
              <a:lnSpc>
                <a:spcPts val="7980"/>
              </a:lnSpc>
            </a:pPr>
            <a:r>
              <a:rPr lang="en-US" sz="5700" b="1" dirty="0">
                <a:solidFill>
                  <a:srgbClr val="1D1D25"/>
                </a:solidFill>
                <a:latin typeface="Times New Roman Bold"/>
                <a:ea typeface="Times New Roman Bold"/>
                <a:cs typeface="Times New Roman Bold"/>
                <a:sym typeface="Times New Roman Bold"/>
              </a:rPr>
              <a:t>PROPOSED</a:t>
            </a:r>
            <a:r>
              <a:rPr lang="en-US" sz="5700" dirty="0">
                <a:solidFill>
                  <a:srgbClr val="1D1D25"/>
                </a:solidFill>
                <a:latin typeface="Times New Roman Bold"/>
                <a:ea typeface="Times New Roman Bold"/>
                <a:cs typeface="Times New Roman Bold"/>
                <a:sym typeface="Times New Roman Bold"/>
              </a:rPr>
              <a:t>  </a:t>
            </a:r>
            <a:r>
              <a:rPr lang="en-US" sz="5700" b="1" dirty="0">
                <a:solidFill>
                  <a:srgbClr val="1D1D25"/>
                </a:solidFill>
                <a:latin typeface="Times New Roman Bold"/>
                <a:ea typeface="Times New Roman Bold"/>
                <a:cs typeface="Times New Roman Bold"/>
                <a:sym typeface="Times New Roman Bold"/>
              </a:rPr>
              <a:t>SYSTEM</a:t>
            </a:r>
          </a:p>
        </p:txBody>
      </p:sp>
      <p:sp>
        <p:nvSpPr>
          <p:cNvPr id="3" name="TextBox 2">
            <a:extLst>
              <a:ext uri="{FF2B5EF4-FFF2-40B4-BE49-F238E27FC236}">
                <a16:creationId xmlns:a16="http://schemas.microsoft.com/office/drawing/2014/main" id="{793F0D0D-FDCE-2855-2DED-F31DE38A8508}"/>
              </a:ext>
            </a:extLst>
          </p:cNvPr>
          <p:cNvSpPr txBox="1"/>
          <p:nvPr/>
        </p:nvSpPr>
        <p:spPr>
          <a:xfrm>
            <a:off x="1142999" y="1562100"/>
            <a:ext cx="16002000" cy="78021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algn="just">
              <a:spcAft>
                <a:spcPts val="500"/>
              </a:spcAft>
              <a:buFont typeface="Wingdings" panose="05000000000000000000" pitchFamily="2" charset="2"/>
              <a:buChar char=""/>
            </a:pPr>
            <a:r>
              <a:rPr lang="en-IN" sz="3400" b="1" dirty="0">
                <a:effectLst/>
                <a:latin typeface="Times New Roman" panose="02020603050405020304" pitchFamily="18" charset="0"/>
                <a:ea typeface="Times New Roman" panose="02020603050405020304" pitchFamily="18" charset="0"/>
                <a:cs typeface="Times New Roman" panose="02020603050405020304" pitchFamily="18" charset="0"/>
              </a:rPr>
              <a:t>Dual Control System:</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Provides both traditional 2-axis </a:t>
            </a:r>
            <a:r>
              <a:rPr lang="en-IN" sz="3400" dirty="0" err="1">
                <a:effectLst/>
                <a:latin typeface="Times New Roman" panose="02020603050405020304" pitchFamily="18" charset="0"/>
                <a:ea typeface="Times New Roman" panose="02020603050405020304" pitchFamily="18" charset="0"/>
                <a:cs typeface="Times New Roman" panose="02020603050405020304" pitchFamily="18" charset="0"/>
              </a:rPr>
              <a:t>analog</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joystick control and smartphone-based remote operation via Blynk application, ensuring accessibility across different user abilities.</a:t>
            </a:r>
          </a:p>
          <a:p>
            <a:pPr marL="342900" lvl="0" indent="-342900" algn="just">
              <a:spcAft>
                <a:spcPts val="500"/>
              </a:spcAft>
              <a:buFont typeface="Wingdings" panose="05000000000000000000" pitchFamily="2" charset="2"/>
              <a:buChar char=""/>
            </a:pPr>
            <a:endParaRPr lang="en-IN" sz="3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500"/>
              </a:spcAft>
              <a:buFont typeface="Wingdings" panose="05000000000000000000" pitchFamily="2" charset="2"/>
              <a:buChar char=""/>
            </a:pPr>
            <a:r>
              <a:rPr lang="en-IN" sz="3400" b="1" dirty="0">
                <a:effectLst/>
                <a:latin typeface="Times New Roman" panose="02020603050405020304" pitchFamily="18" charset="0"/>
                <a:ea typeface="Times New Roman" panose="02020603050405020304" pitchFamily="18" charset="0"/>
                <a:cs typeface="Times New Roman" panose="02020603050405020304" pitchFamily="18" charset="0"/>
              </a:rPr>
              <a:t>Intelligent Safety Integration</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Incorporates front-mounted ultrasonic sensor arrays for real-time obstacle detection with automatic stopping capability when obstacles are detected within 25cm distance.</a:t>
            </a:r>
          </a:p>
          <a:p>
            <a:pPr marL="342900" lvl="0" indent="-342900" algn="just">
              <a:spcAft>
                <a:spcPts val="500"/>
              </a:spcAft>
              <a:buFont typeface="Wingdings" panose="05000000000000000000" pitchFamily="2" charset="2"/>
              <a:buChar char=""/>
            </a:pPr>
            <a:endParaRPr lang="en-IN" sz="3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spcAft>
                <a:spcPts val="500"/>
              </a:spcAft>
              <a:buFont typeface="Wingdings" panose="05000000000000000000" pitchFamily="2" charset="2"/>
              <a:buChar char=""/>
            </a:pPr>
            <a:r>
              <a:rPr lang="en-IN" sz="3400" b="1" dirty="0">
                <a:effectLst/>
                <a:latin typeface="Times New Roman" panose="02020603050405020304" pitchFamily="18" charset="0"/>
                <a:ea typeface="Times New Roman" panose="02020603050405020304" pitchFamily="18" charset="0"/>
                <a:cs typeface="Times New Roman" panose="02020603050405020304" pitchFamily="18" charset="0"/>
              </a:rPr>
              <a:t>Health Monitoring</a:t>
            </a:r>
            <a:r>
              <a:rPr lang="en-IN" sz="3400" dirty="0">
                <a:effectLst/>
                <a:latin typeface="Times New Roman" panose="02020603050405020304" pitchFamily="18" charset="0"/>
                <a:ea typeface="Times New Roman" panose="02020603050405020304" pitchFamily="18" charset="0"/>
                <a:cs typeface="Times New Roman" panose="02020603050405020304" pitchFamily="18" charset="0"/>
              </a:rPr>
              <a:t>: Features an embedded heart rate pulse sensor in the seating surface for continuous vital sign monitoring during wheelchair operation.</a:t>
            </a:r>
          </a:p>
          <a:p>
            <a:pPr marL="342900" lvl="0" indent="-342900" algn="just">
              <a:spcAft>
                <a:spcPts val="500"/>
              </a:spcAft>
              <a:buFont typeface="Wingdings" panose="05000000000000000000" pitchFamily="2" charset="2"/>
              <a:buChar char=""/>
            </a:pPr>
            <a:endParaRPr lang="en-IN" sz="3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500"/>
              </a:spcAft>
              <a:buFont typeface="Wingdings" panose="05000000000000000000" pitchFamily="2" charset="2"/>
              <a:buChar char=""/>
            </a:pPr>
            <a:r>
              <a:rPr lang="en-IN" sz="3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IoT Remote Capability:</a:t>
            </a:r>
            <a:r>
              <a:rPr lang="en-IN" sz="3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Utilizes Wi-Fi connectivity through ESP8266 for real-time data sharing and remote control via a mobile app, enabling caregivers to monitor and assist users from any location.</a:t>
            </a:r>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202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37609-963F-D93A-2D1F-A2CF9DC3208C}"/>
            </a:ext>
          </a:extLst>
        </p:cNvPr>
        <p:cNvGrpSpPr/>
        <p:nvPr/>
      </p:nvGrpSpPr>
      <p:grpSpPr>
        <a:xfrm>
          <a:off x="0" y="0"/>
          <a:ext cx="0" cy="0"/>
          <a:chOff x="0" y="0"/>
          <a:chExt cx="0" cy="0"/>
        </a:xfrm>
      </p:grpSpPr>
      <p:sp>
        <p:nvSpPr>
          <p:cNvPr id="7" name="TextBox 2">
            <a:extLst>
              <a:ext uri="{FF2B5EF4-FFF2-40B4-BE49-F238E27FC236}">
                <a16:creationId xmlns:a16="http://schemas.microsoft.com/office/drawing/2014/main" id="{CE1B2662-26E1-1ED1-492A-92A89B794E8A}"/>
              </a:ext>
            </a:extLst>
          </p:cNvPr>
          <p:cNvSpPr txBox="1"/>
          <p:nvPr/>
        </p:nvSpPr>
        <p:spPr>
          <a:xfrm>
            <a:off x="4159854" y="0"/>
            <a:ext cx="9968291" cy="949812"/>
          </a:xfrm>
          <a:prstGeom prst="rect">
            <a:avLst/>
          </a:prstGeom>
        </p:spPr>
        <p:txBody>
          <a:bodyPr wrap="square" lIns="0" tIns="0" rIns="0" bIns="0" rtlCol="0" anchor="t">
            <a:spAutoFit/>
          </a:bodyPr>
          <a:lstStyle/>
          <a:p>
            <a:pPr algn="ctr">
              <a:lnSpc>
                <a:spcPts val="7980"/>
              </a:lnSpc>
            </a:pPr>
            <a:r>
              <a:rPr lang="en-US" sz="6000" b="1" dirty="0">
                <a:solidFill>
                  <a:srgbClr val="1D1D25"/>
                </a:solidFill>
                <a:latin typeface="Times New Roman Bold"/>
                <a:ea typeface="Times New Roman Bold"/>
                <a:cs typeface="Times New Roman Bold"/>
                <a:sym typeface="Times New Roman Bold"/>
              </a:rPr>
              <a:t>HARDWARE</a:t>
            </a:r>
            <a:r>
              <a:rPr lang="en-US" sz="5700" dirty="0">
                <a:solidFill>
                  <a:srgbClr val="1D1D25"/>
                </a:solidFill>
                <a:latin typeface="Times New Roman Bold"/>
                <a:ea typeface="Times New Roman Bold"/>
                <a:cs typeface="Times New Roman Bold"/>
                <a:sym typeface="Times New Roman Bold"/>
              </a:rPr>
              <a:t> </a:t>
            </a:r>
            <a:r>
              <a:rPr lang="en-US" sz="5700" b="1" dirty="0">
                <a:solidFill>
                  <a:srgbClr val="1D1D25"/>
                </a:solidFill>
                <a:latin typeface="Times New Roman Bold"/>
                <a:ea typeface="Times New Roman Bold"/>
                <a:cs typeface="Times New Roman Bold"/>
                <a:sym typeface="Times New Roman Bold"/>
              </a:rPr>
              <a:t>COMPONENTS</a:t>
            </a:r>
          </a:p>
        </p:txBody>
      </p:sp>
      <p:sp>
        <p:nvSpPr>
          <p:cNvPr id="9" name="TextBox 8">
            <a:extLst>
              <a:ext uri="{FF2B5EF4-FFF2-40B4-BE49-F238E27FC236}">
                <a16:creationId xmlns:a16="http://schemas.microsoft.com/office/drawing/2014/main" id="{55AE9355-CE12-47B4-57E5-39DD4511618D}"/>
              </a:ext>
            </a:extLst>
          </p:cNvPr>
          <p:cNvSpPr txBox="1"/>
          <p:nvPr/>
        </p:nvSpPr>
        <p:spPr>
          <a:xfrm>
            <a:off x="4648200" y="1071935"/>
            <a:ext cx="7620000" cy="9133719"/>
          </a:xfrm>
          <a:prstGeom prst="rect">
            <a:avLst/>
          </a:prstGeom>
          <a:noFill/>
        </p:spPr>
        <p:txBody>
          <a:bodyPr wrap="square" rtlCol="0">
            <a:spAutoFit/>
          </a:bodyPr>
          <a:lstStyle/>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PIC16F877A</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DC MOTORS</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L293D MOTOR DRIVER</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2-AXIS JOYSTICK MODULE</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HC-SR04 ULTRASONIC SENSOR</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PULSE SENSOR</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BI-DIRECTIONAL LEVEL CONVERSION MODULE</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Wi-Fi MODULE</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BUZZER</a:t>
            </a:r>
          </a:p>
          <a:p>
            <a:pPr marL="571500" indent="-571500">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LCD</a:t>
            </a:r>
          </a:p>
        </p:txBody>
      </p:sp>
    </p:spTree>
    <p:extLst>
      <p:ext uri="{BB962C8B-B14F-4D97-AF65-F5344CB8AC3E}">
        <p14:creationId xmlns:p14="http://schemas.microsoft.com/office/powerpoint/2010/main" val="2923467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2">
            <a:extLst>
              <a:ext uri="{FF2B5EF4-FFF2-40B4-BE49-F238E27FC236}">
                <a16:creationId xmlns:a16="http://schemas.microsoft.com/office/drawing/2014/main" id="{89053B98-D183-0F73-86F2-608AD18028FB}"/>
              </a:ext>
            </a:extLst>
          </p:cNvPr>
          <p:cNvSpPr txBox="1"/>
          <p:nvPr/>
        </p:nvSpPr>
        <p:spPr>
          <a:xfrm>
            <a:off x="5760054" y="196200"/>
            <a:ext cx="6767891" cy="940770"/>
          </a:xfrm>
          <a:prstGeom prst="rect">
            <a:avLst/>
          </a:prstGeom>
        </p:spPr>
        <p:txBody>
          <a:bodyPr wrap="square" lIns="0" tIns="0" rIns="0" bIns="0" rtlCol="0" anchor="t">
            <a:spAutoFit/>
          </a:bodyPr>
          <a:lstStyle/>
          <a:p>
            <a:pPr algn="ctr">
              <a:lnSpc>
                <a:spcPts val="7980"/>
              </a:lnSpc>
            </a:pPr>
            <a:r>
              <a:rPr lang="en-US" sz="5700" b="1" dirty="0">
                <a:solidFill>
                  <a:srgbClr val="1D1D25"/>
                </a:solidFill>
                <a:latin typeface="Times New Roman Bold"/>
                <a:ea typeface="Times New Roman Bold"/>
                <a:cs typeface="Times New Roman Bold"/>
                <a:sym typeface="Times New Roman Bold"/>
              </a:rPr>
              <a:t>SOFTWARE TOOLS</a:t>
            </a:r>
          </a:p>
        </p:txBody>
      </p:sp>
      <p:sp>
        <p:nvSpPr>
          <p:cNvPr id="12" name="TextBox 11">
            <a:extLst>
              <a:ext uri="{FF2B5EF4-FFF2-40B4-BE49-F238E27FC236}">
                <a16:creationId xmlns:a16="http://schemas.microsoft.com/office/drawing/2014/main" id="{28805F6A-0C40-0F56-3AD1-B9750AB95678}"/>
              </a:ext>
            </a:extLst>
          </p:cNvPr>
          <p:cNvSpPr txBox="1"/>
          <p:nvPr/>
        </p:nvSpPr>
        <p:spPr>
          <a:xfrm>
            <a:off x="1143000" y="1950584"/>
            <a:ext cx="8305800" cy="6432980"/>
          </a:xfrm>
          <a:prstGeom prst="rect">
            <a:avLst/>
          </a:prstGeom>
          <a:noFill/>
        </p:spPr>
        <p:txBody>
          <a:bodyPr wrap="square" rtlCol="0">
            <a:spAutoFit/>
          </a:bodyPr>
          <a:lstStyle/>
          <a:p>
            <a:pPr marL="571500" indent="-571500">
              <a:lnSpc>
                <a:spcPct val="30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PROTEUS SIMULATION SOFTWARE</a:t>
            </a:r>
          </a:p>
          <a:p>
            <a:pPr marL="571500" indent="-571500">
              <a:lnSpc>
                <a:spcPct val="30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MPLAB X IDE</a:t>
            </a:r>
          </a:p>
          <a:p>
            <a:pPr marL="571500" indent="-571500">
              <a:lnSpc>
                <a:spcPct val="30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XC8 COMPILER</a:t>
            </a:r>
          </a:p>
          <a:p>
            <a:pPr marL="571500" indent="-571500">
              <a:lnSpc>
                <a:spcPct val="30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BLYNK APPLICATION</a:t>
            </a:r>
          </a:p>
        </p:txBody>
      </p:sp>
      <p:pic>
        <p:nvPicPr>
          <p:cNvPr id="13" name="Picture 12">
            <a:extLst>
              <a:ext uri="{FF2B5EF4-FFF2-40B4-BE49-F238E27FC236}">
                <a16:creationId xmlns:a16="http://schemas.microsoft.com/office/drawing/2014/main" id="{31AD448A-870D-EAF2-7513-56DAA56E2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5200" y="1562100"/>
            <a:ext cx="6019800" cy="2866011"/>
          </a:xfrm>
          <a:prstGeom prst="rect">
            <a:avLst/>
          </a:prstGeom>
        </p:spPr>
      </p:pic>
      <p:pic>
        <p:nvPicPr>
          <p:cNvPr id="14" name="Picture 13">
            <a:extLst>
              <a:ext uri="{FF2B5EF4-FFF2-40B4-BE49-F238E27FC236}">
                <a16:creationId xmlns:a16="http://schemas.microsoft.com/office/drawing/2014/main" id="{80F62463-6B41-6DBF-DBAA-1DA391192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39500" y="7298206"/>
            <a:ext cx="5905500" cy="2459276"/>
          </a:xfrm>
          <a:prstGeom prst="rect">
            <a:avLst/>
          </a:prstGeom>
        </p:spPr>
      </p:pic>
      <p:pic>
        <p:nvPicPr>
          <p:cNvPr id="15" name="Picture 14">
            <a:extLst>
              <a:ext uri="{FF2B5EF4-FFF2-40B4-BE49-F238E27FC236}">
                <a16:creationId xmlns:a16="http://schemas.microsoft.com/office/drawing/2014/main" id="{468FFB88-78BE-2045-2596-EAEEE491D9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5200" y="4984575"/>
            <a:ext cx="2912806" cy="1810315"/>
          </a:xfrm>
          <a:prstGeom prst="rect">
            <a:avLst/>
          </a:prstGeom>
        </p:spPr>
      </p:pic>
      <p:pic>
        <p:nvPicPr>
          <p:cNvPr id="18" name="Picture 17">
            <a:extLst>
              <a:ext uri="{FF2B5EF4-FFF2-40B4-BE49-F238E27FC236}">
                <a16:creationId xmlns:a16="http://schemas.microsoft.com/office/drawing/2014/main" id="{FBF4B3FB-C6DC-DCBA-AAA9-B121A32A06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54200" y="5167074"/>
            <a:ext cx="2590800" cy="1371895"/>
          </a:xfrm>
          <a:prstGeom prst="rect">
            <a:avLst/>
          </a:prstGeom>
        </p:spPr>
      </p:pic>
    </p:spTree>
    <p:extLst>
      <p:ext uri="{BB962C8B-B14F-4D97-AF65-F5344CB8AC3E}">
        <p14:creationId xmlns:p14="http://schemas.microsoft.com/office/powerpoint/2010/main" val="55552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D494A88E-1202-5B1E-AE68-03503A0BA873}"/>
              </a:ext>
            </a:extLst>
          </p:cNvPr>
          <p:cNvSpPr txBox="1"/>
          <p:nvPr/>
        </p:nvSpPr>
        <p:spPr>
          <a:xfrm>
            <a:off x="5800806" y="57438"/>
            <a:ext cx="6686388" cy="1033103"/>
          </a:xfrm>
          <a:prstGeom prst="rect">
            <a:avLst/>
          </a:prstGeom>
          <a:noFill/>
        </p:spPr>
        <p:txBody>
          <a:bodyPr wrap="square">
            <a:spAutoFit/>
          </a:bodyPr>
          <a:lstStyle/>
          <a:p>
            <a:pPr algn="ctr">
              <a:lnSpc>
                <a:spcPts val="7980"/>
              </a:lnSpc>
            </a:pPr>
            <a:r>
              <a:rPr lang="en-US" sz="5700" b="1" dirty="0">
                <a:solidFill>
                  <a:srgbClr val="1D1D25"/>
                </a:solidFill>
                <a:latin typeface="Times New Roman" panose="02020603050405020304" pitchFamily="18" charset="0"/>
                <a:ea typeface="Times New Roman Bold"/>
                <a:cs typeface="Times New Roman" panose="02020603050405020304" pitchFamily="18" charset="0"/>
                <a:sym typeface="Times New Roman Bold"/>
              </a:rPr>
              <a:t>BLOCK</a:t>
            </a:r>
            <a:r>
              <a:rPr lang="en-US" sz="4000" b="1" dirty="0">
                <a:solidFill>
                  <a:srgbClr val="1D1D25"/>
                </a:solidFill>
                <a:latin typeface="Times New Roman" panose="02020603050405020304" pitchFamily="18" charset="0"/>
                <a:ea typeface="Times New Roman Bold"/>
                <a:cs typeface="Times New Roman" panose="02020603050405020304" pitchFamily="18" charset="0"/>
                <a:sym typeface="Times New Roman Bold"/>
              </a:rPr>
              <a:t> </a:t>
            </a:r>
            <a:r>
              <a:rPr lang="en-US" sz="5700" b="1" dirty="0">
                <a:solidFill>
                  <a:srgbClr val="1D1D25"/>
                </a:solidFill>
                <a:latin typeface="Times New Roman" panose="02020603050405020304" pitchFamily="18" charset="0"/>
                <a:ea typeface="Times New Roman Bold"/>
                <a:cs typeface="Times New Roman" panose="02020603050405020304" pitchFamily="18" charset="0"/>
                <a:sym typeface="Times New Roman Bold"/>
              </a:rPr>
              <a:t>DIAGRAM</a:t>
            </a:r>
          </a:p>
        </p:txBody>
      </p:sp>
      <p:grpSp>
        <p:nvGrpSpPr>
          <p:cNvPr id="2" name="Group 1">
            <a:extLst>
              <a:ext uri="{FF2B5EF4-FFF2-40B4-BE49-F238E27FC236}">
                <a16:creationId xmlns:a16="http://schemas.microsoft.com/office/drawing/2014/main" id="{8C650455-B744-9B1B-4006-5E9FFB94BFA6}"/>
              </a:ext>
            </a:extLst>
          </p:cNvPr>
          <p:cNvGrpSpPr/>
          <p:nvPr/>
        </p:nvGrpSpPr>
        <p:grpSpPr>
          <a:xfrm>
            <a:off x="4202531" y="1714500"/>
            <a:ext cx="10058400" cy="7399973"/>
            <a:chOff x="0" y="308758"/>
            <a:chExt cx="6053723" cy="6418178"/>
          </a:xfrm>
        </p:grpSpPr>
        <p:sp>
          <p:nvSpPr>
            <p:cNvPr id="11" name="Flowchart: Alternate Process 10">
              <a:extLst>
                <a:ext uri="{FF2B5EF4-FFF2-40B4-BE49-F238E27FC236}">
                  <a16:creationId xmlns:a16="http://schemas.microsoft.com/office/drawing/2014/main" id="{92747F3B-90A4-407F-8C80-9878CC1B3D99}"/>
                </a:ext>
              </a:extLst>
            </p:cNvPr>
            <p:cNvSpPr/>
            <p:nvPr/>
          </p:nvSpPr>
          <p:spPr>
            <a:xfrm>
              <a:off x="1838679" y="308758"/>
              <a:ext cx="1200150" cy="4457700"/>
            </a:xfrm>
            <a:prstGeom prst="flowChartAlternateProcess">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7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PIC</a:t>
              </a:r>
              <a:endParaRPr lang="en-IN" sz="1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7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16F877A</a:t>
              </a:r>
              <a:endParaRPr lang="en-IN" sz="1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Flowchart: Alternate Process 12">
              <a:extLst>
                <a:ext uri="{FF2B5EF4-FFF2-40B4-BE49-F238E27FC236}">
                  <a16:creationId xmlns:a16="http://schemas.microsoft.com/office/drawing/2014/main" id="{63FD13B9-28E3-90D9-A576-F989A0FB8542}"/>
                </a:ext>
              </a:extLst>
            </p:cNvPr>
            <p:cNvSpPr/>
            <p:nvPr/>
          </p:nvSpPr>
          <p:spPr>
            <a:xfrm>
              <a:off x="0" y="447644"/>
              <a:ext cx="1232807" cy="985652"/>
            </a:xfrm>
            <a:prstGeom prst="flowChartAlternateProcess">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7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ULTRASONIC</a:t>
              </a:r>
              <a:endParaRPr lang="en-IN" sz="17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7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SENSOR</a:t>
              </a:r>
              <a:endParaRPr lang="en-IN" sz="17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Flowchart: Alternate Process 15">
              <a:extLst>
                <a:ext uri="{FF2B5EF4-FFF2-40B4-BE49-F238E27FC236}">
                  <a16:creationId xmlns:a16="http://schemas.microsoft.com/office/drawing/2014/main" id="{75D634A1-6008-978A-BCF7-E6F7CF4FBA3B}"/>
                </a:ext>
              </a:extLst>
            </p:cNvPr>
            <p:cNvSpPr/>
            <p:nvPr/>
          </p:nvSpPr>
          <p:spPr>
            <a:xfrm>
              <a:off x="1" y="3586223"/>
              <a:ext cx="1232662" cy="985652"/>
            </a:xfrm>
            <a:prstGeom prst="flowChartAlternateProcess">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7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2-AXIS JOYSTICK MODULE</a:t>
              </a:r>
              <a:endParaRPr lang="en-IN" sz="1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Flowchart: Alternate Process 24">
              <a:extLst>
                <a:ext uri="{FF2B5EF4-FFF2-40B4-BE49-F238E27FC236}">
                  <a16:creationId xmlns:a16="http://schemas.microsoft.com/office/drawing/2014/main" id="{A2D984AA-26BC-0C37-547D-87600E69D5AF}"/>
                </a:ext>
              </a:extLst>
            </p:cNvPr>
            <p:cNvSpPr/>
            <p:nvPr/>
          </p:nvSpPr>
          <p:spPr>
            <a:xfrm>
              <a:off x="1" y="1968198"/>
              <a:ext cx="1232734" cy="985652"/>
            </a:xfrm>
            <a:prstGeom prst="flowChartAlternateProcess">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buNone/>
              </a:pPr>
              <a:r>
                <a:rPr lang="en-US" sz="17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PULSE</a:t>
              </a:r>
              <a:endParaRPr lang="en-IN" sz="17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7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SENSOR</a:t>
              </a:r>
              <a:endParaRPr lang="en-IN" sz="17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7" name="Flowchart: Alternate Process 26">
              <a:extLst>
                <a:ext uri="{FF2B5EF4-FFF2-40B4-BE49-F238E27FC236}">
                  <a16:creationId xmlns:a16="http://schemas.microsoft.com/office/drawing/2014/main" id="{699AD50A-DB69-771E-05F7-B9E66A2EF1C1}"/>
                </a:ext>
              </a:extLst>
            </p:cNvPr>
            <p:cNvSpPr/>
            <p:nvPr/>
          </p:nvSpPr>
          <p:spPr>
            <a:xfrm>
              <a:off x="3602947" y="365245"/>
              <a:ext cx="1345477" cy="505508"/>
            </a:xfrm>
            <a:prstGeom prst="flowChartAlternateProcess">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7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L293D MOTOR DRIVER</a:t>
              </a:r>
              <a:endParaRPr lang="en-IN" sz="1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Flowchart: Alternate Process 27">
              <a:extLst>
                <a:ext uri="{FF2B5EF4-FFF2-40B4-BE49-F238E27FC236}">
                  <a16:creationId xmlns:a16="http://schemas.microsoft.com/office/drawing/2014/main" id="{645914D3-B2B2-75C4-5740-7A0CB5CBB608}"/>
                </a:ext>
              </a:extLst>
            </p:cNvPr>
            <p:cNvSpPr/>
            <p:nvPr/>
          </p:nvSpPr>
          <p:spPr>
            <a:xfrm>
              <a:off x="4284242" y="4571616"/>
              <a:ext cx="1769424" cy="697979"/>
            </a:xfrm>
            <a:prstGeom prst="flowChartAlternateProcess">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7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ANDROID APPLICATION (BLYNK)</a:t>
              </a:r>
              <a:endParaRPr lang="en-IN" sz="1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9" name="Straight Arrow Connector 28">
              <a:extLst>
                <a:ext uri="{FF2B5EF4-FFF2-40B4-BE49-F238E27FC236}">
                  <a16:creationId xmlns:a16="http://schemas.microsoft.com/office/drawing/2014/main" id="{1F87C009-B9D8-89F3-9CC5-88D02AFECAF5}"/>
                </a:ext>
              </a:extLst>
            </p:cNvPr>
            <p:cNvCxnSpPr/>
            <p:nvPr/>
          </p:nvCxnSpPr>
          <p:spPr>
            <a:xfrm>
              <a:off x="1255553" y="1023628"/>
              <a:ext cx="564078" cy="118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BB3A2EC-57E9-13FD-2B34-E4D41849173F}"/>
                </a:ext>
              </a:extLst>
            </p:cNvPr>
            <p:cNvCxnSpPr/>
            <p:nvPr/>
          </p:nvCxnSpPr>
          <p:spPr>
            <a:xfrm>
              <a:off x="1255553" y="2401784"/>
              <a:ext cx="564078" cy="118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34AAFC-CB3B-313D-7679-E61E10756090}"/>
                </a:ext>
              </a:extLst>
            </p:cNvPr>
            <p:cNvCxnSpPr/>
            <p:nvPr/>
          </p:nvCxnSpPr>
          <p:spPr>
            <a:xfrm>
              <a:off x="1255553" y="4103048"/>
              <a:ext cx="564078" cy="118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1D27308-E642-C362-E41F-98434D4BC5D9}"/>
                </a:ext>
              </a:extLst>
            </p:cNvPr>
            <p:cNvCxnSpPr/>
            <p:nvPr/>
          </p:nvCxnSpPr>
          <p:spPr>
            <a:xfrm>
              <a:off x="3038869" y="610591"/>
              <a:ext cx="564078" cy="118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286791E-D55F-0068-E517-9CE4ECFDDDC3}"/>
                </a:ext>
              </a:extLst>
            </p:cNvPr>
            <p:cNvCxnSpPr/>
            <p:nvPr/>
          </p:nvCxnSpPr>
          <p:spPr>
            <a:xfrm>
              <a:off x="2427351" y="4779723"/>
              <a:ext cx="8626" cy="4263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EB6B9C4-CD80-372F-9914-C6A40E3FA284}"/>
                </a:ext>
              </a:extLst>
            </p:cNvPr>
            <p:cNvCxnSpPr/>
            <p:nvPr/>
          </p:nvCxnSpPr>
          <p:spPr>
            <a:xfrm flipV="1">
              <a:off x="5211298" y="5293769"/>
              <a:ext cx="0" cy="11904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A74C817-A6E5-EF98-DCA4-01088C19B058}"/>
                </a:ext>
              </a:extLst>
            </p:cNvPr>
            <p:cNvCxnSpPr>
              <a:endCxn id="37" idx="3"/>
            </p:cNvCxnSpPr>
            <p:nvPr/>
          </p:nvCxnSpPr>
          <p:spPr>
            <a:xfrm flipH="1">
              <a:off x="3409543" y="6483859"/>
              <a:ext cx="1798847" cy="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Flowchart: Alternate Process 35">
              <a:extLst>
                <a:ext uri="{FF2B5EF4-FFF2-40B4-BE49-F238E27FC236}">
                  <a16:creationId xmlns:a16="http://schemas.microsoft.com/office/drawing/2014/main" id="{166FD301-F2BF-4A89-12A6-6D798F950CC0}"/>
                </a:ext>
              </a:extLst>
            </p:cNvPr>
            <p:cNvSpPr/>
            <p:nvPr/>
          </p:nvSpPr>
          <p:spPr>
            <a:xfrm>
              <a:off x="1570264" y="5248908"/>
              <a:ext cx="1839485" cy="484686"/>
            </a:xfrm>
            <a:prstGeom prst="flowChartAlternateProcess">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7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BI-DIRECTIONAL LEVEL CONVERSION</a:t>
              </a:r>
              <a:endParaRPr lang="en-IN" sz="1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7" name="Flowchart: Alternate Process 36">
              <a:extLst>
                <a:ext uri="{FF2B5EF4-FFF2-40B4-BE49-F238E27FC236}">
                  <a16:creationId xmlns:a16="http://schemas.microsoft.com/office/drawing/2014/main" id="{B1816D7E-7052-6596-ABF3-F86748A66B19}"/>
                </a:ext>
              </a:extLst>
            </p:cNvPr>
            <p:cNvSpPr/>
            <p:nvPr/>
          </p:nvSpPr>
          <p:spPr>
            <a:xfrm>
              <a:off x="1570260" y="6242250"/>
              <a:ext cx="1839485" cy="484686"/>
            </a:xfrm>
            <a:prstGeom prst="flowChartAlternateProcess">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7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WI-FI MODULE</a:t>
              </a:r>
              <a:endParaRPr lang="en-IN" sz="1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6EE19ED6-39C2-F5DE-881C-5F452092DE44}"/>
                </a:ext>
              </a:extLst>
            </p:cNvPr>
            <p:cNvCxnSpPr/>
            <p:nvPr/>
          </p:nvCxnSpPr>
          <p:spPr>
            <a:xfrm>
              <a:off x="5380931" y="610591"/>
              <a:ext cx="0" cy="5017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6B80784-8524-702B-8A88-E2AC47FBDE27}"/>
                </a:ext>
              </a:extLst>
            </p:cNvPr>
            <p:cNvCxnSpPr/>
            <p:nvPr/>
          </p:nvCxnSpPr>
          <p:spPr>
            <a:xfrm>
              <a:off x="3038623" y="2564916"/>
              <a:ext cx="124492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BB9633-135B-4584-798B-5A88F2A5DE51}"/>
                </a:ext>
              </a:extLst>
            </p:cNvPr>
            <p:cNvCxnSpPr/>
            <p:nvPr/>
          </p:nvCxnSpPr>
          <p:spPr>
            <a:xfrm>
              <a:off x="3045529" y="3778036"/>
              <a:ext cx="123801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726013B-4A26-4C05-7CFF-357B72BE634A}"/>
                </a:ext>
              </a:extLst>
            </p:cNvPr>
            <p:cNvCxnSpPr/>
            <p:nvPr/>
          </p:nvCxnSpPr>
          <p:spPr>
            <a:xfrm>
              <a:off x="2437272" y="5761387"/>
              <a:ext cx="8626" cy="42636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Flowchart: Alternate Process 41">
              <a:extLst>
                <a:ext uri="{FF2B5EF4-FFF2-40B4-BE49-F238E27FC236}">
                  <a16:creationId xmlns:a16="http://schemas.microsoft.com/office/drawing/2014/main" id="{85AF3386-40C2-4C53-B8E3-C6B192B91373}"/>
                </a:ext>
              </a:extLst>
            </p:cNvPr>
            <p:cNvSpPr/>
            <p:nvPr/>
          </p:nvSpPr>
          <p:spPr>
            <a:xfrm>
              <a:off x="4262461" y="1112339"/>
              <a:ext cx="1769424" cy="697979"/>
            </a:xfrm>
            <a:prstGeom prst="flowChartAlternateProcess">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7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DC MOTORS</a:t>
              </a:r>
              <a:endParaRPr lang="en-IN" sz="1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3" name="Flowchart: Alternate Process 42">
              <a:extLst>
                <a:ext uri="{FF2B5EF4-FFF2-40B4-BE49-F238E27FC236}">
                  <a16:creationId xmlns:a16="http://schemas.microsoft.com/office/drawing/2014/main" id="{B54F75A4-5DBF-FC74-7E1C-CE236799A8FA}"/>
                </a:ext>
              </a:extLst>
            </p:cNvPr>
            <p:cNvSpPr/>
            <p:nvPr/>
          </p:nvSpPr>
          <p:spPr>
            <a:xfrm>
              <a:off x="4284299" y="2220224"/>
              <a:ext cx="1769424" cy="697979"/>
            </a:xfrm>
            <a:prstGeom prst="flowChartAlternateProcess">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7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BUZZER</a:t>
              </a:r>
              <a:endParaRPr lang="en-IN" sz="1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4" name="Flowchart: Alternate Process 43">
              <a:extLst>
                <a:ext uri="{FF2B5EF4-FFF2-40B4-BE49-F238E27FC236}">
                  <a16:creationId xmlns:a16="http://schemas.microsoft.com/office/drawing/2014/main" id="{17EAB9F0-5C3F-C82B-60F7-42C8B8C400ED}"/>
                </a:ext>
              </a:extLst>
            </p:cNvPr>
            <p:cNvSpPr/>
            <p:nvPr/>
          </p:nvSpPr>
          <p:spPr>
            <a:xfrm>
              <a:off x="4284276" y="3428579"/>
              <a:ext cx="1769424" cy="697979"/>
            </a:xfrm>
            <a:prstGeom prst="flowChartAlternateProcess">
              <a:avLst/>
            </a:prstGeom>
            <a:ln w="28575"/>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7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 X 2  LCD</a:t>
              </a:r>
              <a:endParaRPr lang="en-IN" sz="17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grpSp>
      <p:cxnSp>
        <p:nvCxnSpPr>
          <p:cNvPr id="46" name="Straight Connector 45">
            <a:extLst>
              <a:ext uri="{FF2B5EF4-FFF2-40B4-BE49-F238E27FC236}">
                <a16:creationId xmlns:a16="http://schemas.microsoft.com/office/drawing/2014/main" id="{6A2145C3-8D9A-4575-9DD6-34D10DBD0EB0}"/>
              </a:ext>
            </a:extLst>
          </p:cNvPr>
          <p:cNvCxnSpPr>
            <a:cxnSpLocks/>
            <a:stCxn id="27" idx="3"/>
          </p:cNvCxnSpPr>
          <p:nvPr/>
        </p:nvCxnSpPr>
        <p:spPr>
          <a:xfrm>
            <a:off x="12424451" y="2071046"/>
            <a:ext cx="718621" cy="515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9797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F1453C-4E34-1ADC-ED3F-08D595030E7A}"/>
              </a:ext>
            </a:extLst>
          </p:cNvPr>
          <p:cNvSpPr txBox="1"/>
          <p:nvPr/>
        </p:nvSpPr>
        <p:spPr>
          <a:xfrm>
            <a:off x="6558003" y="71797"/>
            <a:ext cx="5171994" cy="1033103"/>
          </a:xfrm>
          <a:prstGeom prst="rect">
            <a:avLst/>
          </a:prstGeom>
          <a:noFill/>
        </p:spPr>
        <p:txBody>
          <a:bodyPr wrap="square">
            <a:spAutoFit/>
          </a:bodyPr>
          <a:lstStyle/>
          <a:p>
            <a:pPr algn="ctr">
              <a:lnSpc>
                <a:spcPts val="7980"/>
              </a:lnSpc>
            </a:pPr>
            <a:r>
              <a:rPr lang="en-US" sz="5700" b="1" dirty="0">
                <a:solidFill>
                  <a:srgbClr val="1D1D25"/>
                </a:solidFill>
                <a:latin typeface="Times New Roman" panose="02020603050405020304" pitchFamily="18" charset="0"/>
                <a:ea typeface="Times New Roman Bold"/>
                <a:cs typeface="Times New Roman" panose="02020603050405020304" pitchFamily="18" charset="0"/>
                <a:sym typeface="Times New Roman Bold"/>
              </a:rPr>
              <a:t>LOGIC FLOW</a:t>
            </a:r>
          </a:p>
        </p:txBody>
      </p:sp>
      <p:sp>
        <p:nvSpPr>
          <p:cNvPr id="3" name="TextBox 2">
            <a:extLst>
              <a:ext uri="{FF2B5EF4-FFF2-40B4-BE49-F238E27FC236}">
                <a16:creationId xmlns:a16="http://schemas.microsoft.com/office/drawing/2014/main" id="{DFFA5787-6F9D-803A-E5CE-7340273416A6}"/>
              </a:ext>
            </a:extLst>
          </p:cNvPr>
          <p:cNvSpPr txBox="1"/>
          <p:nvPr/>
        </p:nvSpPr>
        <p:spPr>
          <a:xfrm>
            <a:off x="533400" y="1485900"/>
            <a:ext cx="17221200" cy="8966557"/>
          </a:xfrm>
          <a:prstGeom prst="rect">
            <a:avLst/>
          </a:prstGeom>
          <a:noFill/>
        </p:spPr>
        <p:txBody>
          <a:bodyPr wrap="square" rtlCol="0">
            <a:spAutoFit/>
          </a:bodyPr>
          <a:lstStyle/>
          <a:p>
            <a:pPr marL="342900" lvl="0" indent="-342900">
              <a:buFont typeface="Wingdings" panose="05000000000000000000" pitchFamily="2" charset="2"/>
              <a:buChar char=""/>
            </a:pP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Initialization:</a:t>
            </a:r>
            <a:endPar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PIC16F877A microcontroller initializes all components: </a:t>
            </a:r>
            <a:r>
              <a:rPr lang="en-IN" sz="3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analog</a:t>
            </a: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joystick, ultrasonic sensors, ESP8266 Wi-Fi module, heart rate sensor, L293D motor driver, and LCD display.</a:t>
            </a:r>
          </a:p>
          <a:p>
            <a:pPr marL="742950" lvl="1" indent="-28575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LCD displays "System Ready" and Blynk app shows connection status.</a:t>
            </a:r>
          </a:p>
          <a:p>
            <a:pPr marL="742950" lvl="1" indent="-28575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system begins continuous heart rate monitoring.</a:t>
            </a:r>
          </a:p>
          <a:p>
            <a:pPr marL="914400">
              <a:buNone/>
            </a:pP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Font typeface="Wingdings" panose="05000000000000000000" pitchFamily="2" charset="2"/>
              <a:buChar char=""/>
            </a:pP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Control Mode Selection:</a:t>
            </a:r>
            <a:endPar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checks for active input source (joystick or Blynk remote control).</a:t>
            </a: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joystick movement detected, system enters Joystick Control Mode. If Blynk command received, system enters Remote Control Mode.</a:t>
            </a: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LCD displays current active control mode ("JOYSTICK MODE" or "REMOTE MODE").</a:t>
            </a:r>
          </a:p>
          <a:p>
            <a:pPr marL="914400">
              <a:buNone/>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buFont typeface="Wingdings" panose="05000000000000000000" pitchFamily="2" charset="2"/>
              <a:buChar char=""/>
            </a:pP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Joystick Control Operation:</a:t>
            </a:r>
            <a:endPar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microcontroller continuously reads the 2-axis </a:t>
            </a:r>
            <a:r>
              <a:rPr lang="en-IN" sz="3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analog</a:t>
            </a: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joystick position. In the neutral position, all motors stop.</a:t>
            </a: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Forward tilt rotates all four motors forward, while backward tilt rotates all four motors backward.</a:t>
            </a:r>
          </a:p>
          <a:p>
            <a:pPr marL="800100" lvl="1" indent="-342900">
              <a:spcAft>
                <a:spcPts val="800"/>
              </a:spcAft>
              <a:buFont typeface="Wingdings" panose="05000000000000000000" pitchFamily="2" charset="2"/>
              <a:buChar char=""/>
            </a:pPr>
            <a:r>
              <a:rPr lang="en-IN" sz="3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a left turn, the left-side motors stop while the right-side motors rotate forward. For a right turn, the right-side motors stop while the left-side motors rotate forward.</a:t>
            </a:r>
            <a:endPar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06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724BE-1D31-76DA-089A-2C295B3E5D5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01FF1B-0107-BA1B-7EFE-27FC34BDE26A}"/>
              </a:ext>
            </a:extLst>
          </p:cNvPr>
          <p:cNvSpPr txBox="1"/>
          <p:nvPr/>
        </p:nvSpPr>
        <p:spPr>
          <a:xfrm>
            <a:off x="533400" y="942350"/>
            <a:ext cx="17221200" cy="8402300"/>
          </a:xfrm>
          <a:prstGeom prst="rect">
            <a:avLst/>
          </a:prstGeom>
          <a:noFill/>
        </p:spPr>
        <p:txBody>
          <a:bodyPr wrap="square" rtlCol="0">
            <a:spAutoFit/>
          </a:bodyPr>
          <a:lstStyle/>
          <a:p>
            <a:pPr marL="342900" lvl="0" indent="-342900">
              <a:buFont typeface="Wingdings" panose="05000000000000000000" pitchFamily="2" charset="2"/>
              <a:buChar char=""/>
            </a:pP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Remote Control Operations:</a:t>
            </a:r>
            <a:endPar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ESP8266 receives directional commands from Blynk app.</a:t>
            </a: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Movement commands translate to corresponding motor actions following same logic as joystick control.</a:t>
            </a: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Movement status updates sent to Blynk app in real-time.</a:t>
            </a: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Control can be overridden by joystick input for safety.</a:t>
            </a:r>
          </a:p>
          <a:p>
            <a:pPr marL="914400">
              <a:buNone/>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buFont typeface="Wingdings" panose="05000000000000000000" pitchFamily="2" charset="2"/>
              <a:buChar char=""/>
            </a:pP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Obstacle Detection System:</a:t>
            </a:r>
            <a:endPar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Ultrasonic sensor array continuously measures distances to obstacles.</a:t>
            </a: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obstacle detected within 50cm: LCD displays "OBSTACLE DETECTED" with distance. If obstacle detected within 25cm: System automatically halts motors regardless of control input, LCD displays "MOVEMENT HALTED," buzzer sounds alert, notification sent to Blynk app.</a:t>
            </a: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 resumes normal operation only when obstacle is cleared.</a:t>
            </a:r>
          </a:p>
          <a:p>
            <a:pPr marL="914400">
              <a:buNone/>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buFont typeface="Wingdings" panose="05000000000000000000" pitchFamily="2" charset="2"/>
              <a:buChar char=""/>
            </a:pPr>
            <a:r>
              <a:rPr lang="en-IN" sz="30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Heart Rate Monitoring:</a:t>
            </a:r>
            <a:endPar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Pulse sensor continuously monitors user's heart rate.</a:t>
            </a:r>
          </a:p>
          <a:p>
            <a:pPr marL="800100" lvl="1" indent="-342900">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Heart rate displayed on LCD and updated to Blynk app every 5 seconds. </a:t>
            </a:r>
          </a:p>
          <a:p>
            <a:pPr marL="800100" lvl="1" indent="-342900">
              <a:spcAft>
                <a:spcPts val="800"/>
              </a:spcAft>
              <a:buFont typeface="Wingdings" panose="05000000000000000000" pitchFamily="2" charset="2"/>
              <a:buChar char=""/>
            </a:pPr>
            <a:r>
              <a:rPr lang="en-IN" sz="3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 heart rate exceeds user-defined thresholds: Alert displayed on LCD, notification sent to Blynk app, buzzer provides audible alert.</a:t>
            </a:r>
          </a:p>
        </p:txBody>
      </p:sp>
    </p:spTree>
    <p:extLst>
      <p:ext uri="{BB962C8B-B14F-4D97-AF65-F5344CB8AC3E}">
        <p14:creationId xmlns:p14="http://schemas.microsoft.com/office/powerpoint/2010/main" val="73820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928</Words>
  <Application>Microsoft Office PowerPoint</Application>
  <PresentationFormat>Custom</PresentationFormat>
  <Paragraphs>111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 Bold</vt:lpstr>
      <vt:lpstr>Wingdings</vt:lpstr>
      <vt:lpstr>Times New Roman</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dc:creator>Harinisaravanan</dc:creator>
  <cp:lastModifiedBy>Ajith kumar T</cp:lastModifiedBy>
  <cp:revision>552</cp:revision>
  <dcterms:created xsi:type="dcterms:W3CDTF">2006-08-16T00:00:00Z</dcterms:created>
  <dcterms:modified xsi:type="dcterms:W3CDTF">2025-09-28T04:25:57Z</dcterms:modified>
  <dc:identifier>DAGOdh6YbLI</dc:identifier>
</cp:coreProperties>
</file>