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988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030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030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030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030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030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0" y="495"/>
            <a:ext cx="7558206" cy="106914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712260" y="9992314"/>
            <a:ext cx="135254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030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30"/>
              </a:lnSpc>
            </a:pPr>
            <a:fld id="{81D60167-4931-47E6-BA6A-407CBD079E47}" type="slidenum">
              <a:rPr spc="-40" dirty="0"/>
              <a:t>1</a:t>
            </a:fld>
            <a:endParaRPr spc="-4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1C562-9B05-48EE-9587-69B652BD1AF9}"/>
              </a:ext>
            </a:extLst>
          </p:cNvPr>
          <p:cNvSpPr txBox="1"/>
          <p:nvPr/>
        </p:nvSpPr>
        <p:spPr>
          <a:xfrm>
            <a:off x="761414" y="1549783"/>
            <a:ext cx="6172200" cy="8409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90195" algn="l"/>
                <a:tab pos="290830" algn="l"/>
              </a:tabLst>
            </a:pPr>
            <a:r>
              <a:rPr lang="en-US" sz="1200" b="1" spc="-45" dirty="0">
                <a:solidFill>
                  <a:srgbClr val="9E0A0F"/>
                </a:solidFill>
                <a:latin typeface="Arial"/>
                <a:cs typeface="Arial"/>
              </a:rPr>
              <a:t>N</a:t>
            </a:r>
            <a:r>
              <a:rPr lang="en-US" sz="1200" b="1" spc="-195" dirty="0">
                <a:solidFill>
                  <a:srgbClr val="9E0A0F"/>
                </a:solidFill>
                <a:latin typeface="Arial"/>
                <a:cs typeface="Arial"/>
              </a:rPr>
              <a:t>A</a:t>
            </a:r>
            <a:r>
              <a:rPr lang="en-US" sz="1200" b="1" spc="-120" dirty="0">
                <a:solidFill>
                  <a:srgbClr val="9E0A0F"/>
                </a:solidFill>
                <a:latin typeface="Arial"/>
                <a:cs typeface="Arial"/>
              </a:rPr>
              <a:t>TUR</a:t>
            </a:r>
            <a:r>
              <a:rPr lang="en-US" sz="1200" b="1" spc="-110" dirty="0">
                <a:solidFill>
                  <a:srgbClr val="9E0A0F"/>
                </a:solidFill>
                <a:latin typeface="Arial"/>
                <a:cs typeface="Arial"/>
              </a:rPr>
              <a:t>E</a:t>
            </a:r>
            <a:r>
              <a:rPr lang="en-US" sz="1200" b="1" spc="-7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lang="en-US" sz="1200" b="1" spc="-105" dirty="0">
                <a:solidFill>
                  <a:srgbClr val="9E0A0F"/>
                </a:solidFill>
                <a:latin typeface="Arial"/>
                <a:cs typeface="Arial"/>
              </a:rPr>
              <a:t>O</a:t>
            </a:r>
            <a:r>
              <a:rPr lang="en-US" sz="1200" b="1" spc="-80" dirty="0">
                <a:solidFill>
                  <a:srgbClr val="9E0A0F"/>
                </a:solidFill>
                <a:latin typeface="Arial"/>
                <a:cs typeface="Arial"/>
              </a:rPr>
              <a:t>F</a:t>
            </a:r>
            <a:r>
              <a:rPr lang="en-US" sz="1200" b="1" spc="-100" dirty="0">
                <a:solidFill>
                  <a:srgbClr val="9E0A0F"/>
                </a:solidFill>
                <a:latin typeface="Arial"/>
                <a:cs typeface="Arial"/>
              </a:rPr>
              <a:t> TH</a:t>
            </a:r>
            <a:r>
              <a:rPr lang="en-US" sz="1200" b="1" spc="-95" dirty="0">
                <a:solidFill>
                  <a:srgbClr val="9E0A0F"/>
                </a:solidFill>
                <a:latin typeface="Arial"/>
                <a:cs typeface="Arial"/>
              </a:rPr>
              <a:t>E</a:t>
            </a:r>
            <a:r>
              <a:rPr lang="en-US" sz="1200" b="1" spc="-7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lang="en-US" sz="1200" b="1" spc="-60" dirty="0">
                <a:solidFill>
                  <a:srgbClr val="9E0A0F"/>
                </a:solidFill>
                <a:latin typeface="Arial"/>
                <a:cs typeface="Arial"/>
              </a:rPr>
              <a:t>INSTITUTION</a:t>
            </a:r>
            <a:endParaRPr lang="en-US" sz="1200" dirty="0">
              <a:latin typeface="Arial"/>
              <a:cs typeface="Arial"/>
            </a:endParaRPr>
          </a:p>
          <a:p>
            <a:pPr marL="480695" marR="8890" lvl="1" indent="-197485" algn="just">
              <a:lnSpc>
                <a:spcPct val="125000"/>
              </a:lnSpc>
              <a:spcBef>
                <a:spcPts val="540"/>
              </a:spcBef>
              <a:buAutoNum type="alphaLcPeriod"/>
              <a:tabLst>
                <a:tab pos="481330" algn="l"/>
              </a:tabLst>
            </a:pPr>
            <a:r>
              <a:rPr lang="en-US" sz="1100" spc="5" dirty="0">
                <a:solidFill>
                  <a:srgbClr val="0054A6"/>
                </a:solidFill>
                <a:latin typeface="Arial MT"/>
                <a:cs typeface="Arial MT"/>
              </a:rPr>
              <a:t>It</a:t>
            </a:r>
            <a:r>
              <a:rPr lang="en-US"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35" dirty="0">
                <a:solidFill>
                  <a:srgbClr val="0054A6"/>
                </a:solidFill>
                <a:latin typeface="Arial MT"/>
                <a:cs typeface="Arial MT"/>
              </a:rPr>
              <a:t>shall</a:t>
            </a:r>
            <a:r>
              <a:rPr lang="en-US"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lang="en-US"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8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lang="en-US"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body</a:t>
            </a:r>
            <a:r>
              <a:rPr lang="en-US"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lang="en-US"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corporate</a:t>
            </a:r>
            <a:r>
              <a:rPr lang="en-US"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having</a:t>
            </a:r>
            <a:r>
              <a:rPr lang="en-US"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perpetual</a:t>
            </a:r>
            <a:r>
              <a:rPr lang="en-US"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55" dirty="0">
                <a:solidFill>
                  <a:srgbClr val="0054A6"/>
                </a:solidFill>
                <a:latin typeface="Arial MT"/>
                <a:cs typeface="Arial MT"/>
              </a:rPr>
              <a:t>succession 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lang="en-US"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8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lang="en-US"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common</a:t>
            </a:r>
            <a:r>
              <a:rPr lang="en-US"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65" dirty="0">
                <a:solidFill>
                  <a:srgbClr val="0054A6"/>
                </a:solidFill>
                <a:latin typeface="Arial MT"/>
                <a:cs typeface="Arial MT"/>
              </a:rPr>
              <a:t>seal</a:t>
            </a:r>
            <a:r>
              <a:rPr lang="en-US"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lang="en-US"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35" dirty="0">
                <a:solidFill>
                  <a:srgbClr val="0054A6"/>
                </a:solidFill>
                <a:latin typeface="Arial MT"/>
                <a:cs typeface="Arial MT"/>
              </a:rPr>
              <a:t>shall</a:t>
            </a:r>
            <a:r>
              <a:rPr lang="en-US"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65" dirty="0">
                <a:solidFill>
                  <a:srgbClr val="0054A6"/>
                </a:solidFill>
                <a:latin typeface="Arial MT"/>
                <a:cs typeface="Arial MT"/>
              </a:rPr>
              <a:t>sue</a:t>
            </a:r>
            <a:r>
              <a:rPr lang="en-US"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lang="en-US" sz="1100" spc="-2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lang="en-US"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45" dirty="0">
                <a:solidFill>
                  <a:srgbClr val="0054A6"/>
                </a:solidFill>
                <a:latin typeface="Arial MT"/>
                <a:cs typeface="Arial MT"/>
              </a:rPr>
              <a:t>sued</a:t>
            </a:r>
            <a:r>
              <a:rPr lang="en-US"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10" dirty="0">
                <a:solidFill>
                  <a:srgbClr val="0054A6"/>
                </a:solidFill>
                <a:latin typeface="Arial MT"/>
                <a:cs typeface="Arial MT"/>
              </a:rPr>
              <a:t>by</a:t>
            </a:r>
            <a:r>
              <a:rPr lang="en-US"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lang="en-US"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correspondent</a:t>
            </a:r>
            <a:r>
              <a:rPr lang="en-US"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lang="en-US"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lang="en-US"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30" dirty="0">
                <a:solidFill>
                  <a:srgbClr val="0054A6"/>
                </a:solidFill>
                <a:latin typeface="Arial MT"/>
                <a:cs typeface="Arial MT"/>
              </a:rPr>
              <a:t>college.</a:t>
            </a:r>
            <a:endParaRPr lang="en-US" sz="1100" dirty="0">
              <a:latin typeface="Arial MT"/>
              <a:cs typeface="Arial MT"/>
            </a:endParaRPr>
          </a:p>
          <a:p>
            <a:pPr marL="480695" marR="8890" lvl="1" indent="-197485" algn="just">
              <a:lnSpc>
                <a:spcPct val="125200"/>
              </a:lnSpc>
              <a:spcBef>
                <a:spcPts val="565"/>
              </a:spcBef>
              <a:buAutoNum type="alphaLcPeriod"/>
              <a:tabLst>
                <a:tab pos="480695" algn="l"/>
              </a:tabLst>
            </a:pPr>
            <a:r>
              <a:rPr lang="en-US" sz="1100" spc="-4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lang="en-US" sz="1100" spc="10" dirty="0">
                <a:solidFill>
                  <a:srgbClr val="0054A6"/>
                </a:solidFill>
                <a:latin typeface="Arial MT"/>
                <a:cs typeface="Arial MT"/>
              </a:rPr>
              <a:t>college 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shall be </a:t>
            </a:r>
            <a:r>
              <a:rPr lang="en-US" sz="1100" spc="-8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lang="en-US"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15" dirty="0">
                <a:solidFill>
                  <a:srgbClr val="0054A6"/>
                </a:solidFill>
                <a:latin typeface="Arial MT"/>
                <a:cs typeface="Arial MT"/>
              </a:rPr>
              <a:t>teaching 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college </a:t>
            </a:r>
            <a:r>
              <a:rPr lang="en-US" sz="1100" spc="15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courses </a:t>
            </a:r>
            <a:r>
              <a:rPr lang="en-US" sz="1100" spc="20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lang="en-US" sz="1100" spc="20" dirty="0" err="1">
                <a:solidFill>
                  <a:srgbClr val="0054A6"/>
                </a:solidFill>
                <a:latin typeface="Arial MT"/>
                <a:cs typeface="Arial MT"/>
              </a:rPr>
              <a:t>B.</a:t>
            </a:r>
            <a:r>
              <a:rPr lang="en-US" sz="1100" spc="-5" dirty="0" err="1">
                <a:solidFill>
                  <a:srgbClr val="0054A6"/>
                </a:solidFill>
                <a:latin typeface="Arial MT"/>
                <a:cs typeface="Arial MT"/>
              </a:rPr>
              <a:t>pharmacy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, Pharm </a:t>
            </a:r>
            <a:r>
              <a:rPr lang="en-US" sz="1100" spc="-5" dirty="0" err="1">
                <a:solidFill>
                  <a:srgbClr val="0054A6"/>
                </a:solidFill>
                <a:latin typeface="Arial MT"/>
                <a:cs typeface="Arial MT"/>
              </a:rPr>
              <a:t>D,Pharm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 D(PB)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, </a:t>
            </a:r>
            <a:r>
              <a:rPr lang="en-US"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30" dirty="0">
                <a:solidFill>
                  <a:srgbClr val="0054A6"/>
                </a:solidFill>
                <a:latin typeface="Arial MT"/>
                <a:cs typeface="Arial MT"/>
              </a:rPr>
              <a:t>Management</a:t>
            </a:r>
            <a:r>
              <a:rPr lang="en-US"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lang="en-US"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30" dirty="0">
                <a:solidFill>
                  <a:srgbClr val="0054A6"/>
                </a:solidFill>
                <a:latin typeface="Arial MT"/>
                <a:cs typeface="Arial MT"/>
              </a:rPr>
              <a:t>Scientific</a:t>
            </a:r>
            <a:r>
              <a:rPr lang="en-US"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35" dirty="0">
                <a:solidFill>
                  <a:srgbClr val="0054A6"/>
                </a:solidFill>
                <a:latin typeface="Arial MT"/>
                <a:cs typeface="Arial MT"/>
              </a:rPr>
              <a:t>Knowledge.</a:t>
            </a:r>
            <a:endParaRPr lang="en-US" sz="1100" dirty="0">
              <a:latin typeface="Arial MT"/>
              <a:cs typeface="Arial MT"/>
            </a:endParaRPr>
          </a:p>
          <a:p>
            <a:pPr marL="480695" lvl="1" indent="-198120" algn="just">
              <a:lnSpc>
                <a:spcPct val="100000"/>
              </a:lnSpc>
              <a:spcBef>
                <a:spcPts val="890"/>
              </a:spcBef>
              <a:buAutoNum type="alphaLcPeriod"/>
              <a:tabLst>
                <a:tab pos="481330" algn="l"/>
              </a:tabLst>
            </a:pPr>
            <a:r>
              <a:rPr lang="en-US" sz="1100" spc="-145" dirty="0">
                <a:solidFill>
                  <a:srgbClr val="0054A6"/>
                </a:solidFill>
                <a:latin typeface="Arial MT"/>
                <a:cs typeface="Arial MT"/>
              </a:rPr>
              <a:t>T</a:t>
            </a:r>
            <a:r>
              <a:rPr lang="en-US" sz="1100" spc="-40" dirty="0">
                <a:solidFill>
                  <a:srgbClr val="0054A6"/>
                </a:solidFill>
                <a:latin typeface="Arial MT"/>
                <a:cs typeface="Arial MT"/>
              </a:rPr>
              <a:t>h</a:t>
            </a:r>
            <a:r>
              <a:rPr lang="en-US" sz="1100" spc="-35" dirty="0">
                <a:solidFill>
                  <a:srgbClr val="0054A6"/>
                </a:solidFill>
                <a:latin typeface="Arial MT"/>
                <a:cs typeface="Arial MT"/>
              </a:rPr>
              <a:t>e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180" dirty="0">
                <a:solidFill>
                  <a:srgbClr val="0054A6"/>
                </a:solidFill>
                <a:latin typeface="Arial MT"/>
                <a:cs typeface="Arial MT"/>
              </a:rPr>
              <a:t>C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ollege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40" dirty="0">
                <a:solidFill>
                  <a:srgbClr val="0054A6"/>
                </a:solidFill>
                <a:latin typeface="Arial MT"/>
                <a:cs typeface="Arial MT"/>
              </a:rPr>
              <a:t>i</a:t>
            </a:r>
            <a:r>
              <a:rPr lang="en-US" sz="1100" spc="-75" dirty="0">
                <a:solidFill>
                  <a:srgbClr val="0054A6"/>
                </a:solidFill>
                <a:latin typeface="Arial MT"/>
                <a:cs typeface="Arial MT"/>
              </a:rPr>
              <a:t>s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40" dirty="0">
                <a:solidFill>
                  <a:srgbClr val="0054A6"/>
                </a:solidFill>
                <a:latin typeface="Arial MT"/>
                <a:cs typeface="Arial MT"/>
              </a:rPr>
              <a:t>manage</a:t>
            </a:r>
            <a:r>
              <a:rPr lang="en-US" sz="1100" spc="-30" dirty="0">
                <a:solidFill>
                  <a:srgbClr val="0054A6"/>
                </a:solidFill>
                <a:latin typeface="Arial MT"/>
                <a:cs typeface="Arial MT"/>
              </a:rPr>
              <a:t>d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b</a:t>
            </a:r>
            <a:r>
              <a:rPr lang="en-US" sz="1100" spc="-35" dirty="0">
                <a:solidFill>
                  <a:srgbClr val="0054A6"/>
                </a:solidFill>
                <a:latin typeface="Arial MT"/>
                <a:cs typeface="Arial MT"/>
              </a:rPr>
              <a:t>y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10" dirty="0">
                <a:solidFill>
                  <a:srgbClr val="0054A6"/>
                </a:solidFill>
                <a:latin typeface="Arial MT"/>
                <a:cs typeface="Arial MT"/>
              </a:rPr>
              <a:t>th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e </a:t>
            </a:r>
            <a:r>
              <a:rPr lang="en-US" sz="1100" spc="-140" dirty="0">
                <a:solidFill>
                  <a:srgbClr val="0054A6"/>
                </a:solidFill>
                <a:latin typeface="Arial MT"/>
                <a:cs typeface="Arial MT"/>
              </a:rPr>
              <a:t>G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o</a:t>
            </a:r>
            <a:r>
              <a:rPr lang="en-US" sz="1100" spc="-40" dirty="0">
                <a:solidFill>
                  <a:srgbClr val="0054A6"/>
                </a:solidFill>
                <a:latin typeface="Arial MT"/>
                <a:cs typeface="Arial MT"/>
              </a:rPr>
              <a:t>v</a:t>
            </a:r>
            <a:r>
              <a:rPr lang="en-US" sz="1100" spc="-70" dirty="0">
                <a:solidFill>
                  <a:srgbClr val="0054A6"/>
                </a:solidFill>
                <a:latin typeface="Arial MT"/>
                <a:cs typeface="Arial MT"/>
              </a:rPr>
              <a:t>e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rnin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g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50" dirty="0">
                <a:solidFill>
                  <a:srgbClr val="0054A6"/>
                </a:solidFill>
                <a:latin typeface="Arial MT"/>
                <a:cs typeface="Arial MT"/>
              </a:rPr>
              <a:t>Bod</a:t>
            </a:r>
            <a:r>
              <a:rPr lang="en-US" sz="1100" spc="-95" dirty="0">
                <a:solidFill>
                  <a:srgbClr val="0054A6"/>
                </a:solidFill>
                <a:latin typeface="Arial MT"/>
                <a:cs typeface="Arial MT"/>
              </a:rPr>
              <a:t>y</a:t>
            </a:r>
            <a:r>
              <a:rPr lang="en-US" sz="1100" spc="-80" dirty="0">
                <a:solidFill>
                  <a:srgbClr val="0054A6"/>
                </a:solidFill>
                <a:latin typeface="Arial MT"/>
                <a:cs typeface="Arial MT"/>
              </a:rPr>
              <a:t>.</a:t>
            </a:r>
            <a:endParaRPr lang="en-US" sz="1100" dirty="0">
              <a:latin typeface="Arial MT"/>
              <a:cs typeface="Arial MT"/>
            </a:endParaRPr>
          </a:p>
          <a:p>
            <a:pPr marL="480695" marR="8255" lvl="1" indent="-197485" algn="just">
              <a:lnSpc>
                <a:spcPct val="125099"/>
              </a:lnSpc>
              <a:spcBef>
                <a:spcPts val="565"/>
              </a:spcBef>
              <a:buAutoNum type="alphaLcPeriod"/>
              <a:tabLst>
                <a:tab pos="481330" algn="l"/>
              </a:tabLst>
            </a:pPr>
            <a:r>
              <a:rPr lang="en-US" sz="1100" spc="-70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lang="en-US"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35" dirty="0">
                <a:solidFill>
                  <a:srgbClr val="0054A6"/>
                </a:solidFill>
                <a:latin typeface="Arial MT"/>
                <a:cs typeface="Arial MT"/>
              </a:rPr>
              <a:t>Governing</a:t>
            </a:r>
            <a:r>
              <a:rPr lang="en-US"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45" dirty="0">
                <a:solidFill>
                  <a:srgbClr val="0054A6"/>
                </a:solidFill>
                <a:latin typeface="Arial MT"/>
                <a:cs typeface="Arial MT"/>
              </a:rPr>
              <a:t>Body</a:t>
            </a:r>
            <a:r>
              <a:rPr lang="en-US" sz="1100" spc="-1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55" dirty="0">
                <a:solidFill>
                  <a:srgbClr val="0054A6"/>
                </a:solidFill>
                <a:latin typeface="Arial MT"/>
                <a:cs typeface="Arial MT"/>
              </a:rPr>
              <a:t>is</a:t>
            </a:r>
            <a:r>
              <a:rPr lang="en-US"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lang="en-US"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30" dirty="0">
                <a:solidFill>
                  <a:srgbClr val="0054A6"/>
                </a:solidFill>
                <a:latin typeface="Arial MT"/>
                <a:cs typeface="Arial MT"/>
              </a:rPr>
              <a:t>act</a:t>
            </a:r>
            <a:r>
              <a:rPr lang="en-US" sz="1100" spc="-95" dirty="0">
                <a:solidFill>
                  <a:srgbClr val="0054A6"/>
                </a:solidFill>
                <a:latin typeface="Arial MT"/>
                <a:cs typeface="Arial MT"/>
              </a:rPr>
              <a:t> as</a:t>
            </a:r>
            <a:r>
              <a:rPr lang="en-US" sz="1100" spc="-2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60" dirty="0">
                <a:solidFill>
                  <a:srgbClr val="0054A6"/>
                </a:solidFill>
                <a:latin typeface="Arial MT"/>
                <a:cs typeface="Arial MT"/>
              </a:rPr>
              <a:t>Trustee</a:t>
            </a:r>
            <a:r>
              <a:rPr lang="en-US"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lang="en-US" sz="1100" spc="-130" dirty="0">
                <a:solidFill>
                  <a:srgbClr val="0054A6"/>
                </a:solidFill>
                <a:latin typeface="Arial MT"/>
                <a:cs typeface="Arial MT"/>
              </a:rPr>
              <a:t> JIPS</a:t>
            </a:r>
            <a:r>
              <a:rPr lang="en-US" sz="1100" spc="-1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lang="en-US"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45" dirty="0">
                <a:solidFill>
                  <a:srgbClr val="0054A6"/>
                </a:solidFill>
                <a:latin typeface="Arial MT"/>
                <a:cs typeface="Arial MT"/>
              </a:rPr>
              <a:t>manage</a:t>
            </a:r>
            <a:r>
              <a:rPr lang="en-US"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45" dirty="0">
                <a:solidFill>
                  <a:srgbClr val="0054A6"/>
                </a:solidFill>
                <a:latin typeface="Arial MT"/>
                <a:cs typeface="Arial MT"/>
              </a:rPr>
              <a:t>any</a:t>
            </a:r>
            <a:r>
              <a:rPr lang="en-US" sz="1100" spc="-1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property,</a:t>
            </a:r>
            <a:r>
              <a:rPr lang="en-US" sz="1100" spc="-204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40" dirty="0">
                <a:solidFill>
                  <a:srgbClr val="0054A6"/>
                </a:solidFill>
                <a:latin typeface="Arial MT"/>
                <a:cs typeface="Arial MT"/>
              </a:rPr>
              <a:t>legacy</a:t>
            </a:r>
            <a:r>
              <a:rPr lang="en-US" sz="1100" spc="-1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endowment</a:t>
            </a:r>
            <a:r>
              <a:rPr lang="en-US"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30" dirty="0">
                <a:solidFill>
                  <a:srgbClr val="0054A6"/>
                </a:solidFill>
                <a:latin typeface="Arial MT"/>
                <a:cs typeface="Arial MT"/>
              </a:rPr>
              <a:t>bequest 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lang="en-US"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20" dirty="0">
                <a:solidFill>
                  <a:srgbClr val="0054A6"/>
                </a:solidFill>
                <a:latin typeface="Arial MT"/>
                <a:cs typeface="Arial MT"/>
              </a:rPr>
              <a:t>gift</a:t>
            </a:r>
            <a:r>
              <a:rPr lang="en-US"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lang="en-US"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purpose</a:t>
            </a:r>
            <a:r>
              <a:rPr lang="en-US"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lang="en-US"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education</a:t>
            </a:r>
            <a:r>
              <a:rPr lang="en-US"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lang="en-US"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otherwise</a:t>
            </a:r>
            <a:r>
              <a:rPr lang="en-US"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lang="en-US"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furtherance</a:t>
            </a:r>
            <a:r>
              <a:rPr lang="en-US"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lang="en-US"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lang="en-US"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10" dirty="0">
                <a:solidFill>
                  <a:srgbClr val="0054A6"/>
                </a:solidFill>
                <a:latin typeface="Arial MT"/>
                <a:cs typeface="Arial MT"/>
              </a:rPr>
              <a:t>work</a:t>
            </a:r>
            <a:r>
              <a:rPr lang="en-US"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lang="en-US"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welfare</a:t>
            </a:r>
            <a:r>
              <a:rPr lang="en-US"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lang="en-US"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lang="en-US"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college </a:t>
            </a:r>
            <a:r>
              <a:rPr lang="en-US"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lang="en-US" sz="1100" spc="2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invest </a:t>
            </a:r>
            <a:r>
              <a:rPr lang="en-US" sz="1100" spc="-40" dirty="0">
                <a:solidFill>
                  <a:srgbClr val="0054A6"/>
                </a:solidFill>
                <a:latin typeface="Arial MT"/>
                <a:cs typeface="Arial MT"/>
              </a:rPr>
              <a:t>any 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funds representing 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lang="en-US" sz="1100" spc="-65" dirty="0">
                <a:solidFill>
                  <a:srgbClr val="0054A6"/>
                </a:solidFill>
                <a:latin typeface="Arial MT"/>
                <a:cs typeface="Arial MT"/>
              </a:rPr>
              <a:t>same </a:t>
            </a:r>
            <a:r>
              <a:rPr lang="en-US" sz="1100" spc="5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lang="en-US" sz="1100" spc="-45" dirty="0">
                <a:solidFill>
                  <a:srgbClr val="0054A6"/>
                </a:solidFill>
                <a:latin typeface="Arial MT"/>
                <a:cs typeface="Arial MT"/>
              </a:rPr>
              <a:t>accordance </a:t>
            </a:r>
            <a:r>
              <a:rPr lang="en-US" sz="1100" spc="20" dirty="0">
                <a:solidFill>
                  <a:srgbClr val="0054A6"/>
                </a:solidFill>
                <a:latin typeface="Arial MT"/>
                <a:cs typeface="Arial MT"/>
              </a:rPr>
              <a:t>with 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provisions 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lang="en-US" sz="1100" spc="-120" dirty="0">
                <a:solidFill>
                  <a:srgbClr val="0054A6"/>
                </a:solidFill>
                <a:latin typeface="Arial MT"/>
                <a:cs typeface="Arial MT"/>
              </a:rPr>
              <a:t>AICTE 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95" dirty="0">
                <a:solidFill>
                  <a:srgbClr val="0054A6"/>
                </a:solidFill>
                <a:latin typeface="Arial MT"/>
                <a:cs typeface="Arial MT"/>
              </a:rPr>
              <a:t>JNTUH</a:t>
            </a:r>
            <a:r>
              <a:rPr lang="en-US" sz="1100" spc="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10" dirty="0">
                <a:solidFill>
                  <a:srgbClr val="0054A6"/>
                </a:solidFill>
                <a:latin typeface="Arial MT"/>
                <a:cs typeface="Arial MT"/>
              </a:rPr>
              <a:t>norms/guidelines.</a:t>
            </a:r>
            <a:endParaRPr lang="en-US"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en-US" sz="1200" b="1" spc="-15" dirty="0">
                <a:solidFill>
                  <a:srgbClr val="9E0A0F"/>
                </a:solidFill>
                <a:latin typeface="Arial"/>
                <a:cs typeface="Arial"/>
              </a:rPr>
              <a:t>1.1</a:t>
            </a:r>
            <a:r>
              <a:rPr lang="en-US" sz="1200" b="1" spc="-12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lang="en-US" sz="1200" b="1" spc="-85" dirty="0">
                <a:solidFill>
                  <a:srgbClr val="9E0A0F"/>
                </a:solidFill>
                <a:latin typeface="Arial"/>
                <a:cs typeface="Arial"/>
              </a:rPr>
              <a:t>FORMATION</a:t>
            </a:r>
            <a:r>
              <a:rPr lang="en-US" sz="1200" b="1" spc="-12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lang="en-US" sz="1200" b="1" spc="60" dirty="0">
                <a:solidFill>
                  <a:srgbClr val="9E0A0F"/>
                </a:solidFill>
                <a:latin typeface="Arial"/>
                <a:cs typeface="Arial"/>
              </a:rPr>
              <a:t>/</a:t>
            </a:r>
            <a:r>
              <a:rPr lang="en-US" sz="1200" b="1" spc="-12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lang="en-US" sz="1200" b="1" spc="-75" dirty="0">
                <a:solidFill>
                  <a:srgbClr val="9E0A0F"/>
                </a:solidFill>
                <a:latin typeface="Arial"/>
                <a:cs typeface="Arial"/>
              </a:rPr>
              <a:t>APPOINTMENT</a:t>
            </a:r>
            <a:r>
              <a:rPr lang="en-US" sz="1200" b="1" spc="-12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lang="en-US" sz="1200" b="1" spc="-90" dirty="0">
                <a:solidFill>
                  <a:srgbClr val="9E0A0F"/>
                </a:solidFill>
                <a:latin typeface="Arial"/>
                <a:cs typeface="Arial"/>
              </a:rPr>
              <a:t>OF</a:t>
            </a:r>
            <a:r>
              <a:rPr lang="en-US" sz="1200" b="1" spc="-12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lang="en-US" sz="1200" b="1" spc="-90" dirty="0">
                <a:solidFill>
                  <a:srgbClr val="9E0A0F"/>
                </a:solidFill>
                <a:latin typeface="Arial"/>
                <a:cs typeface="Arial"/>
              </a:rPr>
              <a:t>GOVERNING</a:t>
            </a:r>
            <a:r>
              <a:rPr lang="en-US" sz="1200" b="1" spc="-12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lang="en-US" sz="1200" b="1" spc="-100" dirty="0">
                <a:solidFill>
                  <a:srgbClr val="9E0A0F"/>
                </a:solidFill>
                <a:latin typeface="Arial"/>
                <a:cs typeface="Arial"/>
              </a:rPr>
              <a:t>BODY</a:t>
            </a:r>
            <a:endParaRPr lang="en-US" sz="1200" dirty="0">
              <a:latin typeface="Arial"/>
              <a:cs typeface="Arial"/>
            </a:endParaRPr>
          </a:p>
          <a:p>
            <a:pPr marL="12700" marR="8890" indent="277495">
              <a:lnSpc>
                <a:spcPct val="125000"/>
              </a:lnSpc>
              <a:spcBef>
                <a:spcPts val="545"/>
              </a:spcBef>
            </a:pPr>
            <a:r>
              <a:rPr lang="en-US" sz="1100" spc="-6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 Structure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30" dirty="0">
                <a:solidFill>
                  <a:srgbClr val="0054A6"/>
                </a:solidFill>
                <a:latin typeface="Arial MT"/>
                <a:cs typeface="Arial MT"/>
              </a:rPr>
              <a:t>Governing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45" dirty="0">
                <a:solidFill>
                  <a:srgbClr val="0054A6"/>
                </a:solidFill>
                <a:latin typeface="Arial MT"/>
                <a:cs typeface="Arial MT"/>
              </a:rPr>
              <a:t>Body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40" dirty="0">
                <a:solidFill>
                  <a:srgbClr val="0054A6"/>
                </a:solidFill>
                <a:latin typeface="Arial MT"/>
                <a:cs typeface="Arial MT"/>
              </a:rPr>
              <a:t>College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35" dirty="0">
                <a:solidFill>
                  <a:srgbClr val="0054A6"/>
                </a:solidFill>
                <a:latin typeface="Arial MT"/>
                <a:cs typeface="Arial MT"/>
              </a:rPr>
              <a:t>shall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35" dirty="0">
                <a:solidFill>
                  <a:srgbClr val="0054A6"/>
                </a:solidFill>
                <a:latin typeface="Arial MT"/>
                <a:cs typeface="Arial MT"/>
              </a:rPr>
              <a:t>consist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5" dirty="0">
                <a:solidFill>
                  <a:srgbClr val="0054A6"/>
                </a:solidFill>
                <a:latin typeface="Arial MT"/>
                <a:cs typeface="Arial MT"/>
              </a:rPr>
              <a:t>following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45" dirty="0">
                <a:solidFill>
                  <a:srgbClr val="0054A6"/>
                </a:solidFill>
                <a:latin typeface="Arial MT"/>
                <a:cs typeface="Arial MT"/>
              </a:rPr>
              <a:t>persons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100" dirty="0">
                <a:solidFill>
                  <a:srgbClr val="0054A6"/>
                </a:solidFill>
                <a:latin typeface="Arial MT"/>
                <a:cs typeface="Arial MT"/>
              </a:rPr>
              <a:t>as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per 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lang="en-US" sz="1100" spc="-2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120" dirty="0">
                <a:solidFill>
                  <a:srgbClr val="0054A6"/>
                </a:solidFill>
                <a:latin typeface="Arial MT"/>
                <a:cs typeface="Arial MT"/>
              </a:rPr>
              <a:t>AICTE</a:t>
            </a:r>
            <a:r>
              <a:rPr lang="en-US"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30" dirty="0">
                <a:solidFill>
                  <a:srgbClr val="0054A6"/>
                </a:solidFill>
                <a:latin typeface="Arial MT"/>
                <a:cs typeface="Arial MT"/>
              </a:rPr>
              <a:t>guidelines.</a:t>
            </a:r>
            <a:r>
              <a:rPr lang="en-US" sz="1100" spc="-1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70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lang="en-US"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term</a:t>
            </a:r>
            <a:r>
              <a:rPr lang="en-US"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lang="en-US"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lang="en-US"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governing</a:t>
            </a:r>
            <a:r>
              <a:rPr lang="en-US"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10" dirty="0">
                <a:solidFill>
                  <a:srgbClr val="0054A6"/>
                </a:solidFill>
                <a:latin typeface="Arial MT"/>
                <a:cs typeface="Arial MT"/>
              </a:rPr>
              <a:t>body</a:t>
            </a:r>
            <a:r>
              <a:rPr lang="en-US"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40" dirty="0">
                <a:solidFill>
                  <a:srgbClr val="0054A6"/>
                </a:solidFill>
                <a:latin typeface="Arial MT"/>
                <a:cs typeface="Arial MT"/>
              </a:rPr>
              <a:t>shall</a:t>
            </a:r>
            <a:r>
              <a:rPr lang="en-US"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30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lang="en-US"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15" dirty="0">
                <a:solidFill>
                  <a:srgbClr val="0054A6"/>
                </a:solidFill>
                <a:latin typeface="Arial MT"/>
                <a:cs typeface="Arial MT"/>
              </a:rPr>
              <a:t>two</a:t>
            </a:r>
            <a:r>
              <a:rPr lang="en-US"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65" dirty="0">
                <a:solidFill>
                  <a:srgbClr val="0054A6"/>
                </a:solidFill>
                <a:latin typeface="Arial MT"/>
                <a:cs typeface="Arial MT"/>
              </a:rPr>
              <a:t>years</a:t>
            </a:r>
            <a:r>
              <a:rPr lang="en-US"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55" dirty="0">
                <a:solidFill>
                  <a:srgbClr val="0054A6"/>
                </a:solidFill>
                <a:latin typeface="Arial MT"/>
                <a:cs typeface="Arial MT"/>
              </a:rPr>
              <a:t>unless</a:t>
            </a:r>
            <a:r>
              <a:rPr lang="en-US"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otherwise</a:t>
            </a:r>
            <a:r>
              <a:rPr lang="en-US"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40" dirty="0">
                <a:solidFill>
                  <a:srgbClr val="0054A6"/>
                </a:solidFill>
                <a:latin typeface="Arial MT"/>
                <a:cs typeface="Arial MT"/>
              </a:rPr>
              <a:t>specified.</a:t>
            </a:r>
            <a:endParaRPr lang="en-US" sz="1100" dirty="0">
              <a:latin typeface="Arial MT"/>
              <a:cs typeface="Arial MT"/>
            </a:endParaRPr>
          </a:p>
          <a:p>
            <a:pPr marL="193040" indent="-180340" algn="just">
              <a:lnSpc>
                <a:spcPct val="100000"/>
              </a:lnSpc>
              <a:spcBef>
                <a:spcPts val="894"/>
              </a:spcBef>
              <a:buClr>
                <a:srgbClr val="0054A6"/>
              </a:buClr>
              <a:buSzPct val="81818"/>
              <a:buFont typeface="MS UI Gothic"/>
              <a:buChar char="◆"/>
              <a:tabLst>
                <a:tab pos="193675" algn="l"/>
              </a:tabLst>
            </a:pPr>
            <a:r>
              <a:rPr lang="en-US" sz="1100" b="1" spc="-45" dirty="0">
                <a:solidFill>
                  <a:srgbClr val="6C5600"/>
                </a:solidFill>
                <a:latin typeface="Arial"/>
                <a:cs typeface="Arial"/>
              </a:rPr>
              <a:t>Chairman</a:t>
            </a:r>
            <a:r>
              <a:rPr lang="en-US" sz="1100" b="1" spc="-35" dirty="0">
                <a:solidFill>
                  <a:srgbClr val="6C5600"/>
                </a:solidFill>
                <a:latin typeface="Arial"/>
                <a:cs typeface="Arial"/>
              </a:rPr>
              <a:t> </a:t>
            </a:r>
            <a:r>
              <a:rPr lang="en-US" sz="1100" b="1" spc="-85" dirty="0">
                <a:solidFill>
                  <a:srgbClr val="6C5600"/>
                </a:solidFill>
                <a:latin typeface="Arial"/>
                <a:cs typeface="Arial"/>
              </a:rPr>
              <a:t>:</a:t>
            </a:r>
            <a:r>
              <a:rPr lang="en-US" sz="1100" b="1" spc="-80" dirty="0">
                <a:solidFill>
                  <a:srgbClr val="6C5600"/>
                </a:solidFill>
                <a:latin typeface="Arial"/>
                <a:cs typeface="Arial"/>
              </a:rPr>
              <a:t> </a:t>
            </a:r>
            <a:r>
              <a:rPr lang="en-US" sz="1100" spc="-204" dirty="0">
                <a:solidFill>
                  <a:srgbClr val="0054A6"/>
                </a:solidFill>
                <a:latin typeface="Arial MT"/>
                <a:cs typeface="Arial MT"/>
              </a:rPr>
              <a:t>T</a:t>
            </a:r>
            <a:r>
              <a:rPr lang="en-US" sz="1100" spc="-10" dirty="0">
                <a:solidFill>
                  <a:srgbClr val="0054A6"/>
                </a:solidFill>
                <a:latin typeface="Arial MT"/>
                <a:cs typeface="Arial MT"/>
              </a:rPr>
              <a:t>o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30" dirty="0">
                <a:solidFill>
                  <a:srgbClr val="0054A6"/>
                </a:solidFill>
                <a:latin typeface="Arial MT"/>
                <a:cs typeface="Arial MT"/>
              </a:rPr>
              <a:t>b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e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nomin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te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d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b</a:t>
            </a:r>
            <a:r>
              <a:rPr lang="en-US" sz="1100" spc="-35" dirty="0">
                <a:solidFill>
                  <a:srgbClr val="0054A6"/>
                </a:solidFill>
                <a:latin typeface="Arial MT"/>
                <a:cs typeface="Arial MT"/>
              </a:rPr>
              <a:t>y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10" dirty="0">
                <a:solidFill>
                  <a:srgbClr val="0054A6"/>
                </a:solidFill>
                <a:latin typeface="Arial MT"/>
                <a:cs typeface="Arial MT"/>
              </a:rPr>
              <a:t>th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e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10" dirty="0">
                <a:solidFill>
                  <a:srgbClr val="0054A6"/>
                </a:solidFill>
                <a:latin typeface="Arial MT"/>
                <a:cs typeface="Arial MT"/>
              </a:rPr>
              <a:t>trust</a:t>
            </a:r>
            <a:endParaRPr lang="en-US" sz="1100" dirty="0">
              <a:latin typeface="Arial MT"/>
              <a:cs typeface="Arial MT"/>
            </a:endParaRPr>
          </a:p>
          <a:p>
            <a:pPr marL="193040" indent="-180340" algn="just">
              <a:lnSpc>
                <a:spcPct val="100000"/>
              </a:lnSpc>
              <a:spcBef>
                <a:spcPts val="895"/>
              </a:spcBef>
              <a:buClr>
                <a:srgbClr val="0054A6"/>
              </a:buClr>
              <a:buSzPct val="81818"/>
              <a:buFont typeface="MS UI Gothic"/>
              <a:buChar char="◆"/>
              <a:tabLst>
                <a:tab pos="193675" algn="l"/>
              </a:tabLst>
            </a:pPr>
            <a:r>
              <a:rPr lang="en-US" sz="1100" b="1" spc="-25" dirty="0">
                <a:solidFill>
                  <a:srgbClr val="6C5600"/>
                </a:solidFill>
                <a:latin typeface="Arial"/>
                <a:cs typeface="Arial"/>
              </a:rPr>
              <a:t>Membe</a:t>
            </a:r>
            <a:r>
              <a:rPr lang="en-US" sz="1100" b="1" spc="-15" dirty="0">
                <a:solidFill>
                  <a:srgbClr val="6C5600"/>
                </a:solidFill>
                <a:latin typeface="Arial"/>
                <a:cs typeface="Arial"/>
              </a:rPr>
              <a:t>r</a:t>
            </a:r>
            <a:r>
              <a:rPr lang="en-US" sz="1100" b="1" spc="-20" dirty="0">
                <a:solidFill>
                  <a:srgbClr val="6C5600"/>
                </a:solidFill>
                <a:latin typeface="Arial"/>
                <a:cs typeface="Arial"/>
              </a:rPr>
              <a:t> </a:t>
            </a:r>
            <a:r>
              <a:rPr lang="en-US" sz="1100" b="1" spc="-85" dirty="0">
                <a:solidFill>
                  <a:srgbClr val="6C5600"/>
                </a:solidFill>
                <a:latin typeface="Arial"/>
                <a:cs typeface="Arial"/>
              </a:rPr>
              <a:t>:</a:t>
            </a:r>
            <a:r>
              <a:rPr lang="en-US" sz="1100" b="1" spc="-5" dirty="0">
                <a:solidFill>
                  <a:srgbClr val="6C5600"/>
                </a:solidFill>
                <a:latin typeface="Arial"/>
                <a:cs typeface="Arial"/>
              </a:rPr>
              <a:t> </a:t>
            </a:r>
            <a:r>
              <a:rPr lang="en-US" sz="1100" spc="-30" dirty="0">
                <a:solidFill>
                  <a:srgbClr val="0054A6"/>
                </a:solidFill>
                <a:latin typeface="Arial MT"/>
                <a:cs typeface="Arial MT"/>
              </a:rPr>
              <a:t>Nominee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 the trust</a:t>
            </a:r>
            <a:endParaRPr lang="en-US" sz="1100" dirty="0">
              <a:latin typeface="Arial MT"/>
              <a:cs typeface="Arial MT"/>
            </a:endParaRPr>
          </a:p>
          <a:p>
            <a:pPr marL="193040" indent="-180340" algn="just">
              <a:lnSpc>
                <a:spcPct val="100000"/>
              </a:lnSpc>
              <a:spcBef>
                <a:spcPts val="894"/>
              </a:spcBef>
              <a:buClr>
                <a:srgbClr val="0054A6"/>
              </a:buClr>
              <a:buSzPct val="81818"/>
              <a:buFont typeface="MS UI Gothic"/>
              <a:buChar char="◆"/>
              <a:tabLst>
                <a:tab pos="193675" algn="l"/>
              </a:tabLst>
            </a:pPr>
            <a:r>
              <a:rPr lang="en-US" sz="1100" b="1" spc="-25" dirty="0">
                <a:solidFill>
                  <a:srgbClr val="6C5600"/>
                </a:solidFill>
                <a:latin typeface="Arial"/>
                <a:cs typeface="Arial"/>
              </a:rPr>
              <a:t>Membe</a:t>
            </a:r>
            <a:r>
              <a:rPr lang="en-US" sz="1100" b="1" spc="-15" dirty="0">
                <a:solidFill>
                  <a:srgbClr val="6C5600"/>
                </a:solidFill>
                <a:latin typeface="Arial"/>
                <a:cs typeface="Arial"/>
              </a:rPr>
              <a:t>r</a:t>
            </a:r>
            <a:r>
              <a:rPr lang="en-US" sz="1100" b="1" spc="-20" dirty="0">
                <a:solidFill>
                  <a:srgbClr val="6C5600"/>
                </a:solidFill>
                <a:latin typeface="Arial"/>
                <a:cs typeface="Arial"/>
              </a:rPr>
              <a:t> </a:t>
            </a:r>
            <a:r>
              <a:rPr lang="en-US" sz="1100" b="1" spc="-85" dirty="0">
                <a:solidFill>
                  <a:srgbClr val="6C5600"/>
                </a:solidFill>
                <a:latin typeface="Arial"/>
                <a:cs typeface="Arial"/>
              </a:rPr>
              <a:t>:</a:t>
            </a:r>
            <a:r>
              <a:rPr lang="en-US" sz="1100" b="1" spc="-5" dirty="0">
                <a:solidFill>
                  <a:srgbClr val="6C5600"/>
                </a:solidFill>
                <a:latin typeface="Arial"/>
                <a:cs typeface="Arial"/>
              </a:rPr>
              <a:t> </a:t>
            </a:r>
            <a:r>
              <a:rPr lang="en-US" sz="1100" spc="-30" dirty="0">
                <a:solidFill>
                  <a:srgbClr val="0054A6"/>
                </a:solidFill>
                <a:latin typeface="Arial MT"/>
                <a:cs typeface="Arial MT"/>
              </a:rPr>
              <a:t>Nominee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 the trust</a:t>
            </a:r>
            <a:endParaRPr lang="en-US" sz="1100" dirty="0">
              <a:latin typeface="Arial MT"/>
              <a:cs typeface="Arial MT"/>
            </a:endParaRPr>
          </a:p>
          <a:p>
            <a:pPr marL="193040" marR="5080" indent="-179705" algn="just">
              <a:lnSpc>
                <a:spcPct val="125000"/>
              </a:lnSpc>
              <a:spcBef>
                <a:spcPts val="565"/>
              </a:spcBef>
              <a:buClr>
                <a:srgbClr val="0054A6"/>
              </a:buClr>
              <a:buSzPct val="81818"/>
              <a:buFont typeface="MS UI Gothic"/>
              <a:buChar char="◆"/>
              <a:tabLst>
                <a:tab pos="193675" algn="l"/>
              </a:tabLst>
            </a:pPr>
            <a:r>
              <a:rPr lang="en-US" sz="1100" b="1" dirty="0">
                <a:solidFill>
                  <a:srgbClr val="6C5600"/>
                </a:solidFill>
                <a:latin typeface="Arial"/>
                <a:cs typeface="Arial"/>
              </a:rPr>
              <a:t>Member </a:t>
            </a:r>
            <a:r>
              <a:rPr lang="en-US" sz="1100" b="1" spc="-85" dirty="0">
                <a:solidFill>
                  <a:srgbClr val="6C5600"/>
                </a:solidFill>
                <a:latin typeface="Arial"/>
                <a:cs typeface="Arial"/>
              </a:rPr>
              <a:t>: 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An </a:t>
            </a:r>
            <a:r>
              <a:rPr lang="en-US" sz="1100" spc="20" dirty="0">
                <a:solidFill>
                  <a:srgbClr val="0054A6"/>
                </a:solidFill>
                <a:latin typeface="Arial MT"/>
                <a:cs typeface="Arial MT"/>
              </a:rPr>
              <a:t>Industrialist/technologist/educationist from </a:t>
            </a:r>
            <a:r>
              <a:rPr lang="en-US" sz="1100" spc="1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Region </a:t>
            </a:r>
            <a:r>
              <a:rPr lang="en-US" sz="1100" spc="40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lang="en-US" sz="1100" spc="-10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lang="en-US" sz="1100" spc="15" dirty="0">
                <a:solidFill>
                  <a:srgbClr val="0054A6"/>
                </a:solidFill>
                <a:latin typeface="Arial MT"/>
                <a:cs typeface="Arial MT"/>
              </a:rPr>
              <a:t>nominated </a:t>
            </a:r>
            <a:r>
              <a:rPr lang="en-US" sz="1100" spc="5" dirty="0">
                <a:solidFill>
                  <a:srgbClr val="0054A6"/>
                </a:solidFill>
                <a:latin typeface="Arial MT"/>
                <a:cs typeface="Arial MT"/>
              </a:rPr>
              <a:t>by </a:t>
            </a:r>
            <a:r>
              <a:rPr lang="en-US" sz="1100" spc="2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lang="en-US"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30" dirty="0">
                <a:solidFill>
                  <a:srgbClr val="0054A6"/>
                </a:solidFill>
                <a:latin typeface="Arial MT"/>
                <a:cs typeface="Arial MT"/>
              </a:rPr>
              <a:t>concerned</a:t>
            </a:r>
            <a:r>
              <a:rPr lang="en-US"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45" dirty="0">
                <a:solidFill>
                  <a:srgbClr val="0054A6"/>
                </a:solidFill>
                <a:latin typeface="Arial MT"/>
                <a:cs typeface="Arial MT"/>
              </a:rPr>
              <a:t>Regional</a:t>
            </a:r>
            <a:r>
              <a:rPr lang="en-US"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Committee</a:t>
            </a:r>
            <a:r>
              <a:rPr lang="en-US"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100" dirty="0">
                <a:solidFill>
                  <a:srgbClr val="0054A6"/>
                </a:solidFill>
                <a:latin typeface="Arial MT"/>
                <a:cs typeface="Arial MT"/>
              </a:rPr>
              <a:t>as</a:t>
            </a:r>
            <a:r>
              <a:rPr lang="en-US"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8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lang="en-US" sz="1100" spc="-1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nominee</a:t>
            </a:r>
            <a:r>
              <a:rPr lang="en-US"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lang="en-US"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lang="en-US"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35" dirty="0">
                <a:solidFill>
                  <a:srgbClr val="0054A6"/>
                </a:solidFill>
                <a:latin typeface="Arial MT"/>
                <a:cs typeface="Arial MT"/>
              </a:rPr>
              <a:t>Council,</a:t>
            </a:r>
            <a:r>
              <a:rPr lang="en-US" sz="1100" spc="-1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15" dirty="0">
                <a:solidFill>
                  <a:srgbClr val="0054A6"/>
                </a:solidFill>
                <a:latin typeface="Arial MT"/>
                <a:cs typeface="Arial MT"/>
              </a:rPr>
              <a:t>out</a:t>
            </a:r>
            <a:r>
              <a:rPr lang="en-US"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lang="en-US"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lang="en-US"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panel</a:t>
            </a:r>
            <a:r>
              <a:rPr lang="en-US" sz="1100" spc="-1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approved</a:t>
            </a:r>
            <a:r>
              <a:rPr lang="en-US"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10" dirty="0">
                <a:solidFill>
                  <a:srgbClr val="0054A6"/>
                </a:solidFill>
                <a:latin typeface="Arial MT"/>
                <a:cs typeface="Arial MT"/>
              </a:rPr>
              <a:t>by</a:t>
            </a:r>
            <a:r>
              <a:rPr lang="en-US"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lang="en-US"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40" dirty="0">
                <a:solidFill>
                  <a:srgbClr val="0054A6"/>
                </a:solidFill>
                <a:latin typeface="Arial MT"/>
                <a:cs typeface="Arial MT"/>
              </a:rPr>
              <a:t>Chairman </a:t>
            </a:r>
            <a:r>
              <a:rPr lang="en-US" sz="1100" spc="-2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lang="en-US"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lang="en-US"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trust.</a:t>
            </a:r>
            <a:endParaRPr lang="en-US" sz="1100" dirty="0">
              <a:latin typeface="Arial MT"/>
              <a:cs typeface="Arial MT"/>
            </a:endParaRPr>
          </a:p>
          <a:p>
            <a:pPr marL="193040" indent="-180340">
              <a:lnSpc>
                <a:spcPct val="100000"/>
              </a:lnSpc>
              <a:spcBef>
                <a:spcPts val="894"/>
              </a:spcBef>
              <a:buClr>
                <a:srgbClr val="0054A6"/>
              </a:buClr>
              <a:buSzPct val="81818"/>
              <a:buFont typeface="MS UI Gothic"/>
              <a:buChar char="◆"/>
              <a:tabLst>
                <a:tab pos="193675" algn="l"/>
              </a:tabLst>
            </a:pPr>
            <a:r>
              <a:rPr lang="en-US" sz="1100" b="1" spc="-20" dirty="0">
                <a:solidFill>
                  <a:srgbClr val="6C5600"/>
                </a:solidFill>
                <a:latin typeface="Arial"/>
                <a:cs typeface="Arial"/>
              </a:rPr>
              <a:t>Member</a:t>
            </a:r>
            <a:r>
              <a:rPr lang="en-US" sz="1100" b="1" spc="-25" dirty="0">
                <a:solidFill>
                  <a:srgbClr val="6C5600"/>
                </a:solidFill>
                <a:latin typeface="Arial"/>
                <a:cs typeface="Arial"/>
              </a:rPr>
              <a:t> </a:t>
            </a:r>
            <a:r>
              <a:rPr lang="en-US" sz="1100" b="1" spc="-85" dirty="0">
                <a:solidFill>
                  <a:srgbClr val="6C5600"/>
                </a:solidFill>
                <a:latin typeface="Arial"/>
                <a:cs typeface="Arial"/>
              </a:rPr>
              <a:t>:</a:t>
            </a:r>
            <a:r>
              <a:rPr lang="en-US" sz="1100" b="1" spc="-10" dirty="0">
                <a:solidFill>
                  <a:srgbClr val="6C5600"/>
                </a:solidFill>
                <a:latin typeface="Arial"/>
                <a:cs typeface="Arial"/>
              </a:rPr>
              <a:t> </a:t>
            </a:r>
            <a:r>
              <a:rPr lang="en-US" sz="1100" spc="-35" dirty="0">
                <a:solidFill>
                  <a:srgbClr val="0054A6"/>
                </a:solidFill>
                <a:latin typeface="Arial MT"/>
                <a:cs typeface="Arial MT"/>
              </a:rPr>
              <a:t>Nominee</a:t>
            </a:r>
            <a:r>
              <a:rPr lang="en-US"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lang="en-US"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lang="en-US" sz="1100" spc="-50" dirty="0">
                <a:solidFill>
                  <a:srgbClr val="0054A6"/>
                </a:solidFill>
                <a:latin typeface="Arial MT"/>
                <a:cs typeface="Arial MT"/>
              </a:rPr>
              <a:t>State</a:t>
            </a:r>
            <a:r>
              <a:rPr lang="en-US"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30" dirty="0">
                <a:solidFill>
                  <a:srgbClr val="0054A6"/>
                </a:solidFill>
                <a:latin typeface="Arial MT"/>
                <a:cs typeface="Arial MT"/>
              </a:rPr>
              <a:t>Government</a:t>
            </a:r>
            <a:r>
              <a:rPr lang="en-US"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65" dirty="0">
                <a:solidFill>
                  <a:srgbClr val="0054A6"/>
                </a:solidFill>
                <a:latin typeface="Arial MT"/>
                <a:cs typeface="Arial MT"/>
              </a:rPr>
              <a:t>–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Director</a:t>
            </a:r>
            <a:r>
              <a:rPr lang="en-US"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55" dirty="0">
                <a:solidFill>
                  <a:srgbClr val="0054A6"/>
                </a:solidFill>
                <a:latin typeface="Arial MT"/>
                <a:cs typeface="Arial MT"/>
              </a:rPr>
              <a:t>Technical</a:t>
            </a:r>
            <a:r>
              <a:rPr lang="en-US" sz="1100" spc="3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40" dirty="0">
                <a:solidFill>
                  <a:srgbClr val="0054A6"/>
                </a:solidFill>
                <a:latin typeface="Arial MT"/>
                <a:cs typeface="Arial MT"/>
              </a:rPr>
              <a:t>Education.</a:t>
            </a:r>
            <a:endParaRPr lang="en-US" sz="1100" dirty="0">
              <a:latin typeface="Arial MT"/>
              <a:cs typeface="Arial MT"/>
            </a:endParaRPr>
          </a:p>
          <a:p>
            <a:pPr marL="193040" marR="6350" indent="-179705" algn="just">
              <a:lnSpc>
                <a:spcPct val="125000"/>
              </a:lnSpc>
              <a:spcBef>
                <a:spcPts val="565"/>
              </a:spcBef>
              <a:buClr>
                <a:srgbClr val="0054A6"/>
              </a:buClr>
              <a:buSzPct val="81818"/>
              <a:buFont typeface="MS UI Gothic"/>
              <a:buChar char="◆"/>
              <a:tabLst>
                <a:tab pos="193675" algn="l"/>
              </a:tabLst>
            </a:pPr>
            <a:r>
              <a:rPr lang="en-US" sz="1100" b="1" spc="-5" dirty="0">
                <a:solidFill>
                  <a:srgbClr val="6C5600"/>
                </a:solidFill>
                <a:latin typeface="Arial"/>
                <a:cs typeface="Arial"/>
              </a:rPr>
              <a:t>Member </a:t>
            </a:r>
            <a:r>
              <a:rPr lang="en-US" sz="1100" b="1" spc="-85" dirty="0">
                <a:solidFill>
                  <a:srgbClr val="6C5600"/>
                </a:solidFill>
                <a:latin typeface="Arial"/>
                <a:cs typeface="Arial"/>
              </a:rPr>
              <a:t>: 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An </a:t>
            </a:r>
            <a:r>
              <a:rPr lang="en-US" sz="1100" spc="15" dirty="0">
                <a:solidFill>
                  <a:srgbClr val="0054A6"/>
                </a:solidFill>
                <a:latin typeface="Arial MT"/>
                <a:cs typeface="Arial MT"/>
              </a:rPr>
              <a:t>Industrialist/technologist/educationist from the 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Region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10" dirty="0">
                <a:solidFill>
                  <a:srgbClr val="0054A6"/>
                </a:solidFill>
                <a:latin typeface="Arial MT"/>
                <a:cs typeface="Arial MT"/>
              </a:rPr>
              <a:t>nominated 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by </a:t>
            </a:r>
            <a:r>
              <a:rPr lang="en-US" sz="1100" spc="1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State 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 Government.</a:t>
            </a:r>
            <a:endParaRPr lang="en-US" sz="1100" dirty="0">
              <a:latin typeface="Arial MT"/>
              <a:cs typeface="Arial MT"/>
            </a:endParaRPr>
          </a:p>
          <a:p>
            <a:pPr marL="193040" indent="-180340">
              <a:lnSpc>
                <a:spcPct val="100000"/>
              </a:lnSpc>
              <a:spcBef>
                <a:spcPts val="895"/>
              </a:spcBef>
              <a:buClr>
                <a:srgbClr val="0054A6"/>
              </a:buClr>
              <a:buSzPct val="81818"/>
              <a:buFont typeface="MS UI Gothic"/>
              <a:buChar char="◆"/>
              <a:tabLst>
                <a:tab pos="193675" algn="l"/>
              </a:tabLst>
            </a:pPr>
            <a:r>
              <a:rPr lang="en-US" sz="1100" b="1" spc="-20" dirty="0">
                <a:solidFill>
                  <a:srgbClr val="6C5600"/>
                </a:solidFill>
                <a:latin typeface="Arial"/>
                <a:cs typeface="Arial"/>
              </a:rPr>
              <a:t>Member</a:t>
            </a:r>
            <a:r>
              <a:rPr lang="en-US" sz="1100" b="1" spc="-10" dirty="0">
                <a:solidFill>
                  <a:srgbClr val="6C5600"/>
                </a:solidFill>
                <a:latin typeface="Arial"/>
                <a:cs typeface="Arial"/>
              </a:rPr>
              <a:t> </a:t>
            </a:r>
            <a:r>
              <a:rPr lang="en-US" sz="1100" b="1" spc="-85" dirty="0">
                <a:solidFill>
                  <a:srgbClr val="6C5600"/>
                </a:solidFill>
                <a:latin typeface="Arial"/>
                <a:cs typeface="Arial"/>
              </a:rPr>
              <a:t>:</a:t>
            </a:r>
            <a:r>
              <a:rPr lang="en-US" sz="1100" b="1" spc="125" dirty="0">
                <a:solidFill>
                  <a:srgbClr val="6C5600"/>
                </a:solidFill>
                <a:latin typeface="Arial"/>
                <a:cs typeface="Arial"/>
              </a:rPr>
              <a:t> </a:t>
            </a:r>
            <a:r>
              <a:rPr lang="en-US" sz="1100" spc="-35" dirty="0">
                <a:solidFill>
                  <a:srgbClr val="0054A6"/>
                </a:solidFill>
                <a:latin typeface="Arial MT"/>
                <a:cs typeface="Arial MT"/>
              </a:rPr>
              <a:t>Nominee</a:t>
            </a:r>
            <a:r>
              <a:rPr lang="en-US"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lang="en-US"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120" dirty="0">
                <a:solidFill>
                  <a:srgbClr val="0054A6"/>
                </a:solidFill>
                <a:latin typeface="Arial MT"/>
                <a:cs typeface="Arial MT"/>
              </a:rPr>
              <a:t>JNT</a:t>
            </a:r>
            <a:r>
              <a:rPr lang="en-US"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40" dirty="0">
                <a:solidFill>
                  <a:srgbClr val="0054A6"/>
                </a:solidFill>
                <a:latin typeface="Arial MT"/>
                <a:cs typeface="Arial MT"/>
              </a:rPr>
              <a:t>University,</a:t>
            </a:r>
            <a:r>
              <a:rPr lang="en-US"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45" dirty="0">
                <a:solidFill>
                  <a:srgbClr val="0054A6"/>
                </a:solidFill>
                <a:latin typeface="Arial MT"/>
                <a:cs typeface="Arial MT"/>
              </a:rPr>
              <a:t>Hyderabad</a:t>
            </a:r>
            <a:endParaRPr lang="en-US" sz="1100" dirty="0">
              <a:latin typeface="Arial MT"/>
              <a:cs typeface="Arial MT"/>
            </a:endParaRPr>
          </a:p>
          <a:p>
            <a:pPr marL="193040" indent="-180340">
              <a:lnSpc>
                <a:spcPct val="100000"/>
              </a:lnSpc>
              <a:spcBef>
                <a:spcPts val="894"/>
              </a:spcBef>
              <a:buClr>
                <a:srgbClr val="0054A6"/>
              </a:buClr>
              <a:buSzPct val="81818"/>
              <a:buFont typeface="MS UI Gothic"/>
              <a:buChar char="◆"/>
              <a:tabLst>
                <a:tab pos="193675" algn="l"/>
              </a:tabLst>
            </a:pPr>
            <a:r>
              <a:rPr lang="en-US" sz="1100" b="1" spc="-25" dirty="0">
                <a:solidFill>
                  <a:srgbClr val="6C5600"/>
                </a:solidFill>
                <a:latin typeface="Arial"/>
                <a:cs typeface="Arial"/>
              </a:rPr>
              <a:t>Membe</a:t>
            </a:r>
            <a:r>
              <a:rPr lang="en-US" sz="1100" b="1" spc="-15" dirty="0">
                <a:solidFill>
                  <a:srgbClr val="6C5600"/>
                </a:solidFill>
                <a:latin typeface="Arial"/>
                <a:cs typeface="Arial"/>
              </a:rPr>
              <a:t>r</a:t>
            </a:r>
            <a:r>
              <a:rPr lang="en-US" sz="1100" b="1" spc="20" dirty="0">
                <a:solidFill>
                  <a:srgbClr val="6C5600"/>
                </a:solidFill>
                <a:latin typeface="Arial"/>
                <a:cs typeface="Arial"/>
              </a:rPr>
              <a:t> </a:t>
            </a:r>
            <a:r>
              <a:rPr lang="en-US" sz="1100" b="1" spc="-85" dirty="0">
                <a:solidFill>
                  <a:srgbClr val="6C5600"/>
                </a:solidFill>
                <a:latin typeface="Arial"/>
                <a:cs typeface="Arial"/>
              </a:rPr>
              <a:t>:</a:t>
            </a:r>
            <a:r>
              <a:rPr lang="en-US" sz="1100" b="1" spc="40" dirty="0">
                <a:solidFill>
                  <a:srgbClr val="6C5600"/>
                </a:solidFill>
                <a:latin typeface="Arial"/>
                <a:cs typeface="Arial"/>
              </a:rPr>
              <a:t> </a:t>
            </a:r>
            <a:r>
              <a:rPr lang="en-US" sz="1100" spc="-120" dirty="0">
                <a:solidFill>
                  <a:srgbClr val="0054A6"/>
                </a:solidFill>
                <a:latin typeface="Arial MT"/>
                <a:cs typeface="Arial MT"/>
              </a:rPr>
              <a:t>AICTE</a:t>
            </a:r>
            <a:r>
              <a:rPr lang="en-US"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35" dirty="0">
                <a:solidFill>
                  <a:srgbClr val="0054A6"/>
                </a:solidFill>
                <a:latin typeface="Arial MT"/>
                <a:cs typeface="Arial MT"/>
              </a:rPr>
              <a:t>Nominee.</a:t>
            </a:r>
            <a:endParaRPr lang="en-US" sz="1100" dirty="0">
              <a:latin typeface="Arial MT"/>
              <a:cs typeface="Arial MT"/>
            </a:endParaRPr>
          </a:p>
          <a:p>
            <a:pPr marL="193040" indent="-180340">
              <a:lnSpc>
                <a:spcPct val="100000"/>
              </a:lnSpc>
              <a:spcBef>
                <a:spcPts val="894"/>
              </a:spcBef>
              <a:buClr>
                <a:srgbClr val="0054A6"/>
              </a:buClr>
              <a:buSzPct val="81818"/>
              <a:buFont typeface="MS UI Gothic"/>
              <a:buChar char="◆"/>
              <a:tabLst>
                <a:tab pos="193675" algn="l"/>
              </a:tabLst>
            </a:pPr>
            <a:r>
              <a:rPr lang="en-US" sz="1100" b="1" spc="-25" dirty="0">
                <a:solidFill>
                  <a:srgbClr val="6C5600"/>
                </a:solidFill>
                <a:latin typeface="Arial"/>
                <a:cs typeface="Arial"/>
              </a:rPr>
              <a:t>Member</a:t>
            </a:r>
            <a:r>
              <a:rPr lang="en-US" sz="1100" b="1" spc="-40" dirty="0">
                <a:solidFill>
                  <a:srgbClr val="6C5600"/>
                </a:solidFill>
                <a:latin typeface="Arial"/>
                <a:cs typeface="Arial"/>
              </a:rPr>
              <a:t> </a:t>
            </a:r>
            <a:r>
              <a:rPr lang="en-US" sz="1100" b="1" spc="-85" dirty="0">
                <a:solidFill>
                  <a:srgbClr val="6C5600"/>
                </a:solidFill>
                <a:latin typeface="Arial"/>
                <a:cs typeface="Arial"/>
              </a:rPr>
              <a:t>:</a:t>
            </a:r>
            <a:r>
              <a:rPr lang="en-US" sz="1100" b="1" spc="-15" dirty="0">
                <a:solidFill>
                  <a:srgbClr val="6C5600"/>
                </a:solidFill>
                <a:latin typeface="Arial"/>
                <a:cs typeface="Arial"/>
              </a:rPr>
              <a:t> </a:t>
            </a:r>
            <a:r>
              <a:rPr lang="en-US" sz="1100" spc="-55" dirty="0">
                <a:solidFill>
                  <a:srgbClr val="0054A6"/>
                </a:solidFill>
                <a:latin typeface="Arial MT"/>
                <a:cs typeface="Arial MT"/>
              </a:rPr>
              <a:t>Regular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30" dirty="0">
                <a:solidFill>
                  <a:srgbClr val="0054A6"/>
                </a:solidFill>
                <a:latin typeface="Arial MT"/>
                <a:cs typeface="Arial MT"/>
              </a:rPr>
              <a:t>staff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 at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30" dirty="0">
                <a:solidFill>
                  <a:srgbClr val="0054A6"/>
                </a:solidFill>
                <a:latin typeface="Arial MT"/>
                <a:cs typeface="Arial MT"/>
              </a:rPr>
              <a:t>level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60" dirty="0">
                <a:solidFill>
                  <a:srgbClr val="0054A6"/>
                </a:solidFill>
                <a:latin typeface="Arial MT"/>
                <a:cs typeface="Arial MT"/>
              </a:rPr>
              <a:t>Professor</a:t>
            </a:r>
            <a:endParaRPr lang="en-US" sz="1100" dirty="0">
              <a:latin typeface="Arial MT"/>
              <a:cs typeface="Arial MT"/>
            </a:endParaRPr>
          </a:p>
          <a:p>
            <a:pPr marL="193040" indent="-180340">
              <a:lnSpc>
                <a:spcPct val="100000"/>
              </a:lnSpc>
              <a:spcBef>
                <a:spcPts val="894"/>
              </a:spcBef>
              <a:buClr>
                <a:srgbClr val="0054A6"/>
              </a:buClr>
              <a:buSzPct val="81818"/>
              <a:buFont typeface="MS UI Gothic"/>
              <a:buChar char="◆"/>
              <a:tabLst>
                <a:tab pos="193675" algn="l"/>
              </a:tabLst>
            </a:pPr>
            <a:r>
              <a:rPr lang="en-US" sz="1100" b="1" spc="-25" dirty="0">
                <a:solidFill>
                  <a:srgbClr val="6C5600"/>
                </a:solidFill>
                <a:latin typeface="Arial"/>
                <a:cs typeface="Arial"/>
              </a:rPr>
              <a:t>Member</a:t>
            </a:r>
            <a:r>
              <a:rPr lang="en-US" sz="1100" b="1" spc="-40" dirty="0">
                <a:solidFill>
                  <a:srgbClr val="6C5600"/>
                </a:solidFill>
                <a:latin typeface="Arial"/>
                <a:cs typeface="Arial"/>
              </a:rPr>
              <a:t> </a:t>
            </a:r>
            <a:r>
              <a:rPr lang="en-US" sz="1100" b="1" spc="-85" dirty="0">
                <a:solidFill>
                  <a:srgbClr val="6C5600"/>
                </a:solidFill>
                <a:latin typeface="Arial"/>
                <a:cs typeface="Arial"/>
              </a:rPr>
              <a:t>:</a:t>
            </a:r>
            <a:r>
              <a:rPr lang="en-US" sz="1100" b="1" spc="50" dirty="0">
                <a:solidFill>
                  <a:srgbClr val="6C5600"/>
                </a:solidFill>
                <a:latin typeface="Arial"/>
                <a:cs typeface="Arial"/>
              </a:rPr>
              <a:t> </a:t>
            </a:r>
            <a:r>
              <a:rPr lang="en-US" sz="1100" spc="-50" dirty="0">
                <a:solidFill>
                  <a:srgbClr val="0054A6"/>
                </a:solidFill>
                <a:latin typeface="Arial MT"/>
                <a:cs typeface="Arial MT"/>
              </a:rPr>
              <a:t>Regular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staff 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at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level 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40" dirty="0">
                <a:solidFill>
                  <a:srgbClr val="0054A6"/>
                </a:solidFill>
                <a:latin typeface="Arial MT"/>
                <a:cs typeface="Arial MT"/>
              </a:rPr>
              <a:t>Assistant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55" dirty="0">
                <a:solidFill>
                  <a:srgbClr val="0054A6"/>
                </a:solidFill>
                <a:latin typeface="Arial MT"/>
                <a:cs typeface="Arial MT"/>
              </a:rPr>
              <a:t>Professor</a:t>
            </a:r>
            <a:endParaRPr lang="en-US" sz="1100" dirty="0">
              <a:latin typeface="Arial MT"/>
              <a:cs typeface="Arial MT"/>
            </a:endParaRPr>
          </a:p>
          <a:p>
            <a:pPr marL="193040" indent="-180340">
              <a:lnSpc>
                <a:spcPct val="100000"/>
              </a:lnSpc>
              <a:spcBef>
                <a:spcPts val="894"/>
              </a:spcBef>
              <a:buClr>
                <a:srgbClr val="0054A6"/>
              </a:buClr>
              <a:buSzPct val="81818"/>
              <a:buFont typeface="MS UI Gothic"/>
              <a:buChar char="◆"/>
              <a:tabLst>
                <a:tab pos="193675" algn="l"/>
              </a:tabLst>
            </a:pPr>
            <a:r>
              <a:rPr lang="en-US" sz="1100" b="1" spc="-25" dirty="0">
                <a:solidFill>
                  <a:srgbClr val="6C5600"/>
                </a:solidFill>
                <a:latin typeface="Arial"/>
                <a:cs typeface="Arial"/>
              </a:rPr>
              <a:t>Member</a:t>
            </a:r>
            <a:r>
              <a:rPr lang="en-US" sz="1100" b="1" spc="35" dirty="0">
                <a:solidFill>
                  <a:srgbClr val="6C5600"/>
                </a:solidFill>
                <a:latin typeface="Arial"/>
                <a:cs typeface="Arial"/>
              </a:rPr>
              <a:t> </a:t>
            </a:r>
            <a:r>
              <a:rPr lang="en-US" sz="1100" b="1" spc="-50" dirty="0">
                <a:solidFill>
                  <a:srgbClr val="6C5600"/>
                </a:solidFill>
                <a:latin typeface="Arial"/>
                <a:cs typeface="Arial"/>
              </a:rPr>
              <a:t>Secretary</a:t>
            </a:r>
            <a:r>
              <a:rPr lang="en-US" sz="1100" b="1" spc="35" dirty="0">
                <a:solidFill>
                  <a:srgbClr val="6C5600"/>
                </a:solidFill>
                <a:latin typeface="Arial"/>
                <a:cs typeface="Arial"/>
              </a:rPr>
              <a:t> </a:t>
            </a:r>
            <a:r>
              <a:rPr lang="en-US" sz="1100" b="1" spc="-85" dirty="0">
                <a:solidFill>
                  <a:srgbClr val="6C5600"/>
                </a:solidFill>
                <a:latin typeface="Arial"/>
                <a:cs typeface="Arial"/>
              </a:rPr>
              <a:t>:</a:t>
            </a:r>
            <a:r>
              <a:rPr lang="en-US" sz="1100" b="1" spc="60" dirty="0">
                <a:solidFill>
                  <a:srgbClr val="6C5600"/>
                </a:solidFill>
                <a:latin typeface="Arial"/>
                <a:cs typeface="Arial"/>
              </a:rPr>
              <a:t> </a:t>
            </a:r>
            <a:r>
              <a:rPr lang="en-US" sz="1100" spc="-35" dirty="0">
                <a:solidFill>
                  <a:srgbClr val="0054A6"/>
                </a:solidFill>
                <a:latin typeface="Arial MT"/>
                <a:cs typeface="Arial MT"/>
              </a:rPr>
              <a:t>Principal,</a:t>
            </a:r>
            <a:r>
              <a:rPr lang="en-US"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130" dirty="0">
                <a:solidFill>
                  <a:srgbClr val="0054A6"/>
                </a:solidFill>
                <a:latin typeface="Arial MT"/>
                <a:cs typeface="Arial MT"/>
              </a:rPr>
              <a:t>JIPS</a:t>
            </a:r>
            <a:r>
              <a:rPr lang="en-US" sz="1100" spc="-114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40" dirty="0">
                <a:solidFill>
                  <a:srgbClr val="0054A6"/>
                </a:solidFill>
                <a:latin typeface="Arial MT"/>
                <a:cs typeface="Arial MT"/>
              </a:rPr>
              <a:t>(Ex-officio).</a:t>
            </a:r>
            <a:endParaRPr lang="en-US"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1300" dirty="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</a:pPr>
            <a:r>
              <a:rPr lang="en-US" sz="1300" b="1" spc="-75" dirty="0">
                <a:solidFill>
                  <a:srgbClr val="9E0A0F"/>
                </a:solidFill>
                <a:latin typeface="Arial"/>
                <a:cs typeface="Arial"/>
              </a:rPr>
              <a:t>1</a:t>
            </a:r>
            <a:r>
              <a:rPr lang="en-US" sz="1300" b="1" spc="-95" dirty="0">
                <a:solidFill>
                  <a:srgbClr val="9E0A0F"/>
                </a:solidFill>
                <a:latin typeface="Arial"/>
                <a:cs typeface="Arial"/>
              </a:rPr>
              <a:t>.</a:t>
            </a:r>
            <a:r>
              <a:rPr lang="en-US" sz="1300" b="1" spc="-5" dirty="0">
                <a:solidFill>
                  <a:srgbClr val="9E0A0F"/>
                </a:solidFill>
                <a:latin typeface="Arial"/>
                <a:cs typeface="Arial"/>
              </a:rPr>
              <a:t>2</a:t>
            </a:r>
            <a:r>
              <a:rPr lang="en-US" sz="1300" b="1" spc="16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lang="en-US" sz="1300" b="1" spc="-145" dirty="0">
                <a:solidFill>
                  <a:srgbClr val="9E0A0F"/>
                </a:solidFill>
                <a:latin typeface="Arial"/>
                <a:cs typeface="Arial"/>
              </a:rPr>
              <a:t>SERVIC</a:t>
            </a:r>
            <a:r>
              <a:rPr lang="en-US" sz="1300" b="1" spc="-135" dirty="0">
                <a:solidFill>
                  <a:srgbClr val="9E0A0F"/>
                </a:solidFill>
                <a:latin typeface="Arial"/>
                <a:cs typeface="Arial"/>
              </a:rPr>
              <a:t>E</a:t>
            </a:r>
            <a:r>
              <a:rPr lang="en-US" sz="1300" b="1" spc="-19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lang="en-US" sz="1300" b="1" spc="-225" dirty="0">
                <a:solidFill>
                  <a:srgbClr val="9E0A0F"/>
                </a:solidFill>
                <a:latin typeface="Arial"/>
                <a:cs typeface="Arial"/>
              </a:rPr>
              <a:t>C</a:t>
            </a:r>
            <a:r>
              <a:rPr lang="en-US" sz="1300" b="1" spc="-80" dirty="0">
                <a:solidFill>
                  <a:srgbClr val="9E0A0F"/>
                </a:solidFill>
                <a:latin typeface="Arial"/>
                <a:cs typeface="Arial"/>
              </a:rPr>
              <a:t>ONDITIONS</a:t>
            </a:r>
            <a:endParaRPr lang="en-US" sz="1300" dirty="0">
              <a:latin typeface="Arial"/>
              <a:cs typeface="Arial"/>
            </a:endParaRPr>
          </a:p>
          <a:p>
            <a:pPr marL="290195">
              <a:lnSpc>
                <a:spcPct val="100000"/>
              </a:lnSpc>
              <a:spcBef>
                <a:spcPts val="855"/>
              </a:spcBef>
            </a:pPr>
            <a:r>
              <a:rPr lang="en-US" sz="1100" b="1" spc="-45" dirty="0">
                <a:solidFill>
                  <a:srgbClr val="9E0A0F"/>
                </a:solidFill>
                <a:latin typeface="Arial"/>
                <a:cs typeface="Arial"/>
              </a:rPr>
              <a:t>Classification</a:t>
            </a:r>
            <a:r>
              <a:rPr lang="en-US" sz="1100" b="1" spc="2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lang="en-US" sz="1100" b="1" spc="-15" dirty="0">
                <a:solidFill>
                  <a:srgbClr val="9E0A0F"/>
                </a:solidFill>
                <a:latin typeface="Arial"/>
                <a:cs typeface="Arial"/>
              </a:rPr>
              <a:t>of</a:t>
            </a:r>
            <a:r>
              <a:rPr lang="en-US" sz="1100" b="1" spc="3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lang="en-US" sz="1100" b="1" spc="-10" dirty="0">
                <a:solidFill>
                  <a:srgbClr val="9E0A0F"/>
                </a:solidFill>
                <a:latin typeface="Arial"/>
                <a:cs typeface="Arial"/>
              </a:rPr>
              <a:t>the</a:t>
            </a:r>
            <a:r>
              <a:rPr lang="en-US" sz="1100" b="1" spc="2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lang="en-US" sz="1100" b="1" spc="-45" dirty="0">
                <a:solidFill>
                  <a:srgbClr val="9E0A0F"/>
                </a:solidFill>
                <a:latin typeface="Arial"/>
                <a:cs typeface="Arial"/>
              </a:rPr>
              <a:t>members</a:t>
            </a:r>
            <a:r>
              <a:rPr lang="en-US" sz="1100" b="1" spc="3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lang="en-US" sz="1100" b="1" spc="-15" dirty="0">
                <a:solidFill>
                  <a:srgbClr val="9E0A0F"/>
                </a:solidFill>
                <a:latin typeface="Arial"/>
                <a:cs typeface="Arial"/>
              </a:rPr>
              <a:t>of</a:t>
            </a:r>
            <a:r>
              <a:rPr lang="en-US" sz="1100" b="1" spc="2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lang="en-US" sz="1100" b="1" spc="-25" dirty="0">
                <a:solidFill>
                  <a:srgbClr val="9E0A0F"/>
                </a:solidFill>
                <a:latin typeface="Arial"/>
                <a:cs typeface="Arial"/>
              </a:rPr>
              <a:t>staff</a:t>
            </a:r>
            <a:r>
              <a:rPr lang="en-US" sz="1100" b="1" spc="3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lang="en-US" sz="1100" b="1" spc="-15" dirty="0">
                <a:solidFill>
                  <a:srgbClr val="9E0A0F"/>
                </a:solidFill>
                <a:latin typeface="Arial"/>
                <a:cs typeface="Arial"/>
              </a:rPr>
              <a:t>of</a:t>
            </a:r>
            <a:r>
              <a:rPr lang="en-US" sz="1100" b="1" spc="2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lang="en-US" sz="1100" b="1" spc="-10" dirty="0">
                <a:solidFill>
                  <a:srgbClr val="9E0A0F"/>
                </a:solidFill>
                <a:latin typeface="Arial"/>
                <a:cs typeface="Arial"/>
              </a:rPr>
              <a:t>the</a:t>
            </a:r>
            <a:r>
              <a:rPr lang="en-US" sz="1100" b="1" spc="3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lang="en-US" sz="1100" b="1" spc="-45" dirty="0">
                <a:solidFill>
                  <a:srgbClr val="9E0A0F"/>
                </a:solidFill>
                <a:latin typeface="Arial"/>
                <a:cs typeface="Arial"/>
              </a:rPr>
              <a:t>College:</a:t>
            </a:r>
            <a:endParaRPr lang="en-US" sz="1100" dirty="0">
              <a:latin typeface="Arial"/>
              <a:cs typeface="Arial"/>
            </a:endParaRPr>
          </a:p>
          <a:p>
            <a:pPr marL="193040" marR="6350" algn="just">
              <a:lnSpc>
                <a:spcPct val="125000"/>
              </a:lnSpc>
              <a:spcBef>
                <a:spcPts val="565"/>
              </a:spcBef>
            </a:pPr>
            <a:r>
              <a:rPr lang="en-US" sz="1100" spc="-5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employees </a:t>
            </a:r>
            <a:r>
              <a:rPr lang="en-US" sz="1100" spc="10" dirty="0">
                <a:solidFill>
                  <a:srgbClr val="0054A6"/>
                </a:solidFill>
                <a:latin typeface="Arial MT"/>
                <a:cs typeface="Arial MT"/>
              </a:rPr>
              <a:t>of the 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College 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consist </a:t>
            </a:r>
            <a:r>
              <a:rPr lang="en-US" sz="1100" spc="1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lang="en-US" sz="1100" spc="-10" dirty="0">
                <a:solidFill>
                  <a:srgbClr val="0054A6"/>
                </a:solidFill>
                <a:latin typeface="Arial MT"/>
                <a:cs typeface="Arial MT"/>
              </a:rPr>
              <a:t>teaching, 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non-teaching 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lang="en-US" sz="1100" spc="-10" dirty="0">
                <a:solidFill>
                  <a:srgbClr val="0054A6"/>
                </a:solidFill>
                <a:latin typeface="Arial MT"/>
                <a:cs typeface="Arial MT"/>
              </a:rPr>
              <a:t>technical-staff. </a:t>
            </a:r>
            <a:r>
              <a:rPr lang="en-US" sz="1100" spc="-5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college 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selection 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committee </a:t>
            </a:r>
            <a:r>
              <a:rPr lang="en-US" sz="1100" spc="-30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lang="en-US" sz="1100" spc="5" dirty="0">
                <a:solidFill>
                  <a:srgbClr val="0054A6"/>
                </a:solidFill>
                <a:latin typeface="Arial MT"/>
                <a:cs typeface="Arial MT"/>
              </a:rPr>
              <a:t>appoint 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lang="en-US" sz="1100" spc="-40" dirty="0">
                <a:solidFill>
                  <a:srgbClr val="0054A6"/>
                </a:solidFill>
                <a:latin typeface="Arial MT"/>
                <a:cs typeface="Arial MT"/>
              </a:rPr>
              <a:t>Teaching </a:t>
            </a:r>
            <a:r>
              <a:rPr lang="en-US" sz="1100" spc="-45" dirty="0">
                <a:solidFill>
                  <a:srgbClr val="0054A6"/>
                </a:solidFill>
                <a:latin typeface="Arial MT"/>
                <a:cs typeface="Arial MT"/>
              </a:rPr>
              <a:t>Staff, </a:t>
            </a:r>
            <a:r>
              <a:rPr lang="en-US" sz="1100" spc="-20" dirty="0">
                <a:solidFill>
                  <a:srgbClr val="0054A6"/>
                </a:solidFill>
                <a:latin typeface="Arial MT"/>
                <a:cs typeface="Arial MT"/>
              </a:rPr>
              <a:t>Non-teaching 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lang="en-US" sz="1100" spc="-40" dirty="0">
                <a:solidFill>
                  <a:srgbClr val="0054A6"/>
                </a:solidFill>
                <a:latin typeface="Arial MT"/>
                <a:cs typeface="Arial MT"/>
              </a:rPr>
              <a:t>Technical </a:t>
            </a:r>
            <a:r>
              <a:rPr lang="en-US" sz="1100" spc="-30" dirty="0">
                <a:solidFill>
                  <a:srgbClr val="0054A6"/>
                </a:solidFill>
                <a:latin typeface="Arial MT"/>
                <a:cs typeface="Arial MT"/>
              </a:rPr>
              <a:t>Staff </a:t>
            </a:r>
            <a:r>
              <a:rPr lang="en-US" sz="1100" spc="-95" dirty="0">
                <a:solidFill>
                  <a:srgbClr val="0054A6"/>
                </a:solidFill>
                <a:latin typeface="Arial MT"/>
                <a:cs typeface="Arial MT"/>
              </a:rPr>
              <a:t>as 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per </a:t>
            </a:r>
            <a:r>
              <a:rPr lang="en-US" sz="1100" spc="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lang="en-US"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25" dirty="0">
                <a:solidFill>
                  <a:srgbClr val="0054A6"/>
                </a:solidFill>
                <a:latin typeface="Arial MT"/>
                <a:cs typeface="Arial MT"/>
              </a:rPr>
              <a:t>guidelines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institution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30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45" dirty="0">
                <a:solidFill>
                  <a:srgbClr val="0054A6"/>
                </a:solidFill>
                <a:latin typeface="Arial MT"/>
                <a:cs typeface="Arial MT"/>
              </a:rPr>
              <a:t>accordance</a:t>
            </a:r>
            <a:r>
              <a:rPr lang="en-US"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15" dirty="0">
                <a:solidFill>
                  <a:srgbClr val="0054A6"/>
                </a:solidFill>
                <a:latin typeface="Arial MT"/>
                <a:cs typeface="Arial MT"/>
              </a:rPr>
              <a:t>with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90" dirty="0">
                <a:solidFill>
                  <a:srgbClr val="0054A6"/>
                </a:solidFill>
                <a:latin typeface="Arial MT"/>
                <a:cs typeface="Arial MT"/>
              </a:rPr>
              <a:t>AICTE/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114" dirty="0">
                <a:solidFill>
                  <a:srgbClr val="0054A6"/>
                </a:solidFill>
                <a:latin typeface="Arial MT"/>
                <a:cs typeface="Arial MT"/>
              </a:rPr>
              <a:t>JNTUH/SBTET</a:t>
            </a:r>
            <a:r>
              <a:rPr lang="en-US"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lang="en-US" sz="1100" spc="-55" dirty="0">
                <a:solidFill>
                  <a:srgbClr val="0054A6"/>
                </a:solidFill>
                <a:latin typeface="Arial MT"/>
                <a:cs typeface="Arial MT"/>
              </a:rPr>
              <a:t>Norms.</a:t>
            </a:r>
            <a:endParaRPr lang="en-US" sz="1100" dirty="0">
              <a:latin typeface="Arial MT"/>
              <a:cs typeface="Arial M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9F7A99-87BE-454D-AE43-99DBCE59E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7" y="743167"/>
            <a:ext cx="6355445" cy="8159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461" y="629959"/>
            <a:ext cx="6093460" cy="914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indent="277495" algn="just">
              <a:lnSpc>
                <a:spcPct val="125000"/>
              </a:lnSpc>
              <a:spcBef>
                <a:spcPts val="100"/>
              </a:spcBef>
            </a:pP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work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plan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teachers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ensure,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most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productive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manner,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utilization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stipulated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35</a:t>
            </a:r>
            <a:r>
              <a:rPr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working</a:t>
            </a:r>
            <a:r>
              <a:rPr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hours</a:t>
            </a:r>
            <a:r>
              <a:rPr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per</a:t>
            </a:r>
            <a:r>
              <a:rPr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week,</a:t>
            </a:r>
            <a:r>
              <a:rPr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with</a:t>
            </a:r>
            <a:r>
              <a:rPr sz="1100" spc="-1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regard</a:t>
            </a:r>
            <a:r>
              <a:rPr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roles,</a:t>
            </a:r>
            <a:r>
              <a:rPr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jobs</a:t>
            </a:r>
            <a:r>
              <a:rPr sz="1100" spc="-1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targets</a:t>
            </a:r>
            <a:r>
              <a:rPr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assigned</a:t>
            </a:r>
            <a:r>
              <a:rPr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them</a:t>
            </a:r>
            <a:r>
              <a:rPr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by</a:t>
            </a:r>
            <a:r>
              <a:rPr sz="1100" spc="-1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Department/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Institution.</a:t>
            </a:r>
            <a:endParaRPr sz="1100">
              <a:latin typeface="Arial MT"/>
              <a:cs typeface="Arial MT"/>
            </a:endParaRPr>
          </a:p>
          <a:p>
            <a:pPr marL="372110" marR="5080" indent="-179705" algn="just">
              <a:lnSpc>
                <a:spcPct val="125000"/>
              </a:lnSpc>
              <a:spcBef>
                <a:spcPts val="560"/>
              </a:spcBef>
              <a:buAutoNum type="alphaLcPeriod"/>
              <a:tabLst>
                <a:tab pos="372745" algn="l"/>
              </a:tabLst>
            </a:pP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Faculty Members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are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expected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update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their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knowledge by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attending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seminars/workshops/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conferences,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after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obtaining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necessary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permission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from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Principal/Management.</a:t>
            </a:r>
            <a:endParaRPr sz="1100">
              <a:latin typeface="Arial MT"/>
              <a:cs typeface="Arial MT"/>
            </a:endParaRPr>
          </a:p>
          <a:p>
            <a:pPr marL="372110" marR="6350" indent="-179705" algn="just">
              <a:lnSpc>
                <a:spcPct val="125000"/>
              </a:lnSpc>
              <a:spcBef>
                <a:spcPts val="570"/>
              </a:spcBef>
              <a:buAutoNum type="alphaLcPeriod"/>
              <a:tabLst>
                <a:tab pos="372745" algn="l"/>
              </a:tabLst>
            </a:pP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Faculty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Members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should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attempt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publish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textbooks,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research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papers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reputed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International/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Indian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Journals/Conferences.</a:t>
            </a:r>
            <a:endParaRPr sz="1100">
              <a:latin typeface="Arial MT"/>
              <a:cs typeface="Arial MT"/>
            </a:endParaRPr>
          </a:p>
          <a:p>
            <a:pPr marL="372110" marR="6350" indent="-179705" algn="just">
              <a:lnSpc>
                <a:spcPct val="125000"/>
              </a:lnSpc>
              <a:spcBef>
                <a:spcPts val="565"/>
              </a:spcBef>
              <a:buAutoNum type="alphaLcPeriod"/>
              <a:tabLst>
                <a:tab pos="372745" algn="l"/>
              </a:tabLst>
            </a:pP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Faculty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Member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must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strive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prepare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himself/herself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academically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meet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all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challenges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requirements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methodology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teaching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so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that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input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may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useful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student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community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at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large.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Every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Faculty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Member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is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expected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extend his/her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beneficial influence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building up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personality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students and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he/she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should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associate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himself/herself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actively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with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such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extra-curricular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activities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which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he 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/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she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is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interested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assigned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him/her from time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time.</a:t>
            </a:r>
            <a:endParaRPr sz="1100">
              <a:latin typeface="Arial MT"/>
              <a:cs typeface="Arial MT"/>
            </a:endParaRPr>
          </a:p>
          <a:p>
            <a:pPr marL="372110" marR="5080" indent="-179705" algn="just">
              <a:lnSpc>
                <a:spcPct val="125000"/>
              </a:lnSpc>
              <a:spcBef>
                <a:spcPts val="560"/>
              </a:spcBef>
              <a:buAutoNum type="alphaLcPeriod"/>
              <a:tabLst>
                <a:tab pos="372745" algn="l"/>
              </a:tabLst>
            </a:pP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Groupism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any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kind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should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absolutely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avoided.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Faculty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Members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found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indulging in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such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activities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will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subject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disciplinary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proceedings.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 MT"/>
              <a:cs typeface="Arial MT"/>
            </a:endParaRPr>
          </a:p>
          <a:p>
            <a:pPr marL="243204" lvl="1" indent="-231140">
              <a:lnSpc>
                <a:spcPct val="100000"/>
              </a:lnSpc>
              <a:buAutoNum type="arabicPeriod" startAt="2"/>
              <a:tabLst>
                <a:tab pos="243840" algn="l"/>
              </a:tabLst>
            </a:pPr>
            <a:r>
              <a:rPr sz="1200" b="1" spc="-30" dirty="0">
                <a:solidFill>
                  <a:srgbClr val="9E0A0F"/>
                </a:solidFill>
                <a:latin typeface="Arial"/>
                <a:cs typeface="Arial"/>
              </a:rPr>
              <a:t>Department:</a:t>
            </a:r>
            <a:endParaRPr sz="1200">
              <a:latin typeface="Arial"/>
              <a:cs typeface="Arial"/>
            </a:endParaRPr>
          </a:p>
          <a:p>
            <a:pPr marL="372110" marR="6350" lvl="2" indent="-179705" algn="just">
              <a:lnSpc>
                <a:spcPct val="125000"/>
              </a:lnSpc>
              <a:spcBef>
                <a:spcPts val="545"/>
              </a:spcBef>
              <a:buAutoNum type="alphaLcPeriod"/>
              <a:tabLst>
                <a:tab pos="372745" algn="l"/>
              </a:tabLst>
            </a:pP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Faculty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Member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should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always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first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talk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HOD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keep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HOD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confidence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about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member’s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professional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personal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activities.</a:t>
            </a:r>
            <a:endParaRPr sz="1100">
              <a:latin typeface="Arial MT"/>
              <a:cs typeface="Arial MT"/>
            </a:endParaRPr>
          </a:p>
          <a:p>
            <a:pPr marL="372110" marR="5715" lvl="2" indent="-179705" algn="just">
              <a:lnSpc>
                <a:spcPct val="125000"/>
              </a:lnSpc>
              <a:spcBef>
                <a:spcPts val="565"/>
              </a:spcBef>
              <a:buAutoNum type="alphaLcPeriod"/>
              <a:tabLst>
                <a:tab pos="372745" algn="l"/>
              </a:tabLst>
            </a:pP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teaching load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will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allotted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by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HOD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after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taking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into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account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Faculty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Member’s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interests.</a:t>
            </a:r>
            <a:endParaRPr sz="1100">
              <a:latin typeface="Arial MT"/>
              <a:cs typeface="Arial MT"/>
            </a:endParaRPr>
          </a:p>
          <a:p>
            <a:pPr marL="372110" marR="5715" lvl="2" indent="-179705" algn="just">
              <a:lnSpc>
                <a:spcPct val="125000"/>
              </a:lnSpc>
              <a:spcBef>
                <a:spcPts val="565"/>
              </a:spcBef>
              <a:buAutoNum type="alphaLcPeriod"/>
              <a:tabLst>
                <a:tab pos="372745" algn="l"/>
              </a:tabLst>
            </a:pP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addition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teaching,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Faculty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Member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should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take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additional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responsibilities 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as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assigned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by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HOD 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/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Principal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academic,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co-curricular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extracurricular activities. 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Each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Department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has 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nominate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faculty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members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following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departmental</a:t>
            </a:r>
            <a:r>
              <a:rPr sz="1100" spc="1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responsibilities.</a:t>
            </a:r>
            <a:endParaRPr sz="1100">
              <a:latin typeface="Arial MT"/>
              <a:cs typeface="Arial MT"/>
            </a:endParaRPr>
          </a:p>
          <a:p>
            <a:pPr marL="624840" lvl="3" indent="-253365">
              <a:lnSpc>
                <a:spcPct val="100000"/>
              </a:lnSpc>
              <a:spcBef>
                <a:spcPts val="900"/>
              </a:spcBef>
              <a:buAutoNum type="romanLcPeriod"/>
              <a:tabLst>
                <a:tab pos="624840" algn="l"/>
                <a:tab pos="625475" algn="l"/>
              </a:tabLst>
            </a:pP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Examination</a:t>
            </a:r>
            <a:endParaRPr sz="1100">
              <a:latin typeface="Arial MT"/>
              <a:cs typeface="Arial MT"/>
            </a:endParaRPr>
          </a:p>
          <a:p>
            <a:pPr marL="624840" lvl="3" indent="-253365">
              <a:lnSpc>
                <a:spcPct val="100000"/>
              </a:lnSpc>
              <a:spcBef>
                <a:spcPts val="615"/>
              </a:spcBef>
              <a:buAutoNum type="romanLcPeriod"/>
              <a:tabLst>
                <a:tab pos="624840" algn="l"/>
                <a:tab pos="625475" algn="l"/>
              </a:tabLst>
            </a:pP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Timetable</a:t>
            </a:r>
            <a:endParaRPr sz="1100">
              <a:latin typeface="Arial MT"/>
              <a:cs typeface="Arial MT"/>
            </a:endParaRPr>
          </a:p>
          <a:p>
            <a:pPr marL="624840" lvl="3" indent="-253365">
              <a:lnSpc>
                <a:spcPct val="100000"/>
              </a:lnSpc>
              <a:spcBef>
                <a:spcPts val="610"/>
              </a:spcBef>
              <a:buAutoNum type="romanLcPeriod"/>
              <a:tabLst>
                <a:tab pos="625475" algn="l"/>
              </a:tabLst>
            </a:pP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Training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&amp;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Placement</a:t>
            </a:r>
            <a:endParaRPr sz="1100">
              <a:latin typeface="Arial MT"/>
              <a:cs typeface="Arial MT"/>
            </a:endParaRPr>
          </a:p>
          <a:p>
            <a:pPr marL="624840" lvl="3" indent="-253365">
              <a:lnSpc>
                <a:spcPct val="100000"/>
              </a:lnSpc>
              <a:spcBef>
                <a:spcPts val="620"/>
              </a:spcBef>
              <a:buAutoNum type="romanLcPeriod"/>
              <a:tabLst>
                <a:tab pos="624840" algn="l"/>
                <a:tab pos="625475" algn="l"/>
              </a:tabLst>
            </a:pP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Projects</a:t>
            </a:r>
            <a:endParaRPr sz="1100">
              <a:latin typeface="Arial MT"/>
              <a:cs typeface="Arial MT"/>
            </a:endParaRPr>
          </a:p>
          <a:p>
            <a:pPr marL="624840" lvl="3" indent="-253365">
              <a:lnSpc>
                <a:spcPct val="100000"/>
              </a:lnSpc>
              <a:spcBef>
                <a:spcPts val="610"/>
              </a:spcBef>
              <a:buAutoNum type="romanLcPeriod"/>
              <a:tabLst>
                <a:tab pos="624840" algn="l"/>
                <a:tab pos="625475" algn="l"/>
              </a:tabLst>
            </a:pP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Seminars</a:t>
            </a:r>
            <a:endParaRPr sz="1100">
              <a:latin typeface="Arial MT"/>
              <a:cs typeface="Arial MT"/>
            </a:endParaRPr>
          </a:p>
          <a:p>
            <a:pPr marL="624205" lvl="3" indent="-252729">
              <a:lnSpc>
                <a:spcPct val="100000"/>
              </a:lnSpc>
              <a:spcBef>
                <a:spcPts val="620"/>
              </a:spcBef>
              <a:buAutoNum type="romanLcPeriod"/>
              <a:tabLst>
                <a:tab pos="624840" algn="l"/>
              </a:tabLst>
            </a:pP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Department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Library</a:t>
            </a:r>
            <a:endParaRPr sz="1100">
              <a:latin typeface="Arial MT"/>
              <a:cs typeface="Arial MT"/>
            </a:endParaRPr>
          </a:p>
          <a:p>
            <a:pPr marL="624840" lvl="3" indent="-253365">
              <a:lnSpc>
                <a:spcPct val="100000"/>
              </a:lnSpc>
              <a:spcBef>
                <a:spcPts val="615"/>
              </a:spcBef>
              <a:buAutoNum type="romanLcPeriod"/>
              <a:tabLst>
                <a:tab pos="625475" algn="l"/>
              </a:tabLst>
            </a:pP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Attendance</a:t>
            </a:r>
            <a:endParaRPr sz="1100">
              <a:latin typeface="Arial MT"/>
              <a:cs typeface="Arial MT"/>
            </a:endParaRPr>
          </a:p>
          <a:p>
            <a:pPr marL="624840" lvl="3" indent="-253365">
              <a:lnSpc>
                <a:spcPct val="100000"/>
              </a:lnSpc>
              <a:spcBef>
                <a:spcPts val="610"/>
              </a:spcBef>
              <a:buAutoNum type="romanLcPeriod"/>
              <a:tabLst>
                <a:tab pos="625475" algn="l"/>
              </a:tabLst>
            </a:pP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Students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Participation</a:t>
            </a:r>
            <a:endParaRPr sz="1100">
              <a:latin typeface="Arial MT"/>
              <a:cs typeface="Arial MT"/>
            </a:endParaRPr>
          </a:p>
          <a:p>
            <a:pPr marL="624840" lvl="3" indent="-253365">
              <a:lnSpc>
                <a:spcPct val="100000"/>
              </a:lnSpc>
              <a:spcBef>
                <a:spcPts val="620"/>
              </a:spcBef>
              <a:buAutoNum type="romanLcPeriod"/>
              <a:tabLst>
                <a:tab pos="625475" algn="l"/>
              </a:tabLst>
            </a:pP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Branch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Association</a:t>
            </a:r>
            <a:endParaRPr sz="1100">
              <a:latin typeface="Arial MT"/>
              <a:cs typeface="Arial MT"/>
            </a:endParaRPr>
          </a:p>
          <a:p>
            <a:pPr marL="372110" marR="5715" lvl="2" indent="-179705" algn="just">
              <a:lnSpc>
                <a:spcPct val="125000"/>
              </a:lnSpc>
              <a:spcBef>
                <a:spcPts val="560"/>
              </a:spcBef>
              <a:buAutoNum type="alphaLcPeriod"/>
              <a:tabLst>
                <a:tab pos="372745" algn="l"/>
              </a:tabLst>
            </a:pP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Every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Faculty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Member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connected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with </a:t>
            </a:r>
            <a:r>
              <a:rPr sz="1100" spc="-114" dirty="0">
                <a:solidFill>
                  <a:srgbClr val="0054A6"/>
                </a:solidFill>
                <a:latin typeface="Arial MT"/>
                <a:cs typeface="Arial MT"/>
              </a:rPr>
              <a:t>R&amp;D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activity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must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give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seminar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on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some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topic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at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least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once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each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semester.</a:t>
            </a:r>
            <a:endParaRPr sz="1100">
              <a:latin typeface="Arial MT"/>
              <a:cs typeface="Arial MT"/>
            </a:endParaRPr>
          </a:p>
          <a:p>
            <a:pPr marL="372110" marR="6985" lvl="2" indent="-179705" algn="just">
              <a:lnSpc>
                <a:spcPct val="132600"/>
              </a:lnSpc>
              <a:spcBef>
                <a:spcPts val="535"/>
              </a:spcBef>
              <a:buAutoNum type="alphaLcPeriod"/>
              <a:tabLst>
                <a:tab pos="372745" algn="l"/>
              </a:tabLst>
            </a:pP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Every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Faculty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Member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should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maintain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student’s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attendance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records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very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carefully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on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day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day </a:t>
            </a:r>
            <a:r>
              <a:rPr sz="1100" spc="-2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basis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put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up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same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signature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by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HOD/Principal 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as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case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may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on the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last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working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day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each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month.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Upload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attendance details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periodically 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as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per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guidelines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issued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by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competent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authority.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460" y="9991955"/>
            <a:ext cx="187325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30"/>
              </a:lnSpc>
            </a:pPr>
            <a:fld id="{81D60167-4931-47E6-BA6A-407CBD079E47}" type="slidenum">
              <a:rPr sz="900" spc="-40" dirty="0">
                <a:solidFill>
                  <a:srgbClr val="231F20"/>
                </a:solidFill>
                <a:latin typeface="Arial MT"/>
                <a:cs typeface="Arial MT"/>
              </a:rPr>
              <a:t>10</a:t>
            </a:fld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14" y="7462049"/>
            <a:ext cx="6087745" cy="213360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b="1" spc="-20" dirty="0">
                <a:solidFill>
                  <a:srgbClr val="9E0A0F"/>
                </a:solidFill>
                <a:latin typeface="Arial"/>
                <a:cs typeface="Arial"/>
              </a:rPr>
              <a:t>3.1.</a:t>
            </a:r>
            <a:r>
              <a:rPr sz="1200" b="1" spc="-15" dirty="0">
                <a:solidFill>
                  <a:srgbClr val="9E0A0F"/>
                </a:solidFill>
                <a:latin typeface="Arial"/>
                <a:cs typeface="Arial"/>
              </a:rPr>
              <a:t>2</a:t>
            </a:r>
            <a:r>
              <a:rPr sz="1200" b="1" spc="-17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85" dirty="0">
                <a:solidFill>
                  <a:srgbClr val="9E0A0F"/>
                </a:solidFill>
                <a:latin typeface="Arial"/>
                <a:cs typeface="Arial"/>
              </a:rPr>
              <a:t>Researc</a:t>
            </a:r>
            <a:r>
              <a:rPr sz="1200" b="1" spc="-80" dirty="0">
                <a:solidFill>
                  <a:srgbClr val="9E0A0F"/>
                </a:solidFill>
                <a:latin typeface="Arial"/>
                <a:cs typeface="Arial"/>
              </a:rPr>
              <a:t>h</a:t>
            </a:r>
            <a:r>
              <a:rPr sz="1200" b="1" spc="-17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9E0A0F"/>
                </a:solidFill>
                <a:latin typeface="Arial"/>
                <a:cs typeface="Arial"/>
              </a:rPr>
              <a:t>publication</a:t>
            </a:r>
            <a:r>
              <a:rPr sz="1200" b="1" spc="-40" dirty="0">
                <a:solidFill>
                  <a:srgbClr val="9E0A0F"/>
                </a:solidFill>
                <a:latin typeface="Arial"/>
                <a:cs typeface="Arial"/>
              </a:rPr>
              <a:t>s</a:t>
            </a:r>
            <a:r>
              <a:rPr sz="1200" b="1" spc="-17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9E0A0F"/>
                </a:solidFill>
                <a:latin typeface="Arial"/>
                <a:cs typeface="Arial"/>
              </a:rPr>
              <a:t>in</a:t>
            </a:r>
            <a:r>
              <a:rPr sz="1200" b="1" spc="-17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75" dirty="0">
                <a:solidFill>
                  <a:srgbClr val="9E0A0F"/>
                </a:solidFill>
                <a:latin typeface="Arial"/>
                <a:cs typeface="Arial"/>
              </a:rPr>
              <a:t>Journals:</a:t>
            </a:r>
            <a:endParaRPr sz="1200">
              <a:latin typeface="Arial"/>
              <a:cs typeface="Arial"/>
            </a:endParaRPr>
          </a:p>
          <a:p>
            <a:pPr marL="12700" marR="6350" indent="359410">
              <a:lnSpc>
                <a:spcPct val="124100"/>
              </a:lnSpc>
              <a:spcBef>
                <a:spcPts val="270"/>
              </a:spcBef>
            </a:pP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research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paper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should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his/her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original work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hard copy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electronic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form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reputed/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refereed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international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journal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with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following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conditions:</a:t>
            </a:r>
            <a:endParaRPr sz="1100">
              <a:latin typeface="Arial MT"/>
              <a:cs typeface="Arial MT"/>
            </a:endParaRPr>
          </a:p>
          <a:p>
            <a:pPr marL="193040" marR="5080" indent="-179705">
              <a:lnSpc>
                <a:spcPct val="124300"/>
              </a:lnSpc>
              <a:spcBef>
                <a:spcPts val="565"/>
              </a:spcBef>
              <a:buAutoNum type="alphaLcPeriod"/>
              <a:tabLst>
                <a:tab pos="193675" algn="l"/>
              </a:tabLst>
            </a:pP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journal</a:t>
            </a:r>
            <a:r>
              <a:rPr sz="1100" spc="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should</a:t>
            </a:r>
            <a:r>
              <a:rPr sz="1100" spc="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have</a:t>
            </a:r>
            <a:r>
              <a:rPr sz="1100" spc="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an</a:t>
            </a:r>
            <a:r>
              <a:rPr sz="1100" spc="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abstract</a:t>
            </a:r>
            <a:r>
              <a:rPr sz="1100" spc="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indexed</a:t>
            </a:r>
            <a:r>
              <a:rPr sz="1100" spc="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reputed</a:t>
            </a:r>
            <a:r>
              <a:rPr sz="1100" spc="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indices</a:t>
            </a:r>
            <a:r>
              <a:rPr sz="1100" spc="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like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Web</a:t>
            </a:r>
            <a:r>
              <a:rPr sz="1100" spc="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Science,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Scopus </a:t>
            </a:r>
            <a:r>
              <a:rPr sz="1100" spc="-2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indexed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list,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etc.,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with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impact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factor.</a:t>
            </a:r>
            <a:endParaRPr sz="1100">
              <a:latin typeface="Arial MT"/>
              <a:cs typeface="Arial MT"/>
            </a:endParaRPr>
          </a:p>
          <a:p>
            <a:pPr marL="193040" marR="6350" indent="-179705">
              <a:lnSpc>
                <a:spcPct val="124300"/>
              </a:lnSpc>
              <a:spcBef>
                <a:spcPts val="280"/>
              </a:spcBef>
              <a:buAutoNum type="alphaLcPeriod"/>
              <a:tabLst>
                <a:tab pos="193675" algn="l"/>
              </a:tabLst>
            </a:pP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faculty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should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the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primary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corresponding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author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the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paper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mention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the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college </a:t>
            </a:r>
            <a:r>
              <a:rPr sz="1100" spc="-2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name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affiliation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details.</a:t>
            </a:r>
            <a:endParaRPr sz="1100">
              <a:latin typeface="Arial MT"/>
              <a:cs typeface="Arial MT"/>
            </a:endParaRPr>
          </a:p>
          <a:p>
            <a:pPr marL="193040" marR="7620" indent="179070">
              <a:lnSpc>
                <a:spcPct val="124100"/>
              </a:lnSpc>
              <a:spcBef>
                <a:spcPts val="290"/>
              </a:spcBef>
            </a:pP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following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incentives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will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given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faculty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member 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as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stated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points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per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publication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{for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al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l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th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054A6"/>
                </a:solidFill>
                <a:latin typeface="Arial MT"/>
                <a:cs typeface="Arial MT"/>
              </a:rPr>
              <a:t>case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s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cu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r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re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n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t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y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ea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r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Impa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c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t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95" dirty="0">
                <a:solidFill>
                  <a:srgbClr val="0054A6"/>
                </a:solidFill>
                <a:latin typeface="Arial MT"/>
                <a:cs typeface="Arial MT"/>
              </a:rPr>
              <a:t>F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c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t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o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r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(IP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)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value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onl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y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c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onsidered}: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3460" y="9991955"/>
            <a:ext cx="187325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30"/>
              </a:lnSpc>
            </a:pPr>
            <a:fld id="{81D60167-4931-47E6-BA6A-407CBD079E47}" type="slidenum">
              <a:rPr sz="900" spc="-40" dirty="0">
                <a:solidFill>
                  <a:srgbClr val="231F20"/>
                </a:solidFill>
                <a:latin typeface="Arial MT"/>
                <a:cs typeface="Arial MT"/>
              </a:rPr>
              <a:t>11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4461" y="625667"/>
            <a:ext cx="6094095" cy="533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marR="5715" indent="-179705" algn="just">
              <a:lnSpc>
                <a:spcPct val="132500"/>
              </a:lnSpc>
              <a:spcBef>
                <a:spcPts val="100"/>
              </a:spcBef>
              <a:buAutoNum type="alphaLcPeriod" startAt="6"/>
              <a:tabLst>
                <a:tab pos="372745" algn="l"/>
              </a:tabLst>
            </a:pP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absentees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roll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number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the first hour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should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noted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by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concerned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teachers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handover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same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Department.</a:t>
            </a:r>
            <a:endParaRPr sz="1100">
              <a:latin typeface="Arial MT"/>
              <a:cs typeface="Arial MT"/>
            </a:endParaRPr>
          </a:p>
          <a:p>
            <a:pPr marL="372110" marR="5715" indent="-179705" algn="just">
              <a:lnSpc>
                <a:spcPct val="132600"/>
              </a:lnSpc>
              <a:spcBef>
                <a:spcPts val="565"/>
              </a:spcBef>
              <a:buAutoNum type="alphaLcPeriod" startAt="6"/>
              <a:tabLst>
                <a:tab pos="372745" algn="l"/>
              </a:tabLst>
            </a:pP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Whenever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Faculty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Member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intends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take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leave,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Faculty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Member should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get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leave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sanctioned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advance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with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proper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alternative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arrangements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made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class 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/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lab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/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invigilation.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case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emergency,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HOD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next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senior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faculty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must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informed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with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appropriate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alternative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arrangements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suggested.</a:t>
            </a:r>
            <a:endParaRPr sz="1100">
              <a:latin typeface="Arial MT"/>
              <a:cs typeface="Arial MT"/>
            </a:endParaRPr>
          </a:p>
          <a:p>
            <a:pPr marL="372110" marR="6350" indent="-179705" algn="just">
              <a:lnSpc>
                <a:spcPct val="132700"/>
              </a:lnSpc>
              <a:spcBef>
                <a:spcPts val="560"/>
              </a:spcBef>
              <a:buAutoNum type="alphaLcPeriod" startAt="6"/>
              <a:tabLst>
                <a:tab pos="372745" algn="l"/>
              </a:tabLst>
            </a:pP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Faculty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Member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should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make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himself 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/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herself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presentable.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Faculty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Member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should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show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no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partiality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any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segment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/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individual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student.</a:t>
            </a:r>
            <a:endParaRPr sz="1100">
              <a:latin typeface="Arial MT"/>
              <a:cs typeface="Arial MT"/>
            </a:endParaRPr>
          </a:p>
          <a:p>
            <a:pPr marL="372110" marR="5080" indent="-179705" algn="just">
              <a:lnSpc>
                <a:spcPct val="132700"/>
              </a:lnSpc>
              <a:spcBef>
                <a:spcPts val="560"/>
              </a:spcBef>
              <a:buAutoNum type="alphaLcPeriod" startAt="6"/>
              <a:tabLst>
                <a:tab pos="372745" algn="l"/>
              </a:tabLst>
            </a:pP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Faculty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Mentor/Counselor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must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update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register consisting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student’s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mentoring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record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regularly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put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it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up for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inspection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by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HOD/Principal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as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case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may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be.</a:t>
            </a:r>
            <a:endParaRPr sz="1100">
              <a:latin typeface="Arial MT"/>
              <a:cs typeface="Arial MT"/>
            </a:endParaRPr>
          </a:p>
          <a:p>
            <a:pPr marL="372110" marR="6350" indent="-179705" algn="just">
              <a:lnSpc>
                <a:spcPct val="132600"/>
              </a:lnSpc>
              <a:spcBef>
                <a:spcPts val="565"/>
              </a:spcBef>
              <a:buAutoNum type="alphaLcPeriod" startAt="6"/>
              <a:tabLst>
                <a:tab pos="372745" algn="l"/>
              </a:tabLst>
            </a:pPr>
            <a:r>
              <a:rPr sz="1100" spc="-10" dirty="0">
                <a:solidFill>
                  <a:srgbClr val="96161A"/>
                </a:solidFill>
                <a:latin typeface="Arial MT"/>
                <a:cs typeface="Arial MT"/>
              </a:rPr>
              <a:t>Visiting/Adjunct </a:t>
            </a:r>
            <a:r>
              <a:rPr sz="1100" spc="-45" dirty="0">
                <a:solidFill>
                  <a:srgbClr val="96161A"/>
                </a:solidFill>
                <a:latin typeface="Arial MT"/>
                <a:cs typeface="Arial MT"/>
              </a:rPr>
              <a:t>Faculty: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Experienced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Retired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faculty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from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reputed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institutions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like 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IIT’s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&amp;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NIT’s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can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appointed 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as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visiting/adjunct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faculty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all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departments.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visiting/adjunct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faculty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has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engage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atleast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45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50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periods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any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subject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per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semester.</a:t>
            </a:r>
            <a:endParaRPr sz="1100">
              <a:latin typeface="Arial MT"/>
              <a:cs typeface="Arial MT"/>
            </a:endParaRPr>
          </a:p>
          <a:p>
            <a:pPr marL="193040" indent="-180340">
              <a:lnSpc>
                <a:spcPct val="100000"/>
              </a:lnSpc>
              <a:spcBef>
                <a:spcPts val="894"/>
              </a:spcBef>
              <a:buAutoNum type="arabicPeriod" startAt="3"/>
              <a:tabLst>
                <a:tab pos="193675" algn="l"/>
              </a:tabLst>
            </a:pPr>
            <a:r>
              <a:rPr sz="1200" b="1" spc="-140" dirty="0">
                <a:solidFill>
                  <a:srgbClr val="9E0A0F"/>
                </a:solidFill>
                <a:latin typeface="Arial"/>
                <a:cs typeface="Arial"/>
              </a:rPr>
              <a:t>RESEARCH</a:t>
            </a:r>
            <a:r>
              <a:rPr sz="1200" b="1" spc="-7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55" dirty="0">
                <a:solidFill>
                  <a:srgbClr val="9E0A0F"/>
                </a:solidFill>
                <a:latin typeface="Arial"/>
                <a:cs typeface="Arial"/>
              </a:rPr>
              <a:t>&amp;</a:t>
            </a:r>
            <a:r>
              <a:rPr sz="1200" b="1" spc="-7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110" dirty="0">
                <a:solidFill>
                  <a:srgbClr val="9E0A0F"/>
                </a:solidFill>
                <a:latin typeface="Arial"/>
                <a:cs typeface="Arial"/>
              </a:rPr>
              <a:t>DEVE</a:t>
            </a:r>
            <a:r>
              <a:rPr sz="1200" b="1" spc="-145" dirty="0">
                <a:solidFill>
                  <a:srgbClr val="9E0A0F"/>
                </a:solidFill>
                <a:latin typeface="Arial"/>
                <a:cs typeface="Arial"/>
              </a:rPr>
              <a:t>L</a:t>
            </a:r>
            <a:r>
              <a:rPr sz="1200" b="1" spc="-80" dirty="0">
                <a:solidFill>
                  <a:srgbClr val="9E0A0F"/>
                </a:solidFill>
                <a:latin typeface="Arial"/>
                <a:cs typeface="Arial"/>
              </a:rPr>
              <a:t>OPMENT</a:t>
            </a:r>
            <a:endParaRPr sz="1200">
              <a:latin typeface="Arial"/>
              <a:cs typeface="Arial"/>
            </a:endParaRPr>
          </a:p>
          <a:p>
            <a:pPr marL="238760" lvl="1" indent="-226060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239395" algn="l"/>
              </a:tabLst>
            </a:pPr>
            <a:r>
              <a:rPr sz="1200" b="1" spc="-90" dirty="0">
                <a:solidFill>
                  <a:srgbClr val="9E0A0F"/>
                </a:solidFill>
                <a:latin typeface="Arial"/>
                <a:cs typeface="Arial"/>
              </a:rPr>
              <a:t>Researc</a:t>
            </a:r>
            <a:r>
              <a:rPr sz="1200" b="1" spc="-80" dirty="0">
                <a:solidFill>
                  <a:srgbClr val="9E0A0F"/>
                </a:solidFill>
                <a:latin typeface="Arial"/>
                <a:cs typeface="Arial"/>
              </a:rPr>
              <a:t>h</a:t>
            </a:r>
            <a:r>
              <a:rPr sz="1200" b="1" spc="-18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9E0A0F"/>
                </a:solidFill>
                <a:latin typeface="Arial"/>
                <a:cs typeface="Arial"/>
              </a:rPr>
              <a:t>Incentiv</a:t>
            </a:r>
            <a:r>
              <a:rPr sz="1200" b="1" spc="-35" dirty="0">
                <a:solidFill>
                  <a:srgbClr val="9E0A0F"/>
                </a:solidFill>
                <a:latin typeface="Arial"/>
                <a:cs typeface="Arial"/>
              </a:rPr>
              <a:t>e</a:t>
            </a:r>
            <a:r>
              <a:rPr sz="1200" b="1" spc="-18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75" dirty="0">
                <a:solidFill>
                  <a:srgbClr val="9E0A0F"/>
                </a:solidFill>
                <a:latin typeface="Arial"/>
                <a:cs typeface="Arial"/>
              </a:rPr>
              <a:t>Policy:</a:t>
            </a:r>
            <a:endParaRPr sz="1200">
              <a:latin typeface="Arial"/>
              <a:cs typeface="Arial"/>
            </a:endParaRPr>
          </a:p>
          <a:p>
            <a:pPr marL="12700" marR="6350" indent="313690" algn="just">
              <a:lnSpc>
                <a:spcPct val="132600"/>
              </a:lnSpc>
              <a:spcBef>
                <a:spcPts val="545"/>
              </a:spcBef>
            </a:pP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encourage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Research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Development activities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staff,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Research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incentive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policy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is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implemented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our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institution.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this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regard, </a:t>
            </a:r>
            <a:r>
              <a:rPr sz="1100" spc="-130" dirty="0">
                <a:solidFill>
                  <a:srgbClr val="0054A6"/>
                </a:solidFill>
                <a:latin typeface="Arial MT"/>
                <a:cs typeface="Arial MT"/>
              </a:rPr>
              <a:t>JITS</a:t>
            </a:r>
            <a:r>
              <a:rPr sz="1100" spc="-1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announced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following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incentives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towards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their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contribution.</a:t>
            </a:r>
            <a:endParaRPr sz="1100">
              <a:latin typeface="Arial MT"/>
              <a:cs typeface="Arial MT"/>
            </a:endParaRPr>
          </a:p>
          <a:p>
            <a:pPr marL="360680" lvl="2" indent="-34798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361315" algn="l"/>
              </a:tabLst>
            </a:pPr>
            <a:r>
              <a:rPr sz="1100" b="1" spc="-30" dirty="0">
                <a:solidFill>
                  <a:srgbClr val="9E0A0F"/>
                </a:solidFill>
                <a:latin typeface="Arial"/>
                <a:cs typeface="Arial"/>
              </a:rPr>
              <a:t>Publication</a:t>
            </a:r>
            <a:r>
              <a:rPr sz="1100" b="1" spc="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9E0A0F"/>
                </a:solidFill>
                <a:latin typeface="Arial"/>
                <a:cs typeface="Arial"/>
              </a:rPr>
              <a:t>of</a:t>
            </a:r>
            <a:r>
              <a:rPr sz="1100" b="1" spc="1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100" b="1" spc="-75" dirty="0">
                <a:solidFill>
                  <a:srgbClr val="9E0A0F"/>
                </a:solidFill>
                <a:latin typeface="Arial"/>
                <a:cs typeface="Arial"/>
              </a:rPr>
              <a:t>Books</a:t>
            </a:r>
            <a:r>
              <a:rPr sz="1100" b="1" spc="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100" b="1" spc="-85" dirty="0">
                <a:solidFill>
                  <a:srgbClr val="9E0A0F"/>
                </a:solidFill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12700" marR="5715" indent="277495" algn="just">
              <a:lnSpc>
                <a:spcPct val="132700"/>
              </a:lnSpc>
              <a:spcBef>
                <a:spcPts val="560"/>
              </a:spcBef>
            </a:pP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Faculty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members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are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encouraged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write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publish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books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monographs,</a:t>
            </a:r>
            <a:r>
              <a:rPr sz="1100" spc="-1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incentives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will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provided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as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indicated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below:</a:t>
            </a:r>
            <a:endParaRPr sz="11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83664" y="6114910"/>
          <a:ext cx="4763135" cy="1249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5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75" dirty="0">
                          <a:solidFill>
                            <a:srgbClr val="9E0A0F"/>
                          </a:solidFill>
                          <a:latin typeface="Arial"/>
                          <a:cs typeface="Arial"/>
                        </a:rPr>
                        <a:t>BOOKS/</a:t>
                      </a:r>
                      <a:r>
                        <a:rPr sz="1100" b="1" spc="15" dirty="0">
                          <a:solidFill>
                            <a:srgbClr val="9E0A0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5" dirty="0">
                          <a:solidFill>
                            <a:srgbClr val="9E0A0F"/>
                          </a:solidFill>
                          <a:latin typeface="Arial"/>
                          <a:cs typeface="Arial"/>
                        </a:rPr>
                        <a:t>CHAPTERS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54A6"/>
                      </a:solidFill>
                      <a:prstDash val="solid"/>
                    </a:lnL>
                    <a:lnR w="12700">
                      <a:solidFill>
                        <a:srgbClr val="0054A6"/>
                      </a:solidFill>
                      <a:prstDash val="solid"/>
                    </a:lnR>
                    <a:lnT w="12700">
                      <a:solidFill>
                        <a:srgbClr val="0054A6"/>
                      </a:solidFill>
                      <a:prstDash val="solid"/>
                    </a:lnT>
                    <a:lnB w="12700">
                      <a:solidFill>
                        <a:srgbClr val="0054A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b="1" spc="-90" dirty="0">
                          <a:solidFill>
                            <a:srgbClr val="9E0A0F"/>
                          </a:solidFill>
                          <a:latin typeface="Arial"/>
                          <a:cs typeface="Arial"/>
                        </a:rPr>
                        <a:t>PUBLISHERS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54A6"/>
                      </a:solidFill>
                      <a:prstDash val="solid"/>
                    </a:lnL>
                    <a:lnR w="12700">
                      <a:solidFill>
                        <a:srgbClr val="0054A6"/>
                      </a:solidFill>
                      <a:prstDash val="solid"/>
                    </a:lnR>
                    <a:lnT w="12700">
                      <a:solidFill>
                        <a:srgbClr val="0054A6"/>
                      </a:solidFill>
                      <a:prstDash val="solid"/>
                    </a:lnT>
                    <a:lnB w="12700">
                      <a:solidFill>
                        <a:srgbClr val="0054A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b="1" spc="-65" dirty="0">
                          <a:solidFill>
                            <a:srgbClr val="9E0A0F"/>
                          </a:solidFill>
                          <a:latin typeface="Arial"/>
                          <a:cs typeface="Arial"/>
                        </a:rPr>
                        <a:t>INCENTIVE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54A6"/>
                      </a:solidFill>
                      <a:prstDash val="solid"/>
                    </a:lnL>
                    <a:lnR w="12700">
                      <a:solidFill>
                        <a:srgbClr val="0054A6"/>
                      </a:solidFill>
                      <a:prstDash val="solid"/>
                    </a:lnR>
                    <a:lnT w="12700">
                      <a:solidFill>
                        <a:srgbClr val="0054A6"/>
                      </a:solidFill>
                      <a:prstDash val="solid"/>
                    </a:lnT>
                    <a:lnB w="12700">
                      <a:solidFill>
                        <a:srgbClr val="0054A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40" dirty="0">
                          <a:solidFill>
                            <a:srgbClr val="0054A6"/>
                          </a:solidFill>
                          <a:latin typeface="Arial MT"/>
                          <a:cs typeface="Arial MT"/>
                        </a:rPr>
                        <a:t>F</a:t>
                      </a:r>
                      <a:r>
                        <a:rPr sz="1100" dirty="0">
                          <a:solidFill>
                            <a:srgbClr val="0054A6"/>
                          </a:solidFill>
                          <a:latin typeface="Arial MT"/>
                          <a:cs typeface="Arial MT"/>
                        </a:rPr>
                        <a:t>ull</a:t>
                      </a:r>
                      <a:r>
                        <a:rPr sz="1100" spc="-45" dirty="0">
                          <a:solidFill>
                            <a:srgbClr val="0054A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054A6"/>
                          </a:solidFill>
                          <a:latin typeface="Arial MT"/>
                          <a:cs typeface="Arial MT"/>
                        </a:rPr>
                        <a:t>Book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54A6"/>
                      </a:solidFill>
                      <a:prstDash val="solid"/>
                    </a:lnL>
                    <a:lnR w="12700">
                      <a:solidFill>
                        <a:srgbClr val="0054A6"/>
                      </a:solidFill>
                      <a:prstDash val="solid"/>
                    </a:lnR>
                    <a:lnT w="12700">
                      <a:solidFill>
                        <a:srgbClr val="0054A6"/>
                      </a:solidFill>
                      <a:prstDash val="solid"/>
                    </a:lnT>
                    <a:lnB w="12700">
                      <a:solidFill>
                        <a:srgbClr val="0054A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5" dirty="0">
                          <a:solidFill>
                            <a:srgbClr val="0054A6"/>
                          </a:solidFill>
                          <a:latin typeface="Arial MT"/>
                          <a:cs typeface="Arial MT"/>
                        </a:rPr>
                        <a:t>International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54A6"/>
                      </a:solidFill>
                      <a:prstDash val="solid"/>
                    </a:lnL>
                    <a:lnR w="12700">
                      <a:solidFill>
                        <a:srgbClr val="0054A6"/>
                      </a:solidFill>
                      <a:prstDash val="solid"/>
                    </a:lnR>
                    <a:lnT w="12700">
                      <a:solidFill>
                        <a:srgbClr val="0054A6"/>
                      </a:solidFill>
                      <a:prstDash val="solid"/>
                    </a:lnT>
                    <a:lnB w="12700">
                      <a:solidFill>
                        <a:srgbClr val="0054A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135" dirty="0">
                          <a:solidFill>
                            <a:srgbClr val="0054A6"/>
                          </a:solidFill>
                          <a:latin typeface="Arial MT"/>
                          <a:cs typeface="Arial MT"/>
                        </a:rPr>
                        <a:t>Rs.</a:t>
                      </a:r>
                      <a:r>
                        <a:rPr sz="1100" spc="70" dirty="0">
                          <a:solidFill>
                            <a:srgbClr val="0054A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35" dirty="0">
                          <a:solidFill>
                            <a:srgbClr val="0054A6"/>
                          </a:solidFill>
                          <a:latin typeface="Arial MT"/>
                          <a:cs typeface="Arial MT"/>
                        </a:rPr>
                        <a:t>10,000/-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54A6"/>
                      </a:solidFill>
                      <a:prstDash val="solid"/>
                    </a:lnL>
                    <a:lnR w="12700">
                      <a:solidFill>
                        <a:srgbClr val="0054A6"/>
                      </a:solidFill>
                      <a:prstDash val="solid"/>
                    </a:lnR>
                    <a:lnT w="12700">
                      <a:solidFill>
                        <a:srgbClr val="0054A6"/>
                      </a:solidFill>
                      <a:prstDash val="solid"/>
                    </a:lnT>
                    <a:lnB w="12700">
                      <a:solidFill>
                        <a:srgbClr val="0054A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0" dirty="0">
                          <a:solidFill>
                            <a:srgbClr val="0054A6"/>
                          </a:solidFill>
                          <a:latin typeface="Arial MT"/>
                          <a:cs typeface="Arial MT"/>
                        </a:rPr>
                        <a:t>F</a:t>
                      </a:r>
                      <a:r>
                        <a:rPr sz="1100" dirty="0">
                          <a:solidFill>
                            <a:srgbClr val="0054A6"/>
                          </a:solidFill>
                          <a:latin typeface="Arial MT"/>
                          <a:cs typeface="Arial MT"/>
                        </a:rPr>
                        <a:t>ull</a:t>
                      </a:r>
                      <a:r>
                        <a:rPr sz="1100" spc="-45" dirty="0">
                          <a:solidFill>
                            <a:srgbClr val="0054A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054A6"/>
                          </a:solidFill>
                          <a:latin typeface="Arial MT"/>
                          <a:cs typeface="Arial MT"/>
                        </a:rPr>
                        <a:t>Book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54A6"/>
                      </a:solidFill>
                      <a:prstDash val="solid"/>
                    </a:lnL>
                    <a:lnR w="12700">
                      <a:solidFill>
                        <a:srgbClr val="0054A6"/>
                      </a:solidFill>
                      <a:prstDash val="solid"/>
                    </a:lnR>
                    <a:lnT w="12700">
                      <a:solidFill>
                        <a:srgbClr val="0054A6"/>
                      </a:solidFill>
                      <a:prstDash val="solid"/>
                    </a:lnT>
                    <a:lnB w="12700">
                      <a:solidFill>
                        <a:srgbClr val="0054A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solidFill>
                            <a:srgbClr val="0054A6"/>
                          </a:solidFill>
                          <a:latin typeface="Arial MT"/>
                          <a:cs typeface="Arial MT"/>
                        </a:rPr>
                        <a:t>National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54A6"/>
                      </a:solidFill>
                      <a:prstDash val="solid"/>
                    </a:lnL>
                    <a:lnR w="12700">
                      <a:solidFill>
                        <a:srgbClr val="0054A6"/>
                      </a:solidFill>
                      <a:prstDash val="solid"/>
                    </a:lnR>
                    <a:lnT w="12700">
                      <a:solidFill>
                        <a:srgbClr val="0054A6"/>
                      </a:solidFill>
                      <a:prstDash val="solid"/>
                    </a:lnT>
                    <a:lnB w="12700">
                      <a:solidFill>
                        <a:srgbClr val="0054A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135" dirty="0">
                          <a:solidFill>
                            <a:srgbClr val="0054A6"/>
                          </a:solidFill>
                          <a:latin typeface="Arial MT"/>
                          <a:cs typeface="Arial MT"/>
                        </a:rPr>
                        <a:t>Rs.</a:t>
                      </a:r>
                      <a:r>
                        <a:rPr sz="1100" spc="45" dirty="0">
                          <a:solidFill>
                            <a:srgbClr val="0054A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35" dirty="0">
                          <a:solidFill>
                            <a:srgbClr val="0054A6"/>
                          </a:solidFill>
                          <a:latin typeface="Arial MT"/>
                          <a:cs typeface="Arial MT"/>
                        </a:rPr>
                        <a:t>5,000/-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54A6"/>
                      </a:solidFill>
                      <a:prstDash val="solid"/>
                    </a:lnL>
                    <a:lnR w="12700">
                      <a:solidFill>
                        <a:srgbClr val="0054A6"/>
                      </a:solidFill>
                      <a:prstDash val="solid"/>
                    </a:lnR>
                    <a:lnT w="12700">
                      <a:solidFill>
                        <a:srgbClr val="0054A6"/>
                      </a:solidFill>
                      <a:prstDash val="solid"/>
                    </a:lnT>
                    <a:lnB w="12700">
                      <a:solidFill>
                        <a:srgbClr val="0054A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-45" dirty="0">
                          <a:solidFill>
                            <a:srgbClr val="0054A6"/>
                          </a:solidFill>
                          <a:latin typeface="Arial MT"/>
                          <a:cs typeface="Arial MT"/>
                        </a:rPr>
                        <a:t>Chapters</a:t>
                      </a:r>
                      <a:r>
                        <a:rPr sz="1100" dirty="0">
                          <a:solidFill>
                            <a:srgbClr val="0054A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5" dirty="0">
                          <a:solidFill>
                            <a:srgbClr val="0054A6"/>
                          </a:solidFill>
                          <a:latin typeface="Arial MT"/>
                          <a:cs typeface="Arial MT"/>
                        </a:rPr>
                        <a:t>in </a:t>
                      </a:r>
                      <a:r>
                        <a:rPr sz="1100" spc="-65" dirty="0">
                          <a:solidFill>
                            <a:srgbClr val="0054A6"/>
                          </a:solidFill>
                          <a:latin typeface="Arial MT"/>
                          <a:cs typeface="Arial MT"/>
                        </a:rPr>
                        <a:t>Books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54A6"/>
                      </a:solidFill>
                      <a:prstDash val="solid"/>
                    </a:lnL>
                    <a:lnR w="12700">
                      <a:solidFill>
                        <a:srgbClr val="0054A6"/>
                      </a:solidFill>
                      <a:prstDash val="solid"/>
                    </a:lnR>
                    <a:lnT w="12700">
                      <a:solidFill>
                        <a:srgbClr val="0054A6"/>
                      </a:solidFill>
                      <a:prstDash val="solid"/>
                    </a:lnT>
                    <a:lnB w="12700">
                      <a:solidFill>
                        <a:srgbClr val="0054A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solidFill>
                            <a:srgbClr val="0054A6"/>
                          </a:solidFill>
                          <a:latin typeface="Arial MT"/>
                          <a:cs typeface="Arial MT"/>
                        </a:rPr>
                        <a:t>International/National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54A6"/>
                      </a:solidFill>
                      <a:prstDash val="solid"/>
                    </a:lnL>
                    <a:lnR w="12700">
                      <a:solidFill>
                        <a:srgbClr val="0054A6"/>
                      </a:solidFill>
                      <a:prstDash val="solid"/>
                    </a:lnR>
                    <a:lnT w="12700">
                      <a:solidFill>
                        <a:srgbClr val="0054A6"/>
                      </a:solidFill>
                      <a:prstDash val="solid"/>
                    </a:lnT>
                    <a:lnB w="12700">
                      <a:solidFill>
                        <a:srgbClr val="0054A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135" dirty="0">
                          <a:solidFill>
                            <a:srgbClr val="0054A6"/>
                          </a:solidFill>
                          <a:latin typeface="Arial MT"/>
                          <a:cs typeface="Arial MT"/>
                        </a:rPr>
                        <a:t>Rs.</a:t>
                      </a:r>
                      <a:r>
                        <a:rPr sz="1100" spc="40" dirty="0">
                          <a:solidFill>
                            <a:srgbClr val="0054A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54A6"/>
                          </a:solidFill>
                          <a:latin typeface="Arial MT"/>
                          <a:cs typeface="Arial MT"/>
                        </a:rPr>
                        <a:t>1500/-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54A6"/>
                      </a:solidFill>
                      <a:prstDash val="solid"/>
                    </a:lnL>
                    <a:lnR w="12700">
                      <a:solidFill>
                        <a:srgbClr val="0054A6"/>
                      </a:solidFill>
                      <a:prstDash val="solid"/>
                    </a:lnR>
                    <a:lnT w="12700">
                      <a:solidFill>
                        <a:srgbClr val="0054A6"/>
                      </a:solidFill>
                      <a:prstDash val="solid"/>
                    </a:lnT>
                    <a:lnB w="12700">
                      <a:solidFill>
                        <a:srgbClr val="0054A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2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-25" dirty="0">
                          <a:solidFill>
                            <a:srgbClr val="0054A6"/>
                          </a:solidFill>
                          <a:latin typeface="Arial MT"/>
                          <a:cs typeface="Arial MT"/>
                        </a:rPr>
                        <a:t>Monographs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54A6"/>
                      </a:solidFill>
                      <a:prstDash val="solid"/>
                    </a:lnL>
                    <a:lnR w="12700">
                      <a:solidFill>
                        <a:srgbClr val="0054A6"/>
                      </a:solidFill>
                      <a:prstDash val="solid"/>
                    </a:lnR>
                    <a:lnT w="12700">
                      <a:solidFill>
                        <a:srgbClr val="0054A6"/>
                      </a:solidFill>
                      <a:prstDash val="solid"/>
                    </a:lnT>
                    <a:lnB w="12700">
                      <a:solidFill>
                        <a:srgbClr val="0054A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spc="-5" dirty="0">
                          <a:solidFill>
                            <a:srgbClr val="0054A6"/>
                          </a:solidFill>
                          <a:latin typeface="Arial MT"/>
                          <a:cs typeface="Arial MT"/>
                        </a:rPr>
                        <a:t>International/National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54A6"/>
                      </a:solidFill>
                      <a:prstDash val="solid"/>
                    </a:lnL>
                    <a:lnR w="12700">
                      <a:solidFill>
                        <a:srgbClr val="0054A6"/>
                      </a:solidFill>
                      <a:prstDash val="solid"/>
                    </a:lnR>
                    <a:lnT w="12700">
                      <a:solidFill>
                        <a:srgbClr val="0054A6"/>
                      </a:solidFill>
                      <a:prstDash val="solid"/>
                    </a:lnT>
                    <a:lnB w="12700">
                      <a:solidFill>
                        <a:srgbClr val="0054A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spc="-135" dirty="0">
                          <a:solidFill>
                            <a:srgbClr val="0054A6"/>
                          </a:solidFill>
                          <a:latin typeface="Arial MT"/>
                          <a:cs typeface="Arial MT"/>
                        </a:rPr>
                        <a:t>Rs.</a:t>
                      </a:r>
                      <a:r>
                        <a:rPr sz="1100" spc="40" dirty="0">
                          <a:solidFill>
                            <a:srgbClr val="0054A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solidFill>
                            <a:srgbClr val="0054A6"/>
                          </a:solidFill>
                          <a:latin typeface="Arial MT"/>
                          <a:cs typeface="Arial MT"/>
                        </a:rPr>
                        <a:t>1000/-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54A6"/>
                      </a:solidFill>
                      <a:prstDash val="solid"/>
                    </a:lnL>
                    <a:lnR w="12700">
                      <a:solidFill>
                        <a:srgbClr val="0054A6"/>
                      </a:solidFill>
                      <a:prstDash val="solid"/>
                    </a:lnR>
                    <a:lnT w="12700">
                      <a:solidFill>
                        <a:srgbClr val="0054A6"/>
                      </a:solidFill>
                      <a:prstDash val="solid"/>
                    </a:lnT>
                    <a:lnB w="12700">
                      <a:solidFill>
                        <a:srgbClr val="0054A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20" y="630314"/>
            <a:ext cx="1932939" cy="8591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420"/>
              </a:spcBef>
              <a:buAutoNum type="alphaLcPeriod"/>
              <a:tabLst>
                <a:tab pos="193675" algn="l"/>
              </a:tabLst>
            </a:pPr>
            <a:r>
              <a:rPr sz="1100" spc="-90" dirty="0">
                <a:solidFill>
                  <a:srgbClr val="0054A6"/>
                </a:solidFill>
                <a:latin typeface="Arial MT"/>
                <a:cs typeface="Arial MT"/>
              </a:rPr>
              <a:t>Cash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incentive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15,000/-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endParaRPr sz="1100">
              <a:latin typeface="Arial MT"/>
              <a:cs typeface="Arial MT"/>
            </a:endParaRPr>
          </a:p>
          <a:p>
            <a:pPr marL="193040" indent="-180975">
              <a:lnSpc>
                <a:spcPct val="100000"/>
              </a:lnSpc>
              <a:spcBef>
                <a:spcPts val="320"/>
              </a:spcBef>
              <a:buAutoNum type="alphaLcPeriod"/>
              <a:tabLst>
                <a:tab pos="193675" algn="l"/>
              </a:tabLst>
            </a:pPr>
            <a:r>
              <a:rPr sz="1100" spc="-90" dirty="0">
                <a:solidFill>
                  <a:srgbClr val="0054A6"/>
                </a:solidFill>
                <a:latin typeface="Arial MT"/>
                <a:cs typeface="Arial MT"/>
              </a:rPr>
              <a:t>Cash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incentive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10,000/-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endParaRPr sz="1100">
              <a:latin typeface="Arial MT"/>
              <a:cs typeface="Arial MT"/>
            </a:endParaRPr>
          </a:p>
          <a:p>
            <a:pPr marL="193040" indent="-180975">
              <a:lnSpc>
                <a:spcPct val="100000"/>
              </a:lnSpc>
              <a:spcBef>
                <a:spcPts val="320"/>
              </a:spcBef>
              <a:buAutoNum type="alphaLcPeriod"/>
              <a:tabLst>
                <a:tab pos="193675" algn="l"/>
              </a:tabLst>
            </a:pPr>
            <a:r>
              <a:rPr sz="1100" spc="-90" dirty="0">
                <a:solidFill>
                  <a:srgbClr val="0054A6"/>
                </a:solidFill>
                <a:latin typeface="Arial MT"/>
                <a:cs typeface="Arial MT"/>
              </a:rPr>
              <a:t>Cash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incentive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5,000/-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 </a:t>
            </a:r>
            <a:r>
              <a:rPr sz="1100" spc="-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endParaRPr sz="1100">
              <a:latin typeface="Arial MT"/>
              <a:cs typeface="Arial MT"/>
            </a:endParaRPr>
          </a:p>
          <a:p>
            <a:pPr marL="193040" indent="-180975">
              <a:lnSpc>
                <a:spcPct val="100000"/>
              </a:lnSpc>
              <a:spcBef>
                <a:spcPts val="320"/>
              </a:spcBef>
              <a:buAutoNum type="alphaLcPeriod"/>
              <a:tabLst>
                <a:tab pos="193675" algn="l"/>
              </a:tabLst>
            </a:pPr>
            <a:r>
              <a:rPr sz="1100" spc="-90" dirty="0">
                <a:solidFill>
                  <a:srgbClr val="0054A6"/>
                </a:solidFill>
                <a:latin typeface="Arial MT"/>
                <a:cs typeface="Arial MT"/>
              </a:rPr>
              <a:t>Cash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incentive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2,500/-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3460" y="9991955"/>
            <a:ext cx="187325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30"/>
              </a:lnSpc>
            </a:pPr>
            <a:fld id="{81D60167-4931-47E6-BA6A-407CBD079E47}" type="slidenum">
              <a:rPr sz="900" spc="-40" dirty="0">
                <a:solidFill>
                  <a:srgbClr val="231F20"/>
                </a:solidFill>
                <a:latin typeface="Arial MT"/>
                <a:cs typeface="Arial MT"/>
              </a:rPr>
              <a:t>12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39968" y="630314"/>
            <a:ext cx="676275" cy="8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 marR="5080" indent="19050">
              <a:lnSpc>
                <a:spcPct val="124300"/>
              </a:lnSpc>
              <a:spcBef>
                <a:spcPts val="100"/>
              </a:spcBef>
            </a:pP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IP&gt;1.5.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1&lt;IP&lt;=1.5.</a:t>
            </a:r>
            <a:endParaRPr sz="1100">
              <a:latin typeface="Arial MT"/>
              <a:cs typeface="Arial MT"/>
            </a:endParaRPr>
          </a:p>
          <a:p>
            <a:pPr marL="34290" marR="24130" indent="-22225">
              <a:lnSpc>
                <a:spcPts val="1639"/>
              </a:lnSpc>
              <a:spcBef>
                <a:spcPts val="100"/>
              </a:spcBef>
            </a:pP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0.5&lt;IP&lt;=1. 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IP&lt;=0.5.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814" y="1504180"/>
            <a:ext cx="6150610" cy="813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e.</a:t>
            </a:r>
            <a:r>
              <a:rPr sz="1100" spc="3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20" dirty="0">
                <a:solidFill>
                  <a:srgbClr val="0054A6"/>
                </a:solidFill>
                <a:latin typeface="Arial MT"/>
                <a:cs typeface="Arial MT"/>
              </a:rPr>
              <a:t>Cash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incentive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2,000/-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non-impact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factor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journal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publications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65" dirty="0">
                <a:solidFill>
                  <a:srgbClr val="0054A6"/>
                </a:solidFill>
                <a:latin typeface="Arial MT"/>
                <a:cs typeface="Arial MT"/>
              </a:rPr>
              <a:t>IEEE,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70" dirty="0">
                <a:solidFill>
                  <a:srgbClr val="0054A6"/>
                </a:solidFill>
                <a:latin typeface="Arial MT"/>
                <a:cs typeface="Arial MT"/>
              </a:rPr>
              <a:t>SPRINGER,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80" dirty="0">
                <a:solidFill>
                  <a:srgbClr val="0054A6"/>
                </a:solidFill>
                <a:latin typeface="Arial MT"/>
                <a:cs typeface="Arial MT"/>
              </a:rPr>
              <a:t>ELSEVIER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etc.</a:t>
            </a:r>
            <a:endParaRPr sz="11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890"/>
              </a:spcBef>
            </a:pPr>
            <a:r>
              <a:rPr sz="1100" b="1" spc="-20" dirty="0">
                <a:solidFill>
                  <a:srgbClr val="9E0A0F"/>
                </a:solidFill>
                <a:latin typeface="Arial"/>
                <a:cs typeface="Arial"/>
              </a:rPr>
              <a:t>Note</a:t>
            </a:r>
            <a:r>
              <a:rPr sz="1100" b="1" spc="-2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100" b="1" spc="-85" dirty="0">
                <a:solidFill>
                  <a:srgbClr val="9E0A0F"/>
                </a:solidFill>
                <a:latin typeface="Arial"/>
                <a:cs typeface="Arial"/>
              </a:rPr>
              <a:t>:</a:t>
            </a:r>
            <a:r>
              <a:rPr sz="1100" b="1" spc="-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case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multiple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indexing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high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Impact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Factor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(IP)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value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can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considered.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b="1" spc="-10" dirty="0">
                <a:solidFill>
                  <a:srgbClr val="9E0A0F"/>
                </a:solidFill>
                <a:latin typeface="Arial"/>
                <a:cs typeface="Arial"/>
              </a:rPr>
              <a:t>3.1.3</a:t>
            </a:r>
            <a:r>
              <a:rPr sz="1200" b="1" spc="-12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65" dirty="0">
                <a:solidFill>
                  <a:srgbClr val="9E0A0F"/>
                </a:solidFill>
                <a:latin typeface="Arial"/>
                <a:cs typeface="Arial"/>
              </a:rPr>
              <a:t>Publication</a:t>
            </a:r>
            <a:r>
              <a:rPr sz="1200" b="1" spc="-50" dirty="0">
                <a:solidFill>
                  <a:srgbClr val="9E0A0F"/>
                </a:solidFill>
                <a:latin typeface="Arial"/>
                <a:cs typeface="Arial"/>
              </a:rPr>
              <a:t>s</a:t>
            </a:r>
            <a:r>
              <a:rPr sz="1200" b="1" spc="-18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9E0A0F"/>
                </a:solidFill>
                <a:latin typeface="Arial"/>
                <a:cs typeface="Arial"/>
              </a:rPr>
              <a:t>i</a:t>
            </a:r>
            <a:r>
              <a:rPr sz="1200" b="1" spc="-25" dirty="0">
                <a:solidFill>
                  <a:srgbClr val="9E0A0F"/>
                </a:solidFill>
                <a:latin typeface="Arial"/>
                <a:cs typeface="Arial"/>
              </a:rPr>
              <a:t>n</a:t>
            </a:r>
            <a:r>
              <a:rPr sz="1200" b="1" spc="-18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80" dirty="0">
                <a:solidFill>
                  <a:srgbClr val="9E0A0F"/>
                </a:solidFill>
                <a:latin typeface="Arial"/>
                <a:cs typeface="Arial"/>
              </a:rPr>
              <a:t>conferences:</a:t>
            </a:r>
            <a:endParaRPr sz="1200">
              <a:latin typeface="Arial"/>
              <a:cs typeface="Arial"/>
            </a:endParaRPr>
          </a:p>
          <a:p>
            <a:pPr marL="372110" algn="just">
              <a:lnSpc>
                <a:spcPct val="100000"/>
              </a:lnSpc>
              <a:spcBef>
                <a:spcPts val="445"/>
              </a:spcBef>
            </a:pP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following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amenities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will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extended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faculty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as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stated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below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(twice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year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per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faculty):</a:t>
            </a:r>
            <a:endParaRPr sz="1100">
              <a:latin typeface="Arial MT"/>
              <a:cs typeface="Arial MT"/>
            </a:endParaRPr>
          </a:p>
          <a:p>
            <a:pPr marL="193040" marR="6350" indent="-179705" algn="just">
              <a:lnSpc>
                <a:spcPct val="113700"/>
              </a:lnSpc>
              <a:spcBef>
                <a:spcPts val="280"/>
              </a:spcBef>
              <a:buAutoNum type="alphaLcPeriod"/>
              <a:tabLst>
                <a:tab pos="193675" algn="l"/>
              </a:tabLst>
            </a:pP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paper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should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published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conferences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conducted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by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Scopus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indexed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conferences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held by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reputed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organizations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like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IITs/NITs/ </a:t>
            </a:r>
            <a:r>
              <a:rPr sz="1100" spc="-110" dirty="0">
                <a:solidFill>
                  <a:srgbClr val="0054A6"/>
                </a:solidFill>
                <a:latin typeface="Arial MT"/>
                <a:cs typeface="Arial MT"/>
              </a:rPr>
              <a:t>IPC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/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APTI 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/ </a:t>
            </a:r>
            <a:r>
              <a:rPr sz="1100" spc="-110" dirty="0">
                <a:solidFill>
                  <a:srgbClr val="0054A6"/>
                </a:solidFill>
                <a:latin typeface="Arial MT"/>
                <a:cs typeface="Arial MT"/>
              </a:rPr>
              <a:t>IPA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/ 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CDRI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/ </a:t>
            </a:r>
            <a:r>
              <a:rPr sz="1100" spc="-140" dirty="0">
                <a:solidFill>
                  <a:srgbClr val="0054A6"/>
                </a:solidFill>
                <a:latin typeface="Arial MT"/>
                <a:cs typeface="Arial MT"/>
              </a:rPr>
              <a:t>CSIR</a:t>
            </a:r>
            <a:r>
              <a:rPr sz="1100" spc="-1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/ </a:t>
            </a:r>
            <a:r>
              <a:rPr sz="1100" spc="-120" dirty="0">
                <a:solidFill>
                  <a:srgbClr val="0054A6"/>
                </a:solidFill>
                <a:latin typeface="Arial MT"/>
                <a:cs typeface="Arial MT"/>
              </a:rPr>
              <a:t>NIPER</a:t>
            </a:r>
            <a:r>
              <a:rPr sz="1100" spc="-114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/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Central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Research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Organizations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/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Govt.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Universities.</a:t>
            </a:r>
            <a:endParaRPr sz="1100">
              <a:latin typeface="Arial MT"/>
              <a:cs typeface="Arial MT"/>
            </a:endParaRPr>
          </a:p>
          <a:p>
            <a:pPr marL="193040" marR="10160" indent="-179705" algn="just">
              <a:lnSpc>
                <a:spcPct val="113599"/>
              </a:lnSpc>
              <a:spcBef>
                <a:spcPts val="565"/>
              </a:spcBef>
              <a:buAutoNum type="alphaLcPeriod"/>
              <a:tabLst>
                <a:tab pos="193675" algn="l"/>
              </a:tabLst>
            </a:pP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Publications</a:t>
            </a:r>
            <a:r>
              <a:rPr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putative</a:t>
            </a:r>
            <a:r>
              <a:rPr sz="1100" spc="-1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international</a:t>
            </a:r>
            <a:r>
              <a:rPr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professional</a:t>
            </a:r>
            <a:r>
              <a:rPr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societies</a:t>
            </a:r>
            <a:r>
              <a:rPr sz="1100" spc="-1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like</a:t>
            </a:r>
            <a:r>
              <a:rPr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45" dirty="0">
                <a:solidFill>
                  <a:srgbClr val="0054A6"/>
                </a:solidFill>
                <a:latin typeface="Arial MT"/>
                <a:cs typeface="Arial MT"/>
              </a:rPr>
              <a:t>IEEE,</a:t>
            </a:r>
            <a:r>
              <a:rPr sz="1100" spc="-1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0" dirty="0">
                <a:solidFill>
                  <a:srgbClr val="0054A6"/>
                </a:solidFill>
                <a:latin typeface="Arial MT"/>
                <a:cs typeface="Arial MT"/>
              </a:rPr>
              <a:t>SPRINGER,</a:t>
            </a:r>
            <a:r>
              <a:rPr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0" dirty="0">
                <a:solidFill>
                  <a:srgbClr val="0054A6"/>
                </a:solidFill>
                <a:latin typeface="Arial MT"/>
                <a:cs typeface="Arial MT"/>
              </a:rPr>
              <a:t>ELSEVIER,</a:t>
            </a:r>
            <a:r>
              <a:rPr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054A6"/>
                </a:solidFill>
                <a:latin typeface="Arial MT"/>
                <a:cs typeface="Arial MT"/>
              </a:rPr>
              <a:t>ACM,</a:t>
            </a:r>
            <a:r>
              <a:rPr sz="1100" spc="-1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Bentham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etc.</a:t>
            </a:r>
            <a:endParaRPr sz="1100">
              <a:latin typeface="Arial MT"/>
              <a:cs typeface="Arial MT"/>
            </a:endParaRPr>
          </a:p>
          <a:p>
            <a:pPr marL="193040" marR="6350" indent="-179705" algn="just">
              <a:lnSpc>
                <a:spcPct val="113599"/>
              </a:lnSpc>
              <a:spcBef>
                <a:spcPts val="570"/>
              </a:spcBef>
              <a:buAutoNum type="alphaLcPeriod"/>
              <a:tabLst>
                <a:tab pos="193675" algn="l"/>
              </a:tabLst>
            </a:pP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institution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will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pay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maximum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130" dirty="0">
                <a:solidFill>
                  <a:srgbClr val="0054A6"/>
                </a:solidFill>
                <a:latin typeface="Arial MT"/>
                <a:cs typeface="Arial MT"/>
              </a:rPr>
              <a:t>Rs.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2000/-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towards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registration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fee, </a:t>
            </a:r>
            <a:r>
              <a:rPr sz="1100" spc="-135" dirty="0">
                <a:solidFill>
                  <a:srgbClr val="0054A6"/>
                </a:solidFill>
                <a:latin typeface="Arial MT"/>
                <a:cs typeface="Arial MT"/>
              </a:rPr>
              <a:t>TA</a:t>
            </a:r>
            <a:r>
              <a:rPr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&amp;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DA </a:t>
            </a:r>
            <a:r>
              <a:rPr sz="1100" spc="-95" dirty="0">
                <a:solidFill>
                  <a:srgbClr val="0054A6"/>
                </a:solidFill>
                <a:latin typeface="Arial MT"/>
                <a:cs typeface="Arial MT"/>
              </a:rPr>
              <a:t>as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per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eligibility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criterion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provide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OD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(On-Duty)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research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paper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presentation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conferences.</a:t>
            </a:r>
            <a:endParaRPr sz="1100">
              <a:latin typeface="Arial MT"/>
              <a:cs typeface="Arial MT"/>
            </a:endParaRPr>
          </a:p>
          <a:p>
            <a:pPr marL="193040" marR="9525" indent="-179705" algn="just">
              <a:lnSpc>
                <a:spcPct val="113799"/>
              </a:lnSpc>
              <a:spcBef>
                <a:spcPts val="560"/>
              </a:spcBef>
              <a:buAutoNum type="alphaLcPeriod"/>
              <a:tabLst>
                <a:tab pos="193675" algn="l"/>
              </a:tabLst>
            </a:pP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institution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will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pay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registration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charges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provide 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OD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(On-Duty)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presenting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research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paper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international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conferences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held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abroad.</a:t>
            </a:r>
            <a:endParaRPr sz="1100">
              <a:latin typeface="Arial MT"/>
              <a:cs typeface="Arial MT"/>
            </a:endParaRPr>
          </a:p>
          <a:p>
            <a:pPr marL="13335" algn="just">
              <a:lnSpc>
                <a:spcPct val="100000"/>
              </a:lnSpc>
              <a:spcBef>
                <a:spcPts val="745"/>
              </a:spcBef>
            </a:pPr>
            <a:r>
              <a:rPr sz="1100" b="1" spc="-25" dirty="0">
                <a:solidFill>
                  <a:srgbClr val="9E0A0F"/>
                </a:solidFill>
                <a:latin typeface="Arial"/>
                <a:cs typeface="Arial"/>
              </a:rPr>
              <a:t>Not</a:t>
            </a:r>
            <a:r>
              <a:rPr sz="1100" b="1" spc="-20" dirty="0">
                <a:solidFill>
                  <a:srgbClr val="9E0A0F"/>
                </a:solidFill>
                <a:latin typeface="Arial"/>
                <a:cs typeface="Arial"/>
              </a:rPr>
              <a:t>e</a:t>
            </a:r>
            <a:r>
              <a:rPr sz="1100" b="1" spc="-4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100" b="1" spc="-85" dirty="0">
                <a:solidFill>
                  <a:srgbClr val="9E0A0F"/>
                </a:solidFill>
                <a:latin typeface="Arial"/>
                <a:cs typeface="Arial"/>
              </a:rPr>
              <a:t>:</a:t>
            </a:r>
            <a:r>
              <a:rPr sz="1100" b="1" spc="-3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other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cases,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only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OD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will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be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provided.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</a:pPr>
            <a:r>
              <a:rPr sz="1200" b="1" spc="-10" dirty="0">
                <a:solidFill>
                  <a:srgbClr val="9E0A0F"/>
                </a:solidFill>
                <a:latin typeface="Arial"/>
                <a:cs typeface="Arial"/>
              </a:rPr>
              <a:t>3.1.4</a:t>
            </a:r>
            <a:r>
              <a:rPr sz="1200" b="1" spc="-13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100" dirty="0">
                <a:solidFill>
                  <a:srgbClr val="9E0A0F"/>
                </a:solidFill>
                <a:latin typeface="Arial"/>
                <a:cs typeface="Arial"/>
              </a:rPr>
              <a:t>Researc</a:t>
            </a:r>
            <a:r>
              <a:rPr sz="1200" b="1" spc="-80" dirty="0">
                <a:solidFill>
                  <a:srgbClr val="9E0A0F"/>
                </a:solidFill>
                <a:latin typeface="Arial"/>
                <a:cs typeface="Arial"/>
              </a:rPr>
              <a:t>h</a:t>
            </a:r>
            <a:r>
              <a:rPr sz="1200" b="1" spc="-20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65" dirty="0">
                <a:solidFill>
                  <a:srgbClr val="9E0A0F"/>
                </a:solidFill>
                <a:latin typeface="Arial"/>
                <a:cs typeface="Arial"/>
              </a:rPr>
              <a:t>leave:</a:t>
            </a:r>
            <a:endParaRPr sz="1200">
              <a:latin typeface="Arial"/>
              <a:cs typeface="Arial"/>
            </a:endParaRPr>
          </a:p>
          <a:p>
            <a:pPr marL="193040" marR="5080" indent="-179705">
              <a:lnSpc>
                <a:spcPct val="113599"/>
              </a:lnSpc>
              <a:spcBef>
                <a:spcPts val="545"/>
              </a:spcBef>
              <a:buAutoNum type="alphaLcPeriod"/>
              <a:tabLst>
                <a:tab pos="193675" algn="l"/>
              </a:tabLst>
            </a:pP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Research</a:t>
            </a:r>
            <a:r>
              <a:rPr sz="1100" spc="114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leaves</a:t>
            </a:r>
            <a:r>
              <a:rPr sz="1100" spc="1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are</a:t>
            </a:r>
            <a:r>
              <a:rPr sz="1100" spc="114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granted</a:t>
            </a:r>
            <a:r>
              <a:rPr sz="1100" spc="1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114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faculty</a:t>
            </a:r>
            <a:r>
              <a:rPr sz="1100" spc="1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registered</a:t>
            </a:r>
            <a:r>
              <a:rPr sz="1100" spc="1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as</a:t>
            </a:r>
            <a:r>
              <a:rPr sz="1100" spc="114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Ph.D</a:t>
            </a:r>
            <a:r>
              <a:rPr sz="1100" spc="1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research</a:t>
            </a:r>
            <a:r>
              <a:rPr sz="1100" spc="114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scholar</a:t>
            </a:r>
            <a:r>
              <a:rPr sz="1100" spc="1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under</a:t>
            </a:r>
            <a:r>
              <a:rPr sz="1100" spc="1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any</a:t>
            </a:r>
            <a:r>
              <a:rPr sz="1100" spc="114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reputed </a:t>
            </a:r>
            <a:r>
              <a:rPr sz="1100" spc="-2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organizations.</a:t>
            </a:r>
            <a:endParaRPr sz="1100">
              <a:latin typeface="Arial MT"/>
              <a:cs typeface="Arial MT"/>
            </a:endParaRPr>
          </a:p>
          <a:p>
            <a:pPr marL="193040" marR="7620" indent="-179705">
              <a:lnSpc>
                <a:spcPct val="113599"/>
              </a:lnSpc>
              <a:spcBef>
                <a:spcPts val="290"/>
              </a:spcBef>
              <a:buAutoNum type="alphaLcPeriod"/>
              <a:tabLst>
                <a:tab pos="193675" algn="l"/>
              </a:tabLst>
            </a:pP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Six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leaves</a:t>
            </a:r>
            <a:r>
              <a:rPr sz="1100" spc="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per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year</a:t>
            </a:r>
            <a:r>
              <a:rPr sz="1100" spc="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can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utilized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attend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sz="1100" spc="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Pre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PhD</a:t>
            </a:r>
            <a:r>
              <a:rPr sz="1100" spc="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Exam,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Course</a:t>
            </a:r>
            <a:r>
              <a:rPr sz="1100" spc="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work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(credit/audit</a:t>
            </a:r>
            <a:r>
              <a:rPr sz="1100" spc="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course),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Research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review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meetings,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pre-talk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final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talk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by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submitting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proof.</a:t>
            </a:r>
            <a:endParaRPr sz="110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465"/>
              </a:spcBef>
              <a:tabLst>
                <a:tab pos="5397500" algn="l"/>
              </a:tabLst>
            </a:pPr>
            <a:r>
              <a:rPr sz="1100" b="1" spc="-15" dirty="0">
                <a:solidFill>
                  <a:srgbClr val="9E0A0F"/>
                </a:solidFill>
                <a:latin typeface="Arial"/>
                <a:cs typeface="Arial"/>
              </a:rPr>
              <a:t>No</a:t>
            </a:r>
            <a:r>
              <a:rPr sz="1100" b="1" spc="-20" dirty="0">
                <a:solidFill>
                  <a:srgbClr val="9E0A0F"/>
                </a:solidFill>
                <a:latin typeface="Arial"/>
                <a:cs typeface="Arial"/>
              </a:rPr>
              <a:t>t</a:t>
            </a:r>
            <a:r>
              <a:rPr sz="1100" b="1" spc="-35" dirty="0">
                <a:solidFill>
                  <a:srgbClr val="9E0A0F"/>
                </a:solidFill>
                <a:latin typeface="Arial"/>
                <a:cs typeface="Arial"/>
              </a:rPr>
              <a:t>e</a:t>
            </a:r>
            <a:r>
              <a:rPr sz="1100" b="1" spc="-85" dirty="0">
                <a:solidFill>
                  <a:srgbClr val="9E0A0F"/>
                </a:solidFill>
                <a:latin typeface="Arial"/>
                <a:cs typeface="Arial"/>
              </a:rPr>
              <a:t> :</a:t>
            </a:r>
            <a:r>
              <a:rPr sz="1100" b="1" spc="-7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100" spc="-190" dirty="0">
                <a:solidFill>
                  <a:srgbClr val="0054A6"/>
                </a:solidFill>
                <a:latin typeface="Arial MT"/>
                <a:cs typeface="Arial MT"/>
              </a:rPr>
              <a:t>F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acul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y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should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h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v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e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minimu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m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three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y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ear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s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expe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r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ience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i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n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this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institutio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n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t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o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v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ai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l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	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thes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e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le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v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e</a:t>
            </a:r>
            <a:r>
              <a:rPr sz="1100" spc="-125" dirty="0">
                <a:solidFill>
                  <a:srgbClr val="0054A6"/>
                </a:solidFill>
                <a:latin typeface="Arial MT"/>
                <a:cs typeface="Arial MT"/>
              </a:rPr>
              <a:t>s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</a:pPr>
            <a:r>
              <a:rPr sz="1200" b="1" spc="-20" dirty="0">
                <a:solidFill>
                  <a:srgbClr val="9E0A0F"/>
                </a:solidFill>
                <a:latin typeface="Arial"/>
                <a:cs typeface="Arial"/>
              </a:rPr>
              <a:t>3.1.</a:t>
            </a:r>
            <a:r>
              <a:rPr sz="1200" b="1" spc="-15" dirty="0">
                <a:solidFill>
                  <a:srgbClr val="9E0A0F"/>
                </a:solidFill>
                <a:latin typeface="Arial"/>
                <a:cs typeface="Arial"/>
              </a:rPr>
              <a:t>5</a:t>
            </a:r>
            <a:r>
              <a:rPr sz="1200" b="1" spc="-17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85" dirty="0">
                <a:solidFill>
                  <a:srgbClr val="9E0A0F"/>
                </a:solidFill>
                <a:latin typeface="Arial"/>
                <a:cs typeface="Arial"/>
              </a:rPr>
              <a:t>Researc</a:t>
            </a:r>
            <a:r>
              <a:rPr sz="1200" b="1" spc="-80" dirty="0">
                <a:solidFill>
                  <a:srgbClr val="9E0A0F"/>
                </a:solidFill>
                <a:latin typeface="Arial"/>
                <a:cs typeface="Arial"/>
              </a:rPr>
              <a:t>h</a:t>
            </a:r>
            <a:r>
              <a:rPr sz="1200" b="1" spc="-17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55" dirty="0">
                <a:solidFill>
                  <a:srgbClr val="9E0A0F"/>
                </a:solidFill>
                <a:latin typeface="Arial"/>
                <a:cs typeface="Arial"/>
              </a:rPr>
              <a:t>grants:</a:t>
            </a:r>
            <a:endParaRPr sz="1200">
              <a:latin typeface="Arial"/>
              <a:cs typeface="Arial"/>
            </a:endParaRPr>
          </a:p>
          <a:p>
            <a:pPr marL="193040" marR="8890" indent="-179705">
              <a:lnSpc>
                <a:spcPct val="113799"/>
              </a:lnSpc>
              <a:spcBef>
                <a:spcPts val="540"/>
              </a:spcBef>
              <a:buAutoNum type="alphaLcPeriod"/>
              <a:tabLst>
                <a:tab pos="193675" algn="l"/>
              </a:tabLst>
            </a:pPr>
            <a:r>
              <a:rPr sz="1100" b="1" spc="-15" dirty="0">
                <a:solidFill>
                  <a:srgbClr val="0054A6"/>
                </a:solidFill>
                <a:latin typeface="Arial"/>
                <a:cs typeface="Arial"/>
              </a:rPr>
              <a:t>Major</a:t>
            </a:r>
            <a:r>
              <a:rPr sz="1100" b="1" spc="-55" dirty="0">
                <a:solidFill>
                  <a:srgbClr val="0054A6"/>
                </a:solidFill>
                <a:latin typeface="Arial"/>
                <a:cs typeface="Arial"/>
              </a:rPr>
              <a:t> Projects </a:t>
            </a:r>
            <a:r>
              <a:rPr sz="1100" b="1" spc="-10" dirty="0">
                <a:solidFill>
                  <a:srgbClr val="0054A6"/>
                </a:solidFill>
                <a:latin typeface="Arial"/>
                <a:cs typeface="Arial"/>
              </a:rPr>
              <a:t>(&gt;</a:t>
            </a:r>
            <a:r>
              <a:rPr sz="1100" b="1" spc="-55" dirty="0">
                <a:solidFill>
                  <a:srgbClr val="0054A6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054A6"/>
                </a:solidFill>
                <a:latin typeface="Arial"/>
                <a:cs typeface="Arial"/>
              </a:rPr>
              <a:t>10</a:t>
            </a:r>
            <a:r>
              <a:rPr sz="1100" b="1" spc="-55" dirty="0">
                <a:solidFill>
                  <a:srgbClr val="0054A6"/>
                </a:solidFill>
                <a:latin typeface="Arial"/>
                <a:cs typeface="Arial"/>
              </a:rPr>
              <a:t> </a:t>
            </a:r>
            <a:r>
              <a:rPr sz="1100" b="1" spc="-65" dirty="0">
                <a:solidFill>
                  <a:srgbClr val="0054A6"/>
                </a:solidFill>
                <a:latin typeface="Arial"/>
                <a:cs typeface="Arial"/>
              </a:rPr>
              <a:t>Lakhs):</a:t>
            </a:r>
            <a:r>
              <a:rPr sz="1100" b="1" spc="-20" dirty="0">
                <a:solidFill>
                  <a:srgbClr val="0054A6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every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research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grant,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an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incentive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10%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sanctioned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amount </a:t>
            </a:r>
            <a:r>
              <a:rPr sz="1100" spc="-2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will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disbursed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during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project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period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preferably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project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sanctioned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month.</a:t>
            </a:r>
            <a:endParaRPr sz="1100">
              <a:latin typeface="Arial MT"/>
              <a:cs typeface="Arial MT"/>
            </a:endParaRPr>
          </a:p>
          <a:p>
            <a:pPr marL="193040" marR="8890" indent="-179705">
              <a:lnSpc>
                <a:spcPct val="113599"/>
              </a:lnSpc>
              <a:spcBef>
                <a:spcPts val="565"/>
              </a:spcBef>
              <a:buAutoNum type="alphaLcPeriod"/>
              <a:tabLst>
                <a:tab pos="193675" algn="l"/>
              </a:tabLst>
            </a:pPr>
            <a:r>
              <a:rPr sz="1100" b="1" spc="-15" dirty="0">
                <a:solidFill>
                  <a:srgbClr val="0054A6"/>
                </a:solidFill>
                <a:latin typeface="Arial"/>
                <a:cs typeface="Arial"/>
              </a:rPr>
              <a:t>Major </a:t>
            </a:r>
            <a:r>
              <a:rPr sz="1100" b="1" spc="-55" dirty="0">
                <a:solidFill>
                  <a:srgbClr val="0054A6"/>
                </a:solidFill>
                <a:latin typeface="Arial"/>
                <a:cs typeface="Arial"/>
              </a:rPr>
              <a:t>Projects </a:t>
            </a:r>
            <a:r>
              <a:rPr sz="1100" b="1" spc="-10" dirty="0">
                <a:solidFill>
                  <a:srgbClr val="0054A6"/>
                </a:solidFill>
                <a:latin typeface="Arial"/>
                <a:cs typeface="Arial"/>
              </a:rPr>
              <a:t>(5= </a:t>
            </a:r>
            <a:r>
              <a:rPr sz="1100" b="1" spc="-5" dirty="0">
                <a:solidFill>
                  <a:srgbClr val="0054A6"/>
                </a:solidFill>
                <a:latin typeface="Arial"/>
                <a:cs typeface="Arial"/>
              </a:rPr>
              <a:t>10 </a:t>
            </a:r>
            <a:r>
              <a:rPr sz="1100" b="1" spc="-65" dirty="0">
                <a:solidFill>
                  <a:srgbClr val="0054A6"/>
                </a:solidFill>
                <a:latin typeface="Arial"/>
                <a:cs typeface="Arial"/>
              </a:rPr>
              <a:t>Lakhs):</a:t>
            </a:r>
            <a:r>
              <a:rPr sz="1100" b="1" spc="-60" dirty="0">
                <a:solidFill>
                  <a:srgbClr val="0054A6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Our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institution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pays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Rs.5000/-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cash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incentive,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once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every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research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grant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received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from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funding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agencies.</a:t>
            </a:r>
            <a:endParaRPr sz="110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645"/>
              </a:spcBef>
            </a:pPr>
            <a:r>
              <a:rPr sz="1200" b="1" spc="-70" dirty="0">
                <a:solidFill>
                  <a:srgbClr val="9E0A0F"/>
                </a:solidFill>
                <a:latin typeface="Arial"/>
                <a:cs typeface="Arial"/>
              </a:rPr>
              <a:t>Guidelines:</a:t>
            </a:r>
            <a:endParaRPr sz="1200">
              <a:latin typeface="Arial"/>
              <a:cs typeface="Arial"/>
            </a:endParaRPr>
          </a:p>
          <a:p>
            <a:pPr marL="193040" lvl="1" indent="-18034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193675" algn="l"/>
              </a:tabLst>
            </a:pP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It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is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responsibility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faculty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submit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all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evidence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to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054A6"/>
                </a:solidFill>
                <a:latin typeface="Arial MT"/>
                <a:cs typeface="Arial MT"/>
              </a:rPr>
              <a:t>R&amp;D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in-charge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to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avail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all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facilities.</a:t>
            </a:r>
            <a:endParaRPr sz="1100">
              <a:latin typeface="Arial MT"/>
              <a:cs typeface="Arial MT"/>
            </a:endParaRPr>
          </a:p>
          <a:p>
            <a:pPr marL="193040" marR="8890" lvl="1" indent="-179705">
              <a:lnSpc>
                <a:spcPct val="113599"/>
              </a:lnSpc>
              <a:spcBef>
                <a:spcPts val="285"/>
              </a:spcBef>
              <a:buAutoNum type="arabicPeriod"/>
              <a:tabLst>
                <a:tab pos="193675" algn="l"/>
              </a:tabLst>
            </a:pP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incentive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shall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apply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any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number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papers,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subject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condition of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Intellectual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Property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Rights.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Plagiarism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checks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done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by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054A6"/>
                </a:solidFill>
                <a:latin typeface="Arial MT"/>
                <a:cs typeface="Arial MT"/>
              </a:rPr>
              <a:t>R&amp;D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in-charge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before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submitting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paper.</a:t>
            </a:r>
            <a:endParaRPr sz="1100">
              <a:latin typeface="Arial MT"/>
              <a:cs typeface="Arial MT"/>
            </a:endParaRPr>
          </a:p>
          <a:p>
            <a:pPr marL="193040" marR="8255" lvl="1" indent="-179705">
              <a:lnSpc>
                <a:spcPct val="113599"/>
              </a:lnSpc>
              <a:spcBef>
                <a:spcPts val="290"/>
              </a:spcBef>
              <a:buAutoNum type="arabicPeriod"/>
              <a:tabLst>
                <a:tab pos="193675" algn="l"/>
              </a:tabLst>
            </a:pP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When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research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publication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journal/book/research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grant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has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multiple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authors,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cash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incentive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shall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divided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equally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among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authors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(only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our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college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faculty).</a:t>
            </a:r>
            <a:endParaRPr sz="1100">
              <a:latin typeface="Arial MT"/>
              <a:cs typeface="Arial MT"/>
            </a:endParaRPr>
          </a:p>
          <a:p>
            <a:pPr marL="193040" marR="8890" lvl="1" indent="-179705">
              <a:lnSpc>
                <a:spcPct val="113599"/>
              </a:lnSpc>
              <a:spcBef>
                <a:spcPts val="285"/>
              </a:spcBef>
              <a:buAutoNum type="arabicPeriod"/>
              <a:tabLst>
                <a:tab pos="193675" algn="l"/>
              </a:tabLst>
            </a:pP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When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paper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being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presented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National/International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Conferences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has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multiple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authors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from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college,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right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claim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is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restricted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single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author.</a:t>
            </a:r>
            <a:endParaRPr sz="1100">
              <a:latin typeface="Arial MT"/>
              <a:cs typeface="Arial MT"/>
            </a:endParaRPr>
          </a:p>
          <a:p>
            <a:pPr marL="12700" marR="8890" indent="359410">
              <a:lnSpc>
                <a:spcPct val="113799"/>
              </a:lnSpc>
              <a:spcBef>
                <a:spcPts val="280"/>
              </a:spcBef>
            </a:pPr>
            <a:r>
              <a:rPr sz="1100" spc="-90" dirty="0">
                <a:solidFill>
                  <a:srgbClr val="0054A6"/>
                </a:solidFill>
                <a:latin typeface="Arial MT"/>
                <a:cs typeface="Arial MT"/>
              </a:rPr>
              <a:t>As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this being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tentative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scheme,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criteria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modalities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will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adjusted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then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there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by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college.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1" y="629959"/>
            <a:ext cx="6148705" cy="910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marR="8255">
              <a:lnSpc>
                <a:spcPct val="125000"/>
              </a:lnSpc>
              <a:spcBef>
                <a:spcPts val="100"/>
              </a:spcBef>
            </a:pP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Correspondent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Principal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appoint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additional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teaching,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non-teaching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technical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staff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as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when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necessary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temporarily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outsourcing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on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payment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hourly/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daily/consolidated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wages.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100" b="1" spc="-50" dirty="0">
                <a:solidFill>
                  <a:srgbClr val="9E0A0F"/>
                </a:solidFill>
                <a:latin typeface="Arial"/>
                <a:cs typeface="Arial"/>
              </a:rPr>
              <a:t>Service</a:t>
            </a:r>
            <a:r>
              <a:rPr sz="1100" b="1" spc="2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100" b="1" spc="-35" dirty="0">
                <a:solidFill>
                  <a:srgbClr val="9E0A0F"/>
                </a:solidFill>
                <a:latin typeface="Arial"/>
                <a:cs typeface="Arial"/>
              </a:rPr>
              <a:t>Conditions</a:t>
            </a:r>
            <a:r>
              <a:rPr sz="1100" b="1" spc="3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9E0A0F"/>
                </a:solidFill>
                <a:latin typeface="Arial"/>
                <a:cs typeface="Arial"/>
              </a:rPr>
              <a:t>for</a:t>
            </a:r>
            <a:r>
              <a:rPr sz="1100" b="1" spc="3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9E0A0F"/>
                </a:solidFill>
                <a:latin typeface="Arial"/>
                <a:cs typeface="Arial"/>
              </a:rPr>
              <a:t>the</a:t>
            </a:r>
            <a:r>
              <a:rPr sz="1100" b="1" spc="3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100" b="1" spc="-30" dirty="0">
                <a:solidFill>
                  <a:srgbClr val="9E0A0F"/>
                </a:solidFill>
                <a:latin typeface="Arial"/>
                <a:cs typeface="Arial"/>
              </a:rPr>
              <a:t>Staff:</a:t>
            </a:r>
            <a:endParaRPr sz="1100">
              <a:latin typeface="Arial"/>
              <a:cs typeface="Arial"/>
            </a:endParaRPr>
          </a:p>
          <a:p>
            <a:pPr marL="191770" marR="5715" indent="-179705" algn="just">
              <a:lnSpc>
                <a:spcPct val="125000"/>
              </a:lnSpc>
              <a:spcBef>
                <a:spcPts val="570"/>
              </a:spcBef>
              <a:buAutoNum type="alphaLcPeriod"/>
              <a:tabLst>
                <a:tab pos="192405" algn="l"/>
              </a:tabLst>
            </a:pP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Every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member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staff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agree 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abide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by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all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conditions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herein stated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also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such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conditions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as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may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stipulated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from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time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to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time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by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competent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authority.</a:t>
            </a:r>
            <a:endParaRPr sz="1100">
              <a:latin typeface="Arial MT"/>
              <a:cs typeface="Arial MT"/>
            </a:endParaRPr>
          </a:p>
          <a:p>
            <a:pPr marL="191770" marR="6985" indent="-179705" algn="just">
              <a:lnSpc>
                <a:spcPct val="125000"/>
              </a:lnSpc>
              <a:spcBef>
                <a:spcPts val="565"/>
              </a:spcBef>
              <a:buAutoNum type="alphaLcPeriod"/>
              <a:tabLst>
                <a:tab pos="192405" algn="l"/>
              </a:tabLst>
            </a:pP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Every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member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staff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employ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himself/herself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honestly,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efficiently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diligently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under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orders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instructions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Principal 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/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Designated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Authority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other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officers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under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whom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he/she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shall,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from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time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time,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placed.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He 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/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She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discharge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all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duties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pertaining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office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perform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such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manner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which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may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required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him/her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which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are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necessary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done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his/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her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capacity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as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aforesaid.</a:t>
            </a:r>
            <a:endParaRPr sz="1100">
              <a:latin typeface="Arial MT"/>
              <a:cs typeface="Arial MT"/>
            </a:endParaRPr>
          </a:p>
          <a:p>
            <a:pPr marL="191770" marR="6985" indent="-179705" algn="just">
              <a:lnSpc>
                <a:spcPct val="125000"/>
              </a:lnSpc>
              <a:spcBef>
                <a:spcPts val="565"/>
              </a:spcBef>
              <a:buAutoNum type="alphaLcPeriod"/>
              <a:tabLst>
                <a:tab pos="192405" algn="l"/>
              </a:tabLst>
            </a:pP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Every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employee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College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devote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his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whole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time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service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College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not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engage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himself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directly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indirectly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any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trade,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business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any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other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work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which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may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interfere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with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proper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discharge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his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duties.</a:t>
            </a:r>
            <a:endParaRPr sz="1100">
              <a:latin typeface="Arial MT"/>
              <a:cs typeface="Arial MT"/>
            </a:endParaRPr>
          </a:p>
          <a:p>
            <a:pPr marL="191770" indent="-179705" algn="just">
              <a:lnSpc>
                <a:spcPct val="100000"/>
              </a:lnSpc>
              <a:spcBef>
                <a:spcPts val="895"/>
              </a:spcBef>
              <a:buAutoNum type="alphaLcPeriod"/>
              <a:tabLst>
                <a:tab pos="192405" algn="l"/>
              </a:tabLst>
            </a:pP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Any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staff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member,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on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the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appointment,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shall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on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probation for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period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one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year.</a:t>
            </a:r>
            <a:endParaRPr sz="1100">
              <a:latin typeface="Arial MT"/>
              <a:cs typeface="Arial MT"/>
            </a:endParaRPr>
          </a:p>
          <a:p>
            <a:pPr marL="191770" marR="7620" indent="-179705" algn="just">
              <a:lnSpc>
                <a:spcPct val="125000"/>
              </a:lnSpc>
              <a:spcBef>
                <a:spcPts val="565"/>
              </a:spcBef>
              <a:buAutoNum type="alphaLcPeriod"/>
              <a:tabLst>
                <a:tab pos="192405" algn="l"/>
              </a:tabLst>
            </a:pP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All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teaching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staff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paid </a:t>
            </a:r>
            <a:r>
              <a:rPr sz="1100" spc="-120" dirty="0">
                <a:solidFill>
                  <a:srgbClr val="0054A6"/>
                </a:solidFill>
                <a:latin typeface="Arial MT"/>
                <a:cs typeface="Arial MT"/>
              </a:rPr>
              <a:t>AICTE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scale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pay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other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allowances 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as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per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College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norms.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salary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will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deposited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respective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salary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account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staff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opened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designated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bank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mentioned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by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institution.</a:t>
            </a:r>
            <a:endParaRPr sz="1100">
              <a:latin typeface="Arial MT"/>
              <a:cs typeface="Arial MT"/>
            </a:endParaRPr>
          </a:p>
          <a:p>
            <a:pPr marL="191770" marR="6985" indent="-179705" algn="just">
              <a:lnSpc>
                <a:spcPct val="125000"/>
              </a:lnSpc>
              <a:spcBef>
                <a:spcPts val="565"/>
              </a:spcBef>
              <a:buAutoNum type="alphaLcPeriod"/>
              <a:tabLst>
                <a:tab pos="192405" algn="l"/>
              </a:tabLst>
            </a:pP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Attested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copies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following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certificates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should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submitted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at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time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joining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college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along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with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an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undertaking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about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genuineness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of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certificates.</a:t>
            </a:r>
            <a:endParaRPr sz="1100">
              <a:latin typeface="Arial MT"/>
              <a:cs typeface="Arial MT"/>
            </a:endParaRPr>
          </a:p>
          <a:p>
            <a:pPr marL="479425" lvl="1" indent="-288290">
              <a:lnSpc>
                <a:spcPct val="100000"/>
              </a:lnSpc>
              <a:spcBef>
                <a:spcPts val="894"/>
              </a:spcBef>
              <a:buAutoNum type="romanLcPeriod"/>
              <a:tabLst>
                <a:tab pos="479425" algn="l"/>
                <a:tab pos="480059" algn="l"/>
              </a:tabLst>
            </a:pPr>
            <a:r>
              <a:rPr sz="1100" spc="-170" dirty="0">
                <a:solidFill>
                  <a:srgbClr val="0054A6"/>
                </a:solidFill>
                <a:latin typeface="Arial MT"/>
                <a:cs typeface="Arial MT"/>
              </a:rPr>
              <a:t>SS</a:t>
            </a:r>
            <a:r>
              <a:rPr sz="1100" spc="-190" dirty="0">
                <a:solidFill>
                  <a:srgbClr val="0054A6"/>
                </a:solidFill>
                <a:latin typeface="Arial MT"/>
                <a:cs typeface="Arial MT"/>
              </a:rPr>
              <a:t>C</a:t>
            </a:r>
            <a:r>
              <a:rPr sz="1100" spc="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Certificate</a:t>
            </a:r>
            <a:endParaRPr sz="1100">
              <a:latin typeface="Arial MT"/>
              <a:cs typeface="Arial MT"/>
            </a:endParaRPr>
          </a:p>
          <a:p>
            <a:pPr marL="479425" lvl="1" indent="-288290">
              <a:lnSpc>
                <a:spcPct val="100000"/>
              </a:lnSpc>
              <a:spcBef>
                <a:spcPts val="615"/>
              </a:spcBef>
              <a:buAutoNum type="romanLcPeriod"/>
              <a:tabLst>
                <a:tab pos="479425" algn="l"/>
                <a:tab pos="480059" algn="l"/>
              </a:tabLst>
            </a:pP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Intermediate</a:t>
            </a:r>
            <a:r>
              <a:rPr sz="1100" spc="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Certificate</a:t>
            </a:r>
            <a:endParaRPr sz="1100">
              <a:latin typeface="Arial MT"/>
              <a:cs typeface="Arial MT"/>
            </a:endParaRPr>
          </a:p>
          <a:p>
            <a:pPr marL="479425" lvl="1" indent="-288290">
              <a:lnSpc>
                <a:spcPct val="100000"/>
              </a:lnSpc>
              <a:spcBef>
                <a:spcPts val="615"/>
              </a:spcBef>
              <a:buAutoNum type="romanLcPeriod"/>
              <a:tabLst>
                <a:tab pos="479425" algn="l"/>
                <a:tab pos="480059" algn="l"/>
              </a:tabLst>
            </a:pP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Graduation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Degree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Certificate</a:t>
            </a:r>
            <a:endParaRPr sz="1100">
              <a:latin typeface="Arial MT"/>
              <a:cs typeface="Arial MT"/>
            </a:endParaRPr>
          </a:p>
          <a:p>
            <a:pPr marL="479425" lvl="1" indent="-288290">
              <a:lnSpc>
                <a:spcPct val="100000"/>
              </a:lnSpc>
              <a:spcBef>
                <a:spcPts val="615"/>
              </a:spcBef>
              <a:buAutoNum type="romanLcPeriod"/>
              <a:tabLst>
                <a:tab pos="479425" algn="l"/>
                <a:tab pos="480059" algn="l"/>
              </a:tabLst>
            </a:pP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Post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Graduation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Degree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Certificate</a:t>
            </a:r>
            <a:endParaRPr sz="1100">
              <a:latin typeface="Arial MT"/>
              <a:cs typeface="Arial MT"/>
            </a:endParaRPr>
          </a:p>
          <a:p>
            <a:pPr marL="479425" lvl="1" indent="-288290">
              <a:lnSpc>
                <a:spcPct val="100000"/>
              </a:lnSpc>
              <a:spcBef>
                <a:spcPts val="615"/>
              </a:spcBef>
              <a:buAutoNum type="romanLcPeriod"/>
              <a:tabLst>
                <a:tab pos="479425" algn="l"/>
                <a:tab pos="480059" algn="l"/>
              </a:tabLst>
            </a:pP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Service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Certificate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from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previous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Employer</a:t>
            </a:r>
            <a:endParaRPr sz="1100">
              <a:latin typeface="Arial MT"/>
              <a:cs typeface="Arial MT"/>
            </a:endParaRPr>
          </a:p>
          <a:p>
            <a:pPr marL="479425" lvl="1" indent="-288290">
              <a:lnSpc>
                <a:spcPct val="100000"/>
              </a:lnSpc>
              <a:spcBef>
                <a:spcPts val="615"/>
              </a:spcBef>
              <a:buAutoNum type="romanLcPeriod"/>
              <a:tabLst>
                <a:tab pos="479425" algn="l"/>
                <a:tab pos="480059" algn="l"/>
              </a:tabLst>
            </a:pP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Relieving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letter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from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previous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Employer</a:t>
            </a:r>
            <a:endParaRPr sz="1100">
              <a:latin typeface="Arial MT"/>
              <a:cs typeface="Arial MT"/>
            </a:endParaRPr>
          </a:p>
          <a:p>
            <a:pPr marL="479425" lvl="1" indent="-288290">
              <a:lnSpc>
                <a:spcPct val="100000"/>
              </a:lnSpc>
              <a:spcBef>
                <a:spcPts val="615"/>
              </a:spcBef>
              <a:buAutoNum type="romanLcPeriod"/>
              <a:tabLst>
                <a:tab pos="480059" algn="l"/>
              </a:tabLst>
            </a:pP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adhaar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0" dirty="0">
                <a:solidFill>
                  <a:srgbClr val="0054A6"/>
                </a:solidFill>
                <a:latin typeface="Arial MT"/>
                <a:cs typeface="Arial MT"/>
              </a:rPr>
              <a:t>P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AN </a:t>
            </a:r>
            <a:r>
              <a:rPr sz="1100" spc="-175" dirty="0">
                <a:solidFill>
                  <a:srgbClr val="0054A6"/>
                </a:solidFill>
                <a:latin typeface="Arial MT"/>
                <a:cs typeface="Arial MT"/>
              </a:rPr>
              <a:t>C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rds</a:t>
            </a:r>
            <a:endParaRPr sz="1100">
              <a:latin typeface="Arial MT"/>
              <a:cs typeface="Arial MT"/>
            </a:endParaRPr>
          </a:p>
          <a:p>
            <a:pPr marL="479425" lvl="1" indent="-288290">
              <a:lnSpc>
                <a:spcPct val="100000"/>
              </a:lnSpc>
              <a:spcBef>
                <a:spcPts val="615"/>
              </a:spcBef>
              <a:buAutoNum type="romanLcPeriod"/>
              <a:tabLst>
                <a:tab pos="480059" algn="l"/>
              </a:tabLst>
            </a:pP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n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y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othe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r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191770" marR="5715" indent="-179705" algn="just">
              <a:lnSpc>
                <a:spcPct val="125099"/>
              </a:lnSpc>
              <a:spcBef>
                <a:spcPts val="560"/>
              </a:spcBef>
              <a:buAutoNum type="alphaLcPeriod"/>
              <a:tabLst>
                <a:tab pos="192405" algn="l"/>
              </a:tabLst>
            </a:pP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Staff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members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should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sign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attendance register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every day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also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record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the biometric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attendance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system, 15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minutes before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commencement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regular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first hour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at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end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working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hours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day.</a:t>
            </a:r>
            <a:endParaRPr sz="1100">
              <a:latin typeface="Arial MT"/>
              <a:cs typeface="Arial MT"/>
            </a:endParaRPr>
          </a:p>
          <a:p>
            <a:pPr marL="191770" marR="6985" indent="-179705" algn="just">
              <a:lnSpc>
                <a:spcPct val="125000"/>
              </a:lnSpc>
              <a:spcBef>
                <a:spcPts val="565"/>
              </a:spcBef>
              <a:buAutoNum type="alphaLcPeriod"/>
              <a:tabLst>
                <a:tab pos="192405" algn="l"/>
              </a:tabLst>
            </a:pP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Staff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members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should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available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college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premises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during the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entire period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office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hours,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on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all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working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days.</a:t>
            </a:r>
            <a:endParaRPr sz="1100">
              <a:latin typeface="Arial MT"/>
              <a:cs typeface="Arial MT"/>
            </a:endParaRPr>
          </a:p>
          <a:p>
            <a:pPr marL="191770" marR="7620" indent="-179705" algn="just">
              <a:lnSpc>
                <a:spcPct val="125200"/>
              </a:lnSpc>
              <a:spcBef>
                <a:spcPts val="560"/>
              </a:spcBef>
              <a:buAutoNum type="alphaLcPeriod"/>
              <a:tabLst>
                <a:tab pos="192405" algn="l"/>
              </a:tabLst>
            </a:pP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If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staff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member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on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any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kind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leave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has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out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station,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he/she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should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intimate the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Principal/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Designated</a:t>
            </a:r>
            <a:r>
              <a:rPr sz="1100" spc="-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Authority</a:t>
            </a:r>
            <a:r>
              <a:rPr sz="1100" spc="-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his/her</a:t>
            </a:r>
            <a:r>
              <a:rPr sz="1100" spc="-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exact</a:t>
            </a:r>
            <a:r>
              <a:rPr sz="1100" spc="-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outstation</a:t>
            </a:r>
            <a:r>
              <a:rPr sz="1100" spc="-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address</a:t>
            </a:r>
            <a:r>
              <a:rPr sz="1100" spc="-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phone</a:t>
            </a:r>
            <a:r>
              <a:rPr sz="1100" spc="-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numbers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his/her</a:t>
            </a:r>
            <a:r>
              <a:rPr sz="1100" spc="-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leave</a:t>
            </a:r>
            <a:r>
              <a:rPr sz="1100" spc="-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application.</a:t>
            </a:r>
            <a:endParaRPr sz="1100">
              <a:latin typeface="Arial MT"/>
              <a:cs typeface="Arial MT"/>
            </a:endParaRPr>
          </a:p>
          <a:p>
            <a:pPr marL="191770" marR="5080" indent="-179705" algn="just">
              <a:lnSpc>
                <a:spcPct val="125000"/>
              </a:lnSpc>
              <a:spcBef>
                <a:spcPts val="565"/>
              </a:spcBef>
              <a:buAutoNum type="alphaLcPeriod"/>
              <a:tabLst>
                <a:tab pos="192405" algn="l"/>
              </a:tabLst>
            </a:pP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No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member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staff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shall apply,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during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the period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his/her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service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this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institution,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for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appointment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outside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send an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application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study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 training,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except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with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prior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permission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management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such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application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should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routed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through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Principal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Designated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Authority.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Any</a:t>
            </a:r>
            <a:r>
              <a:rPr sz="1100" spc="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breach</a:t>
            </a:r>
            <a:r>
              <a:rPr sz="1100" spc="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this</a:t>
            </a:r>
            <a:r>
              <a:rPr sz="1100" spc="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rule</a:t>
            </a:r>
            <a:r>
              <a:rPr sz="1100" spc="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will</a:t>
            </a:r>
            <a:r>
              <a:rPr sz="1100" spc="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viewed</a:t>
            </a:r>
            <a:r>
              <a:rPr sz="1100" spc="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seriously</a:t>
            </a:r>
            <a:r>
              <a:rPr sz="1100" spc="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suitable</a:t>
            </a:r>
            <a:r>
              <a:rPr sz="1100" spc="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disciplinary</a:t>
            </a:r>
            <a:r>
              <a:rPr sz="1100" spc="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action</a:t>
            </a:r>
            <a:r>
              <a:rPr sz="1100" spc="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will</a:t>
            </a:r>
            <a:r>
              <a:rPr sz="1100" spc="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30"/>
              </a:lnSpc>
            </a:pPr>
            <a:fld id="{81D60167-4931-47E6-BA6A-407CBD079E47}" type="slidenum">
              <a:rPr spc="-40" dirty="0"/>
              <a:t>2</a:t>
            </a:fld>
            <a:endParaRPr spc="-40" dirty="0"/>
          </a:p>
        </p:txBody>
      </p:sp>
    </p:spTree>
    <p:extLst>
      <p:ext uri="{BB962C8B-B14F-4D97-AF65-F5344CB8AC3E}">
        <p14:creationId xmlns:p14="http://schemas.microsoft.com/office/powerpoint/2010/main" val="254922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1" y="629959"/>
            <a:ext cx="6148070" cy="6544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marR="5715" algn="just">
              <a:lnSpc>
                <a:spcPct val="125000"/>
              </a:lnSpc>
              <a:spcBef>
                <a:spcPts val="100"/>
              </a:spcBef>
            </a:pP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taken.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management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may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permit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not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more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than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two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such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applications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an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academic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year,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but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reserves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right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refuse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forward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such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applications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based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on the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period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service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if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any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agreed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upon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serve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in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this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college.</a:t>
            </a:r>
            <a:endParaRPr sz="1100">
              <a:latin typeface="Arial MT"/>
              <a:cs typeface="Arial MT"/>
            </a:endParaRPr>
          </a:p>
          <a:p>
            <a:pPr marL="191770" marR="5080" indent="-179705" algn="just">
              <a:lnSpc>
                <a:spcPct val="125000"/>
              </a:lnSpc>
              <a:spcBef>
                <a:spcPts val="560"/>
              </a:spcBef>
              <a:buClr>
                <a:srgbClr val="0054A6"/>
              </a:buClr>
              <a:buFont typeface="Arial MT"/>
              <a:buAutoNum type="alphaLcPeriod" startAt="11"/>
              <a:tabLst>
                <a:tab pos="233045" algn="l"/>
              </a:tabLst>
            </a:pPr>
            <a:r>
              <a:rPr dirty="0"/>
              <a:t>	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member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staff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have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his/her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service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terminated by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giving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one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month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notice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salary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lieu</a:t>
            </a:r>
            <a:r>
              <a:rPr sz="1100" spc="-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thereof,</a:t>
            </a:r>
            <a:r>
              <a:rPr sz="1100" spc="-1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case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temporary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appointment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during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probationary</a:t>
            </a:r>
            <a:r>
              <a:rPr sz="1100" spc="-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period.</a:t>
            </a:r>
            <a:r>
              <a:rPr sz="1100" spc="-1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case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permanent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service,</a:t>
            </a:r>
            <a:r>
              <a:rPr sz="1100" spc="-1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three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months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notice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salary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lieu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notice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period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must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deposited.</a:t>
            </a:r>
            <a:r>
              <a:rPr sz="1100" spc="-1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However,</a:t>
            </a:r>
            <a:r>
              <a:rPr sz="1100" spc="-114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no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staff </a:t>
            </a:r>
            <a:r>
              <a:rPr sz="1100" spc="-2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member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will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permitted 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tender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resignation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the middle of the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academic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session.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After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receiving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notice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well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advance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(before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one/three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months-whichever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is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applicable)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concerned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staff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member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will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relieved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from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duty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only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at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end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of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academic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session.</a:t>
            </a:r>
            <a:endParaRPr sz="1100">
              <a:latin typeface="Arial MT"/>
              <a:cs typeface="Arial MT"/>
            </a:endParaRPr>
          </a:p>
          <a:p>
            <a:pPr marL="191770" marR="7620" indent="-179705" algn="just">
              <a:lnSpc>
                <a:spcPct val="125000"/>
              </a:lnSpc>
              <a:spcBef>
                <a:spcPts val="565"/>
              </a:spcBef>
              <a:buAutoNum type="alphaLcPeriod" startAt="11"/>
              <a:tabLst>
                <a:tab pos="192405" algn="l"/>
              </a:tabLst>
            </a:pP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Principal/Designated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Authority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shall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have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right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place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any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staff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under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suspension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on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charges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misconduct.</a:t>
            </a:r>
            <a:endParaRPr sz="1100">
              <a:latin typeface="Arial MT"/>
              <a:cs typeface="Arial MT"/>
            </a:endParaRPr>
          </a:p>
          <a:p>
            <a:pPr marL="191770" marR="6350" indent="-179705" algn="just">
              <a:lnSpc>
                <a:spcPct val="125000"/>
              </a:lnSpc>
              <a:spcBef>
                <a:spcPts val="570"/>
              </a:spcBef>
              <a:buAutoNum type="alphaLcPeriod" startAt="11"/>
              <a:tabLst>
                <a:tab pos="192405" algn="l"/>
              </a:tabLst>
            </a:pP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case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wherein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member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teaching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non-teaching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staff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commits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any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misconduct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discharge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his/her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duties,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Principal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has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got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discretion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award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punishment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such 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as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warning,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censure,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withholdings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increment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with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without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cumulative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effect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after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conducting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an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enquiry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by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committee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constituted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by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Principal.</a:t>
            </a:r>
            <a:endParaRPr sz="1100">
              <a:latin typeface="Arial MT"/>
              <a:cs typeface="Arial MT"/>
            </a:endParaRPr>
          </a:p>
          <a:p>
            <a:pPr marL="191770" marR="6985" indent="-179705" algn="just">
              <a:lnSpc>
                <a:spcPct val="125000"/>
              </a:lnSpc>
              <a:spcBef>
                <a:spcPts val="560"/>
              </a:spcBef>
              <a:buAutoNum type="alphaLcPeriod" startAt="11"/>
              <a:tabLst>
                <a:tab pos="192405" algn="l"/>
              </a:tabLst>
            </a:pP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Chairman/Principal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have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power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terminate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services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member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staff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college,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any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following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reasons:</a:t>
            </a:r>
            <a:endParaRPr sz="1100">
              <a:latin typeface="Arial MT"/>
              <a:cs typeface="Arial MT"/>
            </a:endParaRPr>
          </a:p>
          <a:p>
            <a:pPr marL="229235" indent="-217170">
              <a:lnSpc>
                <a:spcPct val="100000"/>
              </a:lnSpc>
              <a:spcBef>
                <a:spcPts val="900"/>
              </a:spcBef>
              <a:buAutoNum type="romanLcPeriod"/>
              <a:tabLst>
                <a:tab pos="229235" algn="l"/>
                <a:tab pos="229870" algn="l"/>
              </a:tabLst>
            </a:pP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Misconduct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willful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negligence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duty;</a:t>
            </a:r>
            <a:endParaRPr sz="11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spcBef>
                <a:spcPts val="890"/>
              </a:spcBef>
              <a:buAutoNum type="romanLcPeriod"/>
              <a:tabLst>
                <a:tab pos="192405" algn="l"/>
              </a:tabLst>
            </a:pP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Gross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insubordination;</a:t>
            </a:r>
            <a:endParaRPr sz="11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spcBef>
                <a:spcPts val="894"/>
              </a:spcBef>
              <a:buAutoNum type="romanLcPeriod"/>
              <a:tabLst>
                <a:tab pos="192405" algn="l"/>
              </a:tabLst>
            </a:pP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Physical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mental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unfitness;</a:t>
            </a:r>
            <a:endParaRPr sz="1100">
              <a:latin typeface="Arial MT"/>
              <a:cs typeface="Arial MT"/>
            </a:endParaRPr>
          </a:p>
          <a:p>
            <a:pPr marL="192405" indent="-180340">
              <a:lnSpc>
                <a:spcPct val="100000"/>
              </a:lnSpc>
              <a:spcBef>
                <a:spcPts val="900"/>
              </a:spcBef>
              <a:buAutoNum type="romanLcPeriod"/>
              <a:tabLst>
                <a:tab pos="193040" algn="l"/>
              </a:tabLst>
            </a:pP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Participation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any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criminal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offence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involving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moral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turpitude</a:t>
            </a:r>
            <a:endParaRPr sz="11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spcBef>
                <a:spcPts val="890"/>
              </a:spcBef>
              <a:buAutoNum type="romanLcPeriod"/>
              <a:tabLst>
                <a:tab pos="192405" algn="l"/>
              </a:tabLst>
            </a:pP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Underperformance;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endParaRPr sz="1100">
              <a:latin typeface="Arial MT"/>
              <a:cs typeface="Arial MT"/>
            </a:endParaRPr>
          </a:p>
          <a:p>
            <a:pPr marL="191770" marR="5080" indent="-179705" algn="just">
              <a:lnSpc>
                <a:spcPct val="125000"/>
              </a:lnSpc>
              <a:spcBef>
                <a:spcPts val="570"/>
              </a:spcBef>
              <a:buAutoNum type="romanLcPeriod"/>
              <a:tabLst>
                <a:tab pos="191770" algn="l"/>
              </a:tabLst>
            </a:pP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Indulging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indiscipline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activities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any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activities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violating the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institution’s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rules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regulations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applicable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at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time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service.</a:t>
            </a:r>
            <a:endParaRPr sz="1100">
              <a:latin typeface="Arial MT"/>
              <a:cs typeface="Arial MT"/>
            </a:endParaRPr>
          </a:p>
          <a:p>
            <a:pPr marL="235585" indent="-223520">
              <a:lnSpc>
                <a:spcPct val="100000"/>
              </a:lnSpc>
              <a:spcBef>
                <a:spcPts val="890"/>
              </a:spcBef>
              <a:buAutoNum type="alphaLcPeriod" startAt="15"/>
              <a:tabLst>
                <a:tab pos="236220" algn="l"/>
              </a:tabLst>
            </a:pPr>
            <a:r>
              <a:rPr sz="1100" b="1" dirty="0">
                <a:solidFill>
                  <a:srgbClr val="9E0A0F"/>
                </a:solidFill>
                <a:latin typeface="Arial"/>
                <a:cs typeface="Arial"/>
              </a:rPr>
              <a:t>Important</a:t>
            </a:r>
            <a:r>
              <a:rPr sz="1100" b="1" spc="2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100" b="1" spc="-30" dirty="0">
                <a:solidFill>
                  <a:srgbClr val="9E0A0F"/>
                </a:solidFill>
                <a:latin typeface="Arial"/>
                <a:cs typeface="Arial"/>
              </a:rPr>
              <a:t>Guidelines-</a:t>
            </a:r>
            <a:endParaRPr sz="1100">
              <a:latin typeface="Arial"/>
              <a:cs typeface="Arial"/>
            </a:endParaRPr>
          </a:p>
          <a:p>
            <a:pPr marL="479425" marR="6350" lvl="1" indent="-287655">
              <a:lnSpc>
                <a:spcPct val="125200"/>
              </a:lnSpc>
              <a:spcBef>
                <a:spcPts val="565"/>
              </a:spcBef>
              <a:buAutoNum type="romanLcPeriod"/>
              <a:tabLst>
                <a:tab pos="479425" algn="l"/>
                <a:tab pos="480059" algn="l"/>
              </a:tabLst>
            </a:pP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development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progress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college/department,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all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members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staff</a:t>
            </a:r>
            <a:r>
              <a:rPr sz="1100" spc="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should </a:t>
            </a:r>
            <a:r>
              <a:rPr sz="1100" spc="-2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work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as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team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they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should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also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maintain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cordial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relationship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with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other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departments.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30"/>
              </a:lnSpc>
            </a:pPr>
            <a:fld id="{81D60167-4931-47E6-BA6A-407CBD079E47}" type="slidenum">
              <a:rPr spc="-40" dirty="0"/>
              <a:t>3</a:t>
            </a:fld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887181" y="7753094"/>
            <a:ext cx="1739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iii.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181" y="7220529"/>
            <a:ext cx="5966460" cy="114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5080" indent="-287655" algn="just">
              <a:lnSpc>
                <a:spcPct val="125000"/>
              </a:lnSpc>
              <a:spcBef>
                <a:spcPts val="100"/>
              </a:spcBef>
            </a:pP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ii. </a:t>
            </a:r>
            <a:r>
              <a:rPr sz="1100" spc="2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any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meeting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assembly,</a:t>
            </a:r>
            <a:r>
              <a:rPr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decorum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should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maintained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difference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opinion,</a:t>
            </a:r>
            <a:r>
              <a:rPr sz="1100" spc="-1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if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any,</a:t>
            </a:r>
            <a:r>
              <a:rPr sz="1100" spc="-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expressed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politely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diplomatic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words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without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hurting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feelings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others.</a:t>
            </a:r>
            <a:endParaRPr sz="1100">
              <a:latin typeface="Arial MT"/>
              <a:cs typeface="Arial MT"/>
            </a:endParaRPr>
          </a:p>
          <a:p>
            <a:pPr marL="299720" marR="5080" algn="just">
              <a:lnSpc>
                <a:spcPct val="125099"/>
              </a:lnSpc>
              <a:spcBef>
                <a:spcPts val="560"/>
              </a:spcBef>
            </a:pP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Staff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members</a:t>
            </a:r>
            <a:r>
              <a:rPr sz="1100" spc="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should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get</a:t>
            </a:r>
            <a:r>
              <a:rPr sz="1100" spc="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prior</a:t>
            </a:r>
            <a:r>
              <a:rPr sz="1100" spc="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permission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from</a:t>
            </a:r>
            <a:r>
              <a:rPr sz="1100" spc="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Management/Principal/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Designated</a:t>
            </a:r>
            <a:r>
              <a:rPr sz="1100" spc="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Authority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contact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any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outside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agency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government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departments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any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matter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related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college/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hostels.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7181" y="8411779"/>
            <a:ext cx="5966460" cy="135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5080" indent="-287655" algn="just">
              <a:lnSpc>
                <a:spcPct val="125000"/>
              </a:lnSpc>
              <a:spcBef>
                <a:spcPts val="100"/>
              </a:spcBef>
              <a:buAutoNum type="romanLcPeriod" startAt="4"/>
              <a:tabLst>
                <a:tab pos="300990" algn="l"/>
              </a:tabLst>
            </a:pP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If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a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staff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member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draws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advance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from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college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meet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financial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expenses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official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tour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arrangement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college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event, he/she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settle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account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within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21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days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from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date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drawing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advance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within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7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days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after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completion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event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which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advance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was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drawn </a:t>
            </a:r>
            <a:r>
              <a:rPr sz="1100" spc="-2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failing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which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advance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shall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adjusted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against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his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salary.</a:t>
            </a:r>
            <a:endParaRPr sz="1100">
              <a:latin typeface="Arial MT"/>
              <a:cs typeface="Arial MT"/>
            </a:endParaRPr>
          </a:p>
          <a:p>
            <a:pPr marL="299720" marR="5080" indent="-287655" algn="just">
              <a:lnSpc>
                <a:spcPct val="125000"/>
              </a:lnSpc>
              <a:spcBef>
                <a:spcPts val="565"/>
              </a:spcBef>
              <a:buAutoNum type="romanLcPeriod" startAt="4"/>
              <a:tabLst>
                <a:tab pos="300355" algn="l"/>
              </a:tabLst>
            </a:pP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Staff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Members,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if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when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relinquishing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their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job,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hand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over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their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jobs and responsibilities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and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get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the </a:t>
            </a:r>
            <a:r>
              <a:rPr sz="1100" spc="-110" dirty="0">
                <a:solidFill>
                  <a:srgbClr val="0054A6"/>
                </a:solidFill>
                <a:latin typeface="Arial MT"/>
                <a:cs typeface="Arial MT"/>
              </a:rPr>
              <a:t>NOC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from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the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departments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concerned.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821" y="629959"/>
            <a:ext cx="6151880" cy="922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0695" marR="8890" indent="-287655">
              <a:lnSpc>
                <a:spcPct val="125000"/>
              </a:lnSpc>
              <a:spcBef>
                <a:spcPts val="100"/>
              </a:spcBef>
              <a:tabLst>
                <a:tab pos="479425" algn="l"/>
              </a:tabLst>
            </a:pP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vi.	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All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members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of the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staff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shall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governed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by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general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rules/norms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also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practiced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by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college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from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time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time.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79425" algn="l"/>
              </a:tabLst>
            </a:pPr>
            <a:r>
              <a:rPr sz="1200" b="1" spc="-10" dirty="0">
                <a:solidFill>
                  <a:srgbClr val="9E0A0F"/>
                </a:solidFill>
                <a:latin typeface="Arial"/>
                <a:cs typeface="Arial"/>
              </a:rPr>
              <a:t>1.3	</a:t>
            </a:r>
            <a:r>
              <a:rPr sz="1200" b="1" spc="-65" dirty="0">
                <a:solidFill>
                  <a:srgbClr val="9E0A0F"/>
                </a:solidFill>
                <a:latin typeface="Arial"/>
                <a:cs typeface="Arial"/>
              </a:rPr>
              <a:t>METHOD</a:t>
            </a:r>
            <a:r>
              <a:rPr sz="1200" b="1" spc="-5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90" dirty="0">
                <a:solidFill>
                  <a:srgbClr val="9E0A0F"/>
                </a:solidFill>
                <a:latin typeface="Arial"/>
                <a:cs typeface="Arial"/>
              </a:rPr>
              <a:t>OF</a:t>
            </a:r>
            <a:r>
              <a:rPr sz="1200" b="1" spc="-5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95" dirty="0">
                <a:solidFill>
                  <a:srgbClr val="9E0A0F"/>
                </a:solidFill>
                <a:latin typeface="Arial"/>
                <a:cs typeface="Arial"/>
              </a:rPr>
              <a:t>RECRUITMENT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100" b="1" spc="-30" dirty="0">
                <a:solidFill>
                  <a:srgbClr val="9E0A0F"/>
                </a:solidFill>
                <a:latin typeface="Arial"/>
                <a:cs typeface="Arial"/>
              </a:rPr>
              <a:t>Step-1</a:t>
            </a:r>
            <a:r>
              <a:rPr sz="1100" b="1" spc="-1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100" b="1" spc="-85" dirty="0">
                <a:solidFill>
                  <a:srgbClr val="9E0A0F"/>
                </a:solidFill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188595" indent="-175895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189230" algn="l"/>
              </a:tabLst>
            </a:pP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Recruitment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is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normally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done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twice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in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year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during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May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November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whenever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necessary.</a:t>
            </a:r>
            <a:endParaRPr sz="1100">
              <a:latin typeface="Arial MT"/>
              <a:cs typeface="Arial MT"/>
            </a:endParaRPr>
          </a:p>
          <a:p>
            <a:pPr marL="193040" marR="10795" indent="-179705" algn="just">
              <a:lnSpc>
                <a:spcPct val="125000"/>
              </a:lnSpc>
              <a:spcBef>
                <a:spcPts val="560"/>
              </a:spcBef>
              <a:buAutoNum type="alphaLcPeriod"/>
              <a:tabLst>
                <a:tab pos="189230" algn="l"/>
              </a:tabLst>
            </a:pP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Number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vacancies is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notified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by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Principal/Designated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Authority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based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on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student strength 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/ </a:t>
            </a:r>
            <a:r>
              <a:rPr sz="1100" spc="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resignations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terminations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staff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members,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management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approval/information.</a:t>
            </a:r>
            <a:endParaRPr sz="1100">
              <a:latin typeface="Arial MT"/>
              <a:cs typeface="Arial MT"/>
            </a:endParaRPr>
          </a:p>
          <a:p>
            <a:pPr marL="188595" indent="-175895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189230" algn="l"/>
              </a:tabLst>
            </a:pP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Vacancies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are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advertised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in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leading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Telugu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English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newspapers.</a:t>
            </a:r>
            <a:endParaRPr sz="1100">
              <a:latin typeface="Arial MT"/>
              <a:cs typeface="Arial MT"/>
            </a:endParaRPr>
          </a:p>
          <a:p>
            <a:pPr marL="188595" indent="-175895">
              <a:lnSpc>
                <a:spcPct val="100000"/>
              </a:lnSpc>
              <a:spcBef>
                <a:spcPts val="895"/>
              </a:spcBef>
              <a:buAutoNum type="alphaLcPeriod"/>
              <a:tabLst>
                <a:tab pos="189230" algn="l"/>
              </a:tabLst>
            </a:pP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Screening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applications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is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done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by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respective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Department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Head.</a:t>
            </a:r>
            <a:endParaRPr sz="1100">
              <a:latin typeface="Arial MT"/>
              <a:cs typeface="Arial MT"/>
            </a:endParaRPr>
          </a:p>
          <a:p>
            <a:pPr marL="188595" indent="-175895">
              <a:lnSpc>
                <a:spcPct val="100000"/>
              </a:lnSpc>
              <a:spcBef>
                <a:spcPts val="890"/>
              </a:spcBef>
              <a:buAutoNum type="alphaLcPeriod"/>
              <a:tabLst>
                <a:tab pos="189230" algn="l"/>
              </a:tabLst>
            </a:pP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Shortlisted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candidates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are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informed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through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call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letters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and over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telephone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by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College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Office.</a:t>
            </a:r>
            <a:endParaRPr sz="1100">
              <a:latin typeface="Arial MT"/>
              <a:cs typeface="Arial MT"/>
            </a:endParaRPr>
          </a:p>
          <a:p>
            <a:pPr marL="188595" indent="-175895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189230" algn="l"/>
              </a:tabLst>
            </a:pP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At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times,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Walk-in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interviews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are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also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conducted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immediate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postings.</a:t>
            </a:r>
            <a:endParaRPr sz="110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890"/>
              </a:spcBef>
            </a:pPr>
            <a:r>
              <a:rPr sz="1100" b="1" spc="-30" dirty="0">
                <a:solidFill>
                  <a:srgbClr val="9E0A0F"/>
                </a:solidFill>
                <a:latin typeface="Arial"/>
                <a:cs typeface="Arial"/>
              </a:rPr>
              <a:t>Step-2</a:t>
            </a:r>
            <a:r>
              <a:rPr sz="1100" b="1" spc="-1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100" b="1" spc="-85" dirty="0">
                <a:solidFill>
                  <a:srgbClr val="9E0A0F"/>
                </a:solidFill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188595" indent="-175895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189230" algn="l"/>
              </a:tabLst>
            </a:pP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Selection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committee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constituted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as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per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rules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regulations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university.</a:t>
            </a:r>
            <a:endParaRPr sz="1100">
              <a:latin typeface="Arial MT"/>
              <a:cs typeface="Arial MT"/>
            </a:endParaRPr>
          </a:p>
          <a:p>
            <a:pPr marL="193040" marR="10795" indent="-179705" algn="just">
              <a:lnSpc>
                <a:spcPct val="125000"/>
              </a:lnSpc>
              <a:spcBef>
                <a:spcPts val="565"/>
              </a:spcBef>
              <a:buAutoNum type="alphaLcPeriod"/>
              <a:tabLst>
                <a:tab pos="189230" algn="l"/>
              </a:tabLst>
            </a:pP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Direct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interview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is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conducted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by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selection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committee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selected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list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will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forwarded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Chairman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appointment.</a:t>
            </a:r>
            <a:endParaRPr sz="110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894"/>
              </a:spcBef>
            </a:pPr>
            <a:r>
              <a:rPr sz="1100" b="1" spc="-30" dirty="0">
                <a:solidFill>
                  <a:srgbClr val="9E0A0F"/>
                </a:solidFill>
                <a:latin typeface="Arial"/>
                <a:cs typeface="Arial"/>
              </a:rPr>
              <a:t>Step-3</a:t>
            </a:r>
            <a:r>
              <a:rPr sz="1100" b="1" spc="-1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100" b="1" spc="-85" dirty="0">
                <a:solidFill>
                  <a:srgbClr val="9E0A0F"/>
                </a:solidFill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12700" marR="5715" indent="277495" algn="just">
              <a:lnSpc>
                <a:spcPct val="125000"/>
              </a:lnSpc>
              <a:spcBef>
                <a:spcPts val="565"/>
              </a:spcBef>
            </a:pP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Higher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pay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Packages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for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exceptional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experienced candidates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are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fixed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by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selection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committee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subject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approval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Chairman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Trust.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Faculty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norms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are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as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per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054A6"/>
                </a:solidFill>
                <a:latin typeface="Arial MT"/>
                <a:cs typeface="Arial MT"/>
              </a:rPr>
              <a:t>AICTE.</a:t>
            </a:r>
            <a:endParaRPr sz="1100">
              <a:latin typeface="Arial MT"/>
              <a:cs typeface="Arial MT"/>
            </a:endParaRPr>
          </a:p>
          <a:p>
            <a:pPr marL="280670" lvl="1" indent="-268605">
              <a:lnSpc>
                <a:spcPct val="100000"/>
              </a:lnSpc>
              <a:spcBef>
                <a:spcPts val="1080"/>
              </a:spcBef>
              <a:buAutoNum type="arabicPeriod" startAt="4"/>
              <a:tabLst>
                <a:tab pos="281305" algn="l"/>
              </a:tabLst>
            </a:pPr>
            <a:r>
              <a:rPr sz="1200" b="1" spc="-85" dirty="0">
                <a:solidFill>
                  <a:srgbClr val="9E0A0F"/>
                </a:solidFill>
                <a:latin typeface="Arial"/>
                <a:cs typeface="Arial"/>
              </a:rPr>
              <a:t>PROM</a:t>
            </a:r>
            <a:r>
              <a:rPr sz="1200" b="1" spc="-120" dirty="0">
                <a:solidFill>
                  <a:srgbClr val="9E0A0F"/>
                </a:solidFill>
                <a:latin typeface="Arial"/>
                <a:cs typeface="Arial"/>
              </a:rPr>
              <a:t>O</a:t>
            </a:r>
            <a:r>
              <a:rPr sz="1200" b="1" spc="-50" dirty="0">
                <a:solidFill>
                  <a:srgbClr val="9E0A0F"/>
                </a:solidFill>
                <a:latin typeface="Arial"/>
                <a:cs typeface="Arial"/>
              </a:rPr>
              <a:t>TIO</a:t>
            </a:r>
            <a:r>
              <a:rPr sz="1200" b="1" spc="-55" dirty="0">
                <a:solidFill>
                  <a:srgbClr val="9E0A0F"/>
                </a:solidFill>
                <a:latin typeface="Arial"/>
                <a:cs typeface="Arial"/>
              </a:rPr>
              <a:t>N</a:t>
            </a:r>
            <a:r>
              <a:rPr sz="1200" b="1" spc="-10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55" dirty="0">
                <a:solidFill>
                  <a:srgbClr val="9E0A0F"/>
                </a:solidFill>
                <a:latin typeface="Arial"/>
                <a:cs typeface="Arial"/>
              </a:rPr>
              <a:t>AN</a:t>
            </a:r>
            <a:r>
              <a:rPr sz="1200" b="1" spc="-50" dirty="0">
                <a:solidFill>
                  <a:srgbClr val="9E0A0F"/>
                </a:solidFill>
                <a:latin typeface="Arial"/>
                <a:cs typeface="Arial"/>
              </a:rPr>
              <a:t>D</a:t>
            </a:r>
            <a:r>
              <a:rPr sz="1200" b="1" spc="-10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90" dirty="0">
                <a:solidFill>
                  <a:srgbClr val="9E0A0F"/>
                </a:solidFill>
                <a:latin typeface="Arial"/>
                <a:cs typeface="Arial"/>
              </a:rPr>
              <a:t>INCREMENT</a:t>
            </a:r>
            <a:r>
              <a:rPr sz="1200" b="1" spc="-155" dirty="0">
                <a:solidFill>
                  <a:srgbClr val="9E0A0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367030" lvl="2" indent="-354965">
              <a:lnSpc>
                <a:spcPct val="100000"/>
              </a:lnSpc>
              <a:spcBef>
                <a:spcPts val="309"/>
              </a:spcBef>
              <a:buAutoNum type="arabicPeriod"/>
              <a:tabLst>
                <a:tab pos="367665" algn="l"/>
              </a:tabLst>
            </a:pPr>
            <a:r>
              <a:rPr sz="1100" b="1" spc="-25" dirty="0">
                <a:solidFill>
                  <a:srgbClr val="9E0A0F"/>
                </a:solidFill>
                <a:latin typeface="Arial"/>
                <a:cs typeface="Arial"/>
              </a:rPr>
              <a:t>Promotion</a:t>
            </a:r>
            <a:r>
              <a:rPr sz="1100" b="1" spc="1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100" b="1" spc="-50" dirty="0">
                <a:solidFill>
                  <a:srgbClr val="9E0A0F"/>
                </a:solidFill>
                <a:latin typeface="Arial"/>
                <a:cs typeface="Arial"/>
              </a:rPr>
              <a:t>Policy:</a:t>
            </a:r>
            <a:endParaRPr sz="1100">
              <a:latin typeface="Arial"/>
              <a:cs typeface="Arial"/>
            </a:endParaRPr>
          </a:p>
          <a:p>
            <a:pPr marL="12700" marR="8890" indent="292735" algn="just">
              <a:lnSpc>
                <a:spcPct val="125000"/>
              </a:lnSpc>
            </a:pP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objective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promotion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policy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is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recognize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reward,</a:t>
            </a:r>
            <a:r>
              <a:rPr sz="1100" spc="-1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merit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competence.</a:t>
            </a:r>
            <a:r>
              <a:rPr sz="1100" spc="-1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It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improves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organizational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functional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effectiveness.</a:t>
            </a:r>
            <a:endParaRPr sz="1100">
              <a:latin typeface="Arial MT"/>
              <a:cs typeface="Arial MT"/>
            </a:endParaRPr>
          </a:p>
          <a:p>
            <a:pPr marL="193040" marR="5080" indent="-179705" algn="just">
              <a:lnSpc>
                <a:spcPct val="125000"/>
              </a:lnSpc>
              <a:spcBef>
                <a:spcPts val="565"/>
              </a:spcBef>
              <a:buAutoNum type="alphaLcPeriod"/>
              <a:tabLst>
                <a:tab pos="193675" algn="l"/>
              </a:tabLst>
            </a:pP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All 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promotions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subject 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completion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of the 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minimum 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qualifying 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period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other 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requirements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such </a:t>
            </a:r>
            <a:r>
              <a:rPr sz="1100" spc="-95" dirty="0">
                <a:solidFill>
                  <a:srgbClr val="0054A6"/>
                </a:solidFill>
                <a:latin typeface="Arial MT"/>
                <a:cs typeface="Arial MT"/>
              </a:rPr>
              <a:t>as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employee’s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current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academic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performance,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their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research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work,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number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publications,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commitment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staff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to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improvement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institution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etc.</a:t>
            </a:r>
            <a:endParaRPr sz="1100">
              <a:latin typeface="Arial MT"/>
              <a:cs typeface="Arial MT"/>
            </a:endParaRPr>
          </a:p>
          <a:p>
            <a:pPr marL="193040" indent="-180340">
              <a:lnSpc>
                <a:spcPct val="100000"/>
              </a:lnSpc>
              <a:spcBef>
                <a:spcPts val="895"/>
              </a:spcBef>
              <a:buAutoNum type="alphaLcPeriod"/>
              <a:tabLst>
                <a:tab pos="193675" algn="l"/>
              </a:tabLst>
            </a:pP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promotion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an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employee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is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purely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based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on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merit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cum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seniority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basis</a:t>
            </a:r>
            <a:endParaRPr sz="110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894"/>
              </a:spcBef>
            </a:pPr>
            <a:r>
              <a:rPr sz="1100" b="1" spc="-5" dirty="0">
                <a:solidFill>
                  <a:srgbClr val="9E0A0F"/>
                </a:solidFill>
                <a:latin typeface="Arial"/>
                <a:cs typeface="Arial"/>
              </a:rPr>
              <a:t>1.4.2</a:t>
            </a:r>
            <a:r>
              <a:rPr sz="1100" b="1" spc="2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9E0A0F"/>
                </a:solidFill>
                <a:latin typeface="Arial"/>
                <a:cs typeface="Arial"/>
              </a:rPr>
              <a:t>Increment</a:t>
            </a:r>
            <a:r>
              <a:rPr sz="1100" b="1" spc="2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100" b="1" spc="-40" dirty="0">
                <a:solidFill>
                  <a:srgbClr val="9E0A0F"/>
                </a:solidFill>
                <a:latin typeface="Arial"/>
                <a:cs typeface="Arial"/>
              </a:rPr>
              <a:t>policy:</a:t>
            </a:r>
            <a:endParaRPr sz="1100">
              <a:latin typeface="Arial"/>
              <a:cs typeface="Arial"/>
            </a:endParaRPr>
          </a:p>
          <a:p>
            <a:pPr marL="193040" indent="-180340">
              <a:lnSpc>
                <a:spcPct val="100000"/>
              </a:lnSpc>
              <a:spcBef>
                <a:spcPts val="894"/>
              </a:spcBef>
              <a:buAutoNum type="alphaLcPeriod"/>
              <a:tabLst>
                <a:tab pos="193675" algn="l"/>
              </a:tabLst>
            </a:pP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institution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follows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an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Annual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Increment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Cycle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i.e.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once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year.</a:t>
            </a:r>
            <a:endParaRPr sz="1100">
              <a:latin typeface="Arial MT"/>
              <a:cs typeface="Arial MT"/>
            </a:endParaRPr>
          </a:p>
          <a:p>
            <a:pPr marL="193040" marR="5080" indent="-179705">
              <a:lnSpc>
                <a:spcPct val="125000"/>
              </a:lnSpc>
              <a:buAutoNum type="alphaLcPeriod"/>
              <a:tabLst>
                <a:tab pos="193040" algn="l"/>
              </a:tabLst>
            </a:pP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Employees</a:t>
            </a:r>
            <a:r>
              <a:rPr sz="1100" spc="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are</a:t>
            </a:r>
            <a:r>
              <a:rPr sz="1100" spc="1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eligible</a:t>
            </a:r>
            <a:r>
              <a:rPr sz="1100" spc="1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sz="1100" spc="1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increment</a:t>
            </a:r>
            <a:r>
              <a:rPr sz="1100" spc="1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along</a:t>
            </a:r>
            <a:r>
              <a:rPr sz="1100" spc="1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with</a:t>
            </a:r>
            <a:r>
              <a:rPr sz="1100" spc="1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1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annual</a:t>
            </a:r>
            <a:r>
              <a:rPr sz="1100" spc="1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appraisal</a:t>
            </a:r>
            <a:r>
              <a:rPr sz="1100" spc="1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subject</a:t>
            </a:r>
            <a:r>
              <a:rPr sz="1100" spc="1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1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his/her </a:t>
            </a:r>
            <a:r>
              <a:rPr sz="1100" spc="-2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performance.</a:t>
            </a:r>
            <a:endParaRPr sz="1100">
              <a:latin typeface="Arial MT"/>
              <a:cs typeface="Arial MT"/>
            </a:endParaRPr>
          </a:p>
          <a:p>
            <a:pPr marL="193040" indent="-180340">
              <a:lnSpc>
                <a:spcPct val="100000"/>
              </a:lnSpc>
              <a:spcBef>
                <a:spcPts val="330"/>
              </a:spcBef>
              <a:buAutoNum type="alphaLcPeriod"/>
              <a:tabLst>
                <a:tab pos="193675" algn="l"/>
              </a:tabLst>
            </a:pP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Ad-hoc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increment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can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also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applied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subject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Management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discretion.</a:t>
            </a:r>
            <a:endParaRPr sz="110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894"/>
              </a:spcBef>
            </a:pPr>
            <a:r>
              <a:rPr sz="1100" b="1" spc="-5" dirty="0">
                <a:solidFill>
                  <a:srgbClr val="9E0A0F"/>
                </a:solidFill>
                <a:latin typeface="Arial"/>
                <a:cs typeface="Arial"/>
              </a:rPr>
              <a:t>1.4.3</a:t>
            </a:r>
            <a:r>
              <a:rPr sz="1100" b="1" spc="2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9E0A0F"/>
                </a:solidFill>
                <a:latin typeface="Arial"/>
                <a:cs typeface="Arial"/>
              </a:rPr>
              <a:t>Appreciation</a:t>
            </a:r>
            <a:r>
              <a:rPr sz="1100" b="1" spc="2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100" b="1" spc="-50" dirty="0">
                <a:solidFill>
                  <a:srgbClr val="9E0A0F"/>
                </a:solidFill>
                <a:latin typeface="Arial"/>
                <a:cs typeface="Arial"/>
              </a:rPr>
              <a:t>Policy:</a:t>
            </a:r>
            <a:endParaRPr sz="1100">
              <a:latin typeface="Arial"/>
              <a:cs typeface="Arial"/>
            </a:endParaRPr>
          </a:p>
          <a:p>
            <a:pPr marL="12700" marR="10795" indent="277495" algn="just">
              <a:lnSpc>
                <a:spcPct val="125000"/>
              </a:lnSpc>
              <a:spcBef>
                <a:spcPts val="565"/>
              </a:spcBef>
            </a:pP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institution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has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constituted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an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Appreciation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Policy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encourage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faculty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 their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competencies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extended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designing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the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students’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career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graph.</a:t>
            </a:r>
            <a:endParaRPr sz="1100">
              <a:latin typeface="Arial MT"/>
              <a:cs typeface="Arial MT"/>
            </a:endParaRPr>
          </a:p>
          <a:p>
            <a:pPr marL="193040" marR="10160" indent="-179705">
              <a:lnSpc>
                <a:spcPct val="125000"/>
              </a:lnSpc>
              <a:spcBef>
                <a:spcPts val="565"/>
              </a:spcBef>
            </a:pP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a.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Institute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appreciates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faculty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outstanding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performance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curricular/co-curricular/extra-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curricular</a:t>
            </a:r>
            <a:r>
              <a:rPr sz="1100" spc="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activities.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30"/>
              </a:lnSpc>
            </a:pPr>
            <a:fld id="{81D60167-4931-47E6-BA6A-407CBD079E47}" type="slidenum">
              <a:rPr spc="-40" dirty="0"/>
              <a:t>4</a:t>
            </a:fld>
            <a:endParaRPr spc="-4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828" y="629959"/>
            <a:ext cx="6149340" cy="9110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marR="8255" indent="-179705">
              <a:lnSpc>
                <a:spcPct val="125000"/>
              </a:lnSpc>
              <a:spcBef>
                <a:spcPts val="100"/>
              </a:spcBef>
            </a:pP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b.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institute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appreciates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faculty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who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got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awards/honors/prizes/medals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by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Government/NGOs/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any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other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organizations/for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their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contribution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054A6"/>
                </a:solidFill>
                <a:latin typeface="Arial MT"/>
                <a:cs typeface="Arial MT"/>
              </a:rPr>
              <a:t>R&amp;D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/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Academics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/Social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Service.</a:t>
            </a:r>
            <a:endParaRPr sz="110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890"/>
              </a:spcBef>
            </a:pPr>
            <a:r>
              <a:rPr sz="1100" b="1" spc="-10" dirty="0">
                <a:solidFill>
                  <a:srgbClr val="9E0A0F"/>
                </a:solidFill>
                <a:latin typeface="Arial"/>
                <a:cs typeface="Arial"/>
              </a:rPr>
              <a:t>1.4.4</a:t>
            </a:r>
            <a:r>
              <a:rPr sz="1100" b="1" spc="1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9E0A0F"/>
                </a:solidFill>
                <a:latin typeface="Arial"/>
                <a:cs typeface="Arial"/>
              </a:rPr>
              <a:t>Employee</a:t>
            </a:r>
            <a:r>
              <a:rPr sz="1100" b="1" spc="3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100" b="1" spc="-35" dirty="0">
                <a:solidFill>
                  <a:srgbClr val="9E0A0F"/>
                </a:solidFill>
                <a:latin typeface="Arial"/>
                <a:cs typeface="Arial"/>
              </a:rPr>
              <a:t>Welfare</a:t>
            </a:r>
            <a:r>
              <a:rPr sz="1100" b="1" spc="1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9E0A0F"/>
                </a:solidFill>
                <a:latin typeface="Arial"/>
                <a:cs typeface="Arial"/>
              </a:rPr>
              <a:t>Policy:</a:t>
            </a:r>
            <a:endParaRPr sz="1100">
              <a:latin typeface="Arial"/>
              <a:cs typeface="Arial"/>
            </a:endParaRPr>
          </a:p>
          <a:p>
            <a:pPr marL="12700" marR="5080" indent="277495" algn="just">
              <a:lnSpc>
                <a:spcPct val="125000"/>
              </a:lnSpc>
              <a:spcBef>
                <a:spcPts val="570"/>
              </a:spcBef>
            </a:pPr>
            <a:r>
              <a:rPr sz="1100" spc="-125" dirty="0">
                <a:solidFill>
                  <a:srgbClr val="0054A6"/>
                </a:solidFill>
                <a:latin typeface="Arial MT"/>
                <a:cs typeface="Arial MT"/>
              </a:rPr>
              <a:t>JITS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Welfare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policy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is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ensure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benefits,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facilities given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employees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work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better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environment.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It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helps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develop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implement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conventional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working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environments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other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facilities.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30" dirty="0">
                <a:solidFill>
                  <a:srgbClr val="0054A6"/>
                </a:solidFill>
                <a:latin typeface="Arial MT"/>
                <a:cs typeface="Arial MT"/>
              </a:rPr>
              <a:t>JITS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extends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following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facilities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its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employees.</a:t>
            </a:r>
            <a:endParaRPr sz="1100">
              <a:latin typeface="Arial MT"/>
              <a:cs typeface="Arial MT"/>
            </a:endParaRPr>
          </a:p>
          <a:p>
            <a:pPr marL="193040" indent="-180340">
              <a:lnSpc>
                <a:spcPct val="100000"/>
              </a:lnSpc>
              <a:spcBef>
                <a:spcPts val="895"/>
              </a:spcBef>
              <a:buAutoNum type="alphaLcPeriod"/>
              <a:tabLst>
                <a:tab pos="193675" algn="l"/>
              </a:tabLst>
            </a:pPr>
            <a:r>
              <a:rPr sz="1100" spc="-155" dirty="0">
                <a:solidFill>
                  <a:srgbClr val="0054A6"/>
                </a:solidFill>
                <a:latin typeface="Arial MT"/>
                <a:cs typeface="Arial MT"/>
              </a:rPr>
              <a:t>P</a:t>
            </a:r>
            <a:r>
              <a:rPr sz="1100" spc="-140" dirty="0">
                <a:solidFill>
                  <a:srgbClr val="0054A6"/>
                </a:solidFill>
                <a:latin typeface="Arial MT"/>
                <a:cs typeface="Arial MT"/>
              </a:rPr>
              <a:t>F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(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f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o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r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eligibl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e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staf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f</a:t>
            </a:r>
            <a:r>
              <a:rPr sz="1100" spc="-1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  <a:p>
            <a:pPr marL="193040" indent="-180340">
              <a:lnSpc>
                <a:spcPct val="100000"/>
              </a:lnSpc>
              <a:spcBef>
                <a:spcPts val="615"/>
              </a:spcBef>
              <a:buAutoNum type="alphaLcPeriod"/>
              <a:tabLst>
                <a:tab pos="193675" algn="l"/>
              </a:tabLst>
            </a:pP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Transport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facility</a:t>
            </a:r>
            <a:endParaRPr sz="1100">
              <a:latin typeface="Arial MT"/>
              <a:cs typeface="Arial MT"/>
            </a:endParaRPr>
          </a:p>
          <a:p>
            <a:pPr marL="193040" indent="-180340">
              <a:lnSpc>
                <a:spcPct val="100000"/>
              </a:lnSpc>
              <a:spcBef>
                <a:spcPts val="610"/>
              </a:spcBef>
              <a:buAutoNum type="alphaLcPeriod"/>
              <a:tabLst>
                <a:tab pos="193675" algn="l"/>
              </a:tabLst>
            </a:pP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Medical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facility</a:t>
            </a:r>
            <a:endParaRPr sz="1100">
              <a:latin typeface="Arial MT"/>
              <a:cs typeface="Arial MT"/>
            </a:endParaRPr>
          </a:p>
          <a:p>
            <a:pPr marL="193040" indent="-180340">
              <a:lnSpc>
                <a:spcPct val="100000"/>
              </a:lnSpc>
              <a:spcBef>
                <a:spcPts val="620"/>
              </a:spcBef>
              <a:buAutoNum type="alphaLcPeriod"/>
              <a:tabLst>
                <a:tab pos="193675" algn="l"/>
              </a:tabLst>
            </a:pP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Five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special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leaves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with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pay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will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provided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concern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staff’s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Marriage.</a:t>
            </a:r>
            <a:endParaRPr sz="1100">
              <a:latin typeface="Arial MT"/>
              <a:cs typeface="Arial MT"/>
            </a:endParaRPr>
          </a:p>
          <a:p>
            <a:pPr marL="193040" marR="5080" indent="-179705">
              <a:lnSpc>
                <a:spcPct val="125000"/>
              </a:lnSpc>
              <a:spcBef>
                <a:spcPts val="285"/>
              </a:spcBef>
              <a:buAutoNum type="alphaLcPeriod"/>
              <a:tabLst>
                <a:tab pos="193675" algn="l"/>
              </a:tabLst>
            </a:pP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case</a:t>
            </a:r>
            <a:r>
              <a:rPr sz="1100" spc="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unfortunate</a:t>
            </a:r>
            <a:r>
              <a:rPr sz="1100" spc="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death</a:t>
            </a:r>
            <a:r>
              <a:rPr sz="1100" spc="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concern</a:t>
            </a:r>
            <a:r>
              <a:rPr sz="1100" spc="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staff’s</a:t>
            </a:r>
            <a:r>
              <a:rPr sz="1100" spc="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father/mother,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five</a:t>
            </a:r>
            <a:r>
              <a:rPr sz="1100" spc="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special</a:t>
            </a:r>
            <a:r>
              <a:rPr sz="1100" spc="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leaves</a:t>
            </a:r>
            <a:r>
              <a:rPr sz="1100" spc="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with</a:t>
            </a:r>
            <a:r>
              <a:rPr sz="1100" spc="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pay</a:t>
            </a:r>
            <a:r>
              <a:rPr sz="1100" spc="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will</a:t>
            </a:r>
            <a:r>
              <a:rPr sz="1100" spc="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-2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provided</a:t>
            </a:r>
            <a:endParaRPr sz="1100">
              <a:latin typeface="Arial MT"/>
              <a:cs typeface="Arial MT"/>
            </a:endParaRPr>
          </a:p>
          <a:p>
            <a:pPr marL="193040" indent="-180340">
              <a:lnSpc>
                <a:spcPct val="100000"/>
              </a:lnSpc>
              <a:spcBef>
                <a:spcPts val="615"/>
              </a:spcBef>
              <a:buAutoNum type="alphaLcPeriod"/>
              <a:tabLst>
                <a:tab pos="193675" algn="l"/>
              </a:tabLst>
            </a:pP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Maternity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leave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female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employees</a:t>
            </a:r>
            <a:endParaRPr sz="1100">
              <a:latin typeface="Arial MT"/>
              <a:cs typeface="Arial MT"/>
            </a:endParaRPr>
          </a:p>
          <a:p>
            <a:pPr marL="193040" indent="-180340">
              <a:lnSpc>
                <a:spcPct val="100000"/>
              </a:lnSpc>
              <a:spcBef>
                <a:spcPts val="615"/>
              </a:spcBef>
              <a:buAutoNum type="alphaLcPeriod"/>
              <a:tabLst>
                <a:tab pos="193675" algn="l"/>
              </a:tabLst>
            </a:pP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Dress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Allowance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Sub-Staff</a:t>
            </a:r>
            <a:endParaRPr sz="1100">
              <a:latin typeface="Arial MT"/>
              <a:cs typeface="Arial MT"/>
            </a:endParaRPr>
          </a:p>
          <a:p>
            <a:pPr marL="193040" indent="-180340">
              <a:lnSpc>
                <a:spcPct val="100000"/>
              </a:lnSpc>
              <a:spcBef>
                <a:spcPts val="615"/>
              </a:spcBef>
              <a:buAutoNum type="alphaLcPeriod"/>
              <a:tabLst>
                <a:tab pos="193675" algn="l"/>
              </a:tabLst>
            </a:pP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Sick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Leaves</a:t>
            </a:r>
            <a:endParaRPr sz="1100">
              <a:latin typeface="Arial MT"/>
              <a:cs typeface="Arial MT"/>
            </a:endParaRPr>
          </a:p>
          <a:p>
            <a:pPr marL="193040" indent="-180340">
              <a:lnSpc>
                <a:spcPct val="100000"/>
              </a:lnSpc>
              <a:spcBef>
                <a:spcPts val="615"/>
              </a:spcBef>
              <a:buAutoNum type="alphaLcPeriod"/>
              <a:tabLst>
                <a:tab pos="193675" algn="l"/>
              </a:tabLst>
            </a:pP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Early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Permission</a:t>
            </a:r>
            <a:endParaRPr sz="1100">
              <a:latin typeface="Arial MT"/>
              <a:cs typeface="Arial MT"/>
            </a:endParaRPr>
          </a:p>
          <a:p>
            <a:pPr marL="193040" indent="-180340">
              <a:lnSpc>
                <a:spcPct val="100000"/>
              </a:lnSpc>
              <a:spcBef>
                <a:spcPts val="615"/>
              </a:spcBef>
              <a:buAutoNum type="alphaLcPeriod"/>
              <a:tabLst>
                <a:tab pos="193675" algn="l"/>
              </a:tabLst>
            </a:pP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Accidental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insurance</a:t>
            </a:r>
            <a:endParaRPr sz="1100">
              <a:latin typeface="Arial MT"/>
              <a:cs typeface="Arial MT"/>
            </a:endParaRPr>
          </a:p>
          <a:p>
            <a:pPr marL="193040" indent="-180340">
              <a:lnSpc>
                <a:spcPct val="100000"/>
              </a:lnSpc>
              <a:spcBef>
                <a:spcPts val="610"/>
              </a:spcBef>
              <a:buAutoNum type="alphaLcPeriod"/>
              <a:tabLst>
                <a:tab pos="193675" algn="l"/>
              </a:tabLst>
            </a:pP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Financial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Assistance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Research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Scholars</a:t>
            </a:r>
            <a:endParaRPr sz="1100">
              <a:latin typeface="Arial MT"/>
              <a:cs typeface="Arial MT"/>
            </a:endParaRPr>
          </a:p>
          <a:p>
            <a:pPr marL="193040" indent="-180340">
              <a:lnSpc>
                <a:spcPct val="100000"/>
              </a:lnSpc>
              <a:spcBef>
                <a:spcPts val="620"/>
              </a:spcBef>
              <a:buAutoNum type="alphaLcPeriod"/>
              <a:tabLst>
                <a:tab pos="193675" algn="l"/>
              </a:tabLst>
            </a:pP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Special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25" dirty="0">
                <a:solidFill>
                  <a:srgbClr val="0054A6"/>
                </a:solidFill>
                <a:latin typeface="Arial MT"/>
                <a:cs typeface="Arial MT"/>
              </a:rPr>
              <a:t>CLs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Research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scholars</a:t>
            </a:r>
            <a:endParaRPr sz="1100">
              <a:latin typeface="Arial MT"/>
              <a:cs typeface="Arial MT"/>
            </a:endParaRPr>
          </a:p>
          <a:p>
            <a:pPr marL="193040" indent="-180340">
              <a:lnSpc>
                <a:spcPct val="100000"/>
              </a:lnSpc>
              <a:spcBef>
                <a:spcPts val="615"/>
              </a:spcBef>
              <a:buAutoNum type="alphaLcPeriod"/>
              <a:tabLst>
                <a:tab pos="193675" algn="l"/>
              </a:tabLst>
            </a:pP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Facilitating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OD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Faculty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participation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Training/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Seminar/Workshop/R&amp;D</a:t>
            </a:r>
            <a:endParaRPr sz="110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795"/>
              </a:spcBef>
            </a:pPr>
            <a:r>
              <a:rPr sz="1200" b="1" spc="-15" dirty="0">
                <a:solidFill>
                  <a:srgbClr val="9E0A0F"/>
                </a:solidFill>
                <a:latin typeface="Arial"/>
                <a:cs typeface="Arial"/>
              </a:rPr>
              <a:t>1.</a:t>
            </a:r>
            <a:r>
              <a:rPr sz="1200" b="1" spc="-10" dirty="0">
                <a:solidFill>
                  <a:srgbClr val="9E0A0F"/>
                </a:solidFill>
                <a:latin typeface="Arial"/>
                <a:cs typeface="Arial"/>
              </a:rPr>
              <a:t>5</a:t>
            </a:r>
            <a:r>
              <a:rPr sz="1200" b="1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4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120" dirty="0">
                <a:solidFill>
                  <a:srgbClr val="9E0A0F"/>
                </a:solidFill>
                <a:latin typeface="Arial"/>
                <a:cs typeface="Arial"/>
              </a:rPr>
              <a:t>LE</a:t>
            </a:r>
            <a:r>
              <a:rPr sz="1200" b="1" spc="-225" dirty="0">
                <a:solidFill>
                  <a:srgbClr val="9E0A0F"/>
                </a:solidFill>
                <a:latin typeface="Arial"/>
                <a:cs typeface="Arial"/>
              </a:rPr>
              <a:t>A</a:t>
            </a:r>
            <a:r>
              <a:rPr sz="1200" b="1" spc="-105" dirty="0">
                <a:solidFill>
                  <a:srgbClr val="9E0A0F"/>
                </a:solidFill>
                <a:latin typeface="Arial"/>
                <a:cs typeface="Arial"/>
              </a:rPr>
              <a:t>V</a:t>
            </a:r>
            <a:r>
              <a:rPr sz="1200" b="1" spc="-100" dirty="0">
                <a:solidFill>
                  <a:srgbClr val="9E0A0F"/>
                </a:solidFill>
                <a:latin typeface="Arial"/>
                <a:cs typeface="Arial"/>
              </a:rPr>
              <a:t>E </a:t>
            </a:r>
            <a:r>
              <a:rPr sz="1200" b="1" spc="-135" dirty="0">
                <a:solidFill>
                  <a:srgbClr val="9E0A0F"/>
                </a:solidFill>
                <a:latin typeface="Arial"/>
                <a:cs typeface="Arial"/>
              </a:rPr>
              <a:t>RULES</a:t>
            </a:r>
            <a:endParaRPr sz="12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869"/>
              </a:spcBef>
            </a:pPr>
            <a:r>
              <a:rPr sz="1100" b="1" spc="-40" dirty="0">
                <a:solidFill>
                  <a:srgbClr val="9E0A0F"/>
                </a:solidFill>
                <a:latin typeface="Arial"/>
                <a:cs typeface="Arial"/>
              </a:rPr>
              <a:t>Leave</a:t>
            </a:r>
            <a:r>
              <a:rPr sz="1100" b="1" spc="1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100" b="1" spc="-65" dirty="0">
                <a:solidFill>
                  <a:srgbClr val="9E0A0F"/>
                </a:solidFill>
                <a:latin typeface="Arial"/>
                <a:cs typeface="Arial"/>
              </a:rPr>
              <a:t>Rules:</a:t>
            </a:r>
            <a:endParaRPr sz="1100">
              <a:latin typeface="Arial"/>
              <a:cs typeface="Arial"/>
            </a:endParaRPr>
          </a:p>
          <a:p>
            <a:pPr marL="193040" indent="-180340">
              <a:lnSpc>
                <a:spcPct val="100000"/>
              </a:lnSpc>
              <a:spcBef>
                <a:spcPts val="715"/>
              </a:spcBef>
              <a:buAutoNum type="alphaLcPeriod"/>
              <a:tabLst>
                <a:tab pos="193675" algn="l"/>
              </a:tabLst>
            </a:pP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Leave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shall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not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claimed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as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matter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right.</a:t>
            </a:r>
            <a:endParaRPr sz="1100">
              <a:latin typeface="Arial MT"/>
              <a:cs typeface="Arial MT"/>
            </a:endParaRPr>
          </a:p>
          <a:p>
            <a:pPr marL="193040" marR="7620" indent="-179705">
              <a:lnSpc>
                <a:spcPct val="136400"/>
              </a:lnSpc>
              <a:spcBef>
                <a:spcPts val="570"/>
              </a:spcBef>
              <a:buAutoNum type="alphaLcPeriod"/>
              <a:tabLst>
                <a:tab pos="193675" algn="l"/>
              </a:tabLst>
            </a:pP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member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staff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shall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not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normally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on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any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pretence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absent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from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duties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without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prior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permission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his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/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her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superior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officer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authorized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give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permission.</a:t>
            </a:r>
            <a:endParaRPr sz="1100">
              <a:latin typeface="Arial MT"/>
              <a:cs typeface="Arial MT"/>
            </a:endParaRPr>
          </a:p>
          <a:p>
            <a:pPr marL="193040" indent="-180340" algn="just">
              <a:lnSpc>
                <a:spcPct val="100000"/>
              </a:lnSpc>
              <a:spcBef>
                <a:spcPts val="1045"/>
              </a:spcBef>
              <a:buAutoNum type="alphaLcPeriod"/>
              <a:tabLst>
                <a:tab pos="193675" algn="l"/>
              </a:tabLst>
            </a:pP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Leave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letter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is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submitted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advance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approval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must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obtained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prior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availing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leave.</a:t>
            </a:r>
            <a:endParaRPr sz="1100">
              <a:latin typeface="Arial MT"/>
              <a:cs typeface="Arial MT"/>
            </a:endParaRPr>
          </a:p>
          <a:p>
            <a:pPr marL="193040" marR="7620" indent="-179705" algn="just">
              <a:lnSpc>
                <a:spcPct val="136400"/>
              </a:lnSpc>
              <a:spcBef>
                <a:spcPts val="560"/>
              </a:spcBef>
              <a:buAutoNum type="alphaLcPeriod"/>
              <a:tabLst>
                <a:tab pos="193675" algn="l"/>
              </a:tabLst>
            </a:pP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case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absence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on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Medical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grounds,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intimation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should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sent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Principal/Designated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Authority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within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12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hours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start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medical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attention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Medical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Certificate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shall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produced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at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time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2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joining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after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leave.</a:t>
            </a:r>
            <a:endParaRPr sz="1100">
              <a:latin typeface="Arial MT"/>
              <a:cs typeface="Arial MT"/>
            </a:endParaRPr>
          </a:p>
          <a:p>
            <a:pPr marL="193040" marR="8255" indent="-179705" algn="just">
              <a:lnSpc>
                <a:spcPct val="136400"/>
              </a:lnSpc>
              <a:spcBef>
                <a:spcPts val="570"/>
              </a:spcBef>
              <a:buAutoNum type="alphaLcPeriod"/>
              <a:tabLst>
                <a:tab pos="193675" algn="l"/>
              </a:tabLst>
            </a:pP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Leave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any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kind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will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not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sanctioned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when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services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staff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are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needed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college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work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when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there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is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an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unfinished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job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involving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employee.</a:t>
            </a:r>
            <a:endParaRPr sz="1100">
              <a:latin typeface="Arial MT"/>
              <a:cs typeface="Arial MT"/>
            </a:endParaRPr>
          </a:p>
          <a:p>
            <a:pPr marL="193040" marR="7620" indent="-179705" algn="just">
              <a:lnSpc>
                <a:spcPct val="136400"/>
              </a:lnSpc>
              <a:spcBef>
                <a:spcPts val="560"/>
              </a:spcBef>
              <a:buAutoNum type="alphaLcPeriod"/>
              <a:tabLst>
                <a:tab pos="193675" algn="l"/>
              </a:tabLst>
            </a:pP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case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emergency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work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related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college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university,</a:t>
            </a:r>
            <a:r>
              <a:rPr sz="1100" spc="-1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principal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/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designated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authority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reserves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all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rights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cancel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leave.</a:t>
            </a:r>
            <a:endParaRPr sz="110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844"/>
              </a:spcBef>
            </a:pPr>
            <a:r>
              <a:rPr sz="1200" b="1" spc="-85" dirty="0">
                <a:solidFill>
                  <a:srgbClr val="9E0A0F"/>
                </a:solidFill>
                <a:latin typeface="Arial"/>
                <a:cs typeface="Arial"/>
              </a:rPr>
              <a:t>Casua</a:t>
            </a:r>
            <a:r>
              <a:rPr sz="1200" b="1" spc="-35" dirty="0">
                <a:solidFill>
                  <a:srgbClr val="9E0A0F"/>
                </a:solidFill>
                <a:latin typeface="Arial"/>
                <a:cs typeface="Arial"/>
              </a:rPr>
              <a:t>l</a:t>
            </a:r>
            <a:r>
              <a:rPr sz="1200" b="1" spc="-17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65" dirty="0">
                <a:solidFill>
                  <a:srgbClr val="9E0A0F"/>
                </a:solidFill>
                <a:latin typeface="Arial"/>
                <a:cs typeface="Arial"/>
              </a:rPr>
              <a:t>Leav</a:t>
            </a:r>
            <a:r>
              <a:rPr sz="1200" b="1" spc="-50" dirty="0">
                <a:solidFill>
                  <a:srgbClr val="9E0A0F"/>
                </a:solidFill>
                <a:latin typeface="Arial"/>
                <a:cs typeface="Arial"/>
              </a:rPr>
              <a:t>e</a:t>
            </a:r>
            <a:r>
              <a:rPr sz="1200" b="1" spc="-17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95" dirty="0">
                <a:solidFill>
                  <a:srgbClr val="9E0A0F"/>
                </a:solidFill>
                <a:latin typeface="Arial"/>
                <a:cs typeface="Arial"/>
              </a:rPr>
              <a:t>(CL):</a:t>
            </a:r>
            <a:endParaRPr sz="1200">
              <a:latin typeface="Arial"/>
              <a:cs typeface="Arial"/>
            </a:endParaRPr>
          </a:p>
          <a:p>
            <a:pPr marL="193040" marR="6985" indent="-179705" algn="just">
              <a:lnSpc>
                <a:spcPct val="125000"/>
              </a:lnSpc>
              <a:spcBef>
                <a:spcPts val="545"/>
              </a:spcBef>
            </a:pP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a.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All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employees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are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eligible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12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days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casual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leave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per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year </a:t>
            </a:r>
            <a:r>
              <a:rPr sz="1100" spc="-310" dirty="0">
                <a:solidFill>
                  <a:srgbClr val="0054A6"/>
                </a:solidFill>
                <a:latin typeface="Arial MT"/>
                <a:cs typeface="Arial MT"/>
              </a:rPr>
              <a:t>@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4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days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four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months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during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calendar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year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from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1st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Jan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to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31st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December.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30"/>
              </a:lnSpc>
            </a:pPr>
            <a:fld id="{81D60167-4931-47E6-BA6A-407CBD079E47}" type="slidenum">
              <a:rPr spc="-40" dirty="0"/>
              <a:t>5</a:t>
            </a:fld>
            <a:endParaRPr spc="-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5181" y="629959"/>
            <a:ext cx="6146165" cy="9208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marR="5080" indent="-179705" algn="just">
              <a:lnSpc>
                <a:spcPct val="125000"/>
              </a:lnSpc>
              <a:spcBef>
                <a:spcPts val="100"/>
              </a:spcBef>
              <a:buAutoNum type="alphaLcPeriod" startAt="2"/>
              <a:tabLst>
                <a:tab pos="192405" algn="l"/>
              </a:tabLst>
            </a:pP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At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a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time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not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more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than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4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days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including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holidays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shall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granted.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Carryover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lapsed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25" dirty="0">
                <a:solidFill>
                  <a:srgbClr val="0054A6"/>
                </a:solidFill>
                <a:latin typeface="Arial MT"/>
                <a:cs typeface="Arial MT"/>
              </a:rPr>
              <a:t>CL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next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year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is</a:t>
            </a:r>
            <a:r>
              <a:rPr sz="1100" spc="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not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permissible.</a:t>
            </a:r>
            <a:endParaRPr sz="1100">
              <a:latin typeface="Arial MT"/>
              <a:cs typeface="Arial MT"/>
            </a:endParaRPr>
          </a:p>
          <a:p>
            <a:pPr marL="191770" marR="5715" indent="-179705" algn="just">
              <a:lnSpc>
                <a:spcPct val="125000"/>
              </a:lnSpc>
              <a:spcBef>
                <a:spcPts val="560"/>
              </a:spcBef>
              <a:buAutoNum type="alphaLcPeriod" startAt="2"/>
              <a:tabLst>
                <a:tab pos="192405" algn="l"/>
              </a:tabLst>
            </a:pP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Permission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short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period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absence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not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exceeding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one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hour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on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any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working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day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may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granted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at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discretion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designated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authority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subject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maximum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3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hours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per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month.</a:t>
            </a:r>
            <a:endParaRPr sz="1100">
              <a:latin typeface="Arial MT"/>
              <a:cs typeface="Arial MT"/>
            </a:endParaRPr>
          </a:p>
          <a:p>
            <a:pPr marL="191770" marR="5080" indent="-179705" algn="just">
              <a:lnSpc>
                <a:spcPct val="125000"/>
              </a:lnSpc>
              <a:spcBef>
                <a:spcPts val="570"/>
              </a:spcBef>
              <a:buAutoNum type="alphaLcPeriod" startAt="2"/>
              <a:tabLst>
                <a:tab pos="192405" algn="l"/>
              </a:tabLst>
            </a:pP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Permission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leave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campus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early 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/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report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late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duty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is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given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staff subject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total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duration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3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hours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per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month.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They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should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apply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for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permission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advance. He/She is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required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intimate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authority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seek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station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leaving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permission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event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leaving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station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even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while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on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leave.</a:t>
            </a:r>
            <a:endParaRPr sz="1100">
              <a:latin typeface="Arial MT"/>
              <a:cs typeface="Arial MT"/>
            </a:endParaRPr>
          </a:p>
          <a:p>
            <a:pPr marL="191770" marR="5080" indent="-179705" algn="just">
              <a:lnSpc>
                <a:spcPct val="125000"/>
              </a:lnSpc>
              <a:spcBef>
                <a:spcPts val="565"/>
              </a:spcBef>
              <a:buAutoNum type="alphaLcPeriod" startAt="2"/>
              <a:tabLst>
                <a:tab pos="192405" algn="l"/>
              </a:tabLst>
            </a:pP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Permission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may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given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prefix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suffix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Sunday/Holidays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casual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leave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but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if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Sunday/Holidays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come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between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period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casual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leave,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this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will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counted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as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part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the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casual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leave.</a:t>
            </a:r>
            <a:endParaRPr sz="1100">
              <a:latin typeface="Arial MT"/>
              <a:cs typeface="Arial MT"/>
            </a:endParaRPr>
          </a:p>
          <a:p>
            <a:pPr marL="191770" marR="5715" indent="-179705" algn="just">
              <a:lnSpc>
                <a:spcPct val="125000"/>
              </a:lnSpc>
              <a:spcBef>
                <a:spcPts val="565"/>
              </a:spcBef>
              <a:buAutoNum type="alphaLcPeriod" startAt="2"/>
              <a:tabLst>
                <a:tab pos="192405" algn="l"/>
              </a:tabLst>
            </a:pP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Staff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going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on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leave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should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make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an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alternative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arrangement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for their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regular duties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on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days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their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absence,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which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should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duly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signed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by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substitute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staff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member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concerned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054A6"/>
                </a:solidFill>
                <a:latin typeface="Arial MT"/>
                <a:cs typeface="Arial MT"/>
              </a:rPr>
              <a:t>HOD.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200" b="1" spc="-110" dirty="0">
                <a:solidFill>
                  <a:srgbClr val="9E0A0F"/>
                </a:solidFill>
                <a:latin typeface="Arial"/>
                <a:cs typeface="Arial"/>
              </a:rPr>
              <a:t>V</a:t>
            </a:r>
            <a:r>
              <a:rPr sz="1200" b="1" spc="-40" dirty="0">
                <a:solidFill>
                  <a:srgbClr val="9E0A0F"/>
                </a:solidFill>
                <a:latin typeface="Arial"/>
                <a:cs typeface="Arial"/>
              </a:rPr>
              <a:t>a</a:t>
            </a:r>
            <a:r>
              <a:rPr sz="1200" b="1" spc="-90" dirty="0">
                <a:solidFill>
                  <a:srgbClr val="9E0A0F"/>
                </a:solidFill>
                <a:latin typeface="Arial"/>
                <a:cs typeface="Arial"/>
              </a:rPr>
              <a:t>c</a:t>
            </a:r>
            <a:r>
              <a:rPr sz="1200" b="1" spc="-100" dirty="0">
                <a:solidFill>
                  <a:srgbClr val="9E0A0F"/>
                </a:solidFill>
                <a:latin typeface="Arial"/>
                <a:cs typeface="Arial"/>
              </a:rPr>
              <a:t>a</a:t>
            </a:r>
            <a:r>
              <a:rPr sz="1200" b="1" spc="-20" dirty="0">
                <a:solidFill>
                  <a:srgbClr val="9E0A0F"/>
                </a:solidFill>
                <a:latin typeface="Arial"/>
                <a:cs typeface="Arial"/>
              </a:rPr>
              <a:t>tio</a:t>
            </a:r>
            <a:r>
              <a:rPr sz="1200" b="1" spc="-15" dirty="0">
                <a:solidFill>
                  <a:srgbClr val="9E0A0F"/>
                </a:solidFill>
                <a:latin typeface="Arial"/>
                <a:cs typeface="Arial"/>
              </a:rPr>
              <a:t>n</a:t>
            </a:r>
            <a:r>
              <a:rPr sz="1200" b="1" spc="-17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150" dirty="0">
                <a:solidFill>
                  <a:srgbClr val="9E0A0F"/>
                </a:solidFill>
                <a:latin typeface="Arial"/>
                <a:cs typeface="Arial"/>
              </a:rPr>
              <a:t>L</a:t>
            </a:r>
            <a:r>
              <a:rPr sz="1200" b="1" spc="-45" dirty="0">
                <a:solidFill>
                  <a:srgbClr val="9E0A0F"/>
                </a:solidFill>
                <a:latin typeface="Arial"/>
                <a:cs typeface="Arial"/>
              </a:rPr>
              <a:t>e</a:t>
            </a:r>
            <a:r>
              <a:rPr sz="1200" b="1" spc="-65" dirty="0">
                <a:solidFill>
                  <a:srgbClr val="9E0A0F"/>
                </a:solidFill>
                <a:latin typeface="Arial"/>
                <a:cs typeface="Arial"/>
              </a:rPr>
              <a:t>a</a:t>
            </a:r>
            <a:r>
              <a:rPr sz="1200" b="1" spc="-70" dirty="0">
                <a:solidFill>
                  <a:srgbClr val="9E0A0F"/>
                </a:solidFill>
                <a:latin typeface="Arial"/>
                <a:cs typeface="Arial"/>
              </a:rPr>
              <a:t>v</a:t>
            </a:r>
            <a:r>
              <a:rPr sz="1200" b="1" spc="-35" dirty="0">
                <a:solidFill>
                  <a:srgbClr val="9E0A0F"/>
                </a:solidFill>
                <a:latin typeface="Arial"/>
                <a:cs typeface="Arial"/>
              </a:rPr>
              <a:t>e</a:t>
            </a:r>
            <a:r>
              <a:rPr sz="1200" b="1" spc="-17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10" dirty="0">
                <a:solidFill>
                  <a:srgbClr val="9E0A0F"/>
                </a:solidFill>
                <a:latin typeface="Arial"/>
                <a:cs typeface="Arial"/>
              </a:rPr>
              <a:t>(</a:t>
            </a:r>
            <a:r>
              <a:rPr sz="1200" b="1" spc="-85" dirty="0">
                <a:solidFill>
                  <a:srgbClr val="9E0A0F"/>
                </a:solidFill>
                <a:latin typeface="Arial"/>
                <a:cs typeface="Arial"/>
              </a:rPr>
              <a:t>VL</a:t>
            </a:r>
            <a:r>
              <a:rPr sz="1200" b="1" spc="-40" dirty="0">
                <a:solidFill>
                  <a:srgbClr val="9E0A0F"/>
                </a:solidFill>
                <a:latin typeface="Arial"/>
                <a:cs typeface="Arial"/>
              </a:rPr>
              <a:t>)</a:t>
            </a:r>
            <a:r>
              <a:rPr sz="1200" b="1" spc="-17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85" dirty="0">
                <a:solidFill>
                  <a:srgbClr val="9E0A0F"/>
                </a:solidFill>
                <a:latin typeface="Arial"/>
                <a:cs typeface="Arial"/>
              </a:rPr>
              <a:t>Rule</a:t>
            </a:r>
            <a:r>
              <a:rPr sz="1200" b="1" spc="-80" dirty="0">
                <a:solidFill>
                  <a:srgbClr val="9E0A0F"/>
                </a:solidFill>
                <a:latin typeface="Arial"/>
                <a:cs typeface="Arial"/>
              </a:rPr>
              <a:t>s</a:t>
            </a:r>
            <a:r>
              <a:rPr sz="1200" b="1" spc="-17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90" dirty="0">
                <a:solidFill>
                  <a:srgbClr val="9E0A0F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91770" marR="5715" indent="-179705" algn="just">
              <a:lnSpc>
                <a:spcPct val="125000"/>
              </a:lnSpc>
              <a:spcBef>
                <a:spcPts val="545"/>
              </a:spcBef>
              <a:buAutoNum type="alphaLcPeriod"/>
              <a:tabLst>
                <a:tab pos="192405" algn="l"/>
              </a:tabLst>
            </a:pP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These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rules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govern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availing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vacation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leave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for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each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year. The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maximum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duration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number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days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shall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decided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by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Principal/Designated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Authority.</a:t>
            </a:r>
            <a:endParaRPr sz="1100">
              <a:latin typeface="Arial MT"/>
              <a:cs typeface="Arial MT"/>
            </a:endParaRPr>
          </a:p>
          <a:p>
            <a:pPr marL="191770" indent="-179705" algn="just">
              <a:lnSpc>
                <a:spcPct val="100000"/>
              </a:lnSpc>
              <a:spcBef>
                <a:spcPts val="894"/>
              </a:spcBef>
              <a:buAutoNum type="alphaLcPeriod"/>
              <a:tabLst>
                <a:tab pos="192405" algn="l"/>
              </a:tabLst>
            </a:pP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Vacation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Leave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(VL)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is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applicable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all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members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staff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with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eligible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service.</a:t>
            </a:r>
            <a:endParaRPr sz="1100">
              <a:latin typeface="Arial MT"/>
              <a:cs typeface="Arial MT"/>
            </a:endParaRPr>
          </a:p>
          <a:p>
            <a:pPr marL="191770" marR="5715" indent="-179705" algn="just">
              <a:lnSpc>
                <a:spcPct val="125200"/>
              </a:lnSpc>
              <a:spcBef>
                <a:spcPts val="560"/>
              </a:spcBef>
              <a:buAutoNum type="alphaLcPeriod"/>
              <a:tabLst>
                <a:tab pos="192405" algn="l"/>
              </a:tabLst>
            </a:pP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total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number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110" dirty="0">
                <a:solidFill>
                  <a:srgbClr val="0054A6"/>
                </a:solidFill>
                <a:latin typeface="Arial MT"/>
                <a:cs typeface="Arial MT"/>
              </a:rPr>
              <a:t>VL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days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at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end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academic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year (May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June)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for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members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faculty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(teaching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staff</a:t>
            </a:r>
            <a:r>
              <a:rPr sz="1100" spc="-1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)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is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limited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10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20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days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continuous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service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12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months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institution.</a:t>
            </a:r>
            <a:endParaRPr sz="1100">
              <a:latin typeface="Arial MT"/>
              <a:cs typeface="Arial MT"/>
            </a:endParaRPr>
          </a:p>
          <a:p>
            <a:pPr marL="191770" marR="5080" indent="-179705" algn="just">
              <a:lnSpc>
                <a:spcPct val="125000"/>
              </a:lnSpc>
              <a:spcBef>
                <a:spcPts val="565"/>
              </a:spcBef>
              <a:buAutoNum type="alphaLcPeriod"/>
              <a:tabLst>
                <a:tab pos="192405" algn="l"/>
              </a:tabLst>
            </a:pP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However,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vacation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leave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availed </a:t>
            </a:r>
            <a:r>
              <a:rPr sz="1100" spc="-95" dirty="0">
                <a:solidFill>
                  <a:srgbClr val="0054A6"/>
                </a:solidFill>
                <a:latin typeface="Arial MT"/>
                <a:cs typeface="Arial MT"/>
              </a:rPr>
              <a:t>as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per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circulars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issued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then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there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this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regard,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indicating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slots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period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identified for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summer vacation,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ensure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smooth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functioning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institution.</a:t>
            </a:r>
            <a:endParaRPr sz="1100">
              <a:latin typeface="Arial MT"/>
              <a:cs typeface="Arial MT"/>
            </a:endParaRPr>
          </a:p>
          <a:p>
            <a:pPr marL="191770" marR="5715" indent="-179705" algn="just">
              <a:lnSpc>
                <a:spcPct val="125000"/>
              </a:lnSpc>
              <a:spcBef>
                <a:spcPts val="565"/>
              </a:spcBef>
              <a:buAutoNum type="alphaLcPeriod"/>
              <a:tabLst>
                <a:tab pos="192405" algn="l"/>
              </a:tabLst>
            </a:pP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staff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member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becomes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eligible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for </a:t>
            </a:r>
            <a:r>
              <a:rPr sz="1100" spc="-110" dirty="0">
                <a:solidFill>
                  <a:srgbClr val="0054A6"/>
                </a:solidFill>
                <a:latin typeface="Arial MT"/>
                <a:cs typeface="Arial MT"/>
              </a:rPr>
              <a:t>VL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only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after rendering continuous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service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one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full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calendar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y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ear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i.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e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., 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as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on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1st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Janua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r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y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t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31st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Dec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embe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r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191770" marR="5080" indent="-179705" algn="just">
              <a:lnSpc>
                <a:spcPct val="125000"/>
              </a:lnSpc>
              <a:spcBef>
                <a:spcPts val="565"/>
              </a:spcBef>
              <a:buAutoNum type="alphaLcPeriod"/>
              <a:tabLst>
                <a:tab pos="192405" algn="l"/>
              </a:tabLst>
            </a:pP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However,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special/deserving </a:t>
            </a:r>
            <a:r>
              <a:rPr sz="1100" spc="-95" dirty="0">
                <a:solidFill>
                  <a:srgbClr val="0054A6"/>
                </a:solidFill>
                <a:latin typeface="Arial MT"/>
                <a:cs typeface="Arial MT"/>
              </a:rPr>
              <a:t>cases, </a:t>
            </a:r>
            <a:r>
              <a:rPr sz="1100" spc="-110" dirty="0">
                <a:solidFill>
                  <a:srgbClr val="0054A6"/>
                </a:solidFill>
                <a:latin typeface="Arial MT"/>
                <a:cs typeface="Arial MT"/>
              </a:rPr>
              <a:t>VL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can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 sanctioned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after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6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(six)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months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continuous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service,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including the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following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vacation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period,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on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pro-rata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basis.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such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cases,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staff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members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are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required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serve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institution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for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further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period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six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months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one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semester,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so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that total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service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one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year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can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obtained.</a:t>
            </a:r>
            <a:endParaRPr sz="11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spcBef>
                <a:spcPts val="894"/>
              </a:spcBef>
              <a:buAutoNum type="alphaLcPeriod"/>
              <a:tabLst>
                <a:tab pos="192405" algn="l"/>
              </a:tabLst>
            </a:pP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Any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unused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part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10" dirty="0">
                <a:solidFill>
                  <a:srgbClr val="0054A6"/>
                </a:solidFill>
                <a:latin typeface="Arial MT"/>
                <a:cs typeface="Arial MT"/>
              </a:rPr>
              <a:t>VL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cannot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be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carried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over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next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academic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year.</a:t>
            </a:r>
            <a:endParaRPr sz="1100">
              <a:latin typeface="Arial MT"/>
              <a:cs typeface="Arial MT"/>
            </a:endParaRPr>
          </a:p>
          <a:p>
            <a:pPr marL="191770" marR="5080" indent="-179705">
              <a:lnSpc>
                <a:spcPct val="125000"/>
              </a:lnSpc>
              <a:spcBef>
                <a:spcPts val="565"/>
              </a:spcBef>
              <a:buAutoNum type="alphaLcPeriod"/>
              <a:tabLst>
                <a:tab pos="192405" algn="l"/>
              </a:tabLst>
            </a:pP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While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calculating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number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days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vacation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leave,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all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intervening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declared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holidays and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Sundays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will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included.</a:t>
            </a:r>
            <a:endParaRPr sz="1100">
              <a:latin typeface="Arial MT"/>
              <a:cs typeface="Arial MT"/>
            </a:endParaRPr>
          </a:p>
          <a:p>
            <a:pPr marL="191770" marR="5715" indent="-179705">
              <a:lnSpc>
                <a:spcPct val="125200"/>
              </a:lnSpc>
              <a:spcBef>
                <a:spcPts val="560"/>
              </a:spcBef>
              <a:buAutoNum type="alphaLcPeriod"/>
              <a:tabLst>
                <a:tab pos="192405" algn="l"/>
              </a:tabLst>
            </a:pP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staff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member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should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present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at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least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either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on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last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working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day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before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availing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vacation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first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working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day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after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vacation.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200" b="1" spc="-65" dirty="0">
                <a:solidFill>
                  <a:srgbClr val="9E0A0F"/>
                </a:solidFill>
                <a:latin typeface="Arial"/>
                <a:cs typeface="Arial"/>
              </a:rPr>
              <a:t>Leav</a:t>
            </a:r>
            <a:r>
              <a:rPr sz="1200" b="1" spc="-50" dirty="0">
                <a:solidFill>
                  <a:srgbClr val="9E0A0F"/>
                </a:solidFill>
                <a:latin typeface="Arial"/>
                <a:cs typeface="Arial"/>
              </a:rPr>
              <a:t>e</a:t>
            </a:r>
            <a:r>
              <a:rPr sz="1200" b="1" spc="-17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9E0A0F"/>
                </a:solidFill>
                <a:latin typeface="Arial"/>
                <a:cs typeface="Arial"/>
              </a:rPr>
              <a:t>wit</a:t>
            </a:r>
            <a:r>
              <a:rPr sz="1200" b="1" spc="-5" dirty="0">
                <a:solidFill>
                  <a:srgbClr val="9E0A0F"/>
                </a:solidFill>
                <a:latin typeface="Arial"/>
                <a:cs typeface="Arial"/>
              </a:rPr>
              <a:t>h</a:t>
            </a:r>
            <a:r>
              <a:rPr sz="1200" b="1" spc="-17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130" dirty="0">
                <a:solidFill>
                  <a:srgbClr val="9E0A0F"/>
                </a:solidFill>
                <a:latin typeface="Arial"/>
                <a:cs typeface="Arial"/>
              </a:rPr>
              <a:t>Los</a:t>
            </a:r>
            <a:r>
              <a:rPr sz="1200" b="1" spc="-110" dirty="0">
                <a:solidFill>
                  <a:srgbClr val="9E0A0F"/>
                </a:solidFill>
                <a:latin typeface="Arial"/>
                <a:cs typeface="Arial"/>
              </a:rPr>
              <a:t>s</a:t>
            </a:r>
            <a:r>
              <a:rPr sz="1200" b="1" spc="-17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9E0A0F"/>
                </a:solidFill>
                <a:latin typeface="Arial"/>
                <a:cs typeface="Arial"/>
              </a:rPr>
              <a:t>o</a:t>
            </a:r>
            <a:r>
              <a:rPr sz="1200" b="1" spc="-15" dirty="0">
                <a:solidFill>
                  <a:srgbClr val="9E0A0F"/>
                </a:solidFill>
                <a:latin typeface="Arial"/>
                <a:cs typeface="Arial"/>
              </a:rPr>
              <a:t>f</a:t>
            </a:r>
            <a:r>
              <a:rPr sz="1200" b="1" spc="-17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75" dirty="0">
                <a:solidFill>
                  <a:srgbClr val="9E0A0F"/>
                </a:solidFill>
                <a:latin typeface="Arial"/>
                <a:cs typeface="Arial"/>
              </a:rPr>
              <a:t>Pa</a:t>
            </a:r>
            <a:r>
              <a:rPr sz="1200" b="1" spc="-60" dirty="0">
                <a:solidFill>
                  <a:srgbClr val="9E0A0F"/>
                </a:solidFill>
                <a:latin typeface="Arial"/>
                <a:cs typeface="Arial"/>
              </a:rPr>
              <a:t>y</a:t>
            </a:r>
            <a:r>
              <a:rPr sz="1200" b="1" spc="-17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90" dirty="0">
                <a:solidFill>
                  <a:srgbClr val="9E0A0F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91770" marR="5080" indent="-179705" algn="just">
              <a:lnSpc>
                <a:spcPct val="125099"/>
              </a:lnSpc>
              <a:spcBef>
                <a:spcPts val="540"/>
              </a:spcBef>
              <a:buAutoNum type="alphaLcPeriod"/>
              <a:tabLst>
                <a:tab pos="192405" algn="l"/>
              </a:tabLst>
            </a:pP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Any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leave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availed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excess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prescribed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limit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deemed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leave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on </a:t>
            </a:r>
            <a:r>
              <a:rPr sz="1100" spc="-90" dirty="0">
                <a:solidFill>
                  <a:srgbClr val="0054A6"/>
                </a:solidFill>
                <a:latin typeface="Arial MT"/>
                <a:cs typeface="Arial MT"/>
              </a:rPr>
              <a:t>Loss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Pay 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(LOP).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If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quantum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135" dirty="0">
                <a:solidFill>
                  <a:srgbClr val="0054A6"/>
                </a:solidFill>
                <a:latin typeface="Arial MT"/>
                <a:cs typeface="Arial MT"/>
              </a:rPr>
              <a:t>LOP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is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more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than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10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days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year, 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it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will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considered 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as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Break-in-Service, unless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acceptable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supporting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documents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evidence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justifying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such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excess</a:t>
            </a:r>
            <a:r>
              <a:rPr sz="1100" spc="-1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leave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are</a:t>
            </a:r>
            <a:r>
              <a:rPr sz="1100" spc="-1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provided.The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decision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the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Principal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/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Designated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Authority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shall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final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such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054A6"/>
                </a:solidFill>
                <a:latin typeface="Arial MT"/>
                <a:cs typeface="Arial MT"/>
              </a:rPr>
              <a:t>cases.</a:t>
            </a:r>
            <a:endParaRPr sz="11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spcBef>
                <a:spcPts val="894"/>
              </a:spcBef>
              <a:buAutoNum type="alphaLcPeriod"/>
              <a:tabLst>
                <a:tab pos="192405" algn="l"/>
              </a:tabLst>
            </a:pP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If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any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staff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member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is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absent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from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duty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without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prior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later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permission,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such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period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absence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will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30"/>
              </a:lnSpc>
            </a:pPr>
            <a:fld id="{81D60167-4931-47E6-BA6A-407CBD079E47}" type="slidenum">
              <a:rPr spc="-40" dirty="0"/>
              <a:t>6</a:t>
            </a:fld>
            <a:endParaRPr spc="-4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1" y="671841"/>
            <a:ext cx="6147435" cy="9028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algn="just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considered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as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5" dirty="0">
                <a:solidFill>
                  <a:srgbClr val="0054A6"/>
                </a:solidFill>
                <a:latin typeface="Arial MT"/>
                <a:cs typeface="Arial MT"/>
              </a:rPr>
              <a:t>LOP.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Such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absence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will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considered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as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Break-in-Service.</a:t>
            </a:r>
            <a:endParaRPr sz="1100">
              <a:latin typeface="Arial MT"/>
              <a:cs typeface="Arial MT"/>
            </a:endParaRPr>
          </a:p>
          <a:p>
            <a:pPr marL="191770" marR="6350" indent="-179705" algn="just">
              <a:lnSpc>
                <a:spcPct val="125000"/>
              </a:lnSpc>
              <a:spcBef>
                <a:spcPts val="560"/>
              </a:spcBef>
            </a:pP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c.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Absence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with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without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permission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without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making alternative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arrangements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 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class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other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important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duty will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also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treated 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as </a:t>
            </a:r>
            <a:r>
              <a:rPr sz="1100" spc="-160" dirty="0">
                <a:solidFill>
                  <a:srgbClr val="0054A6"/>
                </a:solidFill>
                <a:latin typeface="Arial MT"/>
                <a:cs typeface="Arial MT"/>
              </a:rPr>
              <a:t>LOP.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Such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absence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will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also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considered 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as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Break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Service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that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effect,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next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increment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will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delayed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by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amount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breaking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period.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b="1" spc="-25" dirty="0">
                <a:solidFill>
                  <a:srgbClr val="9E0A0F"/>
                </a:solidFill>
                <a:latin typeface="Arial"/>
                <a:cs typeface="Arial"/>
              </a:rPr>
              <a:t>Maternit</a:t>
            </a:r>
            <a:r>
              <a:rPr sz="1200" b="1" spc="-10" dirty="0">
                <a:solidFill>
                  <a:srgbClr val="9E0A0F"/>
                </a:solidFill>
                <a:latin typeface="Arial"/>
                <a:cs typeface="Arial"/>
              </a:rPr>
              <a:t>y</a:t>
            </a:r>
            <a:r>
              <a:rPr sz="1200" b="1" spc="-18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70" dirty="0">
                <a:solidFill>
                  <a:srgbClr val="9E0A0F"/>
                </a:solidFill>
                <a:latin typeface="Arial"/>
                <a:cs typeface="Arial"/>
              </a:rPr>
              <a:t>Leav</a:t>
            </a:r>
            <a:r>
              <a:rPr sz="1200" b="1" spc="-50" dirty="0">
                <a:solidFill>
                  <a:srgbClr val="9E0A0F"/>
                </a:solidFill>
                <a:latin typeface="Arial"/>
                <a:cs typeface="Arial"/>
              </a:rPr>
              <a:t>e</a:t>
            </a:r>
            <a:r>
              <a:rPr sz="1200" b="1" spc="-18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95" dirty="0">
                <a:solidFill>
                  <a:srgbClr val="9E0A0F"/>
                </a:solidFill>
                <a:latin typeface="Arial"/>
                <a:cs typeface="Arial"/>
              </a:rPr>
              <a:t>Rules:</a:t>
            </a:r>
            <a:endParaRPr sz="1200">
              <a:latin typeface="Arial"/>
              <a:cs typeface="Arial"/>
            </a:endParaRPr>
          </a:p>
          <a:p>
            <a:pPr marL="191770" marR="6985" indent="-179705" algn="just">
              <a:lnSpc>
                <a:spcPct val="125000"/>
              </a:lnSpc>
              <a:spcBef>
                <a:spcPts val="545"/>
              </a:spcBef>
              <a:buAutoNum type="alphaLcPeriod"/>
              <a:tabLst>
                <a:tab pos="192405" algn="l"/>
              </a:tabLst>
            </a:pP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Institute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permits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Maternity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leave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12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weeks,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availed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at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convenience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mother-to-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be.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leave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period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includes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weekends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holidays.</a:t>
            </a:r>
            <a:endParaRPr sz="1100">
              <a:latin typeface="Arial MT"/>
              <a:cs typeface="Arial MT"/>
            </a:endParaRPr>
          </a:p>
          <a:p>
            <a:pPr marL="191770" marR="6350" indent="-179705" algn="just">
              <a:lnSpc>
                <a:spcPct val="125000"/>
              </a:lnSpc>
              <a:spcBef>
                <a:spcPts val="565"/>
              </a:spcBef>
              <a:buAutoNum type="alphaLcPeriod"/>
              <a:tabLst>
                <a:tab pos="192405" algn="l"/>
              </a:tabLst>
            </a:pP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All confirmed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lady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employees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are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eligible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for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Maternity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leave.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However,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management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may,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at its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discretion,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also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allow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an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employee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under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probation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avail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maternity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leave,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extend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her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probation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period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by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same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duration.</a:t>
            </a:r>
            <a:endParaRPr sz="1100">
              <a:latin typeface="Arial MT"/>
              <a:cs typeface="Arial MT"/>
            </a:endParaRPr>
          </a:p>
          <a:p>
            <a:pPr marL="191770" marR="6350" indent="-179705" algn="just">
              <a:lnSpc>
                <a:spcPct val="125000"/>
              </a:lnSpc>
              <a:spcBef>
                <a:spcPts val="565"/>
              </a:spcBef>
              <a:buAutoNum type="alphaLcPeriod"/>
              <a:tabLst>
                <a:tab pos="192405" algn="l"/>
              </a:tabLst>
            </a:pP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Maternity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leave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limited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an employee’s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first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two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confinements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must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spaced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by at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least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3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years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(except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case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miscarriage).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case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unfortunate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miscarriage,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maximum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leave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4to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6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weeks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may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availed.</a:t>
            </a:r>
            <a:endParaRPr sz="1100">
              <a:latin typeface="Arial MT"/>
              <a:cs typeface="Arial MT"/>
            </a:endParaRPr>
          </a:p>
          <a:p>
            <a:pPr marL="191770" marR="6350" indent="-179705" algn="just">
              <a:lnSpc>
                <a:spcPct val="125000"/>
              </a:lnSpc>
              <a:spcBef>
                <a:spcPts val="565"/>
              </a:spcBef>
              <a:buAutoNum type="alphaLcPeriod"/>
              <a:tabLst>
                <a:tab pos="192405" algn="l"/>
              </a:tabLst>
            </a:pP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employee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shall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inform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Principal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at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least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8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weeks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prior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proceeding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on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leave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with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appropriate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Medical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Certificate.</a:t>
            </a:r>
            <a:endParaRPr sz="1100">
              <a:latin typeface="Arial MT"/>
              <a:cs typeface="Arial MT"/>
            </a:endParaRPr>
          </a:p>
          <a:p>
            <a:pPr marL="191770" marR="6985" indent="-179705" algn="just">
              <a:lnSpc>
                <a:spcPct val="125000"/>
              </a:lnSpc>
              <a:spcBef>
                <a:spcPts val="565"/>
              </a:spcBef>
              <a:buAutoNum type="alphaLcPeriod"/>
              <a:tabLst>
                <a:tab pos="192405" algn="l"/>
              </a:tabLst>
            </a:pP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Maternity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leave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will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addition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other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leave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facilities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Institute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not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prefixed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suffixed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with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any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other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kind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leave.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200" b="1" spc="-45" dirty="0">
                <a:solidFill>
                  <a:srgbClr val="9E0A0F"/>
                </a:solidFill>
                <a:latin typeface="Arial"/>
                <a:cs typeface="Arial"/>
              </a:rPr>
              <a:t>On-Dut</a:t>
            </a:r>
            <a:r>
              <a:rPr sz="1200" b="1" spc="-30" dirty="0">
                <a:solidFill>
                  <a:srgbClr val="9E0A0F"/>
                </a:solidFill>
                <a:latin typeface="Arial"/>
                <a:cs typeface="Arial"/>
              </a:rPr>
              <a:t>y</a:t>
            </a:r>
            <a:r>
              <a:rPr sz="1200" b="1" spc="-18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65" dirty="0">
                <a:solidFill>
                  <a:srgbClr val="9E0A0F"/>
                </a:solidFill>
                <a:latin typeface="Arial"/>
                <a:cs typeface="Arial"/>
              </a:rPr>
              <a:t>(OD):</a:t>
            </a:r>
            <a:endParaRPr sz="1200">
              <a:latin typeface="Arial"/>
              <a:cs typeface="Arial"/>
            </a:endParaRPr>
          </a:p>
          <a:p>
            <a:pPr marL="191770" marR="5080" indent="-179705" algn="just">
              <a:lnSpc>
                <a:spcPct val="125000"/>
              </a:lnSpc>
              <a:spcBef>
                <a:spcPts val="545"/>
              </a:spcBef>
              <a:buAutoNum type="alphaLcPeriod"/>
              <a:tabLst>
                <a:tab pos="192405" algn="l"/>
              </a:tabLst>
            </a:pP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On-duty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will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granted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when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staff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members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are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required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go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out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on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official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duties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participate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conferences,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seminars,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workshops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etc.,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by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prior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proper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adjustment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workload,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as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approved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by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Principal/Designated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Authority.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When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staff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members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go for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examination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work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Universities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other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than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JNTUH,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OD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will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not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granted.</a:t>
            </a:r>
            <a:endParaRPr sz="1100">
              <a:latin typeface="Arial MT"/>
              <a:cs typeface="Arial MT"/>
            </a:endParaRPr>
          </a:p>
          <a:p>
            <a:pPr marL="191770" marR="6350" indent="-179705" algn="just">
              <a:lnSpc>
                <a:spcPct val="125000"/>
              </a:lnSpc>
              <a:spcBef>
                <a:spcPts val="565"/>
              </a:spcBef>
              <a:buAutoNum type="alphaLcPeriod"/>
              <a:tabLst>
                <a:tab pos="192405" algn="l"/>
              </a:tabLst>
            </a:pP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Number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days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on 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OD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is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limited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5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year;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excess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days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deducted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from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other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eligible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leave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at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credit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staff.</a:t>
            </a:r>
            <a:endParaRPr sz="1100">
              <a:latin typeface="Arial MT"/>
              <a:cs typeface="Arial MT"/>
            </a:endParaRPr>
          </a:p>
          <a:p>
            <a:pPr marL="191770" marR="5715" indent="-179705" algn="just">
              <a:lnSpc>
                <a:spcPct val="125000"/>
              </a:lnSpc>
              <a:spcBef>
                <a:spcPts val="565"/>
              </a:spcBef>
              <a:buAutoNum type="alphaLcPeriod"/>
              <a:tabLst>
                <a:tab pos="192405" algn="l"/>
              </a:tabLst>
            </a:pP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Number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days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on 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OD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related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University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Spot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evaluation,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Observer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External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examiner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duties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are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not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restricted.</a:t>
            </a:r>
            <a:endParaRPr sz="1100">
              <a:latin typeface="Arial MT"/>
              <a:cs typeface="Arial MT"/>
            </a:endParaRPr>
          </a:p>
          <a:p>
            <a:pPr marL="191770" marR="6350" indent="-179705" algn="just">
              <a:lnSpc>
                <a:spcPct val="125000"/>
              </a:lnSpc>
              <a:spcBef>
                <a:spcPts val="565"/>
              </a:spcBef>
              <a:buAutoNum type="alphaLcPeriod"/>
              <a:tabLst>
                <a:tab pos="192405" algn="l"/>
              </a:tabLst>
            </a:pP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Application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for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OD</a:t>
            </a:r>
            <a:r>
              <a:rPr sz="1100" spc="1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attend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seminar/conference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including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paper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presentation should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submitted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Principal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through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concerned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0054A6"/>
                </a:solidFill>
                <a:latin typeface="Arial MT"/>
                <a:cs typeface="Arial MT"/>
              </a:rPr>
              <a:t>HOD.</a:t>
            </a:r>
            <a:endParaRPr sz="1100">
              <a:latin typeface="Arial MT"/>
              <a:cs typeface="Arial MT"/>
            </a:endParaRPr>
          </a:p>
          <a:p>
            <a:pPr marL="12700" marR="4022090">
              <a:lnSpc>
                <a:spcPct val="153700"/>
              </a:lnSpc>
              <a:spcBef>
                <a:spcPts val="20"/>
              </a:spcBef>
            </a:pPr>
            <a:r>
              <a:rPr sz="1200" b="1" spc="-20" dirty="0">
                <a:solidFill>
                  <a:srgbClr val="9E0A0F"/>
                </a:solidFill>
                <a:latin typeface="Arial"/>
                <a:cs typeface="Arial"/>
              </a:rPr>
              <a:t>1.6</a:t>
            </a:r>
            <a:r>
              <a:rPr sz="1200" b="1" spc="-10" dirty="0">
                <a:solidFill>
                  <a:srgbClr val="9E0A0F"/>
                </a:solidFill>
                <a:latin typeface="Arial"/>
                <a:cs typeface="Arial"/>
              </a:rPr>
              <a:t>.</a:t>
            </a:r>
            <a:r>
              <a:rPr sz="1200" b="1" spc="-8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90" dirty="0">
                <a:solidFill>
                  <a:srgbClr val="9E0A0F"/>
                </a:solidFill>
                <a:latin typeface="Arial"/>
                <a:cs typeface="Arial"/>
              </a:rPr>
              <a:t>CONDUC</a:t>
            </a:r>
            <a:r>
              <a:rPr sz="1200" b="1" spc="-70" dirty="0">
                <a:solidFill>
                  <a:srgbClr val="9E0A0F"/>
                </a:solidFill>
                <a:latin typeface="Arial"/>
                <a:cs typeface="Arial"/>
              </a:rPr>
              <a:t>T</a:t>
            </a:r>
            <a:r>
              <a:rPr sz="1200" b="1" spc="-8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55" dirty="0">
                <a:solidFill>
                  <a:srgbClr val="9E0A0F"/>
                </a:solidFill>
                <a:latin typeface="Arial"/>
                <a:cs typeface="Arial"/>
              </a:rPr>
              <a:t>AN</a:t>
            </a:r>
            <a:r>
              <a:rPr sz="1200" b="1" spc="-50" dirty="0">
                <a:solidFill>
                  <a:srgbClr val="9E0A0F"/>
                </a:solidFill>
                <a:latin typeface="Arial"/>
                <a:cs typeface="Arial"/>
              </a:rPr>
              <a:t>D</a:t>
            </a:r>
            <a:r>
              <a:rPr sz="1200" b="1" spc="-8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75" dirty="0">
                <a:solidFill>
                  <a:srgbClr val="9E0A0F"/>
                </a:solidFill>
                <a:latin typeface="Arial"/>
                <a:cs typeface="Arial"/>
              </a:rPr>
              <a:t>DISCIPLINE  </a:t>
            </a:r>
            <a:r>
              <a:rPr sz="1200" b="1" spc="-65" dirty="0">
                <a:solidFill>
                  <a:srgbClr val="9E0A0F"/>
                </a:solidFill>
                <a:latin typeface="Arial"/>
                <a:cs typeface="Arial"/>
              </a:rPr>
              <a:t>Conduct:</a:t>
            </a:r>
            <a:endParaRPr sz="1200">
              <a:latin typeface="Arial"/>
              <a:cs typeface="Arial"/>
            </a:endParaRPr>
          </a:p>
          <a:p>
            <a:pPr marL="191770" marR="6350" indent="-179705">
              <a:lnSpc>
                <a:spcPct val="125000"/>
              </a:lnSpc>
              <a:spcBef>
                <a:spcPts val="550"/>
              </a:spcBef>
              <a:buAutoNum type="alphaLcPeriod"/>
              <a:tabLst>
                <a:tab pos="192405" algn="l"/>
              </a:tabLst>
            </a:pP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Every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employee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shall,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at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all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times,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maintain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absolute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integrity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devotion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duty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do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nothing </a:t>
            </a:r>
            <a:r>
              <a:rPr sz="1100" spc="-2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which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is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unbecoming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an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employee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an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educational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institution.</a:t>
            </a:r>
            <a:endParaRPr sz="1100">
              <a:latin typeface="Arial MT"/>
              <a:cs typeface="Arial MT"/>
            </a:endParaRPr>
          </a:p>
          <a:p>
            <a:pPr marL="191770" marR="6985" indent="-179705">
              <a:lnSpc>
                <a:spcPct val="125000"/>
              </a:lnSpc>
              <a:spcBef>
                <a:spcPts val="565"/>
              </a:spcBef>
              <a:buAutoNum type="alphaLcPeriod"/>
              <a:tabLst>
                <a:tab pos="192405" algn="l"/>
              </a:tabLst>
            </a:pP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Every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employee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abide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by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comply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with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rules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regulations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college and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all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orders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directions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his/her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superior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authorities,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under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whose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supervision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control,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he/she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is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placed.</a:t>
            </a:r>
            <a:endParaRPr sz="1100">
              <a:latin typeface="Arial MT"/>
              <a:cs typeface="Arial MT"/>
            </a:endParaRPr>
          </a:p>
          <a:p>
            <a:pPr marL="191770" marR="6350" indent="-179705">
              <a:lnSpc>
                <a:spcPct val="125000"/>
              </a:lnSpc>
              <a:spcBef>
                <a:spcPts val="565"/>
              </a:spcBef>
              <a:buAutoNum type="alphaLcPeriod"/>
              <a:tabLst>
                <a:tab pos="192405" algn="l"/>
              </a:tabLst>
            </a:pP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Every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employee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shall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extend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utmost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courtesy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attention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all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persons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with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whom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he/she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has </a:t>
            </a:r>
            <a:r>
              <a:rPr sz="1100" spc="-2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deal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with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course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his/her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duties.</a:t>
            </a:r>
            <a:endParaRPr sz="1100">
              <a:latin typeface="Arial MT"/>
              <a:cs typeface="Arial MT"/>
            </a:endParaRPr>
          </a:p>
          <a:p>
            <a:pPr marL="191770" indent="-179705">
              <a:lnSpc>
                <a:spcPct val="100000"/>
              </a:lnSpc>
              <a:spcBef>
                <a:spcPts val="895"/>
              </a:spcBef>
              <a:buAutoNum type="alphaLcPeriod"/>
              <a:tabLst>
                <a:tab pos="192405" algn="l"/>
              </a:tabLst>
            </a:pP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Every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employee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endeavor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promote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interest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college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shall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not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act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any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manner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181" y="9740100"/>
            <a:ext cx="117983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prejudicial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thereto.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30"/>
              </a:lnSpc>
            </a:pPr>
            <a:fld id="{81D60167-4931-47E6-BA6A-407CBD079E47}" type="slidenum">
              <a:rPr spc="-40" dirty="0"/>
              <a:t>7</a:t>
            </a:fld>
            <a:endParaRPr spc="-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27" y="631761"/>
            <a:ext cx="6150610" cy="935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marR="8890" indent="-179705" algn="just">
              <a:lnSpc>
                <a:spcPct val="123700"/>
              </a:lnSpc>
              <a:spcBef>
                <a:spcPts val="100"/>
              </a:spcBef>
              <a:buAutoNum type="alphaLcPeriod" startAt="5"/>
              <a:tabLst>
                <a:tab pos="192405" algn="l"/>
              </a:tabLst>
            </a:pP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No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employee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shall</a:t>
            </a:r>
            <a:r>
              <a:rPr sz="1100" spc="-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member,</a:t>
            </a:r>
            <a:r>
              <a:rPr sz="1100" spc="-1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otherwise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associated</a:t>
            </a:r>
            <a:r>
              <a:rPr sz="1100" spc="-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with,</a:t>
            </a:r>
            <a:r>
              <a:rPr sz="1100" spc="-1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any</a:t>
            </a:r>
            <a:r>
              <a:rPr sz="1100" spc="-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political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party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any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organization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which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takes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part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politics,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nor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he/she take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part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in,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subscribe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aid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of,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assist,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any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other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manner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any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political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movement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activity.</a:t>
            </a:r>
            <a:endParaRPr sz="1100">
              <a:latin typeface="Arial MT"/>
              <a:cs typeface="Arial MT"/>
            </a:endParaRPr>
          </a:p>
          <a:p>
            <a:pPr marL="191770" marR="8890" indent="-179705" algn="just">
              <a:lnSpc>
                <a:spcPct val="123500"/>
              </a:lnSpc>
              <a:spcBef>
                <a:spcPts val="565"/>
              </a:spcBef>
              <a:buAutoNum type="alphaLcPeriod" startAt="5"/>
              <a:tabLst>
                <a:tab pos="192405" algn="l"/>
              </a:tabLst>
            </a:pP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No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employee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join,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 continue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member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an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association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objectives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activities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which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are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prejudicial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interests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sovereignty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integrity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India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public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order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morality.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If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any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question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arises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whether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party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is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political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party or whether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any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organization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takes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part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politics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whether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any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organization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engages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activities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prejudicial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interests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sovereignty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and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integrity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India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public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order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morality,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college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follow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decision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taken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by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State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Government.</a:t>
            </a:r>
            <a:endParaRPr sz="1100">
              <a:latin typeface="Arial MT"/>
              <a:cs typeface="Arial MT"/>
            </a:endParaRPr>
          </a:p>
          <a:p>
            <a:pPr marL="191770" marR="7620" indent="-179705" algn="just">
              <a:lnSpc>
                <a:spcPct val="123500"/>
              </a:lnSpc>
              <a:spcBef>
                <a:spcPts val="565"/>
              </a:spcBef>
              <a:buAutoNum type="alphaLcPeriod" startAt="5"/>
              <a:tabLst>
                <a:tab pos="192405" algn="l"/>
              </a:tabLst>
            </a:pP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No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employee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shall engage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directly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indirectly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any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trade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business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undertake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any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other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employment.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For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undertaking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honorary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work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social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charitable nature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 work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literary,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artistic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scientific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character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employee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shall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obtain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prior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permission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authority.</a:t>
            </a:r>
            <a:endParaRPr sz="1100">
              <a:latin typeface="Arial MT"/>
              <a:cs typeface="Arial MT"/>
            </a:endParaRPr>
          </a:p>
          <a:p>
            <a:pPr marL="191770" marR="8890" indent="-179705" algn="just">
              <a:lnSpc>
                <a:spcPct val="123500"/>
              </a:lnSpc>
              <a:spcBef>
                <a:spcPts val="565"/>
              </a:spcBef>
              <a:buAutoNum type="alphaLcPeriod" startAt="5"/>
              <a:tabLst>
                <a:tab pos="192405" algn="l"/>
              </a:tabLst>
            </a:pP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An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employee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college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shall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strictly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abide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by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any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law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relating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intoxicating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drink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drug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force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any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area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which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he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may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happen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time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being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not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under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influence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any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intoxicating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drink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drug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during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course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his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duty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shall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also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take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care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that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performance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his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duties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at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any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time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is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not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affected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any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way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influence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such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drink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drug.</a:t>
            </a:r>
            <a:endParaRPr sz="1100">
              <a:latin typeface="Arial MT"/>
              <a:cs typeface="Arial MT"/>
            </a:endParaRPr>
          </a:p>
          <a:p>
            <a:pPr marL="176530" marR="8255" indent="-176530" algn="just">
              <a:lnSpc>
                <a:spcPct val="123500"/>
              </a:lnSpc>
              <a:spcBef>
                <a:spcPts val="565"/>
              </a:spcBef>
              <a:buAutoNum type="alphaLcPeriod" startAt="5"/>
              <a:tabLst>
                <a:tab pos="176530" algn="l"/>
              </a:tabLst>
            </a:pP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Every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employee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maintain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strictest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secrecy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regarding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college’s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affairs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affairs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its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constituents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not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divulge,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directly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indirectly,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any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information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confidential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nature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either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member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the public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college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staff,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unless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compelled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do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so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by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judicial or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other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authority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unless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instructed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do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so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by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superior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officer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discharge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his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duties.</a:t>
            </a:r>
            <a:endParaRPr sz="1100">
              <a:latin typeface="Arial MT"/>
              <a:cs typeface="Arial MT"/>
            </a:endParaRPr>
          </a:p>
          <a:p>
            <a:pPr marL="191770" marR="9525" indent="-179705" algn="just">
              <a:lnSpc>
                <a:spcPct val="123500"/>
              </a:lnSpc>
              <a:spcBef>
                <a:spcPts val="565"/>
              </a:spcBef>
              <a:buAutoNum type="alphaLcPeriod" startAt="5"/>
              <a:tabLst>
                <a:tab pos="192405" algn="l"/>
              </a:tabLst>
            </a:pP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An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employee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College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not,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without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prior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permission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Chairman,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engage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any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trade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business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adventure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by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himself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through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any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member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his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family,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undertake,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accept,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engage,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solicit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seek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any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outside</a:t>
            </a:r>
            <a:r>
              <a:rPr sz="1100" spc="-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employment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office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while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on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duty</a:t>
            </a:r>
            <a:r>
              <a:rPr sz="1100" spc="-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on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leave,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whether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stipendiary </a:t>
            </a:r>
            <a:r>
              <a:rPr sz="1100" spc="-2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1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honorary.</a:t>
            </a:r>
            <a:endParaRPr sz="1100">
              <a:latin typeface="Arial MT"/>
              <a:cs typeface="Arial MT"/>
            </a:endParaRPr>
          </a:p>
          <a:p>
            <a:pPr marL="191770" marR="5080" indent="-179705" algn="just">
              <a:lnSpc>
                <a:spcPct val="123500"/>
              </a:lnSpc>
              <a:spcBef>
                <a:spcPts val="565"/>
              </a:spcBef>
              <a:buAutoNum type="alphaLcPeriod" startAt="5"/>
              <a:tabLst>
                <a:tab pos="192405" algn="l"/>
              </a:tabLst>
            </a:pP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No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employee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of the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College shall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enter 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into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any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partnership,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accept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any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fees,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endowment or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commission whatsoever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from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any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part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other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than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college,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except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with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prior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permission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authority.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200" b="1" spc="-65" dirty="0">
                <a:solidFill>
                  <a:srgbClr val="9E0A0F"/>
                </a:solidFill>
                <a:latin typeface="Arial"/>
                <a:cs typeface="Arial"/>
              </a:rPr>
              <a:t>Discipline:</a:t>
            </a:r>
            <a:endParaRPr sz="1200">
              <a:latin typeface="Arial"/>
              <a:cs typeface="Arial"/>
            </a:endParaRPr>
          </a:p>
          <a:p>
            <a:pPr marL="191770" marR="9525" indent="-179705" algn="just">
              <a:lnSpc>
                <a:spcPct val="123500"/>
              </a:lnSpc>
              <a:spcBef>
                <a:spcPts val="265"/>
              </a:spcBef>
              <a:buAutoNum type="alphaLcPeriod"/>
              <a:tabLst>
                <a:tab pos="192405" algn="l"/>
              </a:tabLst>
            </a:pP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All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employees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are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required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attend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college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dressed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formally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with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an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I.D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card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issued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by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college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during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course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their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duties.</a:t>
            </a:r>
            <a:endParaRPr sz="1100">
              <a:latin typeface="Arial MT"/>
              <a:cs typeface="Arial MT"/>
            </a:endParaRPr>
          </a:p>
          <a:p>
            <a:pPr marL="191770" indent="-179705" algn="just">
              <a:lnSpc>
                <a:spcPct val="100000"/>
              </a:lnSpc>
              <a:spcBef>
                <a:spcPts val="875"/>
              </a:spcBef>
              <a:buAutoNum type="alphaLcPeriod"/>
              <a:tabLst>
                <a:tab pos="192405" algn="l"/>
              </a:tabLst>
            </a:pP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Faculty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not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attending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95" dirty="0">
                <a:solidFill>
                  <a:srgbClr val="0054A6"/>
                </a:solidFill>
                <a:latin typeface="Arial MT"/>
                <a:cs typeface="Arial MT"/>
              </a:rPr>
              <a:t>class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25" dirty="0">
                <a:solidFill>
                  <a:srgbClr val="0054A6"/>
                </a:solidFill>
                <a:latin typeface="Arial MT"/>
                <a:cs typeface="Arial MT"/>
              </a:rPr>
              <a:t>as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per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time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table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will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viewed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seriously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they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are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liable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0054A6"/>
                </a:solidFill>
                <a:latin typeface="Arial MT"/>
                <a:cs typeface="Arial MT"/>
              </a:rPr>
              <a:t>Loss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35" dirty="0">
                <a:solidFill>
                  <a:srgbClr val="0054A6"/>
                </a:solidFill>
                <a:latin typeface="Arial MT"/>
                <a:cs typeface="Arial MT"/>
              </a:rPr>
              <a:t>Pay.</a:t>
            </a:r>
            <a:endParaRPr sz="1100">
              <a:latin typeface="Arial MT"/>
              <a:cs typeface="Arial MT"/>
            </a:endParaRPr>
          </a:p>
          <a:p>
            <a:pPr marL="191770" marR="8255" indent="-179705" algn="just">
              <a:lnSpc>
                <a:spcPct val="123500"/>
              </a:lnSpc>
              <a:spcBef>
                <a:spcPts val="565"/>
              </a:spcBef>
              <a:buAutoNum type="alphaLcPeriod"/>
              <a:tabLst>
                <a:tab pos="192405" algn="l"/>
              </a:tabLst>
            </a:pP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management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has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right 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introduce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new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rules/modify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present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rules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without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any advance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intimation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according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circumstances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prevailing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from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time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time.</a:t>
            </a:r>
            <a:endParaRPr sz="1100">
              <a:latin typeface="Arial MT"/>
              <a:cs typeface="Arial MT"/>
            </a:endParaRPr>
          </a:p>
          <a:p>
            <a:pPr marL="191770" indent="-179705" algn="just">
              <a:lnSpc>
                <a:spcPct val="100000"/>
              </a:lnSpc>
              <a:spcBef>
                <a:spcPts val="875"/>
              </a:spcBef>
              <a:buAutoNum type="alphaLcPeriod"/>
              <a:tabLst>
                <a:tab pos="192405" algn="l"/>
              </a:tabLst>
            </a:pP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Their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service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will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continued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based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on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their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performance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dedication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their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duty.</a:t>
            </a:r>
            <a:endParaRPr sz="1100">
              <a:latin typeface="Arial MT"/>
              <a:cs typeface="Arial MT"/>
            </a:endParaRPr>
          </a:p>
          <a:p>
            <a:pPr marL="191770" indent="-179705" algn="just">
              <a:lnSpc>
                <a:spcPct val="100000"/>
              </a:lnSpc>
              <a:spcBef>
                <a:spcPts val="875"/>
              </a:spcBef>
              <a:buAutoNum type="alphaLcPeriod"/>
              <a:tabLst>
                <a:tab pos="192405" algn="l"/>
              </a:tabLst>
            </a:pP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Employee’s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general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conduct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behavior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are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expected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that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becoming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good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faculty.</a:t>
            </a:r>
            <a:endParaRPr sz="1100">
              <a:latin typeface="Arial MT"/>
              <a:cs typeface="Arial MT"/>
            </a:endParaRPr>
          </a:p>
          <a:p>
            <a:pPr marL="191770" indent="-179705" algn="just">
              <a:lnSpc>
                <a:spcPct val="100000"/>
              </a:lnSpc>
              <a:spcBef>
                <a:spcPts val="875"/>
              </a:spcBef>
              <a:buAutoNum type="alphaLcPeriod"/>
              <a:tabLst>
                <a:tab pos="192405" algn="l"/>
              </a:tabLst>
            </a:pP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Punctuality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regularity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are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essential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faculty.</a:t>
            </a:r>
            <a:endParaRPr sz="1100">
              <a:latin typeface="Arial MT"/>
              <a:cs typeface="Arial MT"/>
            </a:endParaRPr>
          </a:p>
          <a:p>
            <a:pPr marL="191770" indent="-179705" algn="just">
              <a:lnSpc>
                <a:spcPct val="100000"/>
              </a:lnSpc>
              <a:spcBef>
                <a:spcPts val="875"/>
              </a:spcBef>
              <a:buAutoNum type="alphaLcPeriod"/>
              <a:tabLst>
                <a:tab pos="192405" algn="l"/>
              </a:tabLst>
            </a:pP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One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has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obedient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superiors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follow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instructions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issued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by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them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from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time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time.</a:t>
            </a:r>
            <a:endParaRPr sz="1100">
              <a:latin typeface="Arial MT"/>
              <a:cs typeface="Arial MT"/>
            </a:endParaRPr>
          </a:p>
          <a:p>
            <a:pPr marL="191770" marR="7620" indent="-179705" algn="just">
              <a:lnSpc>
                <a:spcPct val="124100"/>
              </a:lnSpc>
              <a:spcBef>
                <a:spcPts val="555"/>
              </a:spcBef>
              <a:buAutoNum type="alphaLcPeriod"/>
              <a:tabLst>
                <a:tab pos="192405" algn="l"/>
              </a:tabLst>
            </a:pP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Chairman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any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other competent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authority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may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place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an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employee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under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suspension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when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disciplinary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proceedings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against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him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contemplated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are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pending or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case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against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him in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respect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any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criminal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offence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is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under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investigation,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inquiry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trial.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7660" y="9992314"/>
            <a:ext cx="8445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0"/>
              </a:lnSpc>
            </a:pPr>
            <a:r>
              <a:rPr sz="900" spc="-40" dirty="0">
                <a:solidFill>
                  <a:srgbClr val="231F20"/>
                </a:solidFill>
                <a:latin typeface="Arial MT"/>
                <a:cs typeface="Arial MT"/>
              </a:rPr>
              <a:t>8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828" y="629959"/>
            <a:ext cx="6150610" cy="9352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marR="8255" indent="-179705" algn="just">
              <a:lnSpc>
                <a:spcPct val="125000"/>
              </a:lnSpc>
              <a:spcBef>
                <a:spcPts val="100"/>
              </a:spcBef>
              <a:buAutoNum type="alphaLcPeriod" startAt="9"/>
              <a:tabLst>
                <a:tab pos="193675" algn="l"/>
              </a:tabLst>
            </a:pP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An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employee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who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is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detained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police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judicial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custody,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whether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on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criminal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charge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otherwise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for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period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exceeding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48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hours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is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sentenced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term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imprisonment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exceeding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48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hours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by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court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law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is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not forthwith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dismissed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removed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compulsorily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retired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consequent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such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conviction,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 deemed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have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been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suspended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with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effect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from the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date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his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detention 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/ </a:t>
            </a:r>
            <a:r>
              <a:rPr sz="1100" spc="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conviction by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an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order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college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authority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shall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remain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under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suspension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until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further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orders.</a:t>
            </a:r>
            <a:endParaRPr sz="1100">
              <a:latin typeface="Arial MT"/>
              <a:cs typeface="Arial MT"/>
            </a:endParaRPr>
          </a:p>
          <a:p>
            <a:pPr marL="193040" marR="7620" indent="-179705" algn="just">
              <a:lnSpc>
                <a:spcPct val="125000"/>
              </a:lnSpc>
              <a:spcBef>
                <a:spcPts val="560"/>
              </a:spcBef>
              <a:buAutoNum type="alphaLcPeriod" startAt="9"/>
              <a:tabLst>
                <a:tab pos="193675" algn="l"/>
              </a:tabLst>
            </a:pP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order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suspension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made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deemed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have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been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made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under this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bye-law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continue </a:t>
            </a:r>
            <a:r>
              <a:rPr sz="1100" spc="30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remain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force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until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it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is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modified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revoked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by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authority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competent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do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so.</a:t>
            </a:r>
            <a:endParaRPr sz="110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900"/>
              </a:spcBef>
            </a:pPr>
            <a:r>
              <a:rPr sz="1100" b="1" spc="-25" dirty="0">
                <a:solidFill>
                  <a:srgbClr val="9E0A0F"/>
                </a:solidFill>
                <a:latin typeface="Arial"/>
                <a:cs typeface="Arial"/>
              </a:rPr>
              <a:t>Annual</a:t>
            </a:r>
            <a:r>
              <a:rPr sz="1100" b="1" spc="2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9E0A0F"/>
                </a:solidFill>
                <a:latin typeface="Arial"/>
                <a:cs typeface="Arial"/>
              </a:rPr>
              <a:t>Confidential</a:t>
            </a:r>
            <a:r>
              <a:rPr sz="1100" b="1" spc="2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100" b="1" spc="-30" dirty="0">
                <a:solidFill>
                  <a:srgbClr val="9E0A0F"/>
                </a:solidFill>
                <a:latin typeface="Arial"/>
                <a:cs typeface="Arial"/>
              </a:rPr>
              <a:t>Report:</a:t>
            </a:r>
            <a:endParaRPr sz="1100">
              <a:latin typeface="Arial"/>
              <a:cs typeface="Arial"/>
            </a:endParaRPr>
          </a:p>
          <a:p>
            <a:pPr marL="193040" marR="8890" indent="-179705" algn="just">
              <a:lnSpc>
                <a:spcPct val="125000"/>
              </a:lnSpc>
              <a:buAutoNum type="alphaLcPeriod"/>
              <a:tabLst>
                <a:tab pos="193675" algn="l"/>
              </a:tabLst>
            </a:pP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All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staff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members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are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required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submit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their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Self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Appraisal Report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at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end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every academic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year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prescribed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format.</a:t>
            </a:r>
            <a:endParaRPr sz="1100">
              <a:latin typeface="Arial MT"/>
              <a:cs typeface="Arial MT"/>
            </a:endParaRPr>
          </a:p>
          <a:p>
            <a:pPr marL="193040" marR="8890" indent="-179705" algn="just">
              <a:lnSpc>
                <a:spcPct val="125200"/>
              </a:lnSpc>
              <a:spcBef>
                <a:spcPts val="560"/>
              </a:spcBef>
              <a:buAutoNum type="alphaLcPeriod"/>
              <a:tabLst>
                <a:tab pos="193675" algn="l"/>
              </a:tabLst>
            </a:pP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Head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institution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shall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write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confidential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report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for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all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staff and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submit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Chairman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for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approval.</a:t>
            </a:r>
            <a:endParaRPr sz="110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1075"/>
              </a:spcBef>
            </a:pPr>
            <a:r>
              <a:rPr sz="1200" b="1" spc="-15" dirty="0">
                <a:solidFill>
                  <a:srgbClr val="9E0A0F"/>
                </a:solidFill>
                <a:latin typeface="Arial"/>
                <a:cs typeface="Arial"/>
              </a:rPr>
              <a:t>1.7.</a:t>
            </a:r>
            <a:r>
              <a:rPr sz="1200" b="1" spc="-6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70" dirty="0">
                <a:solidFill>
                  <a:srgbClr val="9E0A0F"/>
                </a:solidFill>
                <a:latin typeface="Arial"/>
                <a:cs typeface="Arial"/>
              </a:rPr>
              <a:t>RESIGNATION/TERMINATION/MISCONDUCT</a:t>
            </a:r>
            <a:r>
              <a:rPr sz="1200" b="1" spc="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125" dirty="0">
                <a:solidFill>
                  <a:srgbClr val="9E0A0F"/>
                </a:solidFill>
                <a:latin typeface="Arial"/>
                <a:cs typeface="Arial"/>
              </a:rPr>
              <a:t>RULES:</a:t>
            </a:r>
            <a:endParaRPr sz="1200">
              <a:latin typeface="Arial"/>
              <a:cs typeface="Arial"/>
            </a:endParaRPr>
          </a:p>
          <a:p>
            <a:pPr marL="193040" indent="-180340">
              <a:lnSpc>
                <a:spcPct val="100000"/>
              </a:lnSpc>
              <a:spcBef>
                <a:spcPts val="880"/>
              </a:spcBef>
              <a:buAutoNum type="alphaLcPeriod"/>
              <a:tabLst>
                <a:tab pos="193675" algn="l"/>
              </a:tabLst>
            </a:pP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Resignation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will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accepted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only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at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end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academic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year.</a:t>
            </a:r>
            <a:endParaRPr sz="1100">
              <a:latin typeface="Arial MT"/>
              <a:cs typeface="Arial MT"/>
            </a:endParaRPr>
          </a:p>
          <a:p>
            <a:pPr marL="193040" marR="8890" indent="-179705">
              <a:lnSpc>
                <a:spcPct val="125000"/>
              </a:lnSpc>
              <a:buAutoNum type="alphaLcPeriod"/>
              <a:tabLst>
                <a:tab pos="193675" algn="l"/>
              </a:tabLst>
            </a:pP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Every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Resignation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must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submitted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with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3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months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prior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notice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3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months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salary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in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lieu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notice </a:t>
            </a:r>
            <a:r>
              <a:rPr sz="1100" spc="-2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period.</a:t>
            </a:r>
            <a:endParaRPr sz="1100">
              <a:latin typeface="Arial MT"/>
              <a:cs typeface="Arial MT"/>
            </a:endParaRPr>
          </a:p>
          <a:p>
            <a:pPr marL="193040" marR="8890" indent="-179705">
              <a:lnSpc>
                <a:spcPct val="125000"/>
              </a:lnSpc>
              <a:spcBef>
                <a:spcPts val="560"/>
              </a:spcBef>
              <a:buAutoNum type="alphaLcPeriod"/>
              <a:tabLst>
                <a:tab pos="193675" algn="l"/>
              </a:tabLst>
            </a:pP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Any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indiscipline/absconding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from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duties/such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acts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tarnishing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image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institution/misbehavior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etc,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will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called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for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explanation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through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show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cause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notice.</a:t>
            </a:r>
            <a:endParaRPr sz="1100">
              <a:latin typeface="Arial MT"/>
              <a:cs typeface="Arial MT"/>
            </a:endParaRPr>
          </a:p>
          <a:p>
            <a:pPr marL="193040" marR="5080" indent="-179705">
              <a:lnSpc>
                <a:spcPct val="125000"/>
              </a:lnSpc>
              <a:spcBef>
                <a:spcPts val="570"/>
              </a:spcBef>
              <a:buAutoNum type="alphaLcPeriod"/>
              <a:tabLst>
                <a:tab pos="193675" algn="l"/>
              </a:tabLst>
            </a:pP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Necessary</a:t>
            </a:r>
            <a:r>
              <a:rPr sz="1100" spc="114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disciplinary</a:t>
            </a:r>
            <a:r>
              <a:rPr sz="1100" spc="114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action</a:t>
            </a:r>
            <a:r>
              <a:rPr sz="1100" spc="114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will</a:t>
            </a:r>
            <a:r>
              <a:rPr sz="1100" spc="114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1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taken</a:t>
            </a:r>
            <a:r>
              <a:rPr sz="1100" spc="114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based</a:t>
            </a:r>
            <a:r>
              <a:rPr sz="1100" spc="114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on</a:t>
            </a:r>
            <a:r>
              <a:rPr sz="1100" spc="114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1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committee's</a:t>
            </a:r>
            <a:r>
              <a:rPr sz="1100" spc="114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recommendation</a:t>
            </a:r>
            <a:r>
              <a:rPr sz="1100" spc="114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114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2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maximum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extent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termination.</a:t>
            </a:r>
            <a:endParaRPr sz="1100">
              <a:latin typeface="Arial MT"/>
              <a:cs typeface="Arial MT"/>
            </a:endParaRPr>
          </a:p>
          <a:p>
            <a:pPr marL="193040" marR="8255" indent="-179705">
              <a:lnSpc>
                <a:spcPct val="125000"/>
              </a:lnSpc>
              <a:spcBef>
                <a:spcPts val="565"/>
              </a:spcBef>
              <a:buAutoNum type="alphaLcPeriod"/>
              <a:tabLst>
                <a:tab pos="193675" algn="l"/>
              </a:tabLst>
            </a:pP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management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may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terminate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services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faculty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due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non-compliance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institution’s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rules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or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code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conduct.</a:t>
            </a:r>
            <a:endParaRPr sz="1100">
              <a:latin typeface="Arial MT"/>
              <a:cs typeface="Arial MT"/>
            </a:endParaRPr>
          </a:p>
          <a:p>
            <a:pPr marL="193040" indent="-180340">
              <a:lnSpc>
                <a:spcPct val="100000"/>
              </a:lnSpc>
              <a:spcBef>
                <a:spcPts val="894"/>
              </a:spcBef>
              <a:buAutoNum type="alphaLcPeriod"/>
              <a:tabLst>
                <a:tab pos="193675" algn="l"/>
              </a:tabLst>
            </a:pP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conditions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in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appointment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letter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needs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adhered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to.</a:t>
            </a:r>
            <a:endParaRPr sz="1100">
              <a:latin typeface="Arial MT"/>
              <a:cs typeface="Arial MT"/>
            </a:endParaRPr>
          </a:p>
          <a:p>
            <a:pPr marL="193040" indent="-180340">
              <a:lnSpc>
                <a:spcPct val="100000"/>
              </a:lnSpc>
              <a:spcBef>
                <a:spcPts val="595"/>
              </a:spcBef>
              <a:buAutoNum type="arabicPeriod" startAt="2"/>
              <a:tabLst>
                <a:tab pos="193675" algn="l"/>
              </a:tabLst>
            </a:pPr>
            <a:r>
              <a:rPr sz="1400" b="1" spc="-135" dirty="0">
                <a:solidFill>
                  <a:srgbClr val="9E0A0F"/>
                </a:solidFill>
                <a:latin typeface="Arial"/>
                <a:cs typeface="Arial"/>
              </a:rPr>
              <a:t>PROCEDURES</a:t>
            </a:r>
            <a:endParaRPr sz="1400">
              <a:latin typeface="Arial"/>
              <a:cs typeface="Arial"/>
            </a:endParaRPr>
          </a:p>
          <a:p>
            <a:pPr marL="250825" lvl="1" indent="-238125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251460" algn="l"/>
              </a:tabLst>
            </a:pPr>
            <a:r>
              <a:rPr sz="1200" b="1" spc="-100" dirty="0">
                <a:solidFill>
                  <a:srgbClr val="9E0A0F"/>
                </a:solidFill>
                <a:latin typeface="Arial"/>
                <a:cs typeface="Arial"/>
              </a:rPr>
              <a:t>THE</a:t>
            </a:r>
            <a:r>
              <a:rPr sz="1200" b="1" spc="-7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85" dirty="0">
                <a:solidFill>
                  <a:srgbClr val="9E0A0F"/>
                </a:solidFill>
                <a:latin typeface="Arial"/>
                <a:cs typeface="Arial"/>
              </a:rPr>
              <a:t>DUTIES</a:t>
            </a:r>
            <a:r>
              <a:rPr sz="1200" b="1" spc="-6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55" dirty="0">
                <a:solidFill>
                  <a:srgbClr val="9E0A0F"/>
                </a:solidFill>
                <a:latin typeface="Arial"/>
                <a:cs typeface="Arial"/>
              </a:rPr>
              <a:t>AND</a:t>
            </a:r>
            <a:r>
              <a:rPr sz="1200" b="1" spc="-6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100" dirty="0">
                <a:solidFill>
                  <a:srgbClr val="9E0A0F"/>
                </a:solidFill>
                <a:latin typeface="Arial"/>
                <a:cs typeface="Arial"/>
              </a:rPr>
              <a:t>RESPONSIBILITIES</a:t>
            </a:r>
            <a:r>
              <a:rPr sz="1200" b="1" spc="-60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90" dirty="0">
                <a:solidFill>
                  <a:srgbClr val="9E0A0F"/>
                </a:solidFill>
                <a:latin typeface="Arial"/>
                <a:cs typeface="Arial"/>
              </a:rPr>
              <a:t>OF TEACHING</a:t>
            </a:r>
            <a:r>
              <a:rPr sz="1200" b="1" spc="-65" dirty="0">
                <a:solidFill>
                  <a:srgbClr val="9E0A0F"/>
                </a:solidFill>
                <a:latin typeface="Arial"/>
                <a:cs typeface="Arial"/>
              </a:rPr>
              <a:t> </a:t>
            </a:r>
            <a:r>
              <a:rPr sz="1200" b="1" spc="-130" dirty="0">
                <a:solidFill>
                  <a:srgbClr val="9E0A0F"/>
                </a:solidFill>
                <a:latin typeface="Arial"/>
                <a:cs typeface="Arial"/>
              </a:rPr>
              <a:t>FACULTY:</a:t>
            </a:r>
            <a:endParaRPr sz="12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875"/>
              </a:spcBef>
            </a:pPr>
            <a:r>
              <a:rPr sz="1100" b="1" spc="-25" dirty="0">
                <a:solidFill>
                  <a:srgbClr val="9E0A0F"/>
                </a:solidFill>
                <a:latin typeface="Arial"/>
                <a:cs typeface="Arial"/>
              </a:rPr>
              <a:t>General:</a:t>
            </a:r>
            <a:endParaRPr sz="1100">
              <a:latin typeface="Arial"/>
              <a:cs typeface="Arial"/>
            </a:endParaRPr>
          </a:p>
          <a:p>
            <a:pPr marL="372110" marR="8255" lvl="2" indent="-179705">
              <a:lnSpc>
                <a:spcPct val="125000"/>
              </a:lnSpc>
              <a:spcBef>
                <a:spcPts val="565"/>
              </a:spcBef>
              <a:buAutoNum type="alphaLcPeriod"/>
              <a:tabLst>
                <a:tab pos="372745" algn="l"/>
              </a:tabLst>
            </a:pP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Faculty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Member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should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come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to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college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at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least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15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minutes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before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commencement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classes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should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leave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college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no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earlier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than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15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minutes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after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end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last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hour.</a:t>
            </a:r>
            <a:endParaRPr sz="1100">
              <a:latin typeface="Arial MT"/>
              <a:cs typeface="Arial MT"/>
            </a:endParaRPr>
          </a:p>
          <a:p>
            <a:pPr marL="372110" marR="5715" lvl="2" indent="-179705">
              <a:lnSpc>
                <a:spcPct val="125000"/>
              </a:lnSpc>
              <a:spcBef>
                <a:spcPts val="565"/>
              </a:spcBef>
              <a:buAutoNum type="alphaLcPeriod"/>
              <a:tabLst>
                <a:tab pos="372745" algn="l"/>
              </a:tabLst>
            </a:pP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All</a:t>
            </a:r>
            <a:r>
              <a:rPr sz="1100" spc="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Faculty</a:t>
            </a:r>
            <a:r>
              <a:rPr sz="1100" spc="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Members</a:t>
            </a:r>
            <a:r>
              <a:rPr sz="1100" spc="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54A6"/>
                </a:solidFill>
                <a:latin typeface="Arial MT"/>
                <a:cs typeface="Arial MT"/>
              </a:rPr>
              <a:t>are</a:t>
            </a:r>
            <a:r>
              <a:rPr sz="1100" spc="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expected</a:t>
            </a:r>
            <a:r>
              <a:rPr sz="1100" spc="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follow</a:t>
            </a:r>
            <a:r>
              <a:rPr sz="1100" spc="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rules</a:t>
            </a:r>
            <a:r>
              <a:rPr sz="1100" spc="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and</a:t>
            </a:r>
            <a:r>
              <a:rPr sz="1100" spc="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regulations</a:t>
            </a:r>
            <a:r>
              <a:rPr sz="1100" spc="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of</a:t>
            </a:r>
            <a:r>
              <a:rPr sz="1100" spc="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Institution</a:t>
            </a:r>
            <a:r>
              <a:rPr sz="1100" spc="7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as </a:t>
            </a:r>
            <a:r>
              <a:rPr sz="1100" spc="-2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prevalent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from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time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0054A6"/>
                </a:solidFill>
                <a:latin typeface="Arial MT"/>
                <a:cs typeface="Arial MT"/>
              </a:rPr>
              <a:t>to</a:t>
            </a:r>
            <a:r>
              <a:rPr sz="1100" spc="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time.</a:t>
            </a:r>
            <a:endParaRPr sz="1100">
              <a:latin typeface="Arial MT"/>
              <a:cs typeface="Arial MT"/>
            </a:endParaRPr>
          </a:p>
          <a:p>
            <a:pPr marL="372110" marR="8890" lvl="2" indent="-179705">
              <a:lnSpc>
                <a:spcPct val="125000"/>
              </a:lnSpc>
              <a:spcBef>
                <a:spcPts val="565"/>
              </a:spcBef>
              <a:buAutoNum type="alphaLcPeriod"/>
              <a:tabLst>
                <a:tab pos="372745" algn="l"/>
              </a:tabLst>
            </a:pP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6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workload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teacher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should </a:t>
            </a:r>
            <a:r>
              <a:rPr sz="1100" spc="15" dirty="0">
                <a:solidFill>
                  <a:srgbClr val="0054A6"/>
                </a:solidFill>
                <a:latin typeface="Arial MT"/>
                <a:cs typeface="Arial MT"/>
              </a:rPr>
              <a:t>not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 </a:t>
            </a:r>
            <a:r>
              <a:rPr sz="1100" spc="-70" dirty="0">
                <a:solidFill>
                  <a:srgbClr val="0054A6"/>
                </a:solidFill>
                <a:latin typeface="Arial MT"/>
                <a:cs typeface="Arial MT"/>
              </a:rPr>
              <a:t>less</a:t>
            </a:r>
            <a:r>
              <a:rPr sz="1100" spc="-6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than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24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hours </a:t>
            </a:r>
            <a:r>
              <a:rPr sz="1100" spc="-85" dirty="0">
                <a:solidFill>
                  <a:srgbClr val="0054A6"/>
                </a:solidFill>
                <a:latin typeface="Arial MT"/>
                <a:cs typeface="Arial MT"/>
              </a:rPr>
              <a:t>a</a:t>
            </a:r>
            <a:r>
              <a:rPr sz="1100" spc="-8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week,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of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which 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teaching-contact </a:t>
            </a:r>
            <a:r>
              <a:rPr sz="1100" spc="-29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hours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should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be 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at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least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5" dirty="0">
                <a:solidFill>
                  <a:srgbClr val="0054A6"/>
                </a:solidFill>
                <a:latin typeface="Arial MT"/>
                <a:cs typeface="Arial MT"/>
              </a:rPr>
              <a:t>as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follows:</a:t>
            </a:r>
            <a:endParaRPr sz="1100">
              <a:latin typeface="Arial MT"/>
              <a:cs typeface="Arial MT"/>
            </a:endParaRPr>
          </a:p>
          <a:p>
            <a:pPr marL="546735" lvl="3" indent="-175260">
              <a:lnSpc>
                <a:spcPct val="100000"/>
              </a:lnSpc>
              <a:spcBef>
                <a:spcPts val="894"/>
              </a:spcBef>
              <a:buAutoNum type="romanLcPeriod"/>
              <a:tabLst>
                <a:tab pos="547370" algn="l"/>
              </a:tabLst>
            </a:pP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Principal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4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hours/week</a:t>
            </a:r>
            <a:endParaRPr sz="1100">
              <a:latin typeface="Arial MT"/>
              <a:cs typeface="Arial MT"/>
            </a:endParaRPr>
          </a:p>
          <a:p>
            <a:pPr marL="538480" lvl="3" indent="-167005">
              <a:lnSpc>
                <a:spcPct val="100000"/>
              </a:lnSpc>
              <a:spcBef>
                <a:spcPts val="615"/>
              </a:spcBef>
              <a:buAutoNum type="romanLcPeriod"/>
              <a:tabLst>
                <a:tab pos="539115" algn="l"/>
              </a:tabLst>
            </a:pP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Dean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70" dirty="0">
                <a:solidFill>
                  <a:srgbClr val="0054A6"/>
                </a:solidFill>
                <a:latin typeface="Arial MT"/>
                <a:cs typeface="Arial MT"/>
              </a:rPr>
              <a:t>/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Professor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10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 hours/week</a:t>
            </a:r>
            <a:endParaRPr sz="1100">
              <a:latin typeface="Arial MT"/>
              <a:cs typeface="Arial MT"/>
            </a:endParaRPr>
          </a:p>
          <a:p>
            <a:pPr marL="543560" lvl="3" indent="-172085">
              <a:lnSpc>
                <a:spcPct val="100000"/>
              </a:lnSpc>
              <a:spcBef>
                <a:spcPts val="615"/>
              </a:spcBef>
              <a:buAutoNum type="romanLcPeriod"/>
              <a:tabLst>
                <a:tab pos="544195" algn="l"/>
              </a:tabLst>
            </a:pP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Associate</a:t>
            </a:r>
            <a:r>
              <a:rPr sz="1100" spc="3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Professor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14</a:t>
            </a:r>
            <a:r>
              <a:rPr sz="1100" spc="4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hours/week</a:t>
            </a:r>
            <a:endParaRPr sz="1100">
              <a:latin typeface="Arial MT"/>
              <a:cs typeface="Arial MT"/>
            </a:endParaRPr>
          </a:p>
          <a:p>
            <a:pPr marL="575310" lvl="3" indent="-203835">
              <a:lnSpc>
                <a:spcPct val="100000"/>
              </a:lnSpc>
              <a:spcBef>
                <a:spcPts val="615"/>
              </a:spcBef>
              <a:buAutoNum type="romanLcPeriod"/>
              <a:tabLst>
                <a:tab pos="575945" algn="l"/>
              </a:tabLst>
            </a:pP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Assistant</a:t>
            </a:r>
            <a:r>
              <a:rPr sz="1100" spc="5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54A6"/>
                </a:solidFill>
                <a:latin typeface="Arial MT"/>
                <a:cs typeface="Arial MT"/>
              </a:rPr>
              <a:t>Professor/Lecturer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54A6"/>
                </a:solidFill>
                <a:latin typeface="Arial MT"/>
                <a:cs typeface="Arial MT"/>
              </a:rPr>
              <a:t>18</a:t>
            </a:r>
            <a:r>
              <a:rPr sz="1100" spc="5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hours/week</a:t>
            </a:r>
            <a:endParaRPr sz="1100">
              <a:latin typeface="Arial MT"/>
              <a:cs typeface="Arial MT"/>
            </a:endParaRPr>
          </a:p>
          <a:p>
            <a:pPr marL="12700" marR="9525" indent="277495">
              <a:lnSpc>
                <a:spcPct val="125000"/>
              </a:lnSpc>
              <a:spcBef>
                <a:spcPts val="565"/>
              </a:spcBef>
            </a:pPr>
            <a:r>
              <a:rPr sz="1100" spc="-55" dirty="0">
                <a:solidFill>
                  <a:srgbClr val="0054A6"/>
                </a:solidFill>
                <a:latin typeface="Arial MT"/>
                <a:cs typeface="Arial MT"/>
              </a:rPr>
              <a:t>For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0054A6"/>
                </a:solidFill>
                <a:latin typeface="Arial MT"/>
                <a:cs typeface="Arial MT"/>
              </a:rPr>
              <a:t>the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above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stipulations,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054A6"/>
                </a:solidFill>
                <a:latin typeface="Arial MT"/>
                <a:cs typeface="Arial MT"/>
              </a:rPr>
              <a:t>two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054A6"/>
                </a:solidFill>
                <a:latin typeface="Arial MT"/>
                <a:cs typeface="Arial MT"/>
              </a:rPr>
              <a:t>tutorial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54A6"/>
                </a:solidFill>
                <a:latin typeface="Arial MT"/>
                <a:cs typeface="Arial MT"/>
              </a:rPr>
              <a:t>hours/two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laboratory/Drawing </a:t>
            </a:r>
            <a:r>
              <a:rPr sz="1100" spc="-30" dirty="0">
                <a:solidFill>
                  <a:srgbClr val="0054A6"/>
                </a:solidFill>
                <a:latin typeface="Arial MT"/>
                <a:cs typeface="Arial MT"/>
              </a:rPr>
              <a:t>hours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54A6"/>
                </a:solidFill>
                <a:latin typeface="Arial MT"/>
                <a:cs typeface="Arial MT"/>
              </a:rPr>
              <a:t>will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be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54A6"/>
                </a:solidFill>
                <a:latin typeface="Arial MT"/>
                <a:cs typeface="Arial MT"/>
              </a:rPr>
              <a:t>counted</a:t>
            </a:r>
            <a:r>
              <a:rPr sz="1100" spc="-2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0054A6"/>
                </a:solidFill>
                <a:latin typeface="Arial MT"/>
                <a:cs typeface="Arial MT"/>
              </a:rPr>
              <a:t>as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one </a:t>
            </a:r>
            <a:r>
              <a:rPr sz="1100" spc="-290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54A6"/>
                </a:solidFill>
                <a:latin typeface="Arial MT"/>
                <a:cs typeface="Arial MT"/>
              </a:rPr>
              <a:t>teaching</a:t>
            </a:r>
            <a:r>
              <a:rPr sz="1100" spc="-15" dirty="0">
                <a:solidFill>
                  <a:srgbClr val="0054A6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54A6"/>
                </a:solidFill>
                <a:latin typeface="Arial MT"/>
                <a:cs typeface="Arial MT"/>
              </a:rPr>
              <a:t>hour.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460" y="9991955"/>
            <a:ext cx="187325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30"/>
              </a:lnSpc>
            </a:pPr>
            <a:fld id="{81D60167-4931-47E6-BA6A-407CBD079E47}" type="slidenum">
              <a:rPr sz="900" spc="-40" dirty="0">
                <a:solidFill>
                  <a:srgbClr val="231F20"/>
                </a:solidFill>
                <a:latin typeface="Arial MT"/>
                <a:cs typeface="Arial MT"/>
              </a:rPr>
              <a:t>9</a:t>
            </a:fld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5530</Words>
  <Application>Microsoft Office PowerPoint</Application>
  <PresentationFormat>Custom</PresentationFormat>
  <Paragraphs>282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MS UI Gothic</vt:lpstr>
      <vt:lpstr>Arial</vt:lpstr>
      <vt:lpstr>Arial MT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A4_1.PM6</dc:title>
  <dc:creator>User_2</dc:creator>
  <cp:lastModifiedBy>Ajith shanagonda</cp:lastModifiedBy>
  <cp:revision>2</cp:revision>
  <dcterms:created xsi:type="dcterms:W3CDTF">2024-06-20T15:10:39Z</dcterms:created>
  <dcterms:modified xsi:type="dcterms:W3CDTF">2024-06-20T16:13:12Z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2022-07-21T00:00:00Z</vt:filetime>
  </property>
  <property fmtid="{D5CDD505-2E9C-101B-9397-08002B2CF9AE}" pid="3" name="Creator">
    <vt:lpwstr>PageMaker 6.0</vt:lpwstr>
  </property>
  <property fmtid="{D5CDD505-2E9C-101B-9397-08002B2CF9AE}" pid="4" name="LastSaved">
    <vt:filetime>2024-06-20T00:00:00Z</vt:filetime>
  </property>
</Properties>
</file>