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 id="263" r:id="rId35"/>
    <p:sldId id="264" r:id="rId36"/>
    <p:sldId id="265" r:id="rId3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layfair Display" charset="1" panose="00000000000000000000"/>
      <p:regular r:id="rId10"/>
    </p:embeddedFont>
    <p:embeddedFont>
      <p:font typeface="Playfair Display Bold" charset="1" panose="00000000000000000000"/>
      <p:regular r:id="rId11"/>
    </p:embeddedFont>
    <p:embeddedFont>
      <p:font typeface="Playfair Display Italics" charset="1" panose="00000000000000000000"/>
      <p:regular r:id="rId12"/>
    </p:embeddedFont>
    <p:embeddedFont>
      <p:font typeface="Playfair Display Bold Italics" charset="1" panose="00000000000000000000"/>
      <p:regular r:id="rId13"/>
    </p:embeddedFont>
    <p:embeddedFont>
      <p:font typeface="Playfair Display Medium" charset="1" panose="00000000000000000000"/>
      <p:regular r:id="rId14"/>
    </p:embeddedFont>
    <p:embeddedFont>
      <p:font typeface="Playfair Display Medium Italics" charset="1" panose="00000000000000000000"/>
      <p:regular r:id="rId15"/>
    </p:embeddedFont>
    <p:embeddedFont>
      <p:font typeface="Playfair Display Semi-Bold" charset="1" panose="00000000000000000000"/>
      <p:regular r:id="rId16"/>
    </p:embeddedFont>
    <p:embeddedFont>
      <p:font typeface="Playfair Display Semi-Bold Italics" charset="1" panose="00000000000000000000"/>
      <p:regular r:id="rId17"/>
    </p:embeddedFont>
    <p:embeddedFont>
      <p:font typeface="Playfair Display Ultra-Bold" charset="1" panose="00000000000000000000"/>
      <p:regular r:id="rId18"/>
    </p:embeddedFont>
    <p:embeddedFont>
      <p:font typeface="Playfair Display Ultra-Bold Italics" charset="1" panose="00000000000000000000"/>
      <p:regular r:id="rId19"/>
    </p:embeddedFont>
    <p:embeddedFont>
      <p:font typeface="Playfair Display Heavy" charset="1" panose="00000000000000000000"/>
      <p:regular r:id="rId20"/>
    </p:embeddedFont>
    <p:embeddedFont>
      <p:font typeface="Playfair Display Heavy Italics" charset="1" panose="00000000000000000000"/>
      <p:regular r:id="rId21"/>
    </p:embeddedFont>
    <p:embeddedFont>
      <p:font typeface="Canva Sans" charset="1" panose="020B0503030501040103"/>
      <p:regular r:id="rId22"/>
    </p:embeddedFont>
    <p:embeddedFont>
      <p:font typeface="Canva Sans Bold" charset="1" panose="020B0803030501040103"/>
      <p:regular r:id="rId23"/>
    </p:embeddedFont>
    <p:embeddedFont>
      <p:font typeface="Canva Sans Italics" charset="1" panose="020B0503030501040103"/>
      <p:regular r:id="rId24"/>
    </p:embeddedFont>
    <p:embeddedFont>
      <p:font typeface="Canva Sans Bold Italics" charset="1" panose="020B0803030501040103"/>
      <p:regular r:id="rId25"/>
    </p:embeddedFont>
    <p:embeddedFont>
      <p:font typeface="Canva Sans Medium" charset="1" panose="020B0603030501040103"/>
      <p:regular r:id="rId26"/>
    </p:embeddedFont>
    <p:embeddedFont>
      <p:font typeface="Canva Sans Medium Italics" charset="1" panose="020B06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58488" y="0"/>
            <a:ext cx="2096710" cy="2131082"/>
          </a:xfrm>
          <a:custGeom>
            <a:avLst/>
            <a:gdLst/>
            <a:ahLst/>
            <a:cxnLst/>
            <a:rect r="r" b="b" t="t" l="l"/>
            <a:pathLst>
              <a:path h="2131082" w="2096710">
                <a:moveTo>
                  <a:pt x="0" y="0"/>
                </a:moveTo>
                <a:lnTo>
                  <a:pt x="2096710" y="0"/>
                </a:lnTo>
                <a:lnTo>
                  <a:pt x="2096710" y="2131082"/>
                </a:lnTo>
                <a:lnTo>
                  <a:pt x="0" y="2131082"/>
                </a:lnTo>
                <a:lnTo>
                  <a:pt x="0" y="0"/>
                </a:lnTo>
                <a:close/>
              </a:path>
            </a:pathLst>
          </a:custGeom>
          <a:blipFill>
            <a:blip r:embed="rId2"/>
            <a:stretch>
              <a:fillRect l="0" t="0" r="0" b="0"/>
            </a:stretch>
          </a:blipFill>
        </p:spPr>
      </p:sp>
      <p:sp>
        <p:nvSpPr>
          <p:cNvPr name="Freeform 3" id="3"/>
          <p:cNvSpPr/>
          <p:nvPr/>
        </p:nvSpPr>
        <p:spPr>
          <a:xfrm flipH="false" flipV="false" rot="0">
            <a:off x="14716523" y="0"/>
            <a:ext cx="2542777" cy="2542777"/>
          </a:xfrm>
          <a:custGeom>
            <a:avLst/>
            <a:gdLst/>
            <a:ahLst/>
            <a:cxnLst/>
            <a:rect r="r" b="b" t="t" l="l"/>
            <a:pathLst>
              <a:path h="2542777" w="2542777">
                <a:moveTo>
                  <a:pt x="0" y="0"/>
                </a:moveTo>
                <a:lnTo>
                  <a:pt x="2542777" y="0"/>
                </a:lnTo>
                <a:lnTo>
                  <a:pt x="2542777" y="2542777"/>
                </a:lnTo>
                <a:lnTo>
                  <a:pt x="0" y="2542777"/>
                </a:lnTo>
                <a:lnTo>
                  <a:pt x="0" y="0"/>
                </a:lnTo>
                <a:close/>
              </a:path>
            </a:pathLst>
          </a:custGeom>
          <a:blipFill>
            <a:blip r:embed="rId3"/>
            <a:stretch>
              <a:fillRect l="0" t="0" r="0" b="0"/>
            </a:stretch>
          </a:blipFill>
        </p:spPr>
      </p:sp>
      <p:sp>
        <p:nvSpPr>
          <p:cNvPr name="TextBox 4" id="4"/>
          <p:cNvSpPr txBox="true"/>
          <p:nvPr/>
        </p:nvSpPr>
        <p:spPr>
          <a:xfrm rot="0">
            <a:off x="1327137" y="2251365"/>
            <a:ext cx="14875238" cy="1374776"/>
          </a:xfrm>
          <a:prstGeom prst="rect">
            <a:avLst/>
          </a:prstGeom>
        </p:spPr>
        <p:txBody>
          <a:bodyPr anchor="t" rtlCol="false" tIns="0" lIns="0" bIns="0" rIns="0">
            <a:spAutoFit/>
          </a:bodyPr>
          <a:lstStyle/>
          <a:p>
            <a:pPr algn="ctr">
              <a:lnSpc>
                <a:spcPts val="5599"/>
              </a:lnSpc>
            </a:pPr>
            <a:r>
              <a:rPr lang="en-US" sz="3999">
                <a:solidFill>
                  <a:srgbClr val="000000"/>
                </a:solidFill>
                <a:latin typeface="Playfair Display Bold"/>
              </a:rPr>
              <a:t>Brain Tumor Detection And Classification Using </a:t>
            </a:r>
          </a:p>
          <a:p>
            <a:pPr algn="ctr">
              <a:lnSpc>
                <a:spcPts val="5599"/>
              </a:lnSpc>
              <a:spcBef>
                <a:spcPct val="0"/>
              </a:spcBef>
            </a:pPr>
            <a:r>
              <a:rPr lang="en-US" sz="3999">
                <a:solidFill>
                  <a:srgbClr val="000000"/>
                </a:solidFill>
                <a:latin typeface="Playfair Display Bold"/>
              </a:rPr>
              <a:t>Transferred Learning</a:t>
            </a:r>
          </a:p>
        </p:txBody>
      </p:sp>
      <p:sp>
        <p:nvSpPr>
          <p:cNvPr name="TextBox 5" id="5"/>
          <p:cNvSpPr txBox="true"/>
          <p:nvPr/>
        </p:nvSpPr>
        <p:spPr>
          <a:xfrm rot="0">
            <a:off x="4885432" y="3904342"/>
            <a:ext cx="8517136" cy="563881"/>
          </a:xfrm>
          <a:prstGeom prst="rect">
            <a:avLst/>
          </a:prstGeom>
        </p:spPr>
        <p:txBody>
          <a:bodyPr anchor="t" rtlCol="false" tIns="0" lIns="0" bIns="0" rIns="0">
            <a:spAutoFit/>
          </a:bodyPr>
          <a:lstStyle/>
          <a:p>
            <a:pPr algn="ctr">
              <a:lnSpc>
                <a:spcPts val="4619"/>
              </a:lnSpc>
              <a:spcBef>
                <a:spcPct val="0"/>
              </a:spcBef>
            </a:pPr>
            <a:r>
              <a:rPr lang="en-US" sz="3299">
                <a:solidFill>
                  <a:srgbClr val="000000"/>
                </a:solidFill>
                <a:latin typeface="Playfair Display Bold"/>
              </a:rPr>
              <a:t>Domain : </a:t>
            </a:r>
            <a:r>
              <a:rPr lang="en-US" sz="3299">
                <a:solidFill>
                  <a:srgbClr val="000000"/>
                </a:solidFill>
                <a:latin typeface="Playfair Display"/>
              </a:rPr>
              <a:t> Machine Learning / Deep Learning</a:t>
            </a:r>
          </a:p>
        </p:txBody>
      </p:sp>
      <p:sp>
        <p:nvSpPr>
          <p:cNvPr name="TextBox 6" id="6"/>
          <p:cNvSpPr txBox="true"/>
          <p:nvPr/>
        </p:nvSpPr>
        <p:spPr>
          <a:xfrm rot="0">
            <a:off x="4710212" y="4744448"/>
            <a:ext cx="8867577" cy="2477771"/>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Playfair Display Bold"/>
              </a:rPr>
              <a:t>Team Members :</a:t>
            </a:r>
          </a:p>
          <a:p>
            <a:pPr algn="ctr">
              <a:lnSpc>
                <a:spcPts val="4759"/>
              </a:lnSpc>
              <a:spcBef>
                <a:spcPct val="0"/>
              </a:spcBef>
            </a:pPr>
            <a:r>
              <a:rPr lang="en-US" sz="3399">
                <a:solidFill>
                  <a:srgbClr val="000000"/>
                </a:solidFill>
                <a:latin typeface="Playfair Display"/>
              </a:rPr>
              <a:t>Name                        - Reg No</a:t>
            </a:r>
          </a:p>
          <a:p>
            <a:pPr algn="ctr">
              <a:lnSpc>
                <a:spcPts val="4759"/>
              </a:lnSpc>
              <a:spcBef>
                <a:spcPct val="0"/>
              </a:spcBef>
            </a:pPr>
            <a:r>
              <a:rPr lang="en-US" sz="3399">
                <a:solidFill>
                  <a:srgbClr val="000000"/>
                </a:solidFill>
                <a:latin typeface="Playfair Display"/>
              </a:rPr>
              <a:t>Ajith Singh         - 111521204001</a:t>
            </a:r>
          </a:p>
          <a:p>
            <a:pPr algn="ctr">
              <a:lnSpc>
                <a:spcPts val="4759"/>
              </a:lnSpc>
              <a:spcBef>
                <a:spcPct val="0"/>
              </a:spcBef>
            </a:pPr>
            <a:r>
              <a:rPr lang="en-US" sz="3399">
                <a:solidFill>
                  <a:srgbClr val="000000"/>
                </a:solidFill>
                <a:latin typeface="Playfair Display"/>
              </a:rPr>
              <a:t>Bharath M         -111521204005</a:t>
            </a:r>
          </a:p>
        </p:txBody>
      </p:sp>
      <p:sp>
        <p:nvSpPr>
          <p:cNvPr name="TextBox 7" id="7"/>
          <p:cNvSpPr txBox="true"/>
          <p:nvPr/>
        </p:nvSpPr>
        <p:spPr>
          <a:xfrm rot="0">
            <a:off x="4932164" y="7498444"/>
            <a:ext cx="8423672" cy="2079626"/>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Playfair Display Bold"/>
              </a:rPr>
              <a:t>Project Guide</a:t>
            </a:r>
          </a:p>
          <a:p>
            <a:pPr algn="ctr">
              <a:lnSpc>
                <a:spcPts val="5599"/>
              </a:lnSpc>
              <a:spcBef>
                <a:spcPct val="0"/>
              </a:spcBef>
            </a:pPr>
            <a:r>
              <a:rPr lang="en-US" sz="3999">
                <a:solidFill>
                  <a:srgbClr val="000000"/>
                </a:solidFill>
                <a:latin typeface="Playfair Display Bold"/>
              </a:rPr>
              <a:t>Dr. Sudharson, B. Tech., M.E (P.hd).</a:t>
            </a:r>
          </a:p>
          <a:p>
            <a:pPr algn="ctr">
              <a:lnSpc>
                <a:spcPts val="5599"/>
              </a:lnSpc>
              <a:spcBef>
                <a:spcPct val="0"/>
              </a:spcBef>
            </a:pPr>
            <a:r>
              <a:rPr lang="en-US" sz="3999">
                <a:solidFill>
                  <a:srgbClr val="000000"/>
                </a:solidFill>
                <a:latin typeface="Playfair Display Bold"/>
              </a:rPr>
              <a:t>ASSISTANT PROFESSOR</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50939" y="631824"/>
            <a:ext cx="12786122" cy="927102"/>
          </a:xfrm>
          <a:prstGeom prst="rect">
            <a:avLst/>
          </a:prstGeom>
        </p:spPr>
        <p:txBody>
          <a:bodyPr anchor="t" rtlCol="false" tIns="0" lIns="0" bIns="0" rIns="0">
            <a:spAutoFit/>
          </a:bodyPr>
          <a:lstStyle/>
          <a:p>
            <a:pPr algn="ctr">
              <a:lnSpc>
                <a:spcPts val="7699"/>
              </a:lnSpc>
              <a:spcBef>
                <a:spcPct val="0"/>
              </a:spcBef>
            </a:pPr>
            <a:r>
              <a:rPr lang="en-US" sz="5499">
                <a:solidFill>
                  <a:srgbClr val="000000"/>
                </a:solidFill>
                <a:latin typeface="Canva Sans Bold"/>
              </a:rPr>
              <a:t>Conclusion and Future Enhancement </a:t>
            </a:r>
          </a:p>
        </p:txBody>
      </p:sp>
      <p:sp>
        <p:nvSpPr>
          <p:cNvPr name="AutoShape 3" id="3"/>
          <p:cNvSpPr/>
          <p:nvPr/>
        </p:nvSpPr>
        <p:spPr>
          <a:xfrm>
            <a:off x="5928413" y="1758427"/>
            <a:ext cx="6492240" cy="0"/>
          </a:xfrm>
          <a:prstGeom prst="line">
            <a:avLst/>
          </a:prstGeom>
          <a:ln cap="flat" w="38100">
            <a:solidFill>
              <a:srgbClr val="000000"/>
            </a:solidFill>
            <a:prstDash val="solid"/>
            <a:headEnd type="oval" len="lg" w="lg"/>
            <a:tailEnd type="oval" len="lg" w="lg"/>
          </a:ln>
        </p:spPr>
      </p:sp>
      <p:sp>
        <p:nvSpPr>
          <p:cNvPr name="TextBox 4" id="4"/>
          <p:cNvSpPr txBox="true"/>
          <p:nvPr/>
        </p:nvSpPr>
        <p:spPr>
          <a:xfrm rot="0">
            <a:off x="30533" y="2185669"/>
            <a:ext cx="18257467" cy="5434331"/>
          </a:xfrm>
          <a:prstGeom prst="rect">
            <a:avLst/>
          </a:prstGeom>
        </p:spPr>
        <p:txBody>
          <a:bodyPr anchor="t" rtlCol="false" tIns="0" lIns="0" bIns="0" rIns="0">
            <a:spAutoFit/>
          </a:bodyPr>
          <a:lstStyle/>
          <a:p>
            <a:pPr marL="604515" indent="-302257" lvl="1">
              <a:lnSpc>
                <a:spcPts val="3919"/>
              </a:lnSpc>
              <a:buFont typeface="Arial"/>
              <a:buChar char="•"/>
            </a:pPr>
            <a:r>
              <a:rPr lang="en-US" sz="2799">
                <a:solidFill>
                  <a:srgbClr val="000000"/>
                </a:solidFill>
                <a:latin typeface="Canva Sans"/>
              </a:rPr>
              <a:t>In conclusion, the integration of transfer learning with the VGG16 model for brain tumor detection and classification on MRI scans represents a monumental step forward in the field of medical imaging and healthcare. This advanced technology offers a myriad of benefits, from automating the detection of brain tumors to improving their accurate classification, thus enabling faster and more precise treatment decisions. By doing so, it addresses the limitations of the previous manual and rule-based approaches, providing consistent, efficient, and scalable solutions for the healthcare sector.</a:t>
            </a:r>
          </a:p>
          <a:p>
            <a:pPr marL="604515" indent="-302257" lvl="1">
              <a:lnSpc>
                <a:spcPts val="3919"/>
              </a:lnSpc>
              <a:buFont typeface="Arial"/>
              <a:buChar char="•"/>
            </a:pPr>
            <a:r>
              <a:rPr lang="en-US" sz="2799">
                <a:solidFill>
                  <a:srgbClr val="000000"/>
                </a:solidFill>
                <a:latin typeface="Canva Sans"/>
              </a:rPr>
              <a:t>Multi-Modal Data Integration: Future enhancements may involve the integration of multiple imaging modalities, such as PET scans or functional MRI (fMRI) data, to provide a more comprehensive view of the tumor and its effects on the brain.</a:t>
            </a:r>
          </a:p>
          <a:p>
            <a:pPr marL="604515" indent="-302257" lvl="1">
              <a:lnSpc>
                <a:spcPts val="3919"/>
              </a:lnSpc>
              <a:buFont typeface="Arial"/>
              <a:buChar char="•"/>
            </a:pPr>
            <a:r>
              <a:rPr lang="en-US" sz="2799">
                <a:solidFill>
                  <a:srgbClr val="000000"/>
                </a:solidFill>
                <a:latin typeface="Canva Sans"/>
              </a:rPr>
              <a:t>Integration with Electronic Health Records (EHR): Seamless integration with EHR systems can provide a holistic view of patient data and facilitate better-informed clinical decisions.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309048" y="631824"/>
            <a:ext cx="3669903" cy="927102"/>
          </a:xfrm>
          <a:prstGeom prst="rect">
            <a:avLst/>
          </a:prstGeom>
        </p:spPr>
        <p:txBody>
          <a:bodyPr anchor="t" rtlCol="false" tIns="0" lIns="0" bIns="0" rIns="0">
            <a:spAutoFit/>
          </a:bodyPr>
          <a:lstStyle/>
          <a:p>
            <a:pPr algn="ctr">
              <a:lnSpc>
                <a:spcPts val="7699"/>
              </a:lnSpc>
              <a:spcBef>
                <a:spcPct val="0"/>
              </a:spcBef>
            </a:pPr>
            <a:r>
              <a:rPr lang="en-US" sz="5499">
                <a:solidFill>
                  <a:srgbClr val="000000"/>
                </a:solidFill>
                <a:latin typeface="Canva Sans Bold"/>
              </a:rPr>
              <a:t>ABSTRACT</a:t>
            </a:r>
          </a:p>
        </p:txBody>
      </p:sp>
      <p:sp>
        <p:nvSpPr>
          <p:cNvPr name="AutoShape 3" id="3"/>
          <p:cNvSpPr/>
          <p:nvPr/>
        </p:nvSpPr>
        <p:spPr>
          <a:xfrm>
            <a:off x="5897880" y="1577977"/>
            <a:ext cx="6492240" cy="0"/>
          </a:xfrm>
          <a:prstGeom prst="line">
            <a:avLst/>
          </a:prstGeom>
          <a:ln cap="flat" w="38100">
            <a:solidFill>
              <a:srgbClr val="000000"/>
            </a:solidFill>
            <a:prstDash val="solid"/>
            <a:headEnd type="oval" len="lg" w="lg"/>
            <a:tailEnd type="oval" len="lg" w="lg"/>
          </a:ln>
        </p:spPr>
      </p:sp>
      <p:sp>
        <p:nvSpPr>
          <p:cNvPr name="TextBox 4" id="4"/>
          <p:cNvSpPr txBox="true"/>
          <p:nvPr/>
        </p:nvSpPr>
        <p:spPr>
          <a:xfrm rot="0">
            <a:off x="598781" y="2030822"/>
            <a:ext cx="17090439" cy="7843600"/>
          </a:xfrm>
          <a:prstGeom prst="rect">
            <a:avLst/>
          </a:prstGeom>
        </p:spPr>
        <p:txBody>
          <a:bodyPr anchor="t" rtlCol="false" tIns="0" lIns="0" bIns="0" rIns="0">
            <a:spAutoFit/>
          </a:bodyPr>
          <a:lstStyle/>
          <a:p>
            <a:pPr marL="690204" indent="-345102" lvl="1">
              <a:lnSpc>
                <a:spcPts val="4475"/>
              </a:lnSpc>
              <a:buFont typeface="Arial"/>
              <a:buChar char="•"/>
            </a:pPr>
            <a:r>
              <a:rPr lang="en-US" sz="3196">
                <a:solidFill>
                  <a:srgbClr val="000000"/>
                </a:solidFill>
                <a:latin typeface="Playfair Display"/>
              </a:rPr>
              <a:t>Brain cancers caused by malignant brain tumors are one of the most fatal cancer types with a low survival rate mostly due to the difficulties in early detection.</a:t>
            </a:r>
          </a:p>
          <a:p>
            <a:pPr marL="690204" indent="-345102" lvl="1">
              <a:lnSpc>
                <a:spcPts val="4475"/>
              </a:lnSpc>
              <a:buFont typeface="Arial"/>
              <a:buChar char="•"/>
            </a:pPr>
            <a:r>
              <a:rPr lang="en-US" sz="3196">
                <a:solidFill>
                  <a:srgbClr val="000000"/>
                </a:solidFill>
                <a:latin typeface="Playfair Display"/>
              </a:rPr>
              <a:t> Medical professionals therefore use various invasive and non-invasive methods for detecting and treating brain tumors at the earlier stages thus enabling early treatment. </a:t>
            </a:r>
          </a:p>
          <a:p>
            <a:pPr marL="690204" indent="-345102" lvl="1">
              <a:lnSpc>
                <a:spcPts val="4475"/>
              </a:lnSpc>
              <a:buFont typeface="Arial"/>
              <a:buChar char="•"/>
            </a:pPr>
            <a:r>
              <a:rPr lang="en-US" sz="3196">
                <a:solidFill>
                  <a:srgbClr val="000000"/>
                </a:solidFill>
                <a:latin typeface="Playfair Display"/>
              </a:rPr>
              <a:t>The main non-invasive methods for brain tumor diagnosis and assessment are brain imaging like computed tomography (CT), positron emission tomography (PET) and magnetic resonance imaging (MRI) scans</a:t>
            </a:r>
            <a:r>
              <a:rPr lang="en-US" sz="3196">
                <a:solidFill>
                  <a:srgbClr val="000000"/>
                </a:solidFill>
                <a:latin typeface="Playfair Display Bold"/>
              </a:rPr>
              <a:t>.</a:t>
            </a:r>
          </a:p>
          <a:p>
            <a:pPr marL="690204" indent="-345102" lvl="1">
              <a:lnSpc>
                <a:spcPts val="4475"/>
              </a:lnSpc>
              <a:buFont typeface="Arial"/>
              <a:buChar char="•"/>
            </a:pPr>
            <a:r>
              <a:rPr lang="en-US" sz="3196">
                <a:solidFill>
                  <a:srgbClr val="000000"/>
                </a:solidFill>
                <a:latin typeface="Playfair Display"/>
              </a:rPr>
              <a:t>By using these imaging they manually classify the images and detect the tumor cells. while doing this there will be errors and mislead classification. So, they introduced CNN models on 2010 to solve this issue but it was inaccurate</a:t>
            </a:r>
          </a:p>
          <a:p>
            <a:pPr marL="690204" indent="-345102" lvl="1">
              <a:lnSpc>
                <a:spcPts val="4475"/>
              </a:lnSpc>
              <a:buFont typeface="Arial"/>
              <a:buChar char="•"/>
            </a:pPr>
            <a:r>
              <a:rPr lang="en-US" sz="3196">
                <a:solidFill>
                  <a:srgbClr val="000000"/>
                </a:solidFill>
                <a:latin typeface="Playfair Display"/>
              </a:rPr>
              <a:t>By rapid growth of neural models in the field of Computer vision and image analysis the introduction of transferred learning in the NLP changed the way of image processing by transferring the representation from one model to another to increase the model complexity and accuracy </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403777" y="631824"/>
            <a:ext cx="5480447" cy="927102"/>
          </a:xfrm>
          <a:prstGeom prst="rect">
            <a:avLst/>
          </a:prstGeom>
        </p:spPr>
        <p:txBody>
          <a:bodyPr anchor="t" rtlCol="false" tIns="0" lIns="0" bIns="0" rIns="0">
            <a:spAutoFit/>
          </a:bodyPr>
          <a:lstStyle/>
          <a:p>
            <a:pPr algn="ctr">
              <a:lnSpc>
                <a:spcPts val="7699"/>
              </a:lnSpc>
              <a:spcBef>
                <a:spcPct val="0"/>
              </a:spcBef>
            </a:pPr>
            <a:r>
              <a:rPr lang="en-US" sz="5499">
                <a:solidFill>
                  <a:srgbClr val="000000"/>
                </a:solidFill>
                <a:latin typeface="Canva Sans Bold"/>
              </a:rPr>
              <a:t>INTRODUCTION</a:t>
            </a:r>
          </a:p>
        </p:txBody>
      </p:sp>
      <p:sp>
        <p:nvSpPr>
          <p:cNvPr name="AutoShape 3" id="3"/>
          <p:cNvSpPr/>
          <p:nvPr/>
        </p:nvSpPr>
        <p:spPr>
          <a:xfrm>
            <a:off x="5928413" y="1758427"/>
            <a:ext cx="6492240" cy="0"/>
          </a:xfrm>
          <a:prstGeom prst="line">
            <a:avLst/>
          </a:prstGeom>
          <a:ln cap="flat" w="38100">
            <a:solidFill>
              <a:srgbClr val="000000"/>
            </a:solidFill>
            <a:prstDash val="solid"/>
            <a:headEnd type="oval" len="lg" w="lg"/>
            <a:tailEnd type="oval" len="lg" w="lg"/>
          </a:ln>
        </p:spPr>
      </p:sp>
      <p:sp>
        <p:nvSpPr>
          <p:cNvPr name="TextBox 4" id="4"/>
          <p:cNvSpPr txBox="true"/>
          <p:nvPr/>
        </p:nvSpPr>
        <p:spPr>
          <a:xfrm rot="0">
            <a:off x="0" y="2312614"/>
            <a:ext cx="18288000" cy="7192646"/>
          </a:xfrm>
          <a:prstGeom prst="rect">
            <a:avLst/>
          </a:prstGeom>
        </p:spPr>
        <p:txBody>
          <a:bodyPr anchor="t" rtlCol="false" tIns="0" lIns="0" bIns="0" rIns="0">
            <a:spAutoFit/>
          </a:bodyPr>
          <a:lstStyle/>
          <a:p>
            <a:pPr marL="798820" indent="-399410" lvl="1">
              <a:lnSpc>
                <a:spcPts val="5179"/>
              </a:lnSpc>
              <a:buFont typeface="Arial"/>
              <a:buChar char="•"/>
            </a:pPr>
            <a:r>
              <a:rPr lang="en-US" sz="3699">
                <a:solidFill>
                  <a:srgbClr val="000000"/>
                </a:solidFill>
                <a:latin typeface="Playfair Display"/>
              </a:rPr>
              <a:t>Brain tumors are a significant health concern worldwide, with millions of individuals being affected by them each year. The detection and accurate classification of brain tumors are critical for effective treatment planning and patient outcomes. Conventional methods of diagnosis, including manual interpretation of medical images, can be time-consuming and prone to human error. This is where modern technology, specifically deep learning and convolutional neural networks, plays a transformative role.</a:t>
            </a:r>
          </a:p>
          <a:p>
            <a:pPr marL="798820" indent="-399410" lvl="1">
              <a:lnSpc>
                <a:spcPts val="5179"/>
              </a:lnSpc>
              <a:buFont typeface="Arial"/>
              <a:buChar char="•"/>
            </a:pPr>
            <a:r>
              <a:rPr lang="en-US" sz="3699">
                <a:solidFill>
                  <a:srgbClr val="000000"/>
                </a:solidFill>
                <a:latin typeface="Playfair Display"/>
              </a:rPr>
              <a:t>In this presentation, we will explore the pressing need for accurate brain tumor detection and classification in MRI scans, and how the integration of transfer learning and the VGG16 model, a pre-trained deep learning architecture, is revolutionizing this aspect of medical imaging.</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462960" y="631824"/>
            <a:ext cx="5362079" cy="927102"/>
          </a:xfrm>
          <a:prstGeom prst="rect">
            <a:avLst/>
          </a:prstGeom>
        </p:spPr>
        <p:txBody>
          <a:bodyPr anchor="t" rtlCol="false" tIns="0" lIns="0" bIns="0" rIns="0">
            <a:spAutoFit/>
          </a:bodyPr>
          <a:lstStyle/>
          <a:p>
            <a:pPr algn="ctr">
              <a:lnSpc>
                <a:spcPts val="7699"/>
              </a:lnSpc>
              <a:spcBef>
                <a:spcPct val="0"/>
              </a:spcBef>
            </a:pPr>
            <a:r>
              <a:rPr lang="en-US" sz="5499">
                <a:solidFill>
                  <a:srgbClr val="000000"/>
                </a:solidFill>
                <a:latin typeface="Canva Sans Bold"/>
              </a:rPr>
              <a:t>Existing System</a:t>
            </a:r>
          </a:p>
        </p:txBody>
      </p:sp>
      <p:sp>
        <p:nvSpPr>
          <p:cNvPr name="AutoShape 3" id="3"/>
          <p:cNvSpPr/>
          <p:nvPr/>
        </p:nvSpPr>
        <p:spPr>
          <a:xfrm>
            <a:off x="5928413" y="1758427"/>
            <a:ext cx="6492240" cy="0"/>
          </a:xfrm>
          <a:prstGeom prst="line">
            <a:avLst/>
          </a:prstGeom>
          <a:ln cap="flat" w="38100">
            <a:solidFill>
              <a:srgbClr val="000000"/>
            </a:solidFill>
            <a:prstDash val="solid"/>
            <a:headEnd type="oval" len="lg" w="lg"/>
            <a:tailEnd type="oval" len="lg" w="lg"/>
          </a:ln>
        </p:spPr>
      </p:sp>
      <p:sp>
        <p:nvSpPr>
          <p:cNvPr name="TextBox 4" id="4"/>
          <p:cNvSpPr txBox="true"/>
          <p:nvPr/>
        </p:nvSpPr>
        <p:spPr>
          <a:xfrm rot="0">
            <a:off x="252829" y="2415457"/>
            <a:ext cx="18035171" cy="2079626"/>
          </a:xfrm>
          <a:prstGeom prst="rect">
            <a:avLst/>
          </a:prstGeom>
        </p:spPr>
        <p:txBody>
          <a:bodyPr anchor="t" rtlCol="false" tIns="0" lIns="0" bIns="0" rIns="0">
            <a:spAutoFit/>
          </a:bodyPr>
          <a:lstStyle/>
          <a:p>
            <a:pPr marL="863588" indent="-431794" lvl="1">
              <a:lnSpc>
                <a:spcPts val="5599"/>
              </a:lnSpc>
              <a:buFont typeface="Arial"/>
              <a:buChar char="•"/>
            </a:pPr>
            <a:r>
              <a:rPr lang="en-US" sz="3999">
                <a:solidFill>
                  <a:srgbClr val="000000"/>
                </a:solidFill>
                <a:latin typeface="Playfair Display"/>
              </a:rPr>
              <a:t>Existing systems had several limitations that prompted the exploration of more advanced and accurate approaches:</a:t>
            </a:r>
          </a:p>
          <a:p>
            <a:pPr>
              <a:lnSpc>
                <a:spcPts val="5599"/>
              </a:lnSpc>
            </a:pPr>
            <a:r>
              <a:rPr lang="en-US" sz="3999">
                <a:solidFill>
                  <a:srgbClr val="000000"/>
                </a:solidFill>
                <a:latin typeface="Playfair Display"/>
              </a:rPr>
              <a:t>                                                          </a:t>
            </a:r>
          </a:p>
        </p:txBody>
      </p:sp>
      <p:sp>
        <p:nvSpPr>
          <p:cNvPr name="TextBox 5" id="5"/>
          <p:cNvSpPr txBox="true"/>
          <p:nvPr/>
        </p:nvSpPr>
        <p:spPr>
          <a:xfrm rot="0">
            <a:off x="252829" y="3755308"/>
            <a:ext cx="18035171" cy="5548131"/>
          </a:xfrm>
          <a:prstGeom prst="rect">
            <a:avLst/>
          </a:prstGeom>
        </p:spPr>
        <p:txBody>
          <a:bodyPr anchor="t" rtlCol="false" tIns="0" lIns="0" bIns="0" rIns="0">
            <a:spAutoFit/>
          </a:bodyPr>
          <a:lstStyle/>
          <a:p>
            <a:pPr marL="851649" indent="-425825" lvl="1">
              <a:lnSpc>
                <a:spcPts val="5522"/>
              </a:lnSpc>
              <a:buFont typeface="Arial"/>
              <a:buChar char="•"/>
            </a:pPr>
            <a:r>
              <a:rPr lang="en-US" sz="3944">
                <a:solidFill>
                  <a:srgbClr val="000000"/>
                </a:solidFill>
                <a:latin typeface="Playfair Display Bold"/>
              </a:rPr>
              <a:t>Automation : </a:t>
            </a:r>
            <a:r>
              <a:rPr lang="en-US" sz="3944">
                <a:solidFill>
                  <a:srgbClr val="000000"/>
                </a:solidFill>
                <a:latin typeface="Playfair Display"/>
              </a:rPr>
              <a:t>Automated systems were typically rule-based and struggled with variations in tumor size, shape, and location.</a:t>
            </a:r>
          </a:p>
          <a:p>
            <a:pPr marL="851649" indent="-425825" lvl="1">
              <a:lnSpc>
                <a:spcPts val="5522"/>
              </a:lnSpc>
              <a:buFont typeface="Arial"/>
              <a:buChar char="•"/>
            </a:pPr>
            <a:r>
              <a:rPr lang="en-US" sz="3944">
                <a:solidFill>
                  <a:srgbClr val="000000"/>
                </a:solidFill>
                <a:latin typeface="Playfair Display Bold"/>
              </a:rPr>
              <a:t>Lack of Scalability :</a:t>
            </a:r>
            <a:r>
              <a:rPr lang="en-US" sz="3944">
                <a:solidFill>
                  <a:srgbClr val="000000"/>
                </a:solidFill>
                <a:latin typeface="Playfair Display"/>
              </a:rPr>
              <a:t> Conventional methods could not easily scale to handle the increasing volume of medical imaging data generated by healthcare institutions.</a:t>
            </a:r>
          </a:p>
          <a:p>
            <a:pPr marL="851649" indent="-425825" lvl="1">
              <a:lnSpc>
                <a:spcPts val="5522"/>
              </a:lnSpc>
              <a:buFont typeface="Arial"/>
              <a:buChar char="•"/>
            </a:pPr>
            <a:r>
              <a:rPr lang="en-US" sz="3944">
                <a:solidFill>
                  <a:srgbClr val="000000"/>
                </a:solidFill>
                <a:latin typeface="Playfair Display Bold"/>
              </a:rPr>
              <a:t>Diagnostic Challenges : </a:t>
            </a:r>
            <a:r>
              <a:rPr lang="en-US" sz="3944">
                <a:solidFill>
                  <a:srgbClr val="000000"/>
                </a:solidFill>
                <a:latin typeface="Playfair Display"/>
              </a:rPr>
              <a:t>Conventional systems struggled to provide precise classifications and differentiate between tumor types.</a:t>
            </a:r>
          </a:p>
          <a:p>
            <a:pPr>
              <a:lnSpc>
                <a:spcPts val="5522"/>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928413" y="1758427"/>
            <a:ext cx="6492240" cy="0"/>
          </a:xfrm>
          <a:prstGeom prst="line">
            <a:avLst/>
          </a:prstGeom>
          <a:ln cap="flat" w="38100">
            <a:solidFill>
              <a:srgbClr val="000000"/>
            </a:solidFill>
            <a:prstDash val="solid"/>
            <a:headEnd type="oval" len="lg" w="lg"/>
            <a:tailEnd type="oval" len="lg" w="lg"/>
          </a:ln>
        </p:spPr>
      </p:sp>
      <p:sp>
        <p:nvSpPr>
          <p:cNvPr name="Freeform 3" id="3"/>
          <p:cNvSpPr/>
          <p:nvPr/>
        </p:nvSpPr>
        <p:spPr>
          <a:xfrm flipH="false" flipV="false" rot="0">
            <a:off x="415239" y="2946140"/>
            <a:ext cx="17518589" cy="6766244"/>
          </a:xfrm>
          <a:custGeom>
            <a:avLst/>
            <a:gdLst/>
            <a:ahLst/>
            <a:cxnLst/>
            <a:rect r="r" b="b" t="t" l="l"/>
            <a:pathLst>
              <a:path h="6766244" w="17518589">
                <a:moveTo>
                  <a:pt x="0" y="0"/>
                </a:moveTo>
                <a:lnTo>
                  <a:pt x="17518588" y="0"/>
                </a:lnTo>
                <a:lnTo>
                  <a:pt x="17518588" y="6766244"/>
                </a:lnTo>
                <a:lnTo>
                  <a:pt x="0" y="6766244"/>
                </a:lnTo>
                <a:lnTo>
                  <a:pt x="0" y="0"/>
                </a:lnTo>
                <a:close/>
              </a:path>
            </a:pathLst>
          </a:custGeom>
          <a:blipFill>
            <a:blip r:embed="rId2"/>
            <a:stretch>
              <a:fillRect l="-1986" t="-30853" r="-1986" b="-20569"/>
            </a:stretch>
          </a:blipFill>
        </p:spPr>
      </p:sp>
      <p:sp>
        <p:nvSpPr>
          <p:cNvPr name="TextBox 4" id="4"/>
          <p:cNvSpPr txBox="true"/>
          <p:nvPr/>
        </p:nvSpPr>
        <p:spPr>
          <a:xfrm rot="0">
            <a:off x="6158557" y="631824"/>
            <a:ext cx="5970886" cy="927102"/>
          </a:xfrm>
          <a:prstGeom prst="rect">
            <a:avLst/>
          </a:prstGeom>
        </p:spPr>
        <p:txBody>
          <a:bodyPr anchor="t" rtlCol="false" tIns="0" lIns="0" bIns="0" rIns="0">
            <a:spAutoFit/>
          </a:bodyPr>
          <a:lstStyle/>
          <a:p>
            <a:pPr algn="ctr">
              <a:lnSpc>
                <a:spcPts val="7699"/>
              </a:lnSpc>
              <a:spcBef>
                <a:spcPct val="0"/>
              </a:spcBef>
            </a:pPr>
            <a:r>
              <a:rPr lang="en-US" sz="5499">
                <a:solidFill>
                  <a:srgbClr val="000000"/>
                </a:solidFill>
                <a:latin typeface="Canva Sans Bold"/>
              </a:rPr>
              <a:t>Literature Survey</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155134" y="631824"/>
            <a:ext cx="5977732" cy="927102"/>
          </a:xfrm>
          <a:prstGeom prst="rect">
            <a:avLst/>
          </a:prstGeom>
        </p:spPr>
        <p:txBody>
          <a:bodyPr anchor="t" rtlCol="false" tIns="0" lIns="0" bIns="0" rIns="0">
            <a:spAutoFit/>
          </a:bodyPr>
          <a:lstStyle/>
          <a:p>
            <a:pPr algn="ctr">
              <a:lnSpc>
                <a:spcPts val="7699"/>
              </a:lnSpc>
              <a:spcBef>
                <a:spcPct val="0"/>
              </a:spcBef>
            </a:pPr>
            <a:r>
              <a:rPr lang="en-US" sz="5499">
                <a:solidFill>
                  <a:srgbClr val="000000"/>
                </a:solidFill>
                <a:latin typeface="Canva Sans Bold"/>
              </a:rPr>
              <a:t>Proposed System</a:t>
            </a:r>
          </a:p>
        </p:txBody>
      </p:sp>
      <p:sp>
        <p:nvSpPr>
          <p:cNvPr name="AutoShape 3" id="3"/>
          <p:cNvSpPr/>
          <p:nvPr/>
        </p:nvSpPr>
        <p:spPr>
          <a:xfrm>
            <a:off x="5928413" y="1758427"/>
            <a:ext cx="6492240" cy="0"/>
          </a:xfrm>
          <a:prstGeom prst="line">
            <a:avLst/>
          </a:prstGeom>
          <a:ln cap="flat" w="38100">
            <a:solidFill>
              <a:srgbClr val="000000"/>
            </a:solidFill>
            <a:prstDash val="solid"/>
            <a:headEnd type="oval" len="lg" w="lg"/>
            <a:tailEnd type="oval" len="lg" w="lg"/>
          </a:ln>
        </p:spPr>
      </p:sp>
      <p:sp>
        <p:nvSpPr>
          <p:cNvPr name="TextBox 4" id="4"/>
          <p:cNvSpPr txBox="true"/>
          <p:nvPr/>
        </p:nvSpPr>
        <p:spPr>
          <a:xfrm rot="0">
            <a:off x="126415" y="2366509"/>
            <a:ext cx="18161585" cy="6891791"/>
          </a:xfrm>
          <a:prstGeom prst="rect">
            <a:avLst/>
          </a:prstGeom>
        </p:spPr>
        <p:txBody>
          <a:bodyPr anchor="t" rtlCol="false" tIns="0" lIns="0" bIns="0" rIns="0">
            <a:spAutoFit/>
          </a:bodyPr>
          <a:lstStyle/>
          <a:p>
            <a:pPr marL="765292" indent="-382646" lvl="1">
              <a:lnSpc>
                <a:spcPts val="4962"/>
              </a:lnSpc>
              <a:buFont typeface="Arial"/>
              <a:buChar char="•"/>
            </a:pPr>
            <a:r>
              <a:rPr lang="en-US" sz="3544">
                <a:solidFill>
                  <a:srgbClr val="000000"/>
                </a:solidFill>
                <a:latin typeface="Playfair Display"/>
              </a:rPr>
              <a:t> Transfer learning with VGG16 enabled the development of automated systems capable of accurately detecting brain tumors in MRI scans.</a:t>
            </a:r>
          </a:p>
          <a:p>
            <a:pPr marL="765292" indent="-382646" lvl="1">
              <a:lnSpc>
                <a:spcPts val="4962"/>
              </a:lnSpc>
              <a:buFont typeface="Arial"/>
              <a:buChar char="•"/>
            </a:pPr>
            <a:r>
              <a:rPr lang="en-US" sz="3544">
                <a:solidFill>
                  <a:srgbClr val="000000"/>
                </a:solidFill>
                <a:latin typeface="Playfair Display"/>
              </a:rPr>
              <a:t>The deep architecture of VGG16 improved the classification of tumors, providing insights into tumor type, size, and location.</a:t>
            </a:r>
          </a:p>
          <a:p>
            <a:pPr marL="765292" indent="-382646" lvl="1">
              <a:lnSpc>
                <a:spcPts val="4962"/>
              </a:lnSpc>
              <a:buFont typeface="Arial"/>
              <a:buChar char="•"/>
            </a:pPr>
            <a:r>
              <a:rPr lang="en-US" sz="3544">
                <a:solidFill>
                  <a:srgbClr val="000000"/>
                </a:solidFill>
                <a:latin typeface="Playfair Display"/>
              </a:rPr>
              <a:t>The use of pre-trained models reduced the time and resources required to develop and deploy advanced healthcare solutions.</a:t>
            </a:r>
          </a:p>
          <a:p>
            <a:pPr marL="765292" indent="-382646" lvl="1">
              <a:lnSpc>
                <a:spcPts val="4962"/>
              </a:lnSpc>
              <a:buFont typeface="Arial"/>
              <a:buChar char="•"/>
            </a:pPr>
            <a:r>
              <a:rPr lang="en-US" sz="3544">
                <a:solidFill>
                  <a:srgbClr val="000000"/>
                </a:solidFill>
                <a:latin typeface="Playfair Display"/>
              </a:rPr>
              <a:t>Automated systems provided consistent and reliable results, reducing the risk of human error and improving diagnostic accuracy.</a:t>
            </a:r>
          </a:p>
          <a:p>
            <a:pPr marL="765292" indent="-382646" lvl="1">
              <a:lnSpc>
                <a:spcPts val="4962"/>
              </a:lnSpc>
              <a:buFont typeface="Arial"/>
              <a:buChar char="•"/>
            </a:pPr>
            <a:r>
              <a:rPr lang="en-US" sz="3544">
                <a:solidFill>
                  <a:srgbClr val="000000"/>
                </a:solidFill>
                <a:latin typeface="Playfair Display"/>
              </a:rPr>
              <a:t>The technology allowed healthcare institutions to scale their diagnostic capabilities to handle the increasing demand for MRI analysis.</a:t>
            </a:r>
          </a:p>
          <a:p>
            <a:pPr>
              <a:lnSpc>
                <a:spcPts val="496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73458" y="2519727"/>
            <a:ext cx="11941084" cy="5247547"/>
          </a:xfrm>
          <a:custGeom>
            <a:avLst/>
            <a:gdLst/>
            <a:ahLst/>
            <a:cxnLst/>
            <a:rect r="r" b="b" t="t" l="l"/>
            <a:pathLst>
              <a:path h="5247547" w="11941084">
                <a:moveTo>
                  <a:pt x="0" y="0"/>
                </a:moveTo>
                <a:lnTo>
                  <a:pt x="11941084" y="0"/>
                </a:lnTo>
                <a:lnTo>
                  <a:pt x="11941084" y="5247546"/>
                </a:lnTo>
                <a:lnTo>
                  <a:pt x="0" y="5247546"/>
                </a:lnTo>
                <a:lnTo>
                  <a:pt x="0" y="0"/>
                </a:lnTo>
                <a:close/>
              </a:path>
            </a:pathLst>
          </a:custGeom>
          <a:blipFill>
            <a:blip r:embed="rId2"/>
            <a:stretch>
              <a:fillRect l="0" t="0" r="0" b="0"/>
            </a:stretch>
          </a:blipFill>
        </p:spPr>
      </p:sp>
      <p:sp>
        <p:nvSpPr>
          <p:cNvPr name="TextBox 3" id="3"/>
          <p:cNvSpPr txBox="true"/>
          <p:nvPr/>
        </p:nvSpPr>
        <p:spPr>
          <a:xfrm rot="0">
            <a:off x="6820396" y="962025"/>
            <a:ext cx="4647208" cy="669926"/>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Playfair Display Bold"/>
              </a:rPr>
              <a:t>VGG16 Architecture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699846" y="-4000500"/>
            <a:ext cx="8888309" cy="18288000"/>
          </a:xfrm>
          <a:custGeom>
            <a:avLst/>
            <a:gdLst/>
            <a:ahLst/>
            <a:cxnLst/>
            <a:rect r="r" b="b" t="t" l="l"/>
            <a:pathLst>
              <a:path h="18288000" w="8888309">
                <a:moveTo>
                  <a:pt x="0" y="0"/>
                </a:moveTo>
                <a:lnTo>
                  <a:pt x="8888308" y="0"/>
                </a:lnTo>
                <a:lnTo>
                  <a:pt x="8888308" y="18288000"/>
                </a:lnTo>
                <a:lnTo>
                  <a:pt x="0" y="18288000"/>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592219" y="631824"/>
            <a:ext cx="3103563" cy="927102"/>
          </a:xfrm>
          <a:prstGeom prst="rect">
            <a:avLst/>
          </a:prstGeom>
        </p:spPr>
        <p:txBody>
          <a:bodyPr anchor="t" rtlCol="false" tIns="0" lIns="0" bIns="0" rIns="0">
            <a:spAutoFit/>
          </a:bodyPr>
          <a:lstStyle/>
          <a:p>
            <a:pPr algn="ctr">
              <a:lnSpc>
                <a:spcPts val="7699"/>
              </a:lnSpc>
              <a:spcBef>
                <a:spcPct val="0"/>
              </a:spcBef>
            </a:pPr>
            <a:r>
              <a:rPr lang="en-US" sz="5499">
                <a:solidFill>
                  <a:srgbClr val="000000"/>
                </a:solidFill>
                <a:latin typeface="Canva Sans Bold"/>
              </a:rPr>
              <a:t>Modules </a:t>
            </a:r>
          </a:p>
        </p:txBody>
      </p:sp>
      <p:sp>
        <p:nvSpPr>
          <p:cNvPr name="AutoShape 3" id="3"/>
          <p:cNvSpPr/>
          <p:nvPr/>
        </p:nvSpPr>
        <p:spPr>
          <a:xfrm>
            <a:off x="5928413" y="1758427"/>
            <a:ext cx="6492240" cy="0"/>
          </a:xfrm>
          <a:prstGeom prst="line">
            <a:avLst/>
          </a:prstGeom>
          <a:ln cap="flat" w="38100">
            <a:solidFill>
              <a:srgbClr val="000000"/>
            </a:solidFill>
            <a:prstDash val="solid"/>
            <a:headEnd type="oval" len="lg" w="lg"/>
            <a:tailEnd type="oval" len="lg" w="lg"/>
          </a:ln>
        </p:spPr>
      </p:sp>
      <p:sp>
        <p:nvSpPr>
          <p:cNvPr name="TextBox 4" id="4"/>
          <p:cNvSpPr txBox="true"/>
          <p:nvPr/>
        </p:nvSpPr>
        <p:spPr>
          <a:xfrm rot="0">
            <a:off x="1546367" y="3147632"/>
            <a:ext cx="11483777" cy="6530476"/>
          </a:xfrm>
          <a:prstGeom prst="rect">
            <a:avLst/>
          </a:prstGeom>
        </p:spPr>
        <p:txBody>
          <a:bodyPr anchor="t" rtlCol="false" tIns="0" lIns="0" bIns="0" rIns="0">
            <a:spAutoFit/>
          </a:bodyPr>
          <a:lstStyle/>
          <a:p>
            <a:pPr marL="1002776" indent="-501388" lvl="1">
              <a:lnSpc>
                <a:spcPts val="6502"/>
              </a:lnSpc>
              <a:buFont typeface="Arial"/>
              <a:buChar char="•"/>
            </a:pPr>
            <a:r>
              <a:rPr lang="en-US" sz="4644">
                <a:solidFill>
                  <a:srgbClr val="000000"/>
                </a:solidFill>
                <a:latin typeface="Playfair Display"/>
              </a:rPr>
              <a:t>Data Collection and Integration Module</a:t>
            </a:r>
          </a:p>
          <a:p>
            <a:pPr marL="1002776" indent="-501388" lvl="1">
              <a:lnSpc>
                <a:spcPts val="6502"/>
              </a:lnSpc>
              <a:buFont typeface="Arial"/>
              <a:buChar char="•"/>
            </a:pPr>
            <a:r>
              <a:rPr lang="en-US" sz="4644">
                <a:solidFill>
                  <a:srgbClr val="000000"/>
                </a:solidFill>
                <a:latin typeface="Playfair Display"/>
              </a:rPr>
              <a:t>Data Preprocessing Module</a:t>
            </a:r>
          </a:p>
          <a:p>
            <a:pPr marL="1002776" indent="-501388" lvl="1">
              <a:lnSpc>
                <a:spcPts val="6502"/>
              </a:lnSpc>
              <a:buFont typeface="Arial"/>
              <a:buChar char="•"/>
            </a:pPr>
            <a:r>
              <a:rPr lang="en-US" sz="4644">
                <a:solidFill>
                  <a:srgbClr val="000000"/>
                </a:solidFill>
                <a:latin typeface="Playfair Display"/>
              </a:rPr>
              <a:t>Data Augmentation Module</a:t>
            </a:r>
          </a:p>
          <a:p>
            <a:pPr marL="1002776" indent="-501388" lvl="1">
              <a:lnSpc>
                <a:spcPts val="6502"/>
              </a:lnSpc>
              <a:buFont typeface="Arial"/>
              <a:buChar char="•"/>
            </a:pPr>
            <a:r>
              <a:rPr lang="en-US" sz="4644">
                <a:solidFill>
                  <a:srgbClr val="000000"/>
                </a:solidFill>
                <a:latin typeface="Playfair Display"/>
              </a:rPr>
              <a:t>Data Generator Module</a:t>
            </a:r>
          </a:p>
          <a:p>
            <a:pPr marL="1002776" indent="-501388" lvl="1">
              <a:lnSpc>
                <a:spcPts val="6502"/>
              </a:lnSpc>
              <a:buFont typeface="Arial"/>
              <a:buChar char="•"/>
            </a:pPr>
            <a:r>
              <a:rPr lang="en-US" sz="4644">
                <a:solidFill>
                  <a:srgbClr val="000000"/>
                </a:solidFill>
                <a:latin typeface="Playfair Display"/>
              </a:rPr>
              <a:t>VGG16 Model Module</a:t>
            </a:r>
          </a:p>
          <a:p>
            <a:pPr marL="1002776" indent="-501388" lvl="1">
              <a:lnSpc>
                <a:spcPts val="6502"/>
              </a:lnSpc>
              <a:buFont typeface="Arial"/>
              <a:buChar char="•"/>
            </a:pPr>
            <a:r>
              <a:rPr lang="en-US" sz="4644">
                <a:solidFill>
                  <a:srgbClr val="000000"/>
                </a:solidFill>
                <a:latin typeface="Playfair Display"/>
              </a:rPr>
              <a:t>Training Module</a:t>
            </a:r>
          </a:p>
          <a:p>
            <a:pPr marL="1002776" indent="-501388" lvl="1">
              <a:lnSpc>
                <a:spcPts val="6502"/>
              </a:lnSpc>
              <a:buFont typeface="Arial"/>
              <a:buChar char="•"/>
            </a:pPr>
            <a:r>
              <a:rPr lang="en-US" sz="4644">
                <a:solidFill>
                  <a:srgbClr val="000000"/>
                </a:solidFill>
                <a:latin typeface="Playfair Display"/>
              </a:rPr>
              <a:t>Evaluation Module</a:t>
            </a:r>
          </a:p>
          <a:p>
            <a:pPr>
              <a:lnSpc>
                <a:spcPts val="6502"/>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DAFzjDBdQfI</dc:identifier>
  <dcterms:modified xsi:type="dcterms:W3CDTF">2011-08-01T06:04:30Z</dcterms:modified>
  <cp:revision>1</cp:revision>
  <dc:title>Brain Tumor Detection And Classification Using Transferred Learning</dc:title>
</cp:coreProperties>
</file>