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C4151E-0B46-4776-A1CA-10C4CCD072E4}">
  <a:tblStyle styleId="{3DC4151E-0B46-4776-A1CA-10C4CCD072E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889c2bb5b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9889c2bb5b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889c2bb5b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9889c2bb5b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167399" y="1061959"/>
            <a:ext cx="8809200" cy="3409800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20-10-2023</a:t>
            </a:r>
            <a:endParaRPr/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8" name="Google Shape;138;p26"/>
          <p:cNvGraphicFramePr/>
          <p:nvPr/>
        </p:nvGraphicFramePr>
        <p:xfrm>
          <a:off x="228650" y="11316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{3DC4151E-0B46-4776-A1CA-10C4CCD072E4}</a:tableStyleId>
              </a:tblPr>
              <a:tblGrid>
                <a:gridCol w="779300"/>
                <a:gridCol w="2719875"/>
                <a:gridCol w="2058200"/>
                <a:gridCol w="1980850"/>
                <a:gridCol w="1209725"/>
              </a:tblGrid>
              <a:tr h="293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of the Paper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of the Journal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 of Publication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Discussions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96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imes New Roman"/>
                        <a:buNone/>
                      </a:pPr>
                      <a:r>
                        <a:rPr b="0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generalized framework of feature learning enhanced convolutional neural network for pathology-image-oriented cancer diagnosis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Computers in Biology and Medicine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Volume 151, Part A (Science Direct)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paper introduces FLE-CNN for cancer detection in histopathology images, achieving high accuracy outperforming other models, showcasing strong generalization.</a:t>
                      </a:r>
                      <a:endParaRPr b="1"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64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imes New Roman"/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Brain tumor detection from MRI images using deep learning techniques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IOP Conf. Series: Materials Science and Engineering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  <a:endParaRPr sz="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Vision Transformer is used to get Region of Interest in WSI Images rather.</a:t>
                      </a:r>
                      <a:endParaRPr sz="1100"/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imes New Roman"/>
                        <a:buNone/>
                      </a:pPr>
                      <a:r>
                        <a:rPr b="0"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Vision Transformers, Ensemble Model, and Transfer Learning Leveraging Explainable AI for Brain Tumor Detection and Classification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 4th International Conference for Emerging Technology (INCET)</a:t>
                      </a:r>
                      <a:endParaRPr sz="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</a:t>
                      </a:r>
                      <a:endParaRPr sz="1100"/>
                    </a:p>
                  </a:txBody>
                  <a:tcPr marT="34300" marB="34300" marR="68600" marL="6860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Times New Roman"/>
                        <a:buNone/>
                      </a:pPr>
                      <a:r>
                        <a:rPr lang="en" sz="750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accuracy of 98.02% was achieved with ResNet50 architecture and 98.32% with Xception architecture.</a:t>
                      </a:r>
                      <a:endParaRPr sz="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39" name="Google Shape;139;p26"/>
          <p:cNvGrpSpPr/>
          <p:nvPr/>
        </p:nvGrpSpPr>
        <p:grpSpPr>
          <a:xfrm>
            <a:off x="0" y="0"/>
            <a:ext cx="9144000" cy="978300"/>
            <a:chOff x="0" y="1"/>
            <a:chExt cx="12192000" cy="1304400"/>
          </a:xfrm>
        </p:grpSpPr>
        <p:grpSp>
          <p:nvGrpSpPr>
            <p:cNvPr id="140" name="Google Shape;140;p26"/>
            <p:cNvGrpSpPr/>
            <p:nvPr/>
          </p:nvGrpSpPr>
          <p:grpSpPr>
            <a:xfrm>
              <a:off x="0" y="1"/>
              <a:ext cx="12192000" cy="1304400"/>
              <a:chOff x="0" y="1"/>
              <a:chExt cx="12192000" cy="1304400"/>
            </a:xfrm>
          </p:grpSpPr>
          <p:sp>
            <p:nvSpPr>
              <p:cNvPr id="141" name="Google Shape;141;p26"/>
              <p:cNvSpPr/>
              <p:nvPr/>
            </p:nvSpPr>
            <p:spPr>
              <a:xfrm>
                <a:off x="0" y="1"/>
                <a:ext cx="12192000" cy="1304400"/>
              </a:xfrm>
              <a:prstGeom prst="rect">
                <a:avLst/>
              </a:prstGeom>
              <a:solidFill>
                <a:srgbClr val="00206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63500" marR="0" rt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63500" marR="0" rtl="0"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i="0" lang="en" sz="21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R.M.D ENGINEERING COLLEGE</a:t>
                </a:r>
                <a:endParaRPr b="0" i="0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6350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" sz="1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(An Autonomous Institution)</a:t>
                </a:r>
                <a:endParaRPr sz="1100"/>
              </a:p>
              <a:p>
                <a:pPr indent="0" lvl="0" marL="6350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" sz="2100" u="none" cap="none" strike="noStrike">
                    <a:solidFill>
                      <a:srgbClr val="FFFF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IDEATHON - 2023</a:t>
                </a:r>
                <a:endParaRPr b="1" i="0" sz="1500" u="none" cap="none" strike="noStrike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6350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42" name="Google Shape;142;p2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68691" y="59708"/>
                <a:ext cx="983591" cy="11876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3" name="Google Shape;143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36220" y="59708"/>
              <a:ext cx="894016" cy="1187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366372" y="80014"/>
              <a:ext cx="877086" cy="1204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338506" y="80014"/>
              <a:ext cx="1758445" cy="11673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183524" y="1168759"/>
            <a:ext cx="8809200" cy="3409800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20-10-2023</a:t>
            </a:r>
            <a:endParaRPr/>
          </a:p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3" name="Google Shape;153;p27"/>
          <p:cNvGraphicFramePr/>
          <p:nvPr/>
        </p:nvGraphicFramePr>
        <p:xfrm>
          <a:off x="508000" y="1469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{3DC4151E-0B46-4776-A1CA-10C4CCD072E4}</a:tableStyleId>
              </a:tblPr>
              <a:tblGrid>
                <a:gridCol w="725775"/>
                <a:gridCol w="2533050"/>
                <a:gridCol w="1916825"/>
                <a:gridCol w="1844800"/>
                <a:gridCol w="1126625"/>
              </a:tblGrid>
              <a:tr h="293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of the Paper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of the Journal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 of Publication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Discussions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968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Order-ViT: Order Learning Vision Transformer for Cancer Classification in Pathology Images 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These ICCV 2023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 order-learning vision transformer for cancer classification considers both categorical and order classification, enhancing diagnosis accuracy for colorectal and gastric cancers.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645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Pyramid multi-loss vision transformer for thyroid cancer classification using cytological smear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Knowledge-Based Systems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Volume 275, 5 September 2023, 110721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PyMLViT, a pyramid multi-loss vision transformer model, leverages multi-instance learning to improve thyroid cancer diagnosis in cytological smears by enhancing contextual information and feature diversity, as validated in real-world datasets.</a:t>
                      </a:r>
                      <a:endParaRPr sz="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grpSp>
        <p:nvGrpSpPr>
          <p:cNvPr id="154" name="Google Shape;154;p27"/>
          <p:cNvGrpSpPr/>
          <p:nvPr/>
        </p:nvGrpSpPr>
        <p:grpSpPr>
          <a:xfrm>
            <a:off x="0" y="0"/>
            <a:ext cx="9144000" cy="978300"/>
            <a:chOff x="0" y="1"/>
            <a:chExt cx="12192000" cy="1304400"/>
          </a:xfrm>
        </p:grpSpPr>
        <p:grpSp>
          <p:nvGrpSpPr>
            <p:cNvPr id="155" name="Google Shape;155;p27"/>
            <p:cNvGrpSpPr/>
            <p:nvPr/>
          </p:nvGrpSpPr>
          <p:grpSpPr>
            <a:xfrm>
              <a:off x="0" y="1"/>
              <a:ext cx="12192000" cy="1304400"/>
              <a:chOff x="0" y="1"/>
              <a:chExt cx="12192000" cy="1304400"/>
            </a:xfrm>
          </p:grpSpPr>
          <p:sp>
            <p:nvSpPr>
              <p:cNvPr id="156" name="Google Shape;156;p27"/>
              <p:cNvSpPr/>
              <p:nvPr/>
            </p:nvSpPr>
            <p:spPr>
              <a:xfrm>
                <a:off x="0" y="1"/>
                <a:ext cx="12192000" cy="1304400"/>
              </a:xfrm>
              <a:prstGeom prst="rect">
                <a:avLst/>
              </a:prstGeom>
              <a:solidFill>
                <a:srgbClr val="002060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63500" marR="0" rt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63500" marR="0" rtl="0"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b="1" i="0" lang="en" sz="21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R.M.D ENGINEERING COLLEGE</a:t>
                </a:r>
                <a:endParaRPr b="0" i="0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6350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" sz="1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(An Autonomous Institution)</a:t>
                </a:r>
                <a:endParaRPr sz="1100"/>
              </a:p>
              <a:p>
                <a:pPr indent="0" lvl="0" marL="6350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" sz="2100" u="none" cap="none" strike="noStrike">
                    <a:solidFill>
                      <a:srgbClr val="FFFF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IDEATHON - 2023</a:t>
                </a:r>
                <a:endParaRPr b="1" i="0" sz="1500" u="none" cap="none" strike="noStrike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6350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57" name="Google Shape;157;p2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68691" y="59708"/>
                <a:ext cx="983591" cy="11876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8" name="Google Shape;158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36220" y="59708"/>
              <a:ext cx="894016" cy="1187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366372" y="80014"/>
              <a:ext cx="877086" cy="1204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338506" y="80014"/>
              <a:ext cx="1758445" cy="11673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