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7"/>
  </p:notesMasterIdLst>
  <p:sldIdLst>
    <p:sldId id="296" r:id="rId2"/>
    <p:sldId id="295" r:id="rId3"/>
    <p:sldId id="297" r:id="rId4"/>
    <p:sldId id="306" r:id="rId5"/>
    <p:sldId id="299" r:id="rId6"/>
    <p:sldId id="300" r:id="rId7"/>
    <p:sldId id="305" r:id="rId8"/>
    <p:sldId id="307" r:id="rId9"/>
    <p:sldId id="308" r:id="rId10"/>
    <p:sldId id="309" r:id="rId11"/>
    <p:sldId id="303" r:id="rId12"/>
    <p:sldId id="311" r:id="rId13"/>
    <p:sldId id="313" r:id="rId14"/>
    <p:sldId id="312" r:id="rId15"/>
    <p:sldId id="314" r:id="rId16"/>
    <p:sldId id="320" r:id="rId17"/>
    <p:sldId id="317" r:id="rId18"/>
    <p:sldId id="318" r:id="rId19"/>
    <p:sldId id="319" r:id="rId20"/>
    <p:sldId id="321" r:id="rId21"/>
    <p:sldId id="322" r:id="rId22"/>
    <p:sldId id="323" r:id="rId23"/>
    <p:sldId id="324" r:id="rId24"/>
    <p:sldId id="304" r:id="rId25"/>
    <p:sldId id="278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mbria" panose="02040503050406030204" pitchFamily="18" charset="0"/>
      <p:regular r:id="rId32"/>
      <p:bold r:id="rId33"/>
      <p:italic r:id="rId34"/>
      <p:boldItalic r:id="rId35"/>
    </p:embeddedFont>
    <p:embeddedFont>
      <p:font typeface="Catamaran" panose="020B0604020202020204" charset="0"/>
      <p:regular r:id="rId36"/>
      <p:bold r:id="rId37"/>
    </p:embeddedFont>
    <p:embeddedFont>
      <p:font typeface="Catamaran Thin" panose="020B060402020202020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d9c6d70173_1_1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d9c6d70173_1_1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2500800" y="285475"/>
            <a:ext cx="4142388" cy="457254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508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4239143" y="104898"/>
            <a:ext cx="665704" cy="734888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  <a:defRPr i="1">
                <a:solidFill>
                  <a:schemeClr val="lt1"/>
                </a:solidFill>
              </a:defRPr>
            </a:lvl1pPr>
            <a:lvl2pPr marL="914400" lvl="1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2pPr>
            <a:lvl3pPr marL="1371600" lvl="2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3pPr>
            <a:lvl4pPr marL="1828800" lvl="3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4pPr>
            <a:lvl5pPr marL="2286000" lvl="4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5pPr>
            <a:lvl6pPr marL="2743200" lvl="5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6pPr>
            <a:lvl7pPr marL="3200400" lvl="6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7pPr>
            <a:lvl8pPr marL="3657600" lvl="7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8pPr>
            <a:lvl9pPr marL="4114800" lvl="8" indent="-381000" algn="ctr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4"/>
          <p:cNvSpPr txBox="1"/>
          <p:nvPr/>
        </p:nvSpPr>
        <p:spPr>
          <a:xfrm>
            <a:off x="3593400" y="38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96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9" name="Google Shape;59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4"/>
          <p:cNvSpPr/>
          <p:nvPr/>
        </p:nvSpPr>
        <p:spPr>
          <a:xfrm rot="10800000">
            <a:off x="6914577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1" name="Google Shape;61;p4"/>
          <p:cNvSpPr/>
          <p:nvPr/>
        </p:nvSpPr>
        <p:spPr>
          <a:xfrm rot="10800000">
            <a:off x="2189989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609650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7591188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875251" y="3108746"/>
            <a:ext cx="1238537" cy="1367251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6750099" y="2565690"/>
            <a:ext cx="1670713" cy="184417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8078502" y="1646297"/>
            <a:ext cx="1238537" cy="136719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-276225" y="372088"/>
            <a:ext cx="2001163" cy="2208980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6750100" y="9939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-211075" y="40392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59" name="Google Shape;159;p10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71" name="Google Shape;17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6" r:id="rId3"/>
    <p:sldLayoutId id="2147483657" r:id="rId4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pic>
        <p:nvPicPr>
          <p:cNvPr id="1026" name="Picture 2" descr="https://lh4.googleusercontent.com/bZbiQi8m5h98FwLC6YEcWpSTUp7-9BA1rJLS6S3tCZ6Ii8XXJui9j4cULtowMqZoXcEij5pCbisxbvaVsLok-mbEC8UvEKg-4hamZfj5b3b1lJdBgb6zar34iSKzqCFFnRxMxDcRtrSNnp0EKW5gFCMTZKt7rWmdlUv4Xitd_Qx5cyZurA0ljl98yDWAFXg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637414" cy="142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55650" y="0"/>
            <a:ext cx="7283303" cy="1867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latin typeface="Cambria" panose="02040503050406030204" pitchFamily="18" charset="0"/>
              </a:rPr>
              <a:t>DAYANANDA SAGAR UNIVERSITY</a:t>
            </a:r>
            <a:endParaRPr lang="en-US" sz="2800" u="sng" dirty="0">
              <a:solidFill>
                <a:schemeClr val="bg1"/>
              </a:solidFill>
            </a:endParaRPr>
          </a:p>
          <a:p>
            <a:pPr algn="ctr">
              <a:spcBef>
                <a:spcPts val="400"/>
              </a:spcBef>
            </a:pPr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2400" b="1" u="sng" dirty="0">
                <a:solidFill>
                  <a:schemeClr val="bg1"/>
                </a:solidFill>
                <a:latin typeface="Cambria" panose="02040503050406030204" pitchFamily="18" charset="0"/>
              </a:rPr>
              <a:t>SCHOOL OF ENGINEERING</a:t>
            </a:r>
            <a:endParaRPr lang="en-US" sz="2400" u="sng" dirty="0">
              <a:solidFill>
                <a:schemeClr val="bg1"/>
              </a:solidFill>
            </a:endParaRPr>
          </a:p>
          <a:p>
            <a:br>
              <a:rPr lang="en-US" sz="2800" dirty="0">
                <a:solidFill>
                  <a:schemeClr val="bg1"/>
                </a:solidFill>
              </a:rPr>
            </a:b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46277" y="1096123"/>
            <a:ext cx="59020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 panose="020F0502020204030204" pitchFamily="34" charset="0"/>
              </a:rPr>
              <a:t>Department of Computer Science and Technology</a:t>
            </a:r>
            <a:endParaRPr lang="en-US" sz="20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br>
              <a:rPr lang="en-US" sz="2000" dirty="0">
                <a:solidFill>
                  <a:schemeClr val="bg1"/>
                </a:solidFill>
              </a:rPr>
            </a:b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1573984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18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</a:rPr>
              <a:t>Major Project Phase-II</a:t>
            </a:r>
            <a:endParaRPr lang="en-IN" sz="1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br>
              <a:rPr lang="en-IN" sz="1600" dirty="0">
                <a:solidFill>
                  <a:schemeClr val="bg1"/>
                </a:solidFill>
              </a:rPr>
            </a:b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0" y="2020260"/>
            <a:ext cx="50292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solidFill>
                  <a:srgbClr val="002060"/>
                </a:solidFill>
                <a:latin typeface="Calibri" panose="020F0502020204030204" pitchFamily="34" charset="0"/>
              </a:rPr>
              <a:t>“DETECTION OF THYROID DISORDER USING MACHINE LEARNING APPROACH”</a:t>
            </a:r>
            <a:endParaRPr lang="en-US" sz="2000" b="1" i="1" dirty="0">
              <a:solidFill>
                <a:srgbClr val="002060"/>
              </a:solidFill>
            </a:endParaRPr>
          </a:p>
          <a:p>
            <a:br>
              <a:rPr lang="en-US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76377" y="2882842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Under the Supervision,</a:t>
            </a:r>
            <a:endParaRPr lang="en-US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1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 Prof. Meghana G</a:t>
            </a:r>
            <a:endParaRPr lang="en-US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br>
              <a:rPr lang="en-US" sz="1600" dirty="0">
                <a:solidFill>
                  <a:schemeClr val="bg1"/>
                </a:solidFill>
              </a:rPr>
            </a:b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76377" y="3652866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Presented By:</a:t>
            </a:r>
            <a:endParaRPr lang="en-IN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IN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R Siresha (ENG19CS0241)</a:t>
            </a:r>
            <a:endParaRPr lang="en-IN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IN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R Ajith Kumar (ENG19CS0254)</a:t>
            </a:r>
            <a:endParaRPr lang="en-IN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IN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Ritika G M (ENG19CS0257)</a:t>
            </a:r>
            <a:endParaRPr lang="en-IN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IN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Sathvika Patil (ENG19CS0287)</a:t>
            </a:r>
            <a:endParaRPr lang="en-IN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15200" y="4453085"/>
            <a:ext cx="15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TEAM NO : 59</a:t>
            </a:r>
          </a:p>
        </p:txBody>
      </p:sp>
    </p:spTree>
    <p:extLst>
      <p:ext uri="{BB962C8B-B14F-4D97-AF65-F5344CB8AC3E}">
        <p14:creationId xmlns:p14="http://schemas.microsoft.com/office/powerpoint/2010/main" val="45772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406324"/>
              </p:ext>
            </p:extLst>
          </p:nvPr>
        </p:nvGraphicFramePr>
        <p:xfrm>
          <a:off x="744277" y="219148"/>
          <a:ext cx="7608715" cy="3395922"/>
        </p:xfrm>
        <a:graphic>
          <a:graphicData uri="http://schemas.openxmlformats.org/drawingml/2006/table">
            <a:tbl>
              <a:tblPr firstRow="1" bandRow="1">
                <a:tableStyleId>{93EC2C83-4F27-46E9-AB52-EA9CB43B9D6F}</a:tableStyleId>
              </a:tblPr>
              <a:tblGrid>
                <a:gridCol w="1902180">
                  <a:extLst>
                    <a:ext uri="{9D8B030D-6E8A-4147-A177-3AD203B41FA5}">
                      <a16:colId xmlns:a16="http://schemas.microsoft.com/office/drawing/2014/main" val="2684852750"/>
                    </a:ext>
                  </a:extLst>
                </a:gridCol>
                <a:gridCol w="2065702">
                  <a:extLst>
                    <a:ext uri="{9D8B030D-6E8A-4147-A177-3AD203B41FA5}">
                      <a16:colId xmlns:a16="http://schemas.microsoft.com/office/drawing/2014/main" val="2642020939"/>
                    </a:ext>
                  </a:extLst>
                </a:gridCol>
                <a:gridCol w="1796775">
                  <a:extLst>
                    <a:ext uri="{9D8B030D-6E8A-4147-A177-3AD203B41FA5}">
                      <a16:colId xmlns:a16="http://schemas.microsoft.com/office/drawing/2014/main" val="2289099922"/>
                    </a:ext>
                  </a:extLst>
                </a:gridCol>
                <a:gridCol w="1844058">
                  <a:extLst>
                    <a:ext uri="{9D8B030D-6E8A-4147-A177-3AD203B41FA5}">
                      <a16:colId xmlns:a16="http://schemas.microsoft.com/office/drawing/2014/main" val="1837586842"/>
                    </a:ext>
                  </a:extLst>
                </a:gridCol>
              </a:tblGrid>
              <a:tr h="7336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dirty="0"/>
                        <a:t>Author’s Name/ Paper Title 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tx1"/>
                          </a:solidFill>
                        </a:rPr>
                        <a:t>Conference/Journal Name and year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tx1"/>
                          </a:solidFill>
                        </a:rPr>
                        <a:t>Technology/ Design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tx1"/>
                          </a:solidFill>
                        </a:rPr>
                        <a:t>Results shared by author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099114"/>
                  </a:ext>
                </a:extLst>
              </a:tr>
              <a:tr h="1321158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‘</a:t>
                      </a:r>
                      <a:r>
                        <a:rPr lang="en-IN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Thyriod</a:t>
                      </a:r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detection using machine learning’</a:t>
                      </a:r>
                    </a:p>
                    <a:p>
                      <a:r>
                        <a:rPr lang="en-IN" sz="1100" i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Chandan</a:t>
                      </a:r>
                      <a:r>
                        <a:rPr lang="en-IN" sz="11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R, </a:t>
                      </a:r>
                      <a:r>
                        <a:rPr lang="en-IN" sz="1100" i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Chethan</a:t>
                      </a:r>
                      <a:r>
                        <a:rPr lang="en-IN" sz="11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N" sz="1100" i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vasan</a:t>
                      </a:r>
                      <a:r>
                        <a:rPr lang="en-IN" sz="11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lang="en-IN" sz="1100" i="1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N" sz="1100" i="1" baseline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en-IN" sz="1100" i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hethan</a:t>
                      </a:r>
                      <a:r>
                        <a:rPr lang="en-IN" sz="11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MS, </a:t>
                      </a:r>
                      <a:r>
                        <a:rPr lang="en-IN" sz="1100" i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Devikarani</a:t>
                      </a:r>
                      <a:r>
                        <a:rPr lang="en-IN" sz="11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International journal of engineering applied sciences and technology </a:t>
                      </a:r>
                    </a:p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</a:t>
                      </a:r>
                      <a:r>
                        <a:rPr lang="en-US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- 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2021</a:t>
                      </a:r>
                      <a:endParaRPr lang="en-IN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Classifiers used in this paper are support vector machine(SVM), decision tree, logistic regression, K-nearest neighbors, </a:t>
                      </a:r>
                      <a:endParaRPr lang="en-IN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highest accuracy is for logistic regression algorithm with 90.2%</a:t>
                      </a:r>
                      <a:endParaRPr lang="en-IN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742685"/>
                  </a:ext>
                </a:extLst>
              </a:tr>
              <a:tr h="1103066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‘Empirical method for thyroid disease classification using a machine learning approach’ </a:t>
                      </a:r>
                    </a:p>
                    <a:p>
                      <a:r>
                        <a:rPr lang="en-IN" sz="11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Muhammad </a:t>
                      </a:r>
                      <a:r>
                        <a:rPr lang="en-IN" sz="1100" i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hamid,Tahir</a:t>
                      </a:r>
                      <a:r>
                        <a:rPr lang="en-IN" sz="11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N" sz="1100" i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alyas,Khalid</a:t>
                      </a:r>
                      <a:r>
                        <a:rPr lang="en-IN" sz="11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Alissa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Journal of biomedicine and biotechnology, </a:t>
                      </a:r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Hindawi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</a:t>
                      </a:r>
                      <a:r>
                        <a:rPr lang="en-US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- 2022</a:t>
                      </a:r>
                      <a:endParaRPr lang="en-IN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Classifiers used are decision</a:t>
                      </a:r>
                      <a:r>
                        <a:rPr lang="en-US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tree, random forest algorithm, KNN</a:t>
                      </a:r>
                      <a:endParaRPr lang="en-IN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highest accuracy is for random forest algorithm equal to 94.8% accuracy and 91% specificity</a:t>
                      </a:r>
                      <a:endParaRPr lang="en-IN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13106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258057" y="4897230"/>
            <a:ext cx="25811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Dept of CSE., SOE-Dayananda Sagar University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4277" y="4221126"/>
            <a:ext cx="8155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We visited Dayananda Sagar Hospital for collecting real time data of thyroid</a:t>
            </a:r>
          </a:p>
        </p:txBody>
      </p:sp>
    </p:spTree>
    <p:extLst>
      <p:ext uri="{BB962C8B-B14F-4D97-AF65-F5344CB8AC3E}">
        <p14:creationId xmlns:p14="http://schemas.microsoft.com/office/powerpoint/2010/main" val="2550260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977" y="707124"/>
            <a:ext cx="6010500" cy="396300"/>
          </a:xfrm>
        </p:spPr>
        <p:txBody>
          <a:bodyPr/>
          <a:lstStyle/>
          <a:p>
            <a:r>
              <a:rPr lang="en-IN" dirty="0"/>
              <a:t>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10" name="TextBox 9"/>
          <p:cNvSpPr txBox="1"/>
          <p:nvPr/>
        </p:nvSpPr>
        <p:spPr>
          <a:xfrm>
            <a:off x="1207869" y="2292295"/>
            <a:ext cx="24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i="1" dirty="0">
                <a:latin typeface="Calibri" panose="020F0502020204030204" pitchFamily="34" charset="0"/>
                <a:cs typeface="Calibri" panose="020F0502020204030204" pitchFamily="34" charset="0"/>
              </a:rPr>
              <a:t>FLOW CHART DIAGRAM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93871" y="4946651"/>
            <a:ext cx="25811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Dept of CSE., SOE-Dayananda Sagar University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820" y="0"/>
            <a:ext cx="518821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58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3427549" y="322723"/>
            <a:ext cx="2519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/>
              <a:t>DATA FLOW DIAGRAM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7549" y="4897279"/>
            <a:ext cx="25811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Dept of CSE., SOE-Dayananda Sagar University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657" y="861909"/>
            <a:ext cx="6953250" cy="383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79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Data collection is the first most stage of this project.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Data pre-processing is done to transform the raw data into clean data.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Splitting of data into train and test datasets.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The training dataset is used to fit the model ie., algorithms.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The test dataset is used to assess the models performance.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Finally, the processed data is utilised to implement all the machine learning algorithms such as Random forest, SVM and Naïve Bayes to detect thyroid and to give the best accuracy.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8521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059" y="351549"/>
            <a:ext cx="6010500" cy="396300"/>
          </a:xfrm>
        </p:spPr>
        <p:txBody>
          <a:bodyPr/>
          <a:lstStyle/>
          <a:p>
            <a:r>
              <a:rPr lang="en-IN" dirty="0"/>
              <a:t>OUTPUT SCREENSHOTS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7C830-1195-437E-8013-F71A2AC7C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00" y="885628"/>
            <a:ext cx="7853412" cy="412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61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F5C21-FEFA-42FE-99CD-14BF57F84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93" y="69111"/>
            <a:ext cx="7753491" cy="500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81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71042D-2AAD-47B4-9C10-FB499C9F57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2B2EC0-99CF-4930-AC71-1FC9C8224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47" y="63795"/>
            <a:ext cx="7739106" cy="501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34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9FBD4-A710-49B3-A1EF-80BE6D34B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54" y="42530"/>
            <a:ext cx="7753491" cy="505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89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B50763-D2DD-4394-A898-A787121A7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5" y="79744"/>
            <a:ext cx="7727190" cy="498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34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9C1CF1-3F22-4CF7-9D0F-6F2E0C1A6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44" y="47846"/>
            <a:ext cx="7748711" cy="504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7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 Connection Between Stress and Thyroid - PharmEas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49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9615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3DA4-B194-48AB-95E5-1325970A09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F7F038-207C-4E8B-A59C-323A13934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18" y="0"/>
            <a:ext cx="770096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51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230C05-F408-40D0-A7A0-3CC7631E30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15BD03-9999-4D57-9058-BA0BBA653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5" y="0"/>
            <a:ext cx="77271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29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E225F6-4917-4D7A-AA82-D1E6868F4E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DD769C-4133-4E7B-B1CD-2C6DDABCA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03" y="0"/>
            <a:ext cx="769139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98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9A5232-6051-4B7D-B52A-E1FF533273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14A29-0CF5-47AF-955C-54471C2B9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93" y="0"/>
            <a:ext cx="77224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2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998" y="825368"/>
            <a:ext cx="6010500" cy="396300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649" y="1546079"/>
            <a:ext cx="6727486" cy="3515017"/>
          </a:xfrm>
        </p:spPr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Lerina Aversanoa, Mario Luca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Bernardia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, Marta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Cimitileb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, Martina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Iammarinoa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, Paolo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Emidio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Macchiac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Immacolata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Cristina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Nettorec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, Chiara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Verdonea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."Thyroid Disease Treatment prediction with machine learning approaches". 25th International Conference on Knowledge-Based and Intelligent Information &amp; Engineering Systems, Procedia Computer Science 192 (2021) 1031–1040.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Priyanka Duggal,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Shipra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Shukla. " Prediction Of Thyroid Disorders Using Advanced Machine Learning Techniques ". 10th International Conference on Cloud Computing, Data Science &amp; Engineering (Confluence).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Marissa Lourdes De Ataide, Amita Dessai. "Thyroid Disease Detection using Soft Computing Techniques". International Research Journal of Engineering and Technology (IRJET).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Hebatullah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Mohammad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Almahshi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Esraa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Abdallah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Almasri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Hiam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Alquran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, Wan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Azani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Mustafa, Ahmed Alkhayyat. "Hypothyroidism Prediction and Detection Using Machine Learning". 5th International Conference on Engineering Technology and its Applications 2022- (5thIICETA2022) 978-1-6654-7215-9/22/$31.00 ©2022 IEEE.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3573657" y="4897279"/>
            <a:ext cx="25811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Dept of CSE., SOE-Dayananda Sagar University</a:t>
            </a:r>
          </a:p>
        </p:txBody>
      </p:sp>
    </p:spTree>
    <p:extLst>
      <p:ext uri="{BB962C8B-B14F-4D97-AF65-F5344CB8AC3E}">
        <p14:creationId xmlns:p14="http://schemas.microsoft.com/office/powerpoint/2010/main" val="3090224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 txBox="1">
            <a:spLocks noGrp="1"/>
          </p:cNvSpPr>
          <p:nvPr>
            <p:ph type="ctrTitle" idx="4294967295"/>
          </p:nvPr>
        </p:nvSpPr>
        <p:spPr>
          <a:xfrm>
            <a:off x="3381175" y="1054175"/>
            <a:ext cx="4422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THANKS!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506" name="Google Shape;506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25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507" name="Google Shape;507;p3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150" y="504315"/>
            <a:ext cx="1975353" cy="1975353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565772" y="4897230"/>
            <a:ext cx="25811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Dept of CSE., SOE-Dayananda Sagar University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1957" y="1506776"/>
            <a:ext cx="6010500" cy="2884200"/>
          </a:xfrm>
        </p:spPr>
        <p:txBody>
          <a:bodyPr/>
          <a:lstStyle/>
          <a:p>
            <a:r>
              <a:rPr lang="en-IN" sz="1800" b="1" dirty="0">
                <a:latin typeface="Catamaran" panose="020B0604020202020204" charset="0"/>
                <a:cs typeface="Catamaran" panose="020B0604020202020204" charset="0"/>
              </a:rPr>
              <a:t>ABSTRACT</a:t>
            </a:r>
          </a:p>
          <a:p>
            <a:r>
              <a:rPr lang="en-IN" sz="1800" b="1" dirty="0">
                <a:latin typeface="Catamaran" panose="020B0604020202020204" charset="0"/>
                <a:cs typeface="Catamaran" panose="020B0604020202020204" charset="0"/>
              </a:rPr>
              <a:t>PROBLEM STATEMENT</a:t>
            </a:r>
          </a:p>
          <a:p>
            <a:r>
              <a:rPr lang="en-IN" sz="1800" b="1" dirty="0">
                <a:latin typeface="Catamaran" panose="020B0604020202020204" charset="0"/>
                <a:cs typeface="Catamaran" panose="020B0604020202020204" charset="0"/>
              </a:rPr>
              <a:t>INTRODUCTION</a:t>
            </a:r>
          </a:p>
          <a:p>
            <a:r>
              <a:rPr lang="en-IN" sz="1800" b="1" dirty="0">
                <a:latin typeface="Catamaran" panose="020B0604020202020204" charset="0"/>
                <a:cs typeface="Catamaran" panose="020B0604020202020204" charset="0"/>
              </a:rPr>
              <a:t>STATE OF THE ART WORK</a:t>
            </a:r>
          </a:p>
          <a:p>
            <a:r>
              <a:rPr lang="en-IN" sz="1800" b="1" dirty="0">
                <a:latin typeface="Catamaran" panose="020B0604020202020204" charset="0"/>
                <a:cs typeface="Catamaran" panose="020B0604020202020204" charset="0"/>
              </a:rPr>
              <a:t>DESIGN</a:t>
            </a:r>
          </a:p>
          <a:p>
            <a:r>
              <a:rPr lang="en-IN" sz="1800" b="1" dirty="0">
                <a:latin typeface="Catamaran" panose="020B0604020202020204" charset="0"/>
                <a:cs typeface="Catamaran" panose="020B0604020202020204" charset="0"/>
              </a:rPr>
              <a:t>METHODOLOGY</a:t>
            </a:r>
          </a:p>
          <a:p>
            <a:r>
              <a:rPr lang="en-IN" sz="1800" b="1" dirty="0">
                <a:latin typeface="Catamaran" panose="020B0604020202020204" charset="0"/>
                <a:cs typeface="Catamaran" panose="020B0604020202020204" charset="0"/>
              </a:rPr>
              <a:t>OUTPUT SCREENSHOTS</a:t>
            </a:r>
          </a:p>
          <a:p>
            <a:r>
              <a:rPr lang="en-IN" sz="1800" b="1" dirty="0">
                <a:latin typeface="Catamaran" panose="020B0604020202020204" charset="0"/>
                <a:cs typeface="Catamaran" panose="020B0604020202020204" charset="0"/>
              </a:rPr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3276710" y="4908766"/>
            <a:ext cx="25811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Dept of CSE., SOE-Dayananda Sagar University</a:t>
            </a:r>
          </a:p>
        </p:txBody>
      </p:sp>
    </p:spTree>
    <p:extLst>
      <p:ext uri="{BB962C8B-B14F-4D97-AF65-F5344CB8AC3E}">
        <p14:creationId xmlns:p14="http://schemas.microsoft.com/office/powerpoint/2010/main" val="171694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100" y="1390533"/>
            <a:ext cx="6918873" cy="3639901"/>
          </a:xfrm>
        </p:spPr>
        <p:txBody>
          <a:bodyPr/>
          <a:lstStyle/>
          <a:p>
            <a:pPr algn="just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disease like Thyroid is found in 42 million people in India. The secretions of thyroid hormones are culpable in controlling the metabolism.</a:t>
            </a:r>
          </a:p>
          <a:p>
            <a:pPr algn="just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This project presents several methods for thyroid disease diagnosis related to the machine learning algorithms. </a:t>
            </a:r>
          </a:p>
          <a:p>
            <a:pPr algn="just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machine learning plays a decisive role in the process of disease prediction and this paper handles the analysis and classification models that are being used in the thyroid detection.</a:t>
            </a:r>
          </a:p>
          <a:p>
            <a:pPr algn="just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use multiple machine learning algorithms such as Naïve Bayes, SVM and  Random Forest to detect the thyroid disorders based on the performance ie., the highest accuracy.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3321223" y="4907323"/>
            <a:ext cx="25811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Dept of CSE., SOE-Dayananda Sagar University</a:t>
            </a:r>
          </a:p>
        </p:txBody>
      </p:sp>
    </p:spTree>
    <p:extLst>
      <p:ext uri="{BB962C8B-B14F-4D97-AF65-F5344CB8AC3E}">
        <p14:creationId xmlns:p14="http://schemas.microsoft.com/office/powerpoint/2010/main" val="241004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symptoms of thyroid disease often vary from person to person and are non-specific, so a proper diagnosis can easily be misdiagnosed. </a:t>
            </a:r>
          </a:p>
          <a:p>
            <a:pPr algn="just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Finding an accurate solution to this problem for healthcare practitioners via machine learning algorithms for diagnosing a particular thyroid disease that a person may have will cause an immense decrease in misdiagnoses as it is capable of distinguishing between problems of the thyroid gland.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3353120" y="4897279"/>
            <a:ext cx="25811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Dept of CSE., SOE-Dayananda Sagar University</a:t>
            </a:r>
          </a:p>
        </p:txBody>
      </p:sp>
    </p:spTree>
    <p:extLst>
      <p:ext uri="{BB962C8B-B14F-4D97-AF65-F5344CB8AC3E}">
        <p14:creationId xmlns:p14="http://schemas.microsoft.com/office/powerpoint/2010/main" val="226589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100" y="842481"/>
            <a:ext cx="6010500" cy="441190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100" y="1388943"/>
            <a:ext cx="7090904" cy="3639901"/>
          </a:xfrm>
        </p:spPr>
        <p:txBody>
          <a:bodyPr/>
          <a:lstStyle/>
          <a:p>
            <a:pPr algn="just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Thyroid illnesses and disorders are widespread hormonal problems that affect the majority of the world’s population.</a:t>
            </a:r>
          </a:p>
          <a:p>
            <a:pPr algn="just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Hyper-and hypothyroidism may be caused by thyroid gland dysfunction, secondary to pituitary gland failure, or tertiary to hypothalamic malfunction.</a:t>
            </a:r>
          </a:p>
          <a:p>
            <a:pPr algn="just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Due to dietary iodine deficiency, goiter or active thyroid nodules may become prevalent in some regions, with a prevalence of up to 15%.</a:t>
            </a:r>
          </a:p>
          <a:p>
            <a:pPr algn="just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thyroid gland can also be the location of different kinds of tumors and can be a dangerous place where endogenous antibodies wreak havoc (autoantibodies).</a:t>
            </a:r>
          </a:p>
          <a:p>
            <a:pPr algn="just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Machine learning algorithms are one of the best solutions to many problems that are difficult to solve, one such is thyroid detection.</a:t>
            </a:r>
          </a:p>
          <a:p>
            <a:pPr algn="just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Classification is a data extraction technique (machine learning) used to predict and identify many diseases, such as thyroid disease, which we researched and classified here because machine learning algorithms play a significant role in detecting thyroid disease and because these algorithms are high performing and efficient and aid in detecting thyroid.</a:t>
            </a: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3265432" y="4905733"/>
            <a:ext cx="25811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Dept of CSE., SOE-Dayananda Sagar University</a:t>
            </a:r>
          </a:p>
        </p:txBody>
      </p:sp>
    </p:spTree>
    <p:extLst>
      <p:ext uri="{BB962C8B-B14F-4D97-AF65-F5344CB8AC3E}">
        <p14:creationId xmlns:p14="http://schemas.microsoft.com/office/powerpoint/2010/main" val="1449780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 OF THE ART-WORK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551839"/>
              </p:ext>
            </p:extLst>
          </p:nvPr>
        </p:nvGraphicFramePr>
        <p:xfrm>
          <a:off x="902392" y="1525525"/>
          <a:ext cx="7173097" cy="3078480"/>
        </p:xfrm>
        <a:graphic>
          <a:graphicData uri="http://schemas.openxmlformats.org/drawingml/2006/table">
            <a:tbl>
              <a:tblPr firstRow="1" bandRow="1">
                <a:tableStyleId>{93EC2C83-4F27-46E9-AB52-EA9CB43B9D6F}</a:tableStyleId>
              </a:tblPr>
              <a:tblGrid>
                <a:gridCol w="1912903">
                  <a:extLst>
                    <a:ext uri="{9D8B030D-6E8A-4147-A177-3AD203B41FA5}">
                      <a16:colId xmlns:a16="http://schemas.microsoft.com/office/drawing/2014/main" val="1592302981"/>
                    </a:ext>
                  </a:extLst>
                </a:gridCol>
                <a:gridCol w="1753398">
                  <a:extLst>
                    <a:ext uri="{9D8B030D-6E8A-4147-A177-3AD203B41FA5}">
                      <a16:colId xmlns:a16="http://schemas.microsoft.com/office/drawing/2014/main" val="2419420368"/>
                    </a:ext>
                  </a:extLst>
                </a:gridCol>
                <a:gridCol w="1753398">
                  <a:extLst>
                    <a:ext uri="{9D8B030D-6E8A-4147-A177-3AD203B41FA5}">
                      <a16:colId xmlns:a16="http://schemas.microsoft.com/office/drawing/2014/main" val="1094212453"/>
                    </a:ext>
                  </a:extLst>
                </a:gridCol>
                <a:gridCol w="1753398">
                  <a:extLst>
                    <a:ext uri="{9D8B030D-6E8A-4147-A177-3AD203B41FA5}">
                      <a16:colId xmlns:a16="http://schemas.microsoft.com/office/drawing/2014/main" val="30474675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dirty="0"/>
                        <a:t>Author’s Name/ Paper Title </a:t>
                      </a:r>
                    </a:p>
                    <a:p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dirty="0"/>
                        <a:t>Conference/Journal Name and year</a:t>
                      </a:r>
                    </a:p>
                    <a:p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dirty="0"/>
                        <a:t>Technology/ Design</a:t>
                      </a:r>
                    </a:p>
                    <a:p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dirty="0"/>
                        <a:t>Results shared by author</a:t>
                      </a:r>
                    </a:p>
                    <a:p>
                      <a:pPr algn="ctr"/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002236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‘Thyroid Disease Treatment prediction with machine learning approaches’</a:t>
                      </a:r>
                    </a:p>
                    <a:p>
                      <a:r>
                        <a:rPr lang="it-IT" sz="11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Lerina Aversanoa, Mario Luca Bernardia, Marta Cimitileb, Martina Iammarino</a:t>
                      </a:r>
                      <a:endParaRPr lang="en-IN" sz="11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Elsevier</a:t>
                      </a:r>
                    </a:p>
                    <a:p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  <a:r>
                        <a:rPr lang="en-IN" sz="1200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</a:t>
                      </a:r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International conference</a:t>
                      </a:r>
                    </a:p>
                    <a:p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</a:t>
                      </a:r>
                      <a:r>
                        <a:rPr lang="en-IN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- </a:t>
                      </a:r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Treatment – LT4</a:t>
                      </a:r>
                    </a:p>
                    <a:p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Machine</a:t>
                      </a:r>
                      <a:r>
                        <a:rPr lang="en-IN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learning algorithms ABC, GBC, XGBC, CBC, DCC (EXTC, RFC)</a:t>
                      </a:r>
                      <a:endParaRPr lang="en-IN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Discretization and balancing as data pre-processing and Extra-Trees Classifier as a machine learning model</a:t>
                      </a:r>
                      <a:r>
                        <a:rPr lang="en-US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with highest accuracy 84%</a:t>
                      </a:r>
                      <a:endParaRPr lang="en-IN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597729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‘A</a:t>
                      </a:r>
                      <a:r>
                        <a:rPr lang="en-IN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study on thyroid disease using datamining algorithm’</a:t>
                      </a:r>
                    </a:p>
                    <a:p>
                      <a:r>
                        <a:rPr lang="en-IN" sz="1100" b="0" i="1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Dr. G. Rasitha Banu,</a:t>
                      </a:r>
                      <a:r>
                        <a:rPr lang="en-IN" sz="1100" b="0" i="1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IN" sz="1100" b="0" i="1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M.Baviya,</a:t>
                      </a:r>
                      <a:r>
                        <a:rPr lang="en-IN" sz="1100" b="0" i="1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IN" sz="1100" b="0" i="1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Dr.Murtaza</a:t>
                      </a:r>
                      <a:endParaRPr lang="en-IN" sz="11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International Journal of Technical Research and Applications</a:t>
                      </a: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Year - 2015</a:t>
                      </a:r>
                      <a:endParaRPr lang="en-IN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Two main methods</a:t>
                      </a:r>
                      <a:r>
                        <a:rPr lang="en-US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– J48 technique and decision stump tree.</a:t>
                      </a:r>
                      <a:endParaRPr lang="en-IN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J48 algorithm has 99.5% accuracy higher than decision stump tree algorithm.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03306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337351" y="4897230"/>
            <a:ext cx="25811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Dept of CSE., SOE-Dayananda Sagar University</a:t>
            </a:r>
          </a:p>
        </p:txBody>
      </p:sp>
    </p:spTree>
    <p:extLst>
      <p:ext uri="{BB962C8B-B14F-4D97-AF65-F5344CB8AC3E}">
        <p14:creationId xmlns:p14="http://schemas.microsoft.com/office/powerpoint/2010/main" val="2360035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554950"/>
              </p:ext>
            </p:extLst>
          </p:nvPr>
        </p:nvGraphicFramePr>
        <p:xfrm>
          <a:off x="1148316" y="398780"/>
          <a:ext cx="7194046" cy="4225024"/>
        </p:xfrm>
        <a:graphic>
          <a:graphicData uri="http://schemas.openxmlformats.org/drawingml/2006/table">
            <a:tbl>
              <a:tblPr firstRow="1" bandRow="1">
                <a:tableStyleId>{93EC2C83-4F27-46E9-AB52-EA9CB43B9D6F}</a:tableStyleId>
              </a:tblPr>
              <a:tblGrid>
                <a:gridCol w="2091292">
                  <a:extLst>
                    <a:ext uri="{9D8B030D-6E8A-4147-A177-3AD203B41FA5}">
                      <a16:colId xmlns:a16="http://schemas.microsoft.com/office/drawing/2014/main" val="3942668713"/>
                    </a:ext>
                  </a:extLst>
                </a:gridCol>
                <a:gridCol w="1874652">
                  <a:extLst>
                    <a:ext uri="{9D8B030D-6E8A-4147-A177-3AD203B41FA5}">
                      <a16:colId xmlns:a16="http://schemas.microsoft.com/office/drawing/2014/main" val="1698819120"/>
                    </a:ext>
                  </a:extLst>
                </a:gridCol>
                <a:gridCol w="1429590">
                  <a:extLst>
                    <a:ext uri="{9D8B030D-6E8A-4147-A177-3AD203B41FA5}">
                      <a16:colId xmlns:a16="http://schemas.microsoft.com/office/drawing/2014/main" val="236182612"/>
                    </a:ext>
                  </a:extLst>
                </a:gridCol>
                <a:gridCol w="1798512">
                  <a:extLst>
                    <a:ext uri="{9D8B030D-6E8A-4147-A177-3AD203B41FA5}">
                      <a16:colId xmlns:a16="http://schemas.microsoft.com/office/drawing/2014/main" val="4011259264"/>
                    </a:ext>
                  </a:extLst>
                </a:gridCol>
              </a:tblGrid>
              <a:tr h="7960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dirty="0"/>
                        <a:t>Author’s Name/ Paper Title 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dirty="0"/>
                        <a:t>Conference/Journal Name and year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dirty="0"/>
                        <a:t>Technology/ Design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dirty="0"/>
                        <a:t>Results shared by author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24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Arial"/>
                          <a:cs typeface="Arial"/>
                        </a:rPr>
                        <a:t>‘</a:t>
                      </a:r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Hypothyroidism Prediction and Detection Using Machine Learning’</a:t>
                      </a:r>
                    </a:p>
                    <a:p>
                      <a:r>
                        <a:rPr lang="en-IN" sz="11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Hebatullah Mohammad Almahshi, Esraa</a:t>
                      </a:r>
                      <a:r>
                        <a:rPr lang="en-IN" sz="1100" i="1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N" sz="11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Abdallah Almasri, Hiam Alquran, Wan Azani Mustafa, </a:t>
                      </a:r>
                    </a:p>
                    <a:p>
                      <a:r>
                        <a:rPr lang="en-IN" sz="11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Ahmed Alkhayyat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5th International Conference on Engineering Technology and its Applications 2022- (5thIICETA2022)</a:t>
                      </a:r>
                      <a:endParaRPr lang="en-IN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Classifiers used in this paper are support vector machine (SVM), Naive </a:t>
                      </a:r>
                    </a:p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Bayes and decision trees.</a:t>
                      </a:r>
                      <a:endParaRPr lang="en-IN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en-US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decision tree algorithm shows highest accuracy with 95.6%</a:t>
                      </a:r>
                      <a:endParaRPr lang="en-IN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62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‘Thyroid Disease Detection using Soft Computing</a:t>
                      </a:r>
                      <a:r>
                        <a:rPr lang="en-IN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Techniques’ </a:t>
                      </a:r>
                    </a:p>
                    <a:p>
                      <a:r>
                        <a:rPr lang="en-IN" sz="12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Marissa Lourdes De Ataide and Amita Dessai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International Research Journal of Engineering and Technology (IRJET)</a:t>
                      </a:r>
                      <a:endParaRPr lang="en-IN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Thyroid dataset is collected from UCI </a:t>
                      </a:r>
                    </a:p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repository. Multilayer perceptron Classifier is used for training and classification.</a:t>
                      </a:r>
                      <a:endParaRPr lang="en-IN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Classification </a:t>
                      </a:r>
                    </a:p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thyroid disease into euthyroid , hyperthyroid and hypothyroid gave an accuracy of 97.5% and </a:t>
                      </a:r>
                    </a:p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further Classification of hypothyroid into primary, secondary and tertiary hypothyroid gave </a:t>
                      </a:r>
                    </a:p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 of 91.7%.</a:t>
                      </a:r>
                      <a:endParaRPr lang="en-IN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21515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661465" y="4897279"/>
            <a:ext cx="25811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Dept of CSE., SOE-Dayananda Sagar University</a:t>
            </a:r>
          </a:p>
        </p:txBody>
      </p:sp>
    </p:spTree>
    <p:extLst>
      <p:ext uri="{BB962C8B-B14F-4D97-AF65-F5344CB8AC3E}">
        <p14:creationId xmlns:p14="http://schemas.microsoft.com/office/powerpoint/2010/main" val="134364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9</a:t>
            </a:fld>
            <a:endParaRPr lang="en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968795"/>
              </p:ext>
            </p:extLst>
          </p:nvPr>
        </p:nvGraphicFramePr>
        <p:xfrm>
          <a:off x="474921" y="619238"/>
          <a:ext cx="8163054" cy="3737660"/>
        </p:xfrm>
        <a:graphic>
          <a:graphicData uri="http://schemas.openxmlformats.org/drawingml/2006/table">
            <a:tbl>
              <a:tblPr firstRow="1" bandRow="1">
                <a:tableStyleId>{93EC2C83-4F27-46E9-AB52-EA9CB43B9D6F}</a:tableStyleId>
              </a:tblPr>
              <a:tblGrid>
                <a:gridCol w="2487255">
                  <a:extLst>
                    <a:ext uri="{9D8B030D-6E8A-4147-A177-3AD203B41FA5}">
                      <a16:colId xmlns:a16="http://schemas.microsoft.com/office/drawing/2014/main" val="824039564"/>
                    </a:ext>
                  </a:extLst>
                </a:gridCol>
                <a:gridCol w="1776274">
                  <a:extLst>
                    <a:ext uri="{9D8B030D-6E8A-4147-A177-3AD203B41FA5}">
                      <a16:colId xmlns:a16="http://schemas.microsoft.com/office/drawing/2014/main" val="120886899"/>
                    </a:ext>
                  </a:extLst>
                </a:gridCol>
                <a:gridCol w="1966146">
                  <a:extLst>
                    <a:ext uri="{9D8B030D-6E8A-4147-A177-3AD203B41FA5}">
                      <a16:colId xmlns:a16="http://schemas.microsoft.com/office/drawing/2014/main" val="2012964843"/>
                    </a:ext>
                  </a:extLst>
                </a:gridCol>
                <a:gridCol w="1933379">
                  <a:extLst>
                    <a:ext uri="{9D8B030D-6E8A-4147-A177-3AD203B41FA5}">
                      <a16:colId xmlns:a16="http://schemas.microsoft.com/office/drawing/2014/main" val="474278004"/>
                    </a:ext>
                  </a:extLst>
                </a:gridCol>
              </a:tblGrid>
              <a:tr h="8447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tx1"/>
                          </a:solidFill>
                        </a:rPr>
                        <a:t>Author’s Name/ Paper Title </a:t>
                      </a:r>
                    </a:p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tx1"/>
                          </a:solidFill>
                        </a:rPr>
                        <a:t>Conference/Journal Name and year</a:t>
                      </a:r>
                    </a:p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tx1"/>
                          </a:solidFill>
                        </a:rPr>
                        <a:t>Technology/ Design</a:t>
                      </a:r>
                    </a:p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tx1"/>
                          </a:solidFill>
                        </a:rPr>
                        <a:t>Results shared by author</a:t>
                      </a:r>
                    </a:p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736674"/>
                  </a:ext>
                </a:extLst>
              </a:tr>
              <a:tr h="14749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‘Application of machine learning algorithms to predict the thyroid disease risk: an experimental comparative study’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b="0" i="1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Saima Sharleen Islam, Md. </a:t>
                      </a:r>
                      <a:r>
                        <a:rPr lang="en-IN" sz="1100" b="0" i="1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Samiul</a:t>
                      </a:r>
                      <a:r>
                        <a:rPr lang="en-IN" sz="1100" b="0" i="1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IN" sz="1100" b="0" i="1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Haque</a:t>
                      </a:r>
                      <a:r>
                        <a:rPr lang="en-IN" sz="1100" b="0" i="1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, M. </a:t>
                      </a:r>
                      <a:r>
                        <a:rPr lang="en-IN" sz="1100" b="0" i="1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Saef</a:t>
                      </a:r>
                      <a:r>
                        <a:rPr lang="en-IN" sz="1100" b="0" i="1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IN" sz="1100" b="0" i="1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Ullah</a:t>
                      </a:r>
                      <a:r>
                        <a:rPr lang="en-IN" sz="1100" b="0" i="1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Miah, </a:t>
                      </a:r>
                      <a:r>
                        <a:rPr lang="en-IN" sz="1100" b="0" i="1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Talha</a:t>
                      </a:r>
                      <a:r>
                        <a:rPr lang="en-IN" sz="1100" b="0" i="1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Bin </a:t>
                      </a:r>
                      <a:r>
                        <a:rPr lang="en-IN" sz="1100" b="0" i="1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Sarwar</a:t>
                      </a:r>
                      <a:r>
                        <a:rPr lang="en-IN" sz="1100" b="0" i="1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and </a:t>
                      </a:r>
                      <a:r>
                        <a:rPr lang="en-IN" sz="1100" b="0" i="1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Ramdhan</a:t>
                      </a:r>
                      <a:r>
                        <a:rPr lang="en-IN" sz="1100" b="0" i="1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IN" sz="1100" b="0" i="1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Nugraha</a:t>
                      </a:r>
                      <a:endParaRPr lang="en-IN" sz="1100" b="0" i="1" u="none" strike="noStrike" cap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PeerJ Computer</a:t>
                      </a:r>
                      <a:r>
                        <a:rPr lang="en-IN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Science </a:t>
                      </a:r>
                    </a:p>
                    <a:p>
                      <a:r>
                        <a:rPr lang="en-IN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 - 2022</a:t>
                      </a:r>
                      <a:endParaRPr lang="en-IN"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machine learning algorithms:  ANN, KNN, Random Forest, Decision Tree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Among all, the ANN classifier outperforms others with an accuracy of 95.87%.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475735"/>
                  </a:ext>
                </a:extLst>
              </a:tr>
              <a:tr h="1253540">
                <a:tc>
                  <a:txBody>
                    <a:bodyPr/>
                    <a:lstStyle/>
                    <a:p>
                      <a:r>
                        <a:rPr lang="en-IN" sz="120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‘Prediction</a:t>
                      </a:r>
                      <a:r>
                        <a:rPr lang="en-IN" sz="1200" i="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of thyroid disorders using advanced machine learning techniques’</a:t>
                      </a:r>
                    </a:p>
                    <a:p>
                      <a:r>
                        <a:rPr lang="en-IN" sz="1100" i="1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Priyanka Duggal, </a:t>
                      </a:r>
                      <a:r>
                        <a:rPr lang="en-IN" sz="1100" i="1" baseline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Shipra</a:t>
                      </a:r>
                      <a:r>
                        <a:rPr lang="en-IN" sz="1100" i="1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Shukla</a:t>
                      </a:r>
                      <a:endParaRPr lang="en-IN" sz="11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IN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IEEE</a:t>
                      </a:r>
                      <a:r>
                        <a:rPr lang="en-IN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year - 2020</a:t>
                      </a:r>
                      <a:endParaRPr lang="en-IN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IN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Machine learning algorithms</a:t>
                      </a:r>
                      <a:r>
                        <a:rPr lang="en-IN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used are SVM, Random Forest</a:t>
                      </a:r>
                      <a:r>
                        <a:rPr lang="en-IN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and Naïve Bayes</a:t>
                      </a:r>
                      <a:endParaRPr lang="en-IN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highest accuracy is for SVM</a:t>
                      </a:r>
                      <a:r>
                        <a:rPr lang="en-US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equal to 92.92%</a:t>
                      </a:r>
                      <a:endParaRPr lang="en-IN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IN" sz="1400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790116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491344" y="4897279"/>
            <a:ext cx="25811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Dept of CSE., SOE-Dayananda Sagar University</a:t>
            </a:r>
          </a:p>
        </p:txBody>
      </p:sp>
    </p:spTree>
    <p:extLst>
      <p:ext uri="{BB962C8B-B14F-4D97-AF65-F5344CB8AC3E}">
        <p14:creationId xmlns:p14="http://schemas.microsoft.com/office/powerpoint/2010/main" val="2958172067"/>
      </p:ext>
    </p:extLst>
  </p:cSld>
  <p:clrMapOvr>
    <a:masterClrMapping/>
  </p:clrMapOvr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1399</Words>
  <Application>Microsoft Office PowerPoint</Application>
  <PresentationFormat>On-screen Show (16:9)</PresentationFormat>
  <Paragraphs>171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Catamaran Thin</vt:lpstr>
      <vt:lpstr>Courier New</vt:lpstr>
      <vt:lpstr>Cambria</vt:lpstr>
      <vt:lpstr>Calibri</vt:lpstr>
      <vt:lpstr>Catamaran</vt:lpstr>
      <vt:lpstr>Arial</vt:lpstr>
      <vt:lpstr>Dauphin template</vt:lpstr>
      <vt:lpstr>PowerPoint Presentation</vt:lpstr>
      <vt:lpstr>PowerPoint Presentation</vt:lpstr>
      <vt:lpstr>OVERVIEW</vt:lpstr>
      <vt:lpstr>ABSTRACT</vt:lpstr>
      <vt:lpstr>PROBLEM STATEMENT</vt:lpstr>
      <vt:lpstr>INTRODUCTION</vt:lpstr>
      <vt:lpstr>STATE OF THE ART-WORK</vt:lpstr>
      <vt:lpstr>PowerPoint Presentation</vt:lpstr>
      <vt:lpstr>PowerPoint Presentation</vt:lpstr>
      <vt:lpstr>PowerPoint Presentation</vt:lpstr>
      <vt:lpstr>DESIGN</vt:lpstr>
      <vt:lpstr>PowerPoint Presentation</vt:lpstr>
      <vt:lpstr>METHODOLOGY</vt:lpstr>
      <vt:lpstr>OUTPUT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THYROID DISORDERS USING MACHINE LEARNING APPROACH</dc:title>
  <dc:creator>User</dc:creator>
  <cp:lastModifiedBy>ritikameena1980 @gmail.com</cp:lastModifiedBy>
  <cp:revision>48</cp:revision>
  <dcterms:modified xsi:type="dcterms:W3CDTF">2023-03-23T19:12:27Z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2022-11-14T17:22:28Z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b5766a22-f6f0-4992-91c0-553c8de45c52</vt:lpwstr>
  </property>
  <property fmtid="{D5CDD505-2E9C-101B-9397-08002B2CF9AE}" pid="7" name="MSIP_Label_defa4170-0d19-0005-0004-bc88714345d2_ActionId">
    <vt:lpwstr>46b559cd-6e7f-4f2a-9ac9-bf07cecfb9fa</vt:lpwstr>
  </property>
  <property fmtid="{D5CDD505-2E9C-101B-9397-08002B2CF9AE}" pid="8" name="MSIP_Label_defa4170-0d19-0005-0004-bc88714345d2_ContentBits">
    <vt:lpwstr>0</vt:lpwstr>
  </property>
</Properties>
</file>