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33"/>
  </p:notesMasterIdLst>
  <p:handoutMasterIdLst>
    <p:handoutMasterId r:id="rId34"/>
  </p:handoutMasterIdLst>
  <p:sldIdLst>
    <p:sldId id="256" r:id="rId2"/>
    <p:sldId id="281" r:id="rId3"/>
    <p:sldId id="257" r:id="rId4"/>
    <p:sldId id="258" r:id="rId5"/>
    <p:sldId id="259" r:id="rId6"/>
    <p:sldId id="279" r:id="rId7"/>
    <p:sldId id="280" r:id="rId8"/>
    <p:sldId id="282" r:id="rId9"/>
    <p:sldId id="283" r:id="rId10"/>
    <p:sldId id="284" r:id="rId11"/>
    <p:sldId id="285" r:id="rId12"/>
    <p:sldId id="286" r:id="rId13"/>
    <p:sldId id="287" r:id="rId14"/>
    <p:sldId id="288" r:id="rId15"/>
    <p:sldId id="289" r:id="rId16"/>
    <p:sldId id="290" r:id="rId17"/>
    <p:sldId id="274" r:id="rId18"/>
    <p:sldId id="297" r:id="rId19"/>
    <p:sldId id="300" r:id="rId20"/>
    <p:sldId id="298" r:id="rId21"/>
    <p:sldId id="302" r:id="rId22"/>
    <p:sldId id="301" r:id="rId23"/>
    <p:sldId id="299" r:id="rId24"/>
    <p:sldId id="303" r:id="rId25"/>
    <p:sldId id="304" r:id="rId26"/>
    <p:sldId id="291" r:id="rId27"/>
    <p:sldId id="292" r:id="rId28"/>
    <p:sldId id="293" r:id="rId29"/>
    <p:sldId id="294" r:id="rId30"/>
    <p:sldId id="295" r:id="rId31"/>
    <p:sldId id="29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6" autoAdjust="0"/>
    <p:restoredTop sz="95256" autoAdjust="0"/>
  </p:normalViewPr>
  <p:slideViewPr>
    <p:cSldViewPr snapToGrid="0">
      <p:cViewPr varScale="1">
        <p:scale>
          <a:sx n="70" d="100"/>
          <a:sy n="70" d="100"/>
        </p:scale>
        <p:origin x="336" y="72"/>
      </p:cViewPr>
      <p:guideLst/>
    </p:cSldViewPr>
  </p:slideViewPr>
  <p:outlineViewPr>
    <p:cViewPr>
      <p:scale>
        <a:sx n="33" d="100"/>
        <a:sy n="33" d="100"/>
      </p:scale>
      <p:origin x="0" y="-865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5" d="100"/>
          <a:sy n="75" d="100"/>
        </p:scale>
        <p:origin x="293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067B1D5-95CA-7B66-85F0-A84636BF1D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31FEC6-3C6B-477E-A40F-FF80CE6DA21A}" type="slidenum">
              <a:rPr lang="en-IN" smtClean="0"/>
              <a:t>‹#›</a:t>
            </a:fld>
            <a:endParaRPr lang="en-IN"/>
          </a:p>
        </p:txBody>
      </p:sp>
      <p:pic>
        <p:nvPicPr>
          <p:cNvPr id="10" name="Picture 9">
            <a:extLst>
              <a:ext uri="{FF2B5EF4-FFF2-40B4-BE49-F238E27FC236}">
                <a16:creationId xmlns="" xmlns:a16="http://schemas.microsoft.com/office/drawing/2014/main" id="{64852008-9A4D-CFBC-E4ED-5F4B79890EC6}"/>
              </a:ext>
            </a:extLst>
          </p:cNvPr>
          <p:cNvPicPr>
            <a:picLocks noChangeAspect="1"/>
          </p:cNvPicPr>
          <p:nvPr/>
        </p:nvPicPr>
        <p:blipFill>
          <a:blip r:embed="rId2"/>
          <a:stretch>
            <a:fillRect/>
          </a:stretch>
        </p:blipFill>
        <p:spPr>
          <a:xfrm>
            <a:off x="798732" y="1148862"/>
            <a:ext cx="2356340" cy="1535723"/>
          </a:xfrm>
          <a:prstGeom prst="rect">
            <a:avLst/>
          </a:prstGeom>
        </p:spPr>
      </p:pic>
      <p:pic>
        <p:nvPicPr>
          <p:cNvPr id="16" name="Picture 15">
            <a:extLst>
              <a:ext uri="{FF2B5EF4-FFF2-40B4-BE49-F238E27FC236}">
                <a16:creationId xmlns="" xmlns:a16="http://schemas.microsoft.com/office/drawing/2014/main" id="{23254217-FA1A-9594-07E3-09DECC47007D}"/>
              </a:ext>
            </a:extLst>
          </p:cNvPr>
          <p:cNvPicPr>
            <a:picLocks noChangeAspect="1"/>
          </p:cNvPicPr>
          <p:nvPr/>
        </p:nvPicPr>
        <p:blipFill>
          <a:blip r:embed="rId3"/>
          <a:stretch>
            <a:fillRect/>
          </a:stretch>
        </p:blipFill>
        <p:spPr>
          <a:xfrm>
            <a:off x="3692770" y="1148861"/>
            <a:ext cx="2672861" cy="1535723"/>
          </a:xfrm>
          <a:prstGeom prst="rect">
            <a:avLst/>
          </a:prstGeom>
        </p:spPr>
      </p:pic>
    </p:spTree>
    <p:extLst>
      <p:ext uri="{BB962C8B-B14F-4D97-AF65-F5344CB8AC3E}">
        <p14:creationId xmlns:p14="http://schemas.microsoft.com/office/powerpoint/2010/main" val="1867723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D8E37-A061-460D-9D90-A85C0BC48BEC}" type="datetimeFigureOut">
              <a:rPr lang="en-IN" smtClean="0"/>
              <a:t>10-06-2022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FDC86-451C-41C1-9BAD-5F1FC37ED0E6}" type="slidenum">
              <a:rPr lang="en-IN" smtClean="0"/>
              <a:t>‹#›</a:t>
            </a:fld>
            <a:endParaRPr lang="en-IN"/>
          </a:p>
        </p:txBody>
      </p:sp>
    </p:spTree>
    <p:extLst>
      <p:ext uri="{BB962C8B-B14F-4D97-AF65-F5344CB8AC3E}">
        <p14:creationId xmlns:p14="http://schemas.microsoft.com/office/powerpoint/2010/main" val="319438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FDC86-451C-41C1-9BAD-5F1FC37ED0E6}" type="slidenum">
              <a:rPr lang="en-IN" smtClean="0"/>
              <a:t>1</a:t>
            </a:fld>
            <a:endParaRPr lang="en-IN"/>
          </a:p>
        </p:txBody>
      </p:sp>
    </p:spTree>
    <p:extLst>
      <p:ext uri="{BB962C8B-B14F-4D97-AF65-F5344CB8AC3E}">
        <p14:creationId xmlns:p14="http://schemas.microsoft.com/office/powerpoint/2010/main" val="219845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FDC86-451C-41C1-9BAD-5F1FC37ED0E6}" type="slidenum">
              <a:rPr lang="en-IN" smtClean="0"/>
              <a:t>3</a:t>
            </a:fld>
            <a:endParaRPr lang="en-IN"/>
          </a:p>
        </p:txBody>
      </p:sp>
    </p:spTree>
    <p:extLst>
      <p:ext uri="{BB962C8B-B14F-4D97-AF65-F5344CB8AC3E}">
        <p14:creationId xmlns:p14="http://schemas.microsoft.com/office/powerpoint/2010/main" val="64833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FDC86-451C-41C1-9BAD-5F1FC37ED0E6}" type="slidenum">
              <a:rPr lang="en-IN" smtClean="0"/>
              <a:t>4</a:t>
            </a:fld>
            <a:endParaRPr lang="en-IN"/>
          </a:p>
        </p:txBody>
      </p:sp>
    </p:spTree>
    <p:extLst>
      <p:ext uri="{BB962C8B-B14F-4D97-AF65-F5344CB8AC3E}">
        <p14:creationId xmlns:p14="http://schemas.microsoft.com/office/powerpoint/2010/main" val="82305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FDC86-451C-41C1-9BAD-5F1FC37ED0E6}" type="slidenum">
              <a:rPr lang="en-IN" smtClean="0"/>
              <a:t>5</a:t>
            </a:fld>
            <a:endParaRPr lang="en-IN"/>
          </a:p>
        </p:txBody>
      </p:sp>
    </p:spTree>
    <p:extLst>
      <p:ext uri="{BB962C8B-B14F-4D97-AF65-F5344CB8AC3E}">
        <p14:creationId xmlns:p14="http://schemas.microsoft.com/office/powerpoint/2010/main" val="29747833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5" y="1346948"/>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5" y="4299698"/>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5"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D9A966-9E76-46F7-80EC-E5BE391AB28C}"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4" y="4289334"/>
            <a:ext cx="1193868" cy="640080"/>
          </a:xfrm>
        </p:spPr>
        <p:txBody>
          <a:bodyPr/>
          <a:lstStyle>
            <a:lvl1pPr>
              <a:defRPr sz="2800"/>
            </a:lvl1pPr>
          </a:lstStyle>
          <a:p>
            <a:fld id="{B026EC03-B76B-47B5-885B-479EAFAEF025}" type="slidenum">
              <a:rPr lang="en-IN" smtClean="0"/>
              <a:t>‹#›</a:t>
            </a:fld>
            <a:endParaRPr lang="en-IN"/>
          </a:p>
        </p:txBody>
      </p:sp>
    </p:spTree>
    <p:extLst>
      <p:ext uri="{BB962C8B-B14F-4D97-AF65-F5344CB8AC3E}">
        <p14:creationId xmlns:p14="http://schemas.microsoft.com/office/powerpoint/2010/main" val="57928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9A966-9E76-46F7-80EC-E5BE391AB28C}"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6EC03-B76B-47B5-885B-479EAFAEF025}" type="slidenum">
              <a:rPr lang="en-IN" smtClean="0"/>
              <a:t>‹#›</a:t>
            </a:fld>
            <a:endParaRPr lang="en-IN"/>
          </a:p>
        </p:txBody>
      </p:sp>
    </p:spTree>
    <p:extLst>
      <p:ext uri="{BB962C8B-B14F-4D97-AF65-F5344CB8AC3E}">
        <p14:creationId xmlns:p14="http://schemas.microsoft.com/office/powerpoint/2010/main" val="294035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1"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9A966-9E76-46F7-80EC-E5BE391AB28C}"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6EC03-B76B-47B5-885B-479EAFAEF025}" type="slidenum">
              <a:rPr lang="en-IN" smtClean="0"/>
              <a:t>‹#›</a:t>
            </a:fld>
            <a:endParaRPr lang="en-IN"/>
          </a:p>
        </p:txBody>
      </p:sp>
    </p:spTree>
    <p:extLst>
      <p:ext uri="{BB962C8B-B14F-4D97-AF65-F5344CB8AC3E}">
        <p14:creationId xmlns:p14="http://schemas.microsoft.com/office/powerpoint/2010/main" val="2062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9A966-9E76-46F7-80EC-E5BE391AB28C}"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6EC03-B76B-47B5-885B-479EAFAEF025}" type="slidenum">
              <a:rPr lang="en-IN" smtClean="0"/>
              <a:t>‹#›</a:t>
            </a:fld>
            <a:endParaRPr lang="en-IN"/>
          </a:p>
        </p:txBody>
      </p:sp>
    </p:spTree>
    <p:extLst>
      <p:ext uri="{BB962C8B-B14F-4D97-AF65-F5344CB8AC3E}">
        <p14:creationId xmlns:p14="http://schemas.microsoft.com/office/powerpoint/2010/main" val="299108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5"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8" y="6272786"/>
            <a:ext cx="2644309" cy="365125"/>
          </a:xfrm>
        </p:spPr>
        <p:txBody>
          <a:bodyPr/>
          <a:lstStyle/>
          <a:p>
            <a:fld id="{36D9A966-9E76-46F7-80EC-E5BE391AB28C}" type="datetimeFigureOut">
              <a:rPr lang="en-IN" smtClean="0"/>
              <a:t>10-06-2022</a:t>
            </a:fld>
            <a:endParaRPr lang="en-IN"/>
          </a:p>
        </p:txBody>
      </p:sp>
      <p:sp>
        <p:nvSpPr>
          <p:cNvPr id="5" name="Footer Placeholder 4"/>
          <p:cNvSpPr>
            <a:spLocks noGrp="1"/>
          </p:cNvSpPr>
          <p:nvPr>
            <p:ph type="ftr" sz="quarter" idx="11"/>
          </p:nvPr>
        </p:nvSpPr>
        <p:spPr>
          <a:xfrm>
            <a:off x="2182708" y="6272786"/>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1" y="2506133"/>
            <a:ext cx="1188299" cy="720332"/>
          </a:xfrm>
        </p:spPr>
        <p:txBody>
          <a:bodyPr/>
          <a:lstStyle>
            <a:lvl1pPr>
              <a:defRPr sz="2800"/>
            </a:lvl1pPr>
          </a:lstStyle>
          <a:p>
            <a:fld id="{B026EC03-B76B-47B5-885B-479EAFAEF025}" type="slidenum">
              <a:rPr lang="en-IN" smtClean="0"/>
              <a:t>‹#›</a:t>
            </a:fld>
            <a:endParaRPr lang="en-IN"/>
          </a:p>
        </p:txBody>
      </p:sp>
    </p:spTree>
    <p:extLst>
      <p:ext uri="{BB962C8B-B14F-4D97-AF65-F5344CB8AC3E}">
        <p14:creationId xmlns:p14="http://schemas.microsoft.com/office/powerpoint/2010/main" val="23408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D9A966-9E76-46F7-80EC-E5BE391AB28C}" type="datetimeFigureOut">
              <a:rPr lang="en-IN" smtClean="0"/>
              <a:t>10-06-2022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26EC03-B76B-47B5-885B-479EAFAEF025}" type="slidenum">
              <a:rPr lang="en-IN" smtClean="0"/>
              <a:t>‹#›</a:t>
            </a:fld>
            <a:endParaRPr lang="en-IN"/>
          </a:p>
        </p:txBody>
      </p:sp>
    </p:spTree>
    <p:extLst>
      <p:ext uri="{BB962C8B-B14F-4D97-AF65-F5344CB8AC3E}">
        <p14:creationId xmlns:p14="http://schemas.microsoft.com/office/powerpoint/2010/main" val="144908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9A966-9E76-46F7-80EC-E5BE391AB28C}" type="datetimeFigureOut">
              <a:rPr lang="en-IN" smtClean="0"/>
              <a:t>10-06-2022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26EC03-B76B-47B5-885B-479EAFAEF025}" type="slidenum">
              <a:rPr lang="en-IN" smtClean="0"/>
              <a:t>‹#›</a:t>
            </a:fld>
            <a:endParaRPr lang="en-IN"/>
          </a:p>
        </p:txBody>
      </p:sp>
    </p:spTree>
    <p:extLst>
      <p:ext uri="{BB962C8B-B14F-4D97-AF65-F5344CB8AC3E}">
        <p14:creationId xmlns:p14="http://schemas.microsoft.com/office/powerpoint/2010/main" val="59486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D9A966-9E76-46F7-80EC-E5BE391AB28C}" type="datetimeFigureOut">
              <a:rPr lang="en-IN" smtClean="0"/>
              <a:t>10-06-2022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26EC03-B76B-47B5-885B-479EAFAEF025}" type="slidenum">
              <a:rPr lang="en-IN" smtClean="0"/>
              <a:t>‹#›</a:t>
            </a:fld>
            <a:endParaRPr lang="en-IN"/>
          </a:p>
        </p:txBody>
      </p:sp>
    </p:spTree>
    <p:extLst>
      <p:ext uri="{BB962C8B-B14F-4D97-AF65-F5344CB8AC3E}">
        <p14:creationId xmlns:p14="http://schemas.microsoft.com/office/powerpoint/2010/main" val="177609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9A966-9E76-46F7-80EC-E5BE391AB28C}" type="datetimeFigureOut">
              <a:rPr lang="en-IN" smtClean="0"/>
              <a:t>10-06-2022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26EC03-B76B-47B5-885B-479EAFAEF025}" type="slidenum">
              <a:rPr lang="en-IN" smtClean="0"/>
              <a:t>‹#›</a:t>
            </a:fld>
            <a:endParaRPr lang="en-IN"/>
          </a:p>
        </p:txBody>
      </p:sp>
    </p:spTree>
    <p:extLst>
      <p:ext uri="{BB962C8B-B14F-4D97-AF65-F5344CB8AC3E}">
        <p14:creationId xmlns:p14="http://schemas.microsoft.com/office/powerpoint/2010/main" val="101003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1" y="2"/>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D9A966-9E76-46F7-80EC-E5BE391AB28C}" type="datetimeFigureOut">
              <a:rPr lang="en-IN" smtClean="0"/>
              <a:t>10-06-2022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026EC03-B76B-47B5-885B-479EAFAEF025}" type="slidenum">
              <a:rPr lang="en-IN" smtClean="0"/>
              <a:t>‹#›</a:t>
            </a:fld>
            <a:endParaRPr lang="en-IN"/>
          </a:p>
        </p:txBody>
      </p:sp>
    </p:spTree>
    <p:extLst>
      <p:ext uri="{BB962C8B-B14F-4D97-AF65-F5344CB8AC3E}">
        <p14:creationId xmlns:p14="http://schemas.microsoft.com/office/powerpoint/2010/main" val="48918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1" y="2"/>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D9A966-9E76-46F7-80EC-E5BE391AB28C}" type="datetimeFigureOut">
              <a:rPr lang="en-IN" smtClean="0"/>
              <a:t>10-06-2022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026EC03-B76B-47B5-885B-479EAFAEF025}" type="slidenum">
              <a:rPr lang="en-IN" smtClean="0"/>
              <a:t>‹#›</a:t>
            </a:fld>
            <a:endParaRPr lang="en-IN"/>
          </a:p>
        </p:txBody>
      </p:sp>
    </p:spTree>
    <p:extLst>
      <p:ext uri="{BB962C8B-B14F-4D97-AF65-F5344CB8AC3E}">
        <p14:creationId xmlns:p14="http://schemas.microsoft.com/office/powerpoint/2010/main" val="271531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6"/>
            <a:ext cx="3273552" cy="365125"/>
          </a:xfrm>
          <a:prstGeom prst="rect">
            <a:avLst/>
          </a:prstGeom>
        </p:spPr>
        <p:txBody>
          <a:bodyPr vert="horz" lIns="91440" tIns="45720" rIns="91440" bIns="45720" rtlCol="0" anchor="ctr"/>
          <a:lstStyle>
            <a:lvl1pPr algn="r">
              <a:defRPr sz="1100">
                <a:solidFill>
                  <a:schemeClr val="tx2"/>
                </a:solidFill>
              </a:defRPr>
            </a:lvl1pPr>
          </a:lstStyle>
          <a:p>
            <a:fld id="{36D9A966-9E76-46F7-80EC-E5BE391AB28C}" type="datetimeFigureOut">
              <a:rPr lang="en-IN" smtClean="0"/>
              <a:t>10-06-2022</a:t>
            </a:fld>
            <a:endParaRPr lang="en-IN"/>
          </a:p>
        </p:txBody>
      </p:sp>
      <p:sp>
        <p:nvSpPr>
          <p:cNvPr id="5" name="Footer Placeholder 4"/>
          <p:cNvSpPr>
            <a:spLocks noGrp="1"/>
          </p:cNvSpPr>
          <p:nvPr>
            <p:ph type="ftr" sz="quarter" idx="3"/>
          </p:nvPr>
        </p:nvSpPr>
        <p:spPr>
          <a:xfrm>
            <a:off x="1088136" y="6272786"/>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6"/>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026EC03-B76B-47B5-885B-479EAFAEF025}" type="slidenum">
              <a:rPr lang="en-IN" smtClean="0"/>
              <a:t>‹#›</a:t>
            </a:fld>
            <a:endParaRPr lang="en-IN"/>
          </a:p>
        </p:txBody>
      </p:sp>
    </p:spTree>
    <p:extLst>
      <p:ext uri="{BB962C8B-B14F-4D97-AF65-F5344CB8AC3E}">
        <p14:creationId xmlns:p14="http://schemas.microsoft.com/office/powerpoint/2010/main" val="3543958157"/>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45228E-329F-3625-7526-536736557C6F}"/>
              </a:ext>
            </a:extLst>
          </p:cNvPr>
          <p:cNvSpPr>
            <a:spLocks noGrp="1"/>
          </p:cNvSpPr>
          <p:nvPr>
            <p:ph type="ctrTitle"/>
          </p:nvPr>
        </p:nvSpPr>
        <p:spPr>
          <a:xfrm>
            <a:off x="373712" y="493435"/>
            <a:ext cx="11327057" cy="2862324"/>
          </a:xfrm>
        </p:spPr>
        <p:txBody>
          <a:bodyPr>
            <a:normAutofit/>
          </a:bodyPr>
          <a:lstStyle/>
          <a:p>
            <a:pPr algn="ctr"/>
            <a:r>
              <a:rPr lang="en-US" sz="6000" dirty="0">
                <a:latin typeface="Times New Roman" panose="02020603050405020304" pitchFamily="18" charset="0"/>
                <a:cs typeface="Times New Roman" panose="02020603050405020304" pitchFamily="18" charset="0"/>
              </a:rPr>
              <a:t>Biometric based certificate verification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and automation system  </a:t>
            </a:r>
            <a:endParaRPr lang="en-IN"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5FAEAB3A-4C8F-DCB4-9565-EDAE73D9EDE1}"/>
              </a:ext>
            </a:extLst>
          </p:cNvPr>
          <p:cNvSpPr>
            <a:spLocks noGrp="1"/>
          </p:cNvSpPr>
          <p:nvPr>
            <p:ph type="subTitle" idx="1"/>
          </p:nvPr>
        </p:nvSpPr>
        <p:spPr>
          <a:xfrm>
            <a:off x="461639" y="3429000"/>
            <a:ext cx="4992212" cy="3344662"/>
          </a:xfrm>
        </p:spPr>
        <p:txBody>
          <a:bodyPr>
            <a:normAutofit fontScale="92500" lnSpcReduction="10000"/>
          </a:bodyPr>
          <a:lstStyle/>
          <a:p>
            <a:r>
              <a:rPr lang="en-US" b="1" dirty="0" smtClean="0">
                <a:latin typeface="Times New Roman" panose="02020603050405020304" pitchFamily="18" charset="0"/>
                <a:cs typeface="Times New Roman" panose="02020603050405020304" pitchFamily="18" charset="0"/>
              </a:rPr>
              <a:t>Presented By</a:t>
            </a:r>
            <a:endParaRPr lang="en-US" b="1"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Ajith </a:t>
            </a:r>
            <a:r>
              <a:rPr lang="en-US" sz="1900" dirty="0" err="1">
                <a:latin typeface="Times New Roman" panose="02020603050405020304" pitchFamily="18" charset="0"/>
                <a:cs typeface="Times New Roman" panose="02020603050405020304" pitchFamily="18" charset="0"/>
              </a:rPr>
              <a:t>venkadesh.K</a:t>
            </a:r>
            <a:r>
              <a:rPr lang="en-US" sz="1900" dirty="0">
                <a:latin typeface="Times New Roman" panose="02020603050405020304" pitchFamily="18" charset="0"/>
                <a:cs typeface="Times New Roman" panose="02020603050405020304" pitchFamily="18" charset="0"/>
              </a:rPr>
              <a:t>        962818104011</a:t>
            </a:r>
          </a:p>
          <a:p>
            <a:pPr algn="just"/>
            <a:r>
              <a:rPr lang="en-US" sz="1900" dirty="0" err="1">
                <a:latin typeface="Times New Roman" panose="02020603050405020304" pitchFamily="18" charset="0"/>
                <a:cs typeface="Times New Roman" panose="02020603050405020304" pitchFamily="18" charset="0"/>
              </a:rPr>
              <a:t>Ajith.S</a:t>
            </a:r>
            <a:r>
              <a:rPr lang="en-US" sz="1900" dirty="0">
                <a:latin typeface="Times New Roman" panose="02020603050405020304" pitchFamily="18" charset="0"/>
                <a:cs typeface="Times New Roman" panose="02020603050405020304" pitchFamily="18" charset="0"/>
              </a:rPr>
              <a:t>                           962818104010</a:t>
            </a:r>
          </a:p>
          <a:p>
            <a:pPr algn="just"/>
            <a:r>
              <a:rPr lang="en-US" sz="1900" dirty="0" err="1">
                <a:latin typeface="Times New Roman" panose="02020603050405020304" pitchFamily="18" charset="0"/>
                <a:cs typeface="Times New Roman" panose="02020603050405020304" pitchFamily="18" charset="0"/>
              </a:rPr>
              <a:t>Jony.J</a:t>
            </a:r>
            <a:r>
              <a:rPr lang="en-US" sz="1900" dirty="0">
                <a:latin typeface="Times New Roman" panose="02020603050405020304" pitchFamily="18" charset="0"/>
                <a:cs typeface="Times New Roman" panose="02020603050405020304" pitchFamily="18" charset="0"/>
              </a:rPr>
              <a:t>                            962818104045</a:t>
            </a:r>
          </a:p>
          <a:p>
            <a:pPr algn="just"/>
            <a:r>
              <a:rPr lang="en-US" sz="1900" dirty="0" err="1">
                <a:latin typeface="Times New Roman" panose="02020603050405020304" pitchFamily="18" charset="0"/>
                <a:cs typeface="Times New Roman" panose="02020603050405020304" pitchFamily="18" charset="0"/>
              </a:rPr>
              <a:t>Govindaraju.S</a:t>
            </a:r>
            <a:r>
              <a:rPr lang="en-US" sz="1900" dirty="0">
                <a:latin typeface="Times New Roman" panose="02020603050405020304" pitchFamily="18" charset="0"/>
                <a:cs typeface="Times New Roman" panose="02020603050405020304" pitchFamily="18" charset="0"/>
              </a:rPr>
              <a:t>               962818104035</a:t>
            </a:r>
          </a:p>
          <a:p>
            <a:pPr algn="just"/>
            <a:r>
              <a:rPr lang="en-US" sz="1900" dirty="0">
                <a:latin typeface="Times New Roman" panose="02020603050405020304" pitchFamily="18" charset="0"/>
                <a:cs typeface="Times New Roman" panose="02020603050405020304" pitchFamily="18" charset="0"/>
              </a:rPr>
              <a:t>IV year,</a:t>
            </a:r>
          </a:p>
          <a:p>
            <a:pPr algn="just"/>
            <a:r>
              <a:rPr lang="en-US" sz="1900" dirty="0">
                <a:latin typeface="Times New Roman" panose="02020603050405020304" pitchFamily="18" charset="0"/>
                <a:cs typeface="Times New Roman" panose="02020603050405020304" pitchFamily="18" charset="0"/>
              </a:rPr>
              <a:t>Computer Science and Engineering - A </a:t>
            </a:r>
          </a:p>
          <a:p>
            <a:pPr algn="just"/>
            <a:r>
              <a:rPr lang="en-US" sz="1900" dirty="0">
                <a:latin typeface="Times New Roman" panose="02020603050405020304" pitchFamily="18" charset="0"/>
                <a:cs typeface="Times New Roman" panose="02020603050405020304" pitchFamily="18" charset="0"/>
              </a:rPr>
              <a:t>University College Of Engineering</a:t>
            </a:r>
          </a:p>
          <a:p>
            <a:pPr algn="just"/>
            <a:r>
              <a:rPr lang="en-US" sz="1900" dirty="0">
                <a:latin typeface="Times New Roman" panose="02020603050405020304" pitchFamily="18" charset="0"/>
                <a:cs typeface="Times New Roman" panose="02020603050405020304" pitchFamily="18" charset="0"/>
              </a:rPr>
              <a:t>Nagercoil</a:t>
            </a:r>
          </a:p>
          <a:p>
            <a:pPr algn="l"/>
            <a:endParaRPr lang="en-US" dirty="0"/>
          </a:p>
          <a:p>
            <a:pPr algn="l"/>
            <a:endParaRPr lang="en-US" dirty="0"/>
          </a:p>
          <a:p>
            <a:pPr algn="l"/>
            <a:endParaRPr lang="en-US" dirty="0"/>
          </a:p>
          <a:p>
            <a:pPr algn="l"/>
            <a:endParaRPr lang="en-US" dirty="0"/>
          </a:p>
          <a:p>
            <a:endParaRPr lang="en-IN" dirty="0"/>
          </a:p>
        </p:txBody>
      </p:sp>
      <p:sp>
        <p:nvSpPr>
          <p:cNvPr id="4" name="TextBox 3">
            <a:extLst>
              <a:ext uri="{FF2B5EF4-FFF2-40B4-BE49-F238E27FC236}">
                <a16:creationId xmlns="" xmlns:a16="http://schemas.microsoft.com/office/drawing/2014/main" id="{FD8335FD-C35E-2EEA-8D07-121BD7BE5433}"/>
              </a:ext>
            </a:extLst>
          </p:cNvPr>
          <p:cNvSpPr txBox="1"/>
          <p:nvPr/>
        </p:nvSpPr>
        <p:spPr>
          <a:xfrm>
            <a:off x="6738153" y="3502243"/>
            <a:ext cx="4167797"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Guided by</a:t>
            </a:r>
          </a:p>
          <a:p>
            <a:endParaRPr lang="en-US" dirty="0"/>
          </a:p>
          <a:p>
            <a:pPr algn="just"/>
            <a:r>
              <a:rPr lang="en-US" dirty="0" err="1">
                <a:latin typeface="Times New Roman" panose="02020603050405020304" pitchFamily="18" charset="0"/>
                <a:cs typeface="Times New Roman" panose="02020603050405020304" pitchFamily="18" charset="0"/>
              </a:rPr>
              <a:t>M.Ramadass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Teaching fellow,</a:t>
            </a:r>
          </a:p>
          <a:p>
            <a:pPr algn="just"/>
            <a:r>
              <a:rPr lang="en-US" dirty="0">
                <a:latin typeface="Times New Roman" panose="02020603050405020304" pitchFamily="18" charset="0"/>
                <a:cs typeface="Times New Roman" panose="02020603050405020304" pitchFamily="18" charset="0"/>
              </a:rPr>
              <a:t>Computer Science and Engineering,</a:t>
            </a:r>
          </a:p>
          <a:p>
            <a:pPr algn="just"/>
            <a:r>
              <a:rPr lang="en-US" dirty="0">
                <a:latin typeface="Times New Roman" panose="02020603050405020304" pitchFamily="18" charset="0"/>
                <a:cs typeface="Times New Roman" panose="02020603050405020304" pitchFamily="18" charset="0"/>
              </a:rPr>
              <a:t>University College of Engineering,</a:t>
            </a:r>
          </a:p>
          <a:p>
            <a:pPr algn="just"/>
            <a:r>
              <a:rPr lang="en-US" dirty="0">
                <a:latin typeface="Times New Roman" panose="02020603050405020304" pitchFamily="18" charset="0"/>
                <a:cs typeface="Times New Roman" panose="02020603050405020304" pitchFamily="18" charset="0"/>
              </a:rPr>
              <a:t>Nagercoil.</a:t>
            </a:r>
          </a:p>
          <a:p>
            <a:endParaRPr lang="en-US" dirty="0"/>
          </a:p>
          <a:p>
            <a:endParaRPr lang="en-US" dirty="0"/>
          </a:p>
          <a:p>
            <a:endParaRPr lang="en-IN" dirty="0"/>
          </a:p>
        </p:txBody>
      </p:sp>
    </p:spTree>
    <p:extLst>
      <p:ext uri="{BB962C8B-B14F-4D97-AF65-F5344CB8AC3E}">
        <p14:creationId xmlns:p14="http://schemas.microsoft.com/office/powerpoint/2010/main" val="1345565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55" y="750627"/>
            <a:ext cx="11327640" cy="5170646"/>
          </a:xfrm>
          <a:prstGeom prst="rect">
            <a:avLst/>
          </a:prstGeom>
          <a:noFill/>
        </p:spPr>
        <p:txBody>
          <a:bodyPr wrap="square" rtlCol="0">
            <a:spAutoFit/>
          </a:bodyPr>
          <a:lstStyle/>
          <a:p>
            <a:pPr marR="99060" algn="just">
              <a:spcAft>
                <a:spcPts val="0"/>
              </a:spcAft>
            </a:pPr>
            <a:r>
              <a:rPr lang="en-US" sz="2000" b="1" dirty="0">
                <a:solidFill>
                  <a:srgbClr val="000000"/>
                </a:solidFill>
                <a:latin typeface="Cambria" panose="02040503050406030204" pitchFamily="18" charset="0"/>
                <a:ea typeface="Cambria" panose="02040503050406030204" pitchFamily="18" charset="0"/>
                <a:cs typeface="Cambria" panose="02040503050406030204" pitchFamily="18" charset="0"/>
              </a:rPr>
              <a:t>6. </a:t>
            </a:r>
            <a:r>
              <a:rPr lang="en-US" sz="2000" b="1" dirty="0" err="1">
                <a:solidFill>
                  <a:srgbClr val="000000"/>
                </a:solidFill>
                <a:latin typeface="Cambria" panose="02040503050406030204" pitchFamily="18" charset="0"/>
                <a:ea typeface="Cambria" panose="02040503050406030204" pitchFamily="18" charset="0"/>
                <a:cs typeface="Cambria" panose="02040503050406030204" pitchFamily="18" charset="0"/>
              </a:rPr>
              <a:t>Jiin-Chiou</a:t>
            </a:r>
            <a:r>
              <a:rPr lang="en-US" sz="2000" b="1" dirty="0">
                <a:solidFill>
                  <a:srgbClr val="000000"/>
                </a:solidFill>
                <a:latin typeface="Cambria" panose="02040503050406030204" pitchFamily="18" charset="0"/>
                <a:ea typeface="Cambria" panose="02040503050406030204" pitchFamily="18" charset="0"/>
                <a:cs typeface="Cambria" panose="02040503050406030204" pitchFamily="18" charset="0"/>
              </a:rPr>
              <a:t> Cheng, </a:t>
            </a:r>
            <a:r>
              <a:rPr lang="en-US" sz="2000" b="1" dirty="0" err="1">
                <a:solidFill>
                  <a:srgbClr val="000000"/>
                </a:solidFill>
                <a:latin typeface="Cambria" panose="02040503050406030204" pitchFamily="18" charset="0"/>
                <a:ea typeface="Cambria" panose="02040503050406030204" pitchFamily="18" charset="0"/>
                <a:cs typeface="Cambria" panose="02040503050406030204" pitchFamily="18" charset="0"/>
              </a:rPr>
              <a:t>Narn-Yih</a:t>
            </a:r>
            <a:r>
              <a:rPr lang="en-US" sz="2000" b="1" dirty="0">
                <a:solidFill>
                  <a:srgbClr val="000000"/>
                </a:solidFill>
                <a:latin typeface="Cambria" panose="02040503050406030204" pitchFamily="18" charset="0"/>
                <a:ea typeface="Cambria" panose="02040503050406030204" pitchFamily="18" charset="0"/>
                <a:cs typeface="Cambria" panose="02040503050406030204" pitchFamily="18" charset="0"/>
              </a:rPr>
              <a:t> Lee , </a:t>
            </a:r>
            <a:r>
              <a:rPr lang="en-US" sz="2000" b="1" dirty="0" err="1">
                <a:solidFill>
                  <a:srgbClr val="000000"/>
                </a:solidFill>
                <a:latin typeface="Cambria" panose="02040503050406030204" pitchFamily="18" charset="0"/>
                <a:ea typeface="Cambria" panose="02040503050406030204" pitchFamily="18" charset="0"/>
                <a:cs typeface="Cambria" panose="02040503050406030204" pitchFamily="18" charset="0"/>
              </a:rPr>
              <a:t>Chien</a:t>
            </a:r>
            <a:r>
              <a:rPr lang="en-US" sz="2000" b="1" dirty="0">
                <a:solidFill>
                  <a:srgbClr val="000000"/>
                </a:solidFill>
                <a:latin typeface="Cambria" panose="02040503050406030204" pitchFamily="18" charset="0"/>
                <a:ea typeface="Cambria" panose="02040503050406030204" pitchFamily="18" charset="0"/>
                <a:cs typeface="Cambria" panose="02040503050406030204" pitchFamily="18" charset="0"/>
              </a:rPr>
              <a:t> Chi &amp; Yi-Hua Chen </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(2018)</a:t>
            </a:r>
            <a:r>
              <a:rPr lang="en-US" sz="2000" b="1" dirty="0">
                <a:highlight>
                  <a:srgbClr val="FFFFFF"/>
                </a:highlight>
                <a:latin typeface="Cambria" panose="02040503050406030204" pitchFamily="18" charset="0"/>
                <a:ea typeface="Cambria" panose="02040503050406030204" pitchFamily="18" charset="0"/>
                <a:cs typeface="Cambria" panose="02040503050406030204" pitchFamily="18" charset="0"/>
              </a:rPr>
              <a:t>”</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 </a:t>
            </a:r>
            <a:r>
              <a:rPr lang="en-US" sz="2000" b="1" dirty="0" err="1">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Blockchain</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 and smart contract for digital certificate</a:t>
            </a:r>
            <a:r>
              <a:rPr lang="en-US" sz="2000" b="1" dirty="0">
                <a:highlight>
                  <a:srgbClr val="FFFFFF"/>
                </a:highlight>
                <a:latin typeface="Cambria" panose="02040503050406030204" pitchFamily="18" charset="0"/>
                <a:ea typeface="Cambria" panose="02040503050406030204" pitchFamily="18" charset="0"/>
                <a:cs typeface="Cambria" panose="02040503050406030204" pitchFamily="18" charset="0"/>
              </a:rPr>
              <a:t>”</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 2018 IEEE International Conference on Applied System</a:t>
            </a:r>
            <a:r>
              <a:rPr lang="en-US" sz="2000" b="1" i="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 </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Invention (ICASI</a:t>
            </a:r>
            <a:r>
              <a:rPr lang="en-US" sz="2000" b="1" dirty="0" smtClean="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a:t>
            </a:r>
          </a:p>
          <a:p>
            <a:pPr marL="342900" marR="99060" indent="-342900" algn="just">
              <a:lnSpc>
                <a:spcPct val="150000"/>
              </a:lnSpc>
              <a:spcAft>
                <a:spcPts val="0"/>
              </a:spcAft>
              <a:buFont typeface="Wingdings" panose="05000000000000000000" pitchFamily="2" charset="2"/>
              <a:buChar char="§"/>
            </a:pPr>
            <a:r>
              <a:rPr lang="en-US" sz="2000" dirty="0">
                <a:solidFill>
                  <a:srgbClr val="000000"/>
                </a:solidFill>
                <a:latin typeface="Times New Roman" panose="02020603050405020304" pitchFamily="18" charset="0"/>
                <a:ea typeface="Times New Roman" panose="02020603050405020304" pitchFamily="18" charset="0"/>
              </a:rPr>
              <a:t>. The system will create a related QR-code and inquiry string code to affix to the paper certificate</a:t>
            </a:r>
            <a:r>
              <a:rPr lang="en-US" sz="2000" dirty="0" smtClean="0">
                <a:solidFill>
                  <a:srgbClr val="000000"/>
                </a:solidFill>
                <a:latin typeface="Times New Roman" panose="02020603050405020304" pitchFamily="18" charset="0"/>
                <a:ea typeface="Times New Roman" panose="02020603050405020304" pitchFamily="18" charset="0"/>
              </a:rPr>
              <a:t>.</a:t>
            </a:r>
          </a:p>
          <a:p>
            <a:pPr marL="342900" marR="99060" indent="-342900" algn="just">
              <a:lnSpc>
                <a:spcPct val="150000"/>
              </a:lnSpc>
              <a:spcAft>
                <a:spcPts val="0"/>
              </a:spcAf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rPr>
              <a:t>It will provide the demand unit to verify the authenticity of the paper certificate through mobile phone scanning or website inquiries</a:t>
            </a:r>
            <a:r>
              <a:rPr lang="en-US" sz="2000" dirty="0" smtClean="0">
                <a:solidFill>
                  <a:srgbClr val="000000"/>
                </a:solidFill>
                <a:latin typeface="Times New Roman" panose="02020603050405020304" pitchFamily="18" charset="0"/>
                <a:ea typeface="Times New Roman" panose="02020603050405020304" pitchFamily="18" charset="0"/>
              </a:rPr>
              <a:t>.</a:t>
            </a:r>
          </a:p>
          <a:p>
            <a:pPr marL="263525" marR="99060" indent="-263525" algn="just">
              <a:lnSpc>
                <a:spcPct val="150000"/>
              </a:lnSpc>
              <a:spcAft>
                <a:spcPts val="0"/>
              </a:spcAft>
            </a:pPr>
            <a:r>
              <a:rPr lang="en-US" sz="2000" b="1" dirty="0">
                <a:latin typeface="Times New Roman" panose="02020603050405020304" pitchFamily="18" charset="0"/>
                <a:ea typeface="Times New Roman" panose="02020603050405020304" pitchFamily="18" charset="0"/>
              </a:rPr>
              <a:t>Features:</a:t>
            </a:r>
            <a:endParaRPr lang="en-IN" sz="2000" dirty="0">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The </a:t>
            </a:r>
            <a:r>
              <a:rPr lang="en-US" sz="2000" dirty="0">
                <a:latin typeface="Times New Roman" panose="02020603050405020304" pitchFamily="18" charset="0"/>
                <a:ea typeface="Times New Roman" panose="02020603050405020304" pitchFamily="18" charset="0"/>
              </a:rPr>
              <a:t>system saves on paper, cuts management costs, prevents document forgery, and provides accurate and reliable information on digital certificates. </a:t>
            </a:r>
            <a:endParaRPr lang="en-IN" sz="2000" dirty="0">
              <a:latin typeface="Times New Roman" panose="02020603050405020304" pitchFamily="18" charset="0"/>
              <a:ea typeface="Times New Roman" panose="02020603050405020304" pitchFamily="18" charset="0"/>
            </a:endParaRPr>
          </a:p>
          <a:p>
            <a:pPr marR="99060" algn="just">
              <a:lnSpc>
                <a:spcPct val="150000"/>
              </a:lnSpc>
              <a:spcAft>
                <a:spcPts val="0"/>
              </a:spcAft>
            </a:pPr>
            <a:r>
              <a:rPr lang="en-US" sz="2000" b="1" dirty="0">
                <a:latin typeface="Times New Roman" panose="02020603050405020304" pitchFamily="18" charset="0"/>
                <a:ea typeface="Times New Roman" panose="02020603050405020304" pitchFamily="18" charset="0"/>
              </a:rPr>
              <a:t>Disadvantages:</a:t>
            </a:r>
            <a:endParaRPr lang="en-IN" sz="2000" dirty="0">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  </a:t>
            </a:r>
            <a:r>
              <a:rPr lang="en-US" sz="2000" dirty="0" smtClean="0">
                <a:highlight>
                  <a:srgbClr val="FFFFFF"/>
                </a:highlight>
                <a:latin typeface="Times New Roman" panose="02020603050405020304" pitchFamily="18" charset="0"/>
                <a:ea typeface="Times New Roman" panose="02020603050405020304" pitchFamily="18" charset="0"/>
              </a:rPr>
              <a:t>One </a:t>
            </a:r>
            <a:r>
              <a:rPr lang="en-US" sz="2000" dirty="0">
                <a:highlight>
                  <a:srgbClr val="FFFFFF"/>
                </a:highlight>
                <a:latin typeface="Times New Roman" panose="02020603050405020304" pitchFamily="18" charset="0"/>
                <a:ea typeface="Times New Roman" panose="02020603050405020304" pitchFamily="18" charset="0"/>
              </a:rPr>
              <a:t>of the notable weaknesses of </a:t>
            </a:r>
            <a:r>
              <a:rPr lang="en-US" sz="2000" dirty="0" err="1">
                <a:highlight>
                  <a:srgbClr val="FFFFFF"/>
                </a:highlight>
                <a:latin typeface="Times New Roman" panose="02020603050405020304" pitchFamily="18" charset="0"/>
                <a:ea typeface="Times New Roman" panose="02020603050405020304" pitchFamily="18" charset="0"/>
              </a:rPr>
              <a:t>blockchain</a:t>
            </a:r>
            <a:r>
              <a:rPr lang="en-US" sz="2000" dirty="0">
                <a:highlight>
                  <a:srgbClr val="FFFFFF"/>
                </a:highlight>
                <a:latin typeface="Times New Roman" panose="02020603050405020304" pitchFamily="18" charset="0"/>
                <a:ea typeface="Times New Roman" panose="02020603050405020304" pitchFamily="18" charset="0"/>
              </a:rPr>
              <a:t> is </a:t>
            </a:r>
            <a:r>
              <a:rPr lang="en-US" sz="2000" dirty="0" err="1">
                <a:highlight>
                  <a:srgbClr val="FFFFFF"/>
                </a:highlight>
                <a:latin typeface="Times New Roman" panose="02020603050405020304" pitchFamily="18" charset="0"/>
                <a:ea typeface="Times New Roman" panose="02020603050405020304" pitchFamily="18" charset="0"/>
              </a:rPr>
              <a:t>scalability,while</a:t>
            </a:r>
            <a:r>
              <a:rPr lang="en-US" sz="2000" dirty="0">
                <a:highlight>
                  <a:srgbClr val="FFFFFF"/>
                </a:highlight>
                <a:latin typeface="Times New Roman" panose="02020603050405020304" pitchFamily="18" charset="0"/>
                <a:ea typeface="Times New Roman" panose="02020603050405020304" pitchFamily="18" charset="0"/>
              </a:rPr>
              <a:t> </a:t>
            </a:r>
            <a:r>
              <a:rPr lang="en-US" sz="2000" dirty="0" err="1">
                <a:highlight>
                  <a:srgbClr val="FFFFFF"/>
                </a:highlight>
                <a:latin typeface="Times New Roman" panose="02020603050405020304" pitchFamily="18" charset="0"/>
                <a:ea typeface="Times New Roman" panose="02020603050405020304" pitchFamily="18" charset="0"/>
              </a:rPr>
              <a:t>blockchain</a:t>
            </a:r>
            <a:r>
              <a:rPr lang="en-US" sz="2000" dirty="0">
                <a:highlight>
                  <a:srgbClr val="FFFFFF"/>
                </a:highlight>
                <a:latin typeface="Times New Roman" panose="02020603050405020304" pitchFamily="18" charset="0"/>
                <a:ea typeface="Times New Roman" panose="02020603050405020304" pitchFamily="18" charset="0"/>
              </a:rPr>
              <a:t> is not indestructible</a:t>
            </a:r>
            <a:r>
              <a:rPr lang="en-US" sz="2000"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 .</a:t>
            </a:r>
            <a:endParaRPr lang="en-US" sz="2000" dirty="0" smtClean="0">
              <a:solidFill>
                <a:srgbClr val="000000"/>
              </a:solidFill>
              <a:latin typeface="Times New Roman" panose="02020603050405020304" pitchFamily="18" charset="0"/>
              <a:ea typeface="Times New Roman" panose="02020603050405020304" pitchFamily="18" charset="0"/>
            </a:endParaRPr>
          </a:p>
          <a:p>
            <a:pPr marR="99060" algn="just">
              <a:lnSpc>
                <a:spcPct val="150000"/>
              </a:lnSpc>
              <a:spcAft>
                <a:spcPts val="0"/>
              </a:spcAft>
            </a:pP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1141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728" y="545910"/>
            <a:ext cx="10890914" cy="6596585"/>
          </a:xfrm>
          <a:prstGeom prst="rect">
            <a:avLst/>
          </a:prstGeom>
          <a:noFill/>
        </p:spPr>
        <p:txBody>
          <a:bodyPr wrap="square" rtlCol="0">
            <a:spAutoFit/>
          </a:bodyPr>
          <a:lstStyle/>
          <a:p>
            <a:pPr marR="99060" algn="just">
              <a:spcAft>
                <a:spcPts val="0"/>
              </a:spcAft>
            </a:pPr>
            <a:r>
              <a:rPr lang="en-US" sz="2000" b="1" dirty="0">
                <a:solidFill>
                  <a:srgbClr val="000000"/>
                </a:solidFill>
                <a:latin typeface="Times New Roman" panose="02020603050405020304" pitchFamily="18" charset="0"/>
                <a:ea typeface="Times New Roman" panose="02020603050405020304" pitchFamily="18" charset="0"/>
              </a:rPr>
              <a:t>7.</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Madala, D. S. V., </a:t>
            </a:r>
            <a:r>
              <a:rPr lang="en-US" sz="2000" b="1" dirty="0" err="1">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Jhanwar</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 M. P., &amp; </a:t>
            </a:r>
            <a:r>
              <a:rPr lang="en-US" sz="2000" b="1" dirty="0" err="1">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Chattopadhyay</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 A.   (2018)</a:t>
            </a:r>
            <a:r>
              <a:rPr lang="en-US" sz="2000" b="1" dirty="0">
                <a:highlight>
                  <a:srgbClr val="FFFFFF"/>
                </a:highlight>
                <a:latin typeface="Cambria" panose="02040503050406030204" pitchFamily="18" charset="0"/>
                <a:ea typeface="Cambria" panose="02040503050406030204" pitchFamily="18" charset="0"/>
                <a:cs typeface="Cambria" panose="02040503050406030204" pitchFamily="18" charset="0"/>
              </a:rPr>
              <a:t>”</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Certificate Transparency Using </a:t>
            </a:r>
            <a:r>
              <a:rPr lang="en-US" sz="2000" b="1" dirty="0" err="1">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Blockchain</a:t>
            </a:r>
            <a:r>
              <a:rPr lang="en-US" sz="2000" b="1" dirty="0">
                <a:highlight>
                  <a:srgbClr val="FFFFFF"/>
                </a:highlight>
                <a:latin typeface="Cambria" panose="02040503050406030204" pitchFamily="18" charset="0"/>
                <a:ea typeface="Cambria" panose="02040503050406030204" pitchFamily="18" charset="0"/>
                <a:cs typeface="Cambria" panose="02040503050406030204" pitchFamily="18" charset="0"/>
              </a:rPr>
              <a:t>”</a:t>
            </a:r>
            <a:r>
              <a:rPr lang="en-US" sz="2000" b="1" dirty="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 2018 IEEE International Conference on Data Mining Workshops (ICDMW</a:t>
            </a:r>
            <a:r>
              <a:rPr lang="en-US" sz="2000" b="1" dirty="0" smtClean="0">
                <a:solidFill>
                  <a:srgbClr val="000000"/>
                </a:solidFill>
                <a:highlight>
                  <a:srgbClr val="FFFFFF"/>
                </a:highlight>
                <a:latin typeface="Cambria" panose="02040503050406030204" pitchFamily="18" charset="0"/>
                <a:ea typeface="Cambria" panose="02040503050406030204" pitchFamily="18" charset="0"/>
                <a:cs typeface="Cambria" panose="02040503050406030204" pitchFamily="18" charset="0"/>
              </a:rPr>
              <a:t>).</a:t>
            </a:r>
          </a:p>
          <a:p>
            <a:pPr marL="342900" marR="99060" indent="-342900" algn="just">
              <a:lnSpc>
                <a:spcPct val="150000"/>
              </a:lnSpc>
              <a:spcAft>
                <a:spcPts val="0"/>
              </a:spcAft>
              <a:buFont typeface="Wingdings" panose="05000000000000000000" pitchFamily="2" charset="2"/>
              <a:buChar char="§"/>
            </a:pPr>
            <a:r>
              <a:rPr lang="en-US" sz="2000" dirty="0">
                <a:solidFill>
                  <a:srgbClr val="000000"/>
                </a:solidFill>
                <a:latin typeface="Times New Roman" panose="02020603050405020304" pitchFamily="18" charset="0"/>
                <a:ea typeface="Times New Roman" panose="02020603050405020304" pitchFamily="18" charset="0"/>
              </a:rPr>
              <a:t>In this paper, leveraging recent progress in </a:t>
            </a:r>
            <a:r>
              <a:rPr lang="en-US" sz="2000" dirty="0" err="1">
                <a:solidFill>
                  <a:srgbClr val="000000"/>
                </a:solidFill>
                <a:latin typeface="Times New Roman" panose="02020603050405020304" pitchFamily="18" charset="0"/>
                <a:ea typeface="Times New Roman" panose="02020603050405020304" pitchFamily="18" charset="0"/>
              </a:rPr>
              <a:t>blockchain</a:t>
            </a:r>
            <a:r>
              <a:rPr lang="en-US" sz="2000" dirty="0">
                <a:solidFill>
                  <a:srgbClr val="000000"/>
                </a:solidFill>
                <a:latin typeface="Times New Roman" panose="02020603050405020304" pitchFamily="18" charset="0"/>
                <a:ea typeface="Times New Roman" panose="02020603050405020304" pitchFamily="18" charset="0"/>
              </a:rPr>
              <a:t> technology, </a:t>
            </a:r>
            <a:r>
              <a:rPr lang="en-US" sz="2000" dirty="0" smtClean="0">
                <a:solidFill>
                  <a:srgbClr val="000000"/>
                </a:solidFill>
                <a:latin typeface="Times New Roman" panose="02020603050405020304" pitchFamily="18" charset="0"/>
                <a:ea typeface="Times New Roman" panose="02020603050405020304" pitchFamily="18" charset="0"/>
              </a:rPr>
              <a:t>is proposed </a:t>
            </a:r>
            <a:r>
              <a:rPr lang="en-US" sz="2000" dirty="0">
                <a:solidFill>
                  <a:srgbClr val="000000"/>
                </a:solidFill>
                <a:latin typeface="Times New Roman" panose="02020603050405020304" pitchFamily="18" charset="0"/>
                <a:ea typeface="Times New Roman" panose="02020603050405020304" pitchFamily="18" charset="0"/>
              </a:rPr>
              <a:t>a novel system, called CTB, that makes it impossible for a CA to issue a certificate for a domain without obtaining consent from the domain </a:t>
            </a:r>
            <a:r>
              <a:rPr lang="en-US" sz="2000" dirty="0" smtClean="0">
                <a:solidFill>
                  <a:srgbClr val="000000"/>
                </a:solidFill>
                <a:latin typeface="Times New Roman" panose="02020603050405020304" pitchFamily="18" charset="0"/>
                <a:ea typeface="Times New Roman" panose="02020603050405020304" pitchFamily="18" charset="0"/>
              </a:rPr>
              <a:t>owner</a:t>
            </a:r>
          </a:p>
          <a:p>
            <a:pPr marR="99060" algn="just">
              <a:lnSpc>
                <a:spcPct val="150000"/>
              </a:lnSpc>
              <a:spcAft>
                <a:spcPts val="0"/>
              </a:spcAft>
            </a:pPr>
            <a:r>
              <a:rPr lang="en-US" sz="2000" b="1" dirty="0">
                <a:latin typeface="Times New Roman" panose="02020603050405020304" pitchFamily="18" charset="0"/>
                <a:ea typeface="Times New Roman" panose="02020603050405020304" pitchFamily="18" charset="0"/>
              </a:rPr>
              <a:t>Features:</a:t>
            </a:r>
            <a:endParaRPr lang="en-IN" sz="2000" dirty="0">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b="1" dirty="0" smtClean="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Implementation </a:t>
            </a:r>
            <a:r>
              <a:rPr lang="en-US" sz="2000" dirty="0">
                <a:latin typeface="Times New Roman" panose="02020603050405020304" pitchFamily="18" charset="0"/>
                <a:ea typeface="Times New Roman" panose="02020603050405020304" pitchFamily="18" charset="0"/>
              </a:rPr>
              <a:t>CTB using IBM’s </a:t>
            </a:r>
            <a:r>
              <a:rPr lang="en-US" sz="2000" dirty="0" err="1">
                <a:latin typeface="Times New Roman" panose="02020603050405020304" pitchFamily="18" charset="0"/>
                <a:ea typeface="Times New Roman" panose="02020603050405020304" pitchFamily="18" charset="0"/>
              </a:rPr>
              <a:t>Hyperledger</a:t>
            </a:r>
            <a:r>
              <a:rPr lang="en-US" sz="2000" dirty="0">
                <a:latin typeface="Times New Roman" panose="02020603050405020304" pitchFamily="18" charset="0"/>
                <a:ea typeface="Times New Roman" panose="02020603050405020304" pitchFamily="18" charset="0"/>
              </a:rPr>
              <a:t> Fabric </a:t>
            </a:r>
            <a:r>
              <a:rPr lang="en-US" sz="2000" dirty="0" err="1">
                <a:latin typeface="Times New Roman" panose="02020603050405020304" pitchFamily="18" charset="0"/>
                <a:ea typeface="Times New Roman" panose="02020603050405020304" pitchFamily="18" charset="0"/>
              </a:rPr>
              <a:t>blockchain</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platform.The</a:t>
            </a:r>
            <a:r>
              <a:rPr lang="en-US" sz="2000" dirty="0">
                <a:latin typeface="Times New Roman" panose="02020603050405020304" pitchFamily="18" charset="0"/>
                <a:ea typeface="Times New Roman" panose="02020603050405020304" pitchFamily="18" charset="0"/>
              </a:rPr>
              <a:t> security of these logics is bootstrapped by cryptography and allows domain owners to have absolute control over their certificates. </a:t>
            </a:r>
            <a:endParaRPr lang="en-IN" sz="2000" dirty="0">
              <a:latin typeface="Times New Roman" panose="02020603050405020304" pitchFamily="18" charset="0"/>
              <a:ea typeface="Times New Roman" panose="02020603050405020304" pitchFamily="18" charset="0"/>
            </a:endParaRPr>
          </a:p>
          <a:p>
            <a:pPr marR="99060" indent="-90170" algn="just">
              <a:lnSpc>
                <a:spcPct val="150000"/>
              </a:lnSpc>
              <a:spcAft>
                <a:spcPts val="0"/>
              </a:spcAft>
            </a:pPr>
            <a:r>
              <a:rPr lang="en-US" sz="2000" b="1" dirty="0">
                <a:latin typeface="Times New Roman" panose="02020603050405020304" pitchFamily="18" charset="0"/>
                <a:ea typeface="Times New Roman" panose="02020603050405020304" pitchFamily="18" charset="0"/>
              </a:rPr>
              <a:t>Disadvantages:</a:t>
            </a:r>
            <a:endParaRPr lang="en-IN" sz="2000" dirty="0">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The </a:t>
            </a:r>
            <a:r>
              <a:rPr lang="en-US" sz="2000" dirty="0">
                <a:latin typeface="Times New Roman" panose="02020603050405020304" pitchFamily="18" charset="0"/>
                <a:ea typeface="Times New Roman" panose="02020603050405020304" pitchFamily="18" charset="0"/>
              </a:rPr>
              <a:t>existence of a certificate is necessary but not sufficient evidence for its validity, and a mechanism for determining whether a certificate was revoked is needed.</a:t>
            </a:r>
            <a:endParaRPr lang="en-IN" sz="2000" dirty="0">
              <a:latin typeface="Times New Roman" panose="02020603050405020304" pitchFamily="18" charset="0"/>
              <a:ea typeface="Times New Roman" panose="02020603050405020304" pitchFamily="18" charset="0"/>
            </a:endParaRPr>
          </a:p>
          <a:p>
            <a:pPr marR="99060" algn="just">
              <a:lnSpc>
                <a:spcPct val="150000"/>
              </a:lnSpc>
              <a:spcAft>
                <a:spcPts val="0"/>
              </a:spcAft>
            </a:pPr>
            <a:endParaRPr lang="en-US" sz="2000" dirty="0" smtClean="0">
              <a:solidFill>
                <a:srgbClr val="000000"/>
              </a:solidFill>
              <a:latin typeface="Times New Roman" panose="02020603050405020304" pitchFamily="18" charset="0"/>
              <a:ea typeface="Times New Roman" panose="02020603050405020304" pitchFamily="18" charset="0"/>
            </a:endParaRPr>
          </a:p>
          <a:p>
            <a:pPr marR="99060" algn="just">
              <a:lnSpc>
                <a:spcPct val="150000"/>
              </a:lnSpc>
              <a:spcAft>
                <a:spcPts val="0"/>
              </a:spcAft>
            </a:pP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0798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4275" y="559558"/>
            <a:ext cx="10495128" cy="6709529"/>
          </a:xfrm>
          <a:prstGeom prst="rect">
            <a:avLst/>
          </a:prstGeom>
          <a:noFill/>
        </p:spPr>
        <p:txBody>
          <a:bodyPr wrap="square" rtlCol="0">
            <a:spAutoFit/>
          </a:bodyPr>
          <a:lstStyle/>
          <a:p>
            <a:pPr marR="99060" algn="just">
              <a:spcAft>
                <a:spcPts val="0"/>
              </a:spcAft>
            </a:pPr>
            <a:r>
              <a:rPr lang="en-US" sz="2000" b="1" dirty="0">
                <a:latin typeface="Times New Roman" panose="02020603050405020304" pitchFamily="18" charset="0"/>
                <a:ea typeface="Times New Roman" panose="02020603050405020304" pitchFamily="18" charset="0"/>
              </a:rPr>
              <a:t>8. </a:t>
            </a:r>
            <a:r>
              <a:rPr lang="en-US" sz="2000" b="1" dirty="0" err="1">
                <a:latin typeface="Times New Roman" panose="02020603050405020304" pitchFamily="18" charset="0"/>
                <a:ea typeface="Times New Roman" panose="02020603050405020304" pitchFamily="18" charset="0"/>
              </a:rPr>
              <a:t>Mouad</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M.H.Ali</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Vivek</a:t>
            </a:r>
            <a:r>
              <a:rPr lang="en-US" sz="2000" b="1" dirty="0">
                <a:latin typeface="Times New Roman" panose="02020603050405020304" pitchFamily="18" charset="0"/>
                <a:ea typeface="Times New Roman" panose="02020603050405020304" pitchFamily="18" charset="0"/>
              </a:rPr>
              <a:t> H. </a:t>
            </a:r>
            <a:r>
              <a:rPr lang="en-US" sz="2000" b="1" dirty="0" err="1">
                <a:latin typeface="Times New Roman" panose="02020603050405020304" pitchFamily="18" charset="0"/>
                <a:ea typeface="Times New Roman" panose="02020603050405020304" pitchFamily="18" charset="0"/>
              </a:rPr>
              <a:t>Mahale,Pravin</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Yannawar</a:t>
            </a:r>
            <a:r>
              <a:rPr lang="en-US" sz="2000" b="1" dirty="0">
                <a:latin typeface="Times New Roman" panose="02020603050405020304" pitchFamily="18" charset="0"/>
                <a:ea typeface="Times New Roman" panose="02020603050405020304" pitchFamily="18" charset="0"/>
              </a:rPr>
              <a:t> &amp; A. T. </a:t>
            </a:r>
            <a:r>
              <a:rPr lang="en-US" sz="2000" b="1" dirty="0" err="1">
                <a:latin typeface="Times New Roman" panose="02020603050405020304" pitchFamily="18" charset="0"/>
                <a:ea typeface="Times New Roman" panose="02020603050405020304" pitchFamily="18" charset="0"/>
              </a:rPr>
              <a:t>Gaikwad</a:t>
            </a:r>
            <a:r>
              <a:rPr lang="en-US" sz="2000" b="1" dirty="0">
                <a:latin typeface="Times New Roman" panose="02020603050405020304" pitchFamily="18" charset="0"/>
                <a:ea typeface="Times New Roman" panose="02020603050405020304" pitchFamily="18" charset="0"/>
              </a:rPr>
              <a:t>, “Overview of Fingerprint Recognition System”</a:t>
            </a:r>
            <a:r>
              <a:rPr lang="en-US" sz="2000"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International Conference on Electrical, Electronics, and Optimization Techniques (ICEEOT) </a:t>
            </a:r>
            <a:r>
              <a:rPr lang="en-US" sz="2000" b="1" dirty="0" smtClean="0">
                <a:latin typeface="Times New Roman" panose="02020603050405020304" pitchFamily="18" charset="0"/>
                <a:ea typeface="Times New Roman" panose="02020603050405020304" pitchFamily="18" charset="0"/>
              </a:rPr>
              <a:t>– 2016</a:t>
            </a:r>
          </a:p>
          <a:p>
            <a:pPr marL="342900" marR="99060" indent="-342900" algn="just">
              <a:lnSpc>
                <a:spcPct val="150000"/>
              </a:lnSpc>
              <a:spcAft>
                <a:spcPts val="0"/>
              </a:spcAft>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The </a:t>
            </a:r>
            <a:r>
              <a:rPr lang="en-US" sz="2000" dirty="0">
                <a:latin typeface="Times New Roman" panose="02020603050405020304" pitchFamily="18" charset="0"/>
                <a:ea typeface="Times New Roman" panose="02020603050405020304" pitchFamily="18" charset="0"/>
              </a:rPr>
              <a:t>basic fingerprint recognition system consists of four stages: firstly, the sensor which is used for enrolment &amp; recognition to capture the biometric data. </a:t>
            </a:r>
            <a:endParaRPr lang="en-US" sz="2000" dirty="0" smtClean="0">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Secondly</a:t>
            </a:r>
            <a:r>
              <a:rPr lang="en-US" sz="2000" dirty="0">
                <a:latin typeface="Times New Roman" panose="02020603050405020304" pitchFamily="18" charset="0"/>
                <a:ea typeface="Times New Roman" panose="02020603050405020304" pitchFamily="18" charset="0"/>
              </a:rPr>
              <a:t>, the pre-processing stage which is used to remove unwanted data and increase the clarity of ridge structure by using enhancement techniques. </a:t>
            </a:r>
            <a:endParaRPr lang="en-US" sz="2000" dirty="0" smtClean="0">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Thirdly</a:t>
            </a:r>
            <a:r>
              <a:rPr lang="en-US" sz="2000" dirty="0">
                <a:latin typeface="Times New Roman" panose="02020603050405020304" pitchFamily="18" charset="0"/>
                <a:ea typeface="Times New Roman" panose="02020603050405020304" pitchFamily="18" charset="0"/>
              </a:rPr>
              <a:t>, the feature extraction stage which takes the input from the output of the pre-processing stage to extract the fingerprint features. </a:t>
            </a:r>
            <a:endParaRPr lang="en-US" sz="2000" dirty="0" smtClean="0">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Fourthly</a:t>
            </a:r>
            <a:r>
              <a:rPr lang="en-US" sz="2000" dirty="0">
                <a:latin typeface="Times New Roman" panose="02020603050405020304" pitchFamily="18" charset="0"/>
                <a:ea typeface="Times New Roman" panose="02020603050405020304" pitchFamily="18" charset="0"/>
              </a:rPr>
              <a:t>, the matching stage is to compare the acquired feature with the template in the </a:t>
            </a:r>
            <a:r>
              <a:rPr lang="en-US" sz="2000" dirty="0" smtClean="0">
                <a:latin typeface="Times New Roman" panose="02020603050405020304" pitchFamily="18" charset="0"/>
                <a:ea typeface="Times New Roman" panose="02020603050405020304" pitchFamily="18" charset="0"/>
              </a:rPr>
              <a:t>database</a:t>
            </a:r>
            <a:r>
              <a:rPr lang="en-US" sz="2000" dirty="0">
                <a:latin typeface="Times New Roman" panose="02020603050405020304" pitchFamily="18" charset="0"/>
                <a:ea typeface="Times New Roman" panose="02020603050405020304" pitchFamily="18" charset="0"/>
              </a:rPr>
              <a:t>.</a:t>
            </a:r>
            <a:endParaRPr lang="en-IN" sz="2000" dirty="0">
              <a:latin typeface="Times New Roman" panose="02020603050405020304" pitchFamily="18" charset="0"/>
              <a:ea typeface="Times New Roman" panose="02020603050405020304" pitchFamily="18" charset="0"/>
            </a:endParaRPr>
          </a:p>
          <a:p>
            <a:pPr marR="99060" algn="just">
              <a:lnSpc>
                <a:spcPct val="150000"/>
              </a:lnSpc>
              <a:spcAft>
                <a:spcPts val="0"/>
              </a:spcAft>
            </a:pPr>
            <a:r>
              <a:rPr lang="en-US" sz="2000" b="1" dirty="0">
                <a:latin typeface="Times New Roman" panose="02020603050405020304" pitchFamily="18" charset="0"/>
                <a:ea typeface="Times New Roman" panose="02020603050405020304" pitchFamily="18" charset="0"/>
              </a:rPr>
              <a:t>Features:</a:t>
            </a:r>
            <a:endParaRPr lang="en-IN" sz="2000" dirty="0">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aim of this paper is to review various recent work on fingerprint recognition systems and explain fingerprint recognition stages step by step and give summaries of fingerprint databases with characteristics.</a:t>
            </a:r>
            <a:endParaRPr lang="en-IN" sz="2000" dirty="0">
              <a:latin typeface="Times New Roman" panose="02020603050405020304" pitchFamily="18" charset="0"/>
              <a:ea typeface="Times New Roman" panose="02020603050405020304" pitchFamily="18" charset="0"/>
            </a:endParaRPr>
          </a:p>
          <a:p>
            <a:pPr marR="99060" algn="just">
              <a:spcAft>
                <a:spcPts val="0"/>
              </a:spcAft>
            </a:pPr>
            <a:endParaRPr lang="en-US" sz="2000" b="1" dirty="0" smtClean="0">
              <a:latin typeface="Times New Roman" panose="02020603050405020304" pitchFamily="18" charset="0"/>
              <a:ea typeface="Times New Roman" panose="02020603050405020304" pitchFamily="18" charset="0"/>
            </a:endParaRPr>
          </a:p>
          <a:p>
            <a:pPr marR="99060" algn="just">
              <a:spcAft>
                <a:spcPts val="0"/>
              </a:spcAft>
            </a:pPr>
            <a:endParaRPr lang="en-US" sz="20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85256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4275" y="573206"/>
            <a:ext cx="10686198" cy="6012741"/>
          </a:xfrm>
          <a:prstGeom prst="rect">
            <a:avLst/>
          </a:prstGeom>
          <a:noFill/>
        </p:spPr>
        <p:txBody>
          <a:bodyPr wrap="square" rtlCol="0">
            <a:spAutoFit/>
          </a:bodyPr>
          <a:lstStyle/>
          <a:p>
            <a:pPr marR="99060" algn="just">
              <a:spcAft>
                <a:spcPts val="0"/>
              </a:spcAft>
            </a:pPr>
            <a:r>
              <a:rPr lang="en-US" sz="2000" b="1" dirty="0" smtClean="0">
                <a:latin typeface="Times New Roman" panose="02020603050405020304" pitchFamily="18" charset="0"/>
                <a:ea typeface="Times New Roman" panose="02020603050405020304" pitchFamily="18" charset="0"/>
              </a:rPr>
              <a:t>9.  </a:t>
            </a:r>
            <a:r>
              <a:rPr lang="en-US" sz="2000" b="1" dirty="0" err="1" smtClean="0">
                <a:highlight>
                  <a:srgbClr val="FFFFFF"/>
                </a:highlight>
                <a:latin typeface="Times New Roman" panose="02020603050405020304" pitchFamily="18" charset="0"/>
                <a:ea typeface="Times New Roman" panose="02020603050405020304" pitchFamily="18" charset="0"/>
              </a:rPr>
              <a:t>Anas</a:t>
            </a:r>
            <a:r>
              <a:rPr lang="en-US" sz="2000" b="1" dirty="0" smtClean="0">
                <a:highlight>
                  <a:srgbClr val="FFFFFF"/>
                </a:highlight>
                <a:latin typeface="Times New Roman" panose="02020603050405020304" pitchFamily="18" charset="0"/>
                <a:ea typeface="Times New Roman" panose="02020603050405020304" pitchFamily="18" charset="0"/>
              </a:rPr>
              <a:t> </a:t>
            </a:r>
            <a:r>
              <a:rPr lang="en-US" sz="2000" b="1" dirty="0" err="1">
                <a:highlight>
                  <a:srgbClr val="FFFFFF"/>
                </a:highlight>
                <a:latin typeface="Times New Roman" panose="02020603050405020304" pitchFamily="18" charset="0"/>
                <a:ea typeface="Times New Roman" panose="02020603050405020304" pitchFamily="18" charset="0"/>
              </a:rPr>
              <a:t>Abou</a:t>
            </a:r>
            <a:r>
              <a:rPr lang="en-US" sz="2000" b="1" dirty="0">
                <a:highlight>
                  <a:srgbClr val="FFFFFF"/>
                </a:highlight>
                <a:latin typeface="Times New Roman" panose="02020603050405020304" pitchFamily="18" charset="0"/>
                <a:ea typeface="Times New Roman" panose="02020603050405020304" pitchFamily="18" charset="0"/>
              </a:rPr>
              <a:t> El </a:t>
            </a:r>
            <a:r>
              <a:rPr lang="en-US" sz="2000" b="1" dirty="0" err="1">
                <a:highlight>
                  <a:srgbClr val="FFFFFF"/>
                </a:highlight>
                <a:latin typeface="Times New Roman" panose="02020603050405020304" pitchFamily="18" charset="0"/>
                <a:ea typeface="Times New Roman" panose="02020603050405020304" pitchFamily="18" charset="0"/>
              </a:rPr>
              <a:t>Kalam</a:t>
            </a:r>
            <a:r>
              <a:rPr lang="en-US" sz="2000" b="1" dirty="0">
                <a:highlight>
                  <a:srgbClr val="FFFFFF"/>
                </a:highlight>
                <a:latin typeface="Times New Roman" panose="02020603050405020304" pitchFamily="18" charset="0"/>
                <a:ea typeface="Times New Roman" panose="02020603050405020304" pitchFamily="18" charset="0"/>
              </a:rPr>
              <a:t>, Sana </a:t>
            </a:r>
            <a:r>
              <a:rPr lang="en-US" sz="2000" b="1" dirty="0" err="1">
                <a:highlight>
                  <a:srgbClr val="FFFFFF"/>
                </a:highlight>
                <a:latin typeface="Times New Roman" panose="02020603050405020304" pitchFamily="18" charset="0"/>
                <a:ea typeface="Times New Roman" panose="02020603050405020304" pitchFamily="18" charset="0"/>
              </a:rPr>
              <a:t>Ibjaoun</a:t>
            </a:r>
            <a:r>
              <a:rPr lang="en-US" sz="2000" b="1" dirty="0">
                <a:highlight>
                  <a:srgbClr val="FFFFFF"/>
                </a:highlight>
                <a:latin typeface="Times New Roman" panose="02020603050405020304" pitchFamily="18" charset="0"/>
                <a:ea typeface="Times New Roman" panose="02020603050405020304" pitchFamily="18" charset="0"/>
              </a:rPr>
              <a:t> &amp;</a:t>
            </a:r>
            <a:r>
              <a:rPr lang="en-US" sz="2000" b="1" dirty="0" err="1">
                <a:highlight>
                  <a:srgbClr val="FFFFFF"/>
                </a:highlight>
                <a:latin typeface="Times New Roman" panose="02020603050405020304" pitchFamily="18" charset="0"/>
                <a:ea typeface="Times New Roman" panose="02020603050405020304" pitchFamily="18" charset="0"/>
              </a:rPr>
              <a:t>Abdellah</a:t>
            </a:r>
            <a:r>
              <a:rPr lang="en-US" sz="2000" b="1" dirty="0">
                <a:highlight>
                  <a:srgbClr val="FFFFFF"/>
                </a:highlight>
                <a:latin typeface="Times New Roman" panose="02020603050405020304" pitchFamily="18" charset="0"/>
                <a:ea typeface="Times New Roman" panose="02020603050405020304" pitchFamily="18" charset="0"/>
              </a:rPr>
              <a:t> </a:t>
            </a:r>
            <a:r>
              <a:rPr lang="en-US" sz="2000" b="1" dirty="0" err="1">
                <a:highlight>
                  <a:srgbClr val="FFFFFF"/>
                </a:highlight>
                <a:latin typeface="Times New Roman" panose="02020603050405020304" pitchFamily="18" charset="0"/>
                <a:ea typeface="Times New Roman" panose="02020603050405020304" pitchFamily="18" charset="0"/>
              </a:rPr>
              <a:t>Ait</a:t>
            </a:r>
            <a:r>
              <a:rPr lang="en-US" sz="2000" b="1" dirty="0">
                <a:highlight>
                  <a:srgbClr val="FFFFFF"/>
                </a:highlight>
                <a:latin typeface="Times New Roman" panose="02020603050405020304" pitchFamily="18" charset="0"/>
                <a:ea typeface="Times New Roman" panose="02020603050405020304" pitchFamily="18" charset="0"/>
              </a:rPr>
              <a:t> </a:t>
            </a:r>
            <a:r>
              <a:rPr lang="en-US" sz="2000" b="1" dirty="0" err="1">
                <a:highlight>
                  <a:srgbClr val="FFFFFF"/>
                </a:highlight>
                <a:latin typeface="Times New Roman" panose="02020603050405020304" pitchFamily="18" charset="0"/>
                <a:ea typeface="Times New Roman" panose="02020603050405020304" pitchFamily="18" charset="0"/>
              </a:rPr>
              <a:t>Ouahman</a:t>
            </a:r>
            <a:r>
              <a:rPr lang="en-US" sz="2000" b="1" dirty="0">
                <a:highlight>
                  <a:srgbClr val="FFFFFF"/>
                </a:highlight>
                <a:latin typeface="Times New Roman" panose="02020603050405020304" pitchFamily="18" charset="0"/>
                <a:ea typeface="Times New Roman" panose="02020603050405020304" pitchFamily="18" charset="0"/>
              </a:rPr>
              <a:t> “Biometric authentication systems based on hand pattern vein, digital certificates and smart cards” (2013) National Security Days (JNS3</a:t>
            </a:r>
            <a:r>
              <a:rPr lang="en-US" sz="2000" b="1" dirty="0" smtClean="0">
                <a:highlight>
                  <a:srgbClr val="FFFFFF"/>
                </a:highlight>
                <a:latin typeface="Times New Roman" panose="02020603050405020304" pitchFamily="18" charset="0"/>
                <a:ea typeface="Times New Roman" panose="02020603050405020304" pitchFamily="18" charset="0"/>
              </a:rPr>
              <a:t>)</a:t>
            </a:r>
          </a:p>
          <a:p>
            <a:pPr marR="99060" algn="just">
              <a:spcAft>
                <a:spcPts val="0"/>
              </a:spcAft>
            </a:pPr>
            <a:endParaRPr lang="en-IN" sz="2000" dirty="0" smtClean="0">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dirty="0">
                <a:highlight>
                  <a:srgbClr val="FFFFFF"/>
                </a:highlight>
                <a:latin typeface="Times New Roman" panose="02020603050405020304" pitchFamily="18" charset="0"/>
                <a:ea typeface="Times New Roman" panose="02020603050405020304" pitchFamily="18" charset="0"/>
              </a:rPr>
              <a:t>This paper describes and implements an authentication solution using biometrics, digital certificates and smartcards to solve the security problems in the authentication process</a:t>
            </a:r>
            <a:r>
              <a:rPr lang="en-US" sz="2000" dirty="0" smtClean="0">
                <a:highlight>
                  <a:srgbClr val="FFFFFF"/>
                </a:highlight>
                <a:latin typeface="Times New Roman" panose="02020603050405020304" pitchFamily="18" charset="0"/>
                <a:ea typeface="Times New Roman" panose="02020603050405020304" pitchFamily="18" charset="0"/>
              </a:rPr>
              <a:t>.</a:t>
            </a:r>
          </a:p>
          <a:p>
            <a:pPr marR="99060" algn="just">
              <a:lnSpc>
                <a:spcPct val="147000"/>
              </a:lnSpc>
              <a:spcAft>
                <a:spcPts val="0"/>
              </a:spcAft>
            </a:pPr>
            <a:r>
              <a:rPr lang="en-US" sz="2000" b="1" dirty="0">
                <a:highlight>
                  <a:srgbClr val="FFFFFF"/>
                </a:highlight>
                <a:latin typeface="Times New Roman" panose="02020603050405020304" pitchFamily="18" charset="0"/>
                <a:ea typeface="Times New Roman" panose="02020603050405020304" pitchFamily="18" charset="0"/>
              </a:rPr>
              <a:t>Features:</a:t>
            </a:r>
            <a:endParaRPr lang="en-IN" sz="2000" dirty="0">
              <a:latin typeface="Times New Roman" panose="02020603050405020304" pitchFamily="18" charset="0"/>
              <a:ea typeface="Times New Roman" panose="02020603050405020304" pitchFamily="18" charset="0"/>
            </a:endParaRPr>
          </a:p>
          <a:p>
            <a:pPr marL="342900" marR="99060" lvl="0" indent="-342900" algn="just">
              <a:lnSpc>
                <a:spcPct val="150000"/>
              </a:lnSpc>
              <a:spcAft>
                <a:spcPts val="0"/>
              </a:spcAft>
              <a:buFont typeface="Arial" panose="020B0604020202020204" pitchFamily="34" charset="0"/>
              <a:buChar char="●"/>
            </a:pPr>
            <a:r>
              <a:rPr lang="en-US" sz="2000" dirty="0">
                <a:highlight>
                  <a:srgbClr val="FFFFFF"/>
                </a:highlight>
                <a:latin typeface="Times New Roman" panose="02020603050405020304" pitchFamily="18" charset="0"/>
                <a:ea typeface="Times New Roman" panose="02020603050405020304" pitchFamily="18" charset="0"/>
              </a:rPr>
              <a:t> Biometric authentication is extremely secure under a variety of attacks and can be used with a wide variety of biometric traits. </a:t>
            </a:r>
            <a:endParaRPr lang="en-IN" sz="2000" dirty="0">
              <a:latin typeface="Times New Roman" panose="02020603050405020304" pitchFamily="18" charset="0"/>
              <a:ea typeface="Times New Roman" panose="02020603050405020304" pitchFamily="18" charset="0"/>
            </a:endParaRPr>
          </a:p>
          <a:p>
            <a:pPr marL="342900" marR="99060" lvl="0" indent="-342900" algn="just">
              <a:lnSpc>
                <a:spcPct val="150000"/>
              </a:lnSpc>
              <a:spcAft>
                <a:spcPts val="0"/>
              </a:spcAft>
              <a:buFont typeface="Arial" panose="020B0604020202020204" pitchFamily="34" charset="0"/>
              <a:buChar char="●"/>
            </a:pPr>
            <a:r>
              <a:rPr lang="en-US" sz="2000" dirty="0">
                <a:highlight>
                  <a:srgbClr val="FFFFFF"/>
                </a:highlight>
                <a:latin typeface="Times New Roman" panose="02020603050405020304" pitchFamily="18" charset="0"/>
                <a:ea typeface="Times New Roman" panose="02020603050405020304" pitchFamily="18" charset="0"/>
              </a:rPr>
              <a:t>It provides better verification of both physical and virtual identities. </a:t>
            </a:r>
            <a:endParaRPr lang="en-IN" sz="2000" dirty="0">
              <a:latin typeface="Times New Roman" panose="02020603050405020304" pitchFamily="18" charset="0"/>
              <a:ea typeface="Times New Roman" panose="02020603050405020304" pitchFamily="18" charset="0"/>
            </a:endParaRPr>
          </a:p>
          <a:p>
            <a:pPr marL="342900" marR="99060" lvl="0" indent="-342900" algn="just">
              <a:lnSpc>
                <a:spcPct val="150000"/>
              </a:lnSpc>
              <a:spcAft>
                <a:spcPts val="0"/>
              </a:spcAft>
              <a:buFont typeface="Arial" panose="020B0604020202020204" pitchFamily="34" charset="0"/>
              <a:buChar char="●"/>
            </a:pPr>
            <a:r>
              <a:rPr lang="en-US" sz="2000" dirty="0">
                <a:highlight>
                  <a:srgbClr val="FFFFFF"/>
                </a:highlight>
                <a:latin typeface="Times New Roman" panose="02020603050405020304" pitchFamily="18" charset="0"/>
                <a:ea typeface="Times New Roman" panose="02020603050405020304" pitchFamily="18" charset="0"/>
              </a:rPr>
              <a:t> As the authentication can be done in real-time with the help of available hardware, the approach is also practical in many applications.</a:t>
            </a:r>
            <a:endParaRPr lang="en-IN" sz="2000" dirty="0">
              <a:latin typeface="Times New Roman" panose="02020603050405020304" pitchFamily="18" charset="0"/>
              <a:ea typeface="Times New Roman" panose="02020603050405020304" pitchFamily="18" charset="0"/>
            </a:endParaRPr>
          </a:p>
          <a:p>
            <a:pPr marR="99060" algn="just">
              <a:lnSpc>
                <a:spcPct val="150000"/>
              </a:lnSpc>
              <a:spcAft>
                <a:spcPts val="0"/>
              </a:spcAft>
            </a:pPr>
            <a:endParaRPr lang="en-US" sz="2000" dirty="0" smtClean="0">
              <a:highlight>
                <a:srgbClr val="FFFFFF"/>
              </a:highlight>
              <a:latin typeface="Times New Roman" panose="02020603050405020304" pitchFamily="18" charset="0"/>
              <a:ea typeface="Times New Roman" panose="02020603050405020304" pitchFamily="18" charset="0"/>
            </a:endParaRPr>
          </a:p>
          <a:p>
            <a:pPr marR="99060" algn="just">
              <a:lnSpc>
                <a:spcPct val="150000"/>
              </a:lnSpc>
              <a:spcAft>
                <a:spcPts val="0"/>
              </a:spcAft>
            </a:pP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066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54" y="832513"/>
            <a:ext cx="10577015" cy="6093976"/>
          </a:xfrm>
          <a:prstGeom prst="rect">
            <a:avLst/>
          </a:prstGeom>
          <a:noFill/>
        </p:spPr>
        <p:txBody>
          <a:bodyPr wrap="square" rtlCol="0">
            <a:spAutoFit/>
          </a:bodyPr>
          <a:lstStyle/>
          <a:p>
            <a:pPr marR="99060" algn="just">
              <a:spcAft>
                <a:spcPts val="0"/>
              </a:spcAft>
            </a:pPr>
            <a:r>
              <a:rPr lang="en-US" sz="2000" b="1" dirty="0">
                <a:highlight>
                  <a:srgbClr val="FFFFFF"/>
                </a:highlight>
                <a:latin typeface="Times New Roman" panose="02020603050405020304" pitchFamily="18" charset="0"/>
                <a:ea typeface="Times New Roman" panose="02020603050405020304" pitchFamily="18" charset="0"/>
              </a:rPr>
              <a:t>10. </a:t>
            </a:r>
            <a:r>
              <a:rPr lang="en-US" sz="2000" b="1" dirty="0" err="1">
                <a:highlight>
                  <a:srgbClr val="FFFFFF"/>
                </a:highlight>
                <a:latin typeface="Times New Roman" panose="02020603050405020304" pitchFamily="18" charset="0"/>
                <a:ea typeface="Times New Roman" panose="02020603050405020304" pitchFamily="18" charset="0"/>
              </a:rPr>
              <a:t>Chuchang</a:t>
            </a:r>
            <a:r>
              <a:rPr lang="en-US" sz="2000" b="1" dirty="0">
                <a:highlight>
                  <a:srgbClr val="FFFFFF"/>
                </a:highlight>
                <a:latin typeface="Times New Roman" panose="02020603050405020304" pitchFamily="18" charset="0"/>
                <a:ea typeface="Times New Roman" panose="02020603050405020304" pitchFamily="18" charset="0"/>
              </a:rPr>
              <a:t> </a:t>
            </a:r>
            <a:r>
              <a:rPr lang="en-US" sz="2000" b="1" dirty="0" err="1">
                <a:highlight>
                  <a:srgbClr val="FFFFFF"/>
                </a:highlight>
                <a:latin typeface="Times New Roman" panose="02020603050405020304" pitchFamily="18" charset="0"/>
                <a:ea typeface="Times New Roman" panose="02020603050405020304" pitchFamily="18" charset="0"/>
              </a:rPr>
              <a:t>Liu</a:t>
            </a:r>
            <a:r>
              <a:rPr lang="en-US" sz="2000" b="1" dirty="0" err="1">
                <a:latin typeface="Times New Roman" panose="02020603050405020304" pitchFamily="18" charset="0"/>
                <a:ea typeface="Times New Roman" panose="02020603050405020304" pitchFamily="18" charset="0"/>
              </a:rPr>
              <a:t>,</a:t>
            </a:r>
            <a:r>
              <a:rPr lang="en-US" sz="2000" b="1" dirty="0" err="1">
                <a:highlight>
                  <a:srgbClr val="FFFFFF"/>
                </a:highlight>
                <a:latin typeface="Times New Roman" panose="02020603050405020304" pitchFamily="18" charset="0"/>
                <a:ea typeface="Times New Roman" panose="02020603050405020304" pitchFamily="18" charset="0"/>
              </a:rPr>
              <a:t>M.A</a:t>
            </a:r>
            <a:r>
              <a:rPr lang="en-US" sz="2000" b="1" dirty="0">
                <a:highlight>
                  <a:srgbClr val="FFFFFF"/>
                </a:highlight>
                <a:latin typeface="Times New Roman" panose="02020603050405020304" pitchFamily="18" charset="0"/>
                <a:ea typeface="Times New Roman" panose="02020603050405020304" pitchFamily="18" charset="0"/>
              </a:rPr>
              <a:t>. </a:t>
            </a:r>
            <a:r>
              <a:rPr lang="en-US" sz="2000" b="1" dirty="0" err="1">
                <a:highlight>
                  <a:srgbClr val="FFFFFF"/>
                </a:highlight>
                <a:latin typeface="Times New Roman" panose="02020603050405020304" pitchFamily="18" charset="0"/>
                <a:ea typeface="Times New Roman" panose="02020603050405020304" pitchFamily="18" charset="0"/>
              </a:rPr>
              <a:t>Ozols</a:t>
            </a:r>
            <a:r>
              <a:rPr lang="en-US" sz="2000" b="1" dirty="0">
                <a:highlight>
                  <a:srgbClr val="FFFFFF"/>
                </a:highlight>
                <a:latin typeface="Times New Roman" panose="02020603050405020304" pitchFamily="18" charset="0"/>
                <a:ea typeface="Times New Roman" panose="02020603050405020304" pitchFamily="18" charset="0"/>
              </a:rPr>
              <a:t>, T. Cant &amp; M. </a:t>
            </a:r>
            <a:r>
              <a:rPr lang="en-US" sz="2000" b="1" dirty="0" err="1">
                <a:highlight>
                  <a:srgbClr val="FFFFFF"/>
                </a:highlight>
                <a:latin typeface="Times New Roman" panose="02020603050405020304" pitchFamily="18" charset="0"/>
                <a:ea typeface="Times New Roman" panose="02020603050405020304" pitchFamily="18" charset="0"/>
              </a:rPr>
              <a:t>Henderson“Towards</a:t>
            </a:r>
            <a:r>
              <a:rPr lang="en-US" sz="2000" b="1" dirty="0">
                <a:highlight>
                  <a:srgbClr val="FFFFFF"/>
                </a:highlight>
                <a:latin typeface="Times New Roman" panose="02020603050405020304" pitchFamily="18" charset="0"/>
                <a:ea typeface="Times New Roman" panose="02020603050405020304" pitchFamily="18" charset="0"/>
              </a:rPr>
              <a:t> certificate verification in a certificate management system” Proceedings 23rd Australasian Computer Science Conference. ACSC (2000) (Cat. No.PR00518</a:t>
            </a:r>
            <a:r>
              <a:rPr lang="en-US" sz="2000" b="1" dirty="0" smtClean="0">
                <a:highlight>
                  <a:srgbClr val="FFFFFF"/>
                </a:highlight>
                <a:latin typeface="Times New Roman" panose="02020603050405020304" pitchFamily="18" charset="0"/>
                <a:ea typeface="Times New Roman" panose="02020603050405020304" pitchFamily="18" charset="0"/>
              </a:rPr>
              <a:t>)</a:t>
            </a:r>
          </a:p>
          <a:p>
            <a:pPr marL="342900" marR="99060" indent="-342900" algn="just">
              <a:lnSpc>
                <a:spcPct val="150000"/>
              </a:lnSpc>
              <a:spcAft>
                <a:spcPts val="0"/>
              </a:spcAft>
              <a:buFont typeface="Wingdings" panose="05000000000000000000" pitchFamily="2" charset="2"/>
              <a:buChar char="§"/>
            </a:pPr>
            <a:r>
              <a:rPr lang="en-US" sz="2000" dirty="0">
                <a:highlight>
                  <a:srgbClr val="FFFFFF"/>
                </a:highlight>
                <a:latin typeface="Times New Roman" panose="02020603050405020304" pitchFamily="18" charset="0"/>
                <a:ea typeface="Times New Roman" panose="02020603050405020304" pitchFamily="18" charset="0"/>
              </a:rPr>
              <a:t>The certificate verification function performs the verification process and can store verified certificates in the local database for later use. </a:t>
            </a:r>
            <a:endParaRPr lang="en-US" sz="2000" dirty="0" smtClean="0">
              <a:highlight>
                <a:srgbClr val="FFFFFF"/>
              </a:highlight>
              <a:latin typeface="Times New Roman" panose="02020603050405020304" pitchFamily="18" charset="0"/>
              <a:ea typeface="Times New Roman" panose="02020603050405020304" pitchFamily="18" charset="0"/>
            </a:endParaRPr>
          </a:p>
          <a:p>
            <a:pPr marL="342900" marR="99060" indent="-342900" algn="just">
              <a:lnSpc>
                <a:spcPct val="150000"/>
              </a:lnSpc>
              <a:spcAft>
                <a:spcPts val="0"/>
              </a:spcAft>
              <a:buFont typeface="Wingdings" panose="05000000000000000000" pitchFamily="2" charset="2"/>
              <a:buChar char="§"/>
            </a:pPr>
            <a:r>
              <a:rPr lang="en-US" sz="2000" dirty="0" smtClean="0">
                <a:highlight>
                  <a:srgbClr val="FFFFFF"/>
                </a:highlight>
                <a:latin typeface="Times New Roman" panose="02020603050405020304" pitchFamily="18" charset="0"/>
                <a:ea typeface="Times New Roman" panose="02020603050405020304" pitchFamily="18" charset="0"/>
              </a:rPr>
              <a:t>Focusing </a:t>
            </a:r>
            <a:r>
              <a:rPr lang="en-US" sz="2000" dirty="0">
                <a:highlight>
                  <a:srgbClr val="FFFFFF"/>
                </a:highlight>
                <a:latin typeface="Times New Roman" panose="02020603050405020304" pitchFamily="18" charset="0"/>
                <a:ea typeface="Times New Roman" panose="02020603050405020304" pitchFamily="18" charset="0"/>
              </a:rPr>
              <a:t>on the certificate verification function, this paper presents a state-based model for CMSs and discusses certificate verification issues</a:t>
            </a:r>
            <a:r>
              <a:rPr lang="en-US" sz="2000" dirty="0" smtClean="0">
                <a:highlight>
                  <a:srgbClr val="FFFFFF"/>
                </a:highlight>
                <a:latin typeface="Times New Roman" panose="02020603050405020304" pitchFamily="18" charset="0"/>
                <a:ea typeface="Times New Roman" panose="02020603050405020304" pitchFamily="18" charset="0"/>
              </a:rPr>
              <a:t>.</a:t>
            </a:r>
          </a:p>
          <a:p>
            <a:pPr marR="99060" algn="just">
              <a:lnSpc>
                <a:spcPct val="150000"/>
              </a:lnSpc>
              <a:spcAft>
                <a:spcPts val="0"/>
              </a:spcAft>
            </a:pPr>
            <a:r>
              <a:rPr lang="en-US" sz="2000" b="1" dirty="0">
                <a:highlight>
                  <a:srgbClr val="FFFFFF"/>
                </a:highlight>
                <a:latin typeface="Times New Roman" panose="02020603050405020304" pitchFamily="18" charset="0"/>
                <a:ea typeface="Times New Roman" panose="02020603050405020304" pitchFamily="18" charset="0"/>
              </a:rPr>
              <a:t>Features:</a:t>
            </a:r>
            <a:endParaRPr lang="en-IN" sz="2000" dirty="0">
              <a:latin typeface="Times New Roman" panose="02020603050405020304" pitchFamily="18" charset="0"/>
              <a:ea typeface="Times New Roman" panose="02020603050405020304" pitchFamily="18" charset="0"/>
            </a:endParaRPr>
          </a:p>
          <a:p>
            <a:pPr marL="342900" marR="99060" lvl="0" indent="-342900" algn="just">
              <a:lnSpc>
                <a:spcPct val="150000"/>
              </a:lnSpc>
              <a:spcAft>
                <a:spcPts val="0"/>
              </a:spcAft>
              <a:buFont typeface="Arial" panose="020B0604020202020204" pitchFamily="34" charset="0"/>
              <a:buChar char="●"/>
            </a:pPr>
            <a:r>
              <a:rPr lang="en-US" sz="2000" dirty="0">
                <a:highlight>
                  <a:srgbClr val="FFFFFF"/>
                </a:highlight>
                <a:latin typeface="Times New Roman" panose="02020603050405020304" pitchFamily="18" charset="0"/>
                <a:ea typeface="Times New Roman" panose="02020603050405020304" pitchFamily="18" charset="0"/>
              </a:rPr>
              <a:t> It provides an unforgeable certificate based model based on </a:t>
            </a:r>
            <a:r>
              <a:rPr lang="en-US" sz="2000" dirty="0" err="1">
                <a:highlight>
                  <a:srgbClr val="FFFFFF"/>
                </a:highlight>
                <a:latin typeface="Times New Roman" panose="02020603050405020304" pitchFamily="18" charset="0"/>
                <a:ea typeface="Times New Roman" panose="02020603050405020304" pitchFamily="18" charset="0"/>
              </a:rPr>
              <a:t>hyperledger</a:t>
            </a:r>
            <a:r>
              <a:rPr lang="en-US" sz="2000" dirty="0">
                <a:highlight>
                  <a:srgbClr val="FFFFFF"/>
                </a:highlight>
                <a:latin typeface="Times New Roman" panose="02020603050405020304" pitchFamily="18" charset="0"/>
                <a:ea typeface="Times New Roman" panose="02020603050405020304" pitchFamily="18" charset="0"/>
              </a:rPr>
              <a:t>.  </a:t>
            </a:r>
            <a:r>
              <a:rPr lang="en-US" sz="2000" b="1" dirty="0">
                <a:highlight>
                  <a:srgbClr val="FFFFFF"/>
                </a:highlight>
                <a:latin typeface="Times New Roman" panose="02020603050405020304" pitchFamily="18" charset="0"/>
                <a:ea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a:p>
            <a:pPr marR="99060" algn="just">
              <a:lnSpc>
                <a:spcPct val="150000"/>
              </a:lnSpc>
              <a:spcAft>
                <a:spcPts val="0"/>
              </a:spcAft>
            </a:pPr>
            <a:r>
              <a:rPr lang="en-US" sz="2000" b="1" dirty="0">
                <a:highlight>
                  <a:srgbClr val="FFFFFF"/>
                </a:highlight>
                <a:latin typeface="Times New Roman" panose="02020603050405020304" pitchFamily="18" charset="0"/>
                <a:ea typeface="Times New Roman" panose="02020603050405020304" pitchFamily="18" charset="0"/>
              </a:rPr>
              <a:t>Disadvantages:</a:t>
            </a:r>
            <a:endParaRPr lang="en-IN" sz="2000" dirty="0">
              <a:latin typeface="Times New Roman" panose="02020603050405020304" pitchFamily="18" charset="0"/>
              <a:ea typeface="Times New Roman" panose="02020603050405020304" pitchFamily="18" charset="0"/>
            </a:endParaRPr>
          </a:p>
          <a:p>
            <a:pPr marL="342900" marR="99060" lvl="0" indent="-342900" algn="just">
              <a:lnSpc>
                <a:spcPct val="150000"/>
              </a:lnSpc>
              <a:spcAft>
                <a:spcPts val="0"/>
              </a:spcAft>
              <a:buFont typeface="Arial" panose="020B0604020202020204" pitchFamily="34" charset="0"/>
              <a:buChar char="●"/>
            </a:pPr>
            <a:r>
              <a:rPr lang="en-US" sz="2000" dirty="0">
                <a:highlight>
                  <a:srgbClr val="FFFFFF"/>
                </a:highlight>
                <a:latin typeface="Times New Roman" panose="02020603050405020304" pitchFamily="18" charset="0"/>
                <a:ea typeface="Times New Roman" panose="02020603050405020304" pitchFamily="18" charset="0"/>
              </a:rPr>
              <a:t>Joining Certificate Management System’s with cross-certificates or bridging Certificate Authorities, is another important issue.</a:t>
            </a:r>
            <a:endParaRPr lang="en-IN" sz="2000" dirty="0">
              <a:latin typeface="Times New Roman" panose="02020603050405020304" pitchFamily="18" charset="0"/>
              <a:ea typeface="Times New Roman" panose="02020603050405020304" pitchFamily="18" charset="0"/>
            </a:endParaRPr>
          </a:p>
          <a:p>
            <a:pPr marL="342900" marR="99060" lvl="0" indent="-342900" algn="just">
              <a:lnSpc>
                <a:spcPct val="150000"/>
              </a:lnSpc>
              <a:spcAft>
                <a:spcPts val="0"/>
              </a:spcAft>
              <a:buFont typeface="Arial" panose="020B0604020202020204" pitchFamily="34" charset="0"/>
              <a:buChar char="●"/>
            </a:pPr>
            <a:r>
              <a:rPr lang="en-US" sz="2000" dirty="0">
                <a:highlight>
                  <a:srgbClr val="FFFFFF"/>
                </a:highlight>
                <a:latin typeface="Times New Roman" panose="02020603050405020304" pitchFamily="18" charset="0"/>
                <a:ea typeface="Times New Roman" panose="02020603050405020304" pitchFamily="18" charset="0"/>
              </a:rPr>
              <a:t>Different distributions of trust points within a Certificate Management System .</a:t>
            </a:r>
            <a:endParaRPr lang="en-IN" sz="2000" dirty="0">
              <a:latin typeface="Times New Roman" panose="02020603050405020304" pitchFamily="18" charset="0"/>
              <a:ea typeface="Times New Roman" panose="02020603050405020304" pitchFamily="18" charset="0"/>
            </a:endParaRPr>
          </a:p>
          <a:p>
            <a:pPr marR="99060" algn="just">
              <a:lnSpc>
                <a:spcPct val="150000"/>
              </a:lnSpc>
              <a:spcAft>
                <a:spcPts val="0"/>
              </a:spcAft>
            </a:pP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6135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137" y="627797"/>
            <a:ext cx="11300347" cy="6124754"/>
          </a:xfrm>
          <a:prstGeom prst="rect">
            <a:avLst/>
          </a:prstGeom>
          <a:noFill/>
        </p:spPr>
        <p:txBody>
          <a:bodyPr wrap="square" rtlCol="0">
            <a:spAutoFit/>
          </a:bodyPr>
          <a:lstStyle/>
          <a:p>
            <a:r>
              <a:rPr lang="en-IN" sz="4400" b="1" dirty="0" smtClean="0">
                <a:latin typeface="Times New Roman" panose="02020603050405020304" pitchFamily="18" charset="0"/>
                <a:cs typeface="Times New Roman" panose="02020603050405020304" pitchFamily="18" charset="0"/>
              </a:rPr>
              <a:t>ARCHITECTURE DIAGRAM</a:t>
            </a:r>
          </a:p>
          <a:p>
            <a:endParaRPr lang="en-IN" sz="4400" b="1" dirty="0">
              <a:latin typeface="Times New Roman" panose="02020603050405020304" pitchFamily="18" charset="0"/>
              <a:cs typeface="Times New Roman" panose="02020603050405020304" pitchFamily="18" charset="0"/>
            </a:endParaRPr>
          </a:p>
          <a:p>
            <a:endParaRPr lang="en-IN" sz="4400" b="1" dirty="0" smtClean="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smtClean="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smtClean="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continued</a:t>
            </a:r>
          </a:p>
          <a:p>
            <a:pPr algn="just"/>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46912" y="1350084"/>
            <a:ext cx="8038533" cy="4122668"/>
          </a:xfrm>
          <a:prstGeom prst="rect">
            <a:avLst/>
          </a:prstGeom>
        </p:spPr>
      </p:pic>
    </p:spTree>
    <p:extLst>
      <p:ext uri="{BB962C8B-B14F-4D97-AF65-F5344CB8AC3E}">
        <p14:creationId xmlns:p14="http://schemas.microsoft.com/office/powerpoint/2010/main" val="2363209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103" y="1160060"/>
            <a:ext cx="10495129" cy="3600986"/>
          </a:xfrm>
          <a:prstGeom prst="rect">
            <a:avLst/>
          </a:prstGeom>
          <a:noFill/>
        </p:spPr>
        <p:txBody>
          <a:bodyPr wrap="square" rtlCol="0">
            <a:sp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continued</a:t>
            </a:r>
            <a:endParaRPr lang="en-IN" sz="3200" b="1"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Our </a:t>
            </a:r>
            <a:r>
              <a:rPr lang="en-IN" sz="2000" dirty="0">
                <a:latin typeface="Times New Roman" panose="02020603050405020304" pitchFamily="18" charset="0"/>
                <a:cs typeface="Times New Roman" panose="02020603050405020304" pitchFamily="18" charset="0"/>
              </a:rPr>
              <a:t>system consists of three main modules. </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Admin module is used for registering new students, registering </a:t>
            </a:r>
            <a:r>
              <a:rPr lang="en-IN" sz="2000" dirty="0" err="1">
                <a:latin typeface="Times New Roman" panose="02020603050405020304" pitchFamily="18" charset="0"/>
                <a:cs typeface="Times New Roman" panose="02020603050405020304" pitchFamily="18" charset="0"/>
              </a:rPr>
              <a:t>aadhaar</a:t>
            </a:r>
            <a:r>
              <a:rPr lang="en-IN" sz="2000" dirty="0">
                <a:latin typeface="Times New Roman" panose="02020603050405020304" pitchFamily="18" charset="0"/>
                <a:cs typeface="Times New Roman" panose="02020603050405020304" pitchFamily="18" charset="0"/>
              </a:rPr>
              <a:t> information, student information, generating certificates, registering staff information. </a:t>
            </a:r>
          </a:p>
          <a:p>
            <a:pPr algn="just">
              <a:lnSpc>
                <a:spcPct val="150000"/>
              </a:lnSpc>
            </a:pPr>
            <a:r>
              <a:rPr lang="en-IN" sz="2000" dirty="0">
                <a:latin typeface="Times New Roman" panose="02020603050405020304" pitchFamily="18" charset="0"/>
                <a:cs typeface="Times New Roman" panose="02020603050405020304" pitchFamily="18" charset="0"/>
              </a:rPr>
              <a:t> 2.Admission and scholarship module is used to apply for admission and scholarship.</a:t>
            </a:r>
          </a:p>
          <a:p>
            <a:pPr algn="just">
              <a:lnSpc>
                <a:spcPct val="150000"/>
              </a:lnSpc>
            </a:pPr>
            <a:r>
              <a:rPr lang="en-IN" sz="2000" dirty="0">
                <a:latin typeface="Times New Roman" panose="02020603050405020304" pitchFamily="18" charset="0"/>
                <a:cs typeface="Times New Roman" panose="02020603050405020304" pitchFamily="18" charset="0"/>
              </a:rPr>
              <a:t> 3.API module is used to retrieve information.</a:t>
            </a:r>
          </a:p>
        </p:txBody>
      </p:sp>
    </p:spTree>
    <p:extLst>
      <p:ext uri="{BB962C8B-B14F-4D97-AF65-F5344CB8AC3E}">
        <p14:creationId xmlns:p14="http://schemas.microsoft.com/office/powerpoint/2010/main" val="3715580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3634F02-9E48-5B62-F375-DB0BDC8C480E}"/>
              </a:ext>
            </a:extLst>
          </p:cNvPr>
          <p:cNvSpPr txBox="1"/>
          <p:nvPr/>
        </p:nvSpPr>
        <p:spPr>
          <a:xfrm>
            <a:off x="852255" y="523783"/>
            <a:ext cx="3151573" cy="1446550"/>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MODULES</a:t>
            </a:r>
          </a:p>
          <a:p>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8C60B0A2-9DF1-1DAA-94C9-0C9B7B99C2EF}"/>
              </a:ext>
            </a:extLst>
          </p:cNvPr>
          <p:cNvSpPr txBox="1"/>
          <p:nvPr/>
        </p:nvSpPr>
        <p:spPr>
          <a:xfrm>
            <a:off x="1384915" y="1879854"/>
            <a:ext cx="56982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ADMIN MODULE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SCHOLARSHIP / ADMISSION </a:t>
            </a:r>
            <a:r>
              <a:rPr lang="en-US" dirty="0"/>
              <a:t>MODULE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API MODULE</a:t>
            </a:r>
            <a:endParaRPr lang="en-IN" dirty="0"/>
          </a:p>
        </p:txBody>
      </p:sp>
    </p:spTree>
    <p:extLst>
      <p:ext uri="{BB962C8B-B14F-4D97-AF65-F5344CB8AC3E}">
        <p14:creationId xmlns:p14="http://schemas.microsoft.com/office/powerpoint/2010/main" val="464303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5469" y="709684"/>
            <a:ext cx="8993874" cy="2923877"/>
          </a:xfrm>
          <a:prstGeom prst="rect">
            <a:avLst/>
          </a:prstGeom>
          <a:noFill/>
        </p:spPr>
        <p:txBody>
          <a:bodyPr wrap="square" rtlCol="0">
            <a:spAutoFit/>
          </a:bodyPr>
          <a:lstStyle/>
          <a:p>
            <a:r>
              <a:rPr lang="en-IN" sz="4400" b="1" dirty="0" smtClean="0">
                <a:latin typeface="Times New Roman" panose="02020603050405020304" pitchFamily="18" charset="0"/>
                <a:cs typeface="Times New Roman" panose="02020603050405020304" pitchFamily="18" charset="0"/>
              </a:rPr>
              <a:t>ADMIN MODULE</a:t>
            </a:r>
          </a:p>
          <a:p>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 this module the admin creates new users .</a:t>
            </a:r>
          </a:p>
          <a:p>
            <a:pPr marL="342900" indent="-342900">
              <a:lnSpc>
                <a:spcPct val="150000"/>
              </a:lnSpc>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By using this module the admin can add new students</a:t>
            </a:r>
          </a:p>
          <a:p>
            <a:pPr marL="342900" indent="-342900">
              <a:lnSpc>
                <a:spcPct val="150000"/>
              </a:lnSpc>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This module provides functionality to create </a:t>
            </a:r>
            <a:r>
              <a:rPr lang="en-IN" sz="2000" dirty="0" err="1" smtClean="0">
                <a:latin typeface="Times New Roman" panose="02020603050405020304" pitchFamily="18" charset="0"/>
                <a:cs typeface="Times New Roman" panose="02020603050405020304" pitchFamily="18" charset="0"/>
              </a:rPr>
              <a:t>aadhaar</a:t>
            </a:r>
            <a:r>
              <a:rPr lang="en-IN" sz="2000" dirty="0" smtClean="0">
                <a:latin typeface="Times New Roman" panose="02020603050405020304" pitchFamily="18" charset="0"/>
                <a:cs typeface="Times New Roman" panose="02020603050405020304" pitchFamily="18" charset="0"/>
              </a:rPr>
              <a:t> record for Students</a:t>
            </a:r>
          </a:p>
          <a:p>
            <a:pPr marL="342900" indent="-342900">
              <a:lnSpc>
                <a:spcPct val="150000"/>
              </a:lnSpc>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This module is used to generate certificates also.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931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02858" y="901989"/>
            <a:ext cx="8986283" cy="5054022"/>
          </a:xfrm>
          <a:prstGeom prst="rect">
            <a:avLst/>
          </a:prstGeom>
        </p:spPr>
      </p:pic>
    </p:spTree>
    <p:extLst>
      <p:ext uri="{BB962C8B-B14F-4D97-AF65-F5344CB8AC3E}">
        <p14:creationId xmlns:p14="http://schemas.microsoft.com/office/powerpoint/2010/main" val="3492754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1FB8FE-3981-1429-286E-A5974532C440}"/>
              </a:ext>
            </a:extLst>
          </p:cNvPr>
          <p:cNvSpPr>
            <a:spLocks noGrp="1"/>
          </p:cNvSpPr>
          <p:nvPr>
            <p:ph type="title"/>
          </p:nvPr>
        </p:nvSpPr>
        <p:spPr>
          <a:xfrm>
            <a:off x="930728" y="484632"/>
            <a:ext cx="10197519" cy="1482961"/>
          </a:xfrm>
        </p:spPr>
        <p:txBody>
          <a:bodyPr/>
          <a:lstStyle/>
          <a:p>
            <a:r>
              <a:rPr lang="en-IN" sz="5400" b="1" dirty="0"/>
              <a:t>OVERVIEW  OF THE PRESENTATION</a:t>
            </a:r>
            <a:endParaRPr lang="en-IN" dirty="0"/>
          </a:p>
        </p:txBody>
      </p:sp>
      <p:sp>
        <p:nvSpPr>
          <p:cNvPr id="3" name="Content Placeholder 2">
            <a:extLst>
              <a:ext uri="{FF2B5EF4-FFF2-40B4-BE49-F238E27FC236}">
                <a16:creationId xmlns="" xmlns:a16="http://schemas.microsoft.com/office/drawing/2014/main" id="{CC7034B0-AA30-9113-E2AE-D6E81FE1555E}"/>
              </a:ext>
            </a:extLst>
          </p:cNvPr>
          <p:cNvSpPr>
            <a:spLocks noGrp="1"/>
          </p:cNvSpPr>
          <p:nvPr>
            <p:ph idx="1"/>
          </p:nvPr>
        </p:nvSpPr>
        <p:spPr>
          <a:xfrm>
            <a:off x="726621" y="1714500"/>
            <a:ext cx="10401627" cy="4457700"/>
          </a:xfrm>
        </p:spPr>
        <p:txBody>
          <a:bodyPr>
            <a:noAutofit/>
          </a:bodyPr>
          <a:lstStyle/>
          <a:p>
            <a:pPr>
              <a:lnSpc>
                <a:spcPct val="100000"/>
              </a:lnSpc>
            </a:pPr>
            <a:r>
              <a:rPr lang="en-IN" dirty="0">
                <a:latin typeface="Times New Roman" panose="02020603050405020304" pitchFamily="18" charset="0"/>
                <a:cs typeface="Times New Roman" panose="02020603050405020304" pitchFamily="18" charset="0"/>
              </a:rPr>
              <a:t>Abstract</a:t>
            </a:r>
          </a:p>
          <a:p>
            <a:pPr>
              <a:lnSpc>
                <a:spcPct val="100000"/>
              </a:lnSpc>
            </a:pPr>
            <a:r>
              <a:rPr lang="en-IN" dirty="0">
                <a:latin typeface="Times New Roman" panose="02020603050405020304" pitchFamily="18" charset="0"/>
                <a:cs typeface="Times New Roman" panose="02020603050405020304" pitchFamily="18" charset="0"/>
              </a:rPr>
              <a:t>Introduction</a:t>
            </a:r>
          </a:p>
          <a:p>
            <a:pPr>
              <a:lnSpc>
                <a:spcPct val="100000"/>
              </a:lnSpc>
            </a:pPr>
            <a:r>
              <a:rPr lang="en-IN" dirty="0" smtClean="0">
                <a:latin typeface="Times New Roman" panose="02020603050405020304" pitchFamily="18" charset="0"/>
                <a:cs typeface="Times New Roman" panose="02020603050405020304" pitchFamily="18" charset="0"/>
              </a:rPr>
              <a:t>Literature Survey</a:t>
            </a:r>
          </a:p>
          <a:p>
            <a:pPr>
              <a:lnSpc>
                <a:spcPct val="100000"/>
              </a:lnSpc>
            </a:pPr>
            <a:r>
              <a:rPr lang="en-IN" dirty="0" smtClean="0">
                <a:latin typeface="Times New Roman" panose="02020603050405020304" pitchFamily="18" charset="0"/>
                <a:cs typeface="Times New Roman" panose="02020603050405020304" pitchFamily="18" charset="0"/>
              </a:rPr>
              <a:t>Architecture of the Proposed system</a:t>
            </a:r>
          </a:p>
          <a:p>
            <a:pPr>
              <a:lnSpc>
                <a:spcPct val="100000"/>
              </a:lnSpc>
            </a:pPr>
            <a:r>
              <a:rPr lang="en-IN" dirty="0" smtClean="0">
                <a:latin typeface="Times New Roman" panose="02020603050405020304" pitchFamily="18" charset="0"/>
                <a:cs typeface="Times New Roman" panose="02020603050405020304" pitchFamily="18" charset="0"/>
              </a:rPr>
              <a:t>Results </a:t>
            </a:r>
            <a:r>
              <a:rPr lang="en-IN" dirty="0">
                <a:latin typeface="Times New Roman" panose="02020603050405020304" pitchFamily="18" charset="0"/>
                <a:cs typeface="Times New Roman" panose="02020603050405020304" pitchFamily="18" charset="0"/>
              </a:rPr>
              <a:t>obtained</a:t>
            </a:r>
          </a:p>
          <a:p>
            <a:pPr>
              <a:lnSpc>
                <a:spcPct val="100000"/>
              </a:lnSpc>
            </a:pPr>
            <a:r>
              <a:rPr lang="en-IN" dirty="0">
                <a:latin typeface="Times New Roman" panose="02020603050405020304" pitchFamily="18" charset="0"/>
                <a:cs typeface="Times New Roman" panose="02020603050405020304" pitchFamily="18" charset="0"/>
              </a:rPr>
              <a:t>Performance evaluation</a:t>
            </a:r>
          </a:p>
          <a:p>
            <a:pPr>
              <a:lnSpc>
                <a:spcPct val="100000"/>
              </a:lnSpc>
            </a:pPr>
            <a:r>
              <a:rPr lang="en-IN" dirty="0">
                <a:latin typeface="Times New Roman" panose="02020603050405020304" pitchFamily="18" charset="0"/>
                <a:cs typeface="Times New Roman" panose="02020603050405020304" pitchFamily="18" charset="0"/>
              </a:rPr>
              <a:t>Comparison with existing system</a:t>
            </a:r>
          </a:p>
          <a:p>
            <a:pPr>
              <a:lnSpc>
                <a:spcPct val="100000"/>
              </a:lnSpc>
            </a:pPr>
            <a:r>
              <a:rPr lang="en-IN"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3564192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048" y="750626"/>
            <a:ext cx="9799093" cy="3046988"/>
          </a:xfrm>
          <a:prstGeom prst="rect">
            <a:avLst/>
          </a:prstGeom>
          <a:noFill/>
        </p:spPr>
        <p:txBody>
          <a:bodyPr wrap="square" rtlCol="0">
            <a:spAutoFit/>
          </a:bodyPr>
          <a:lstStyle/>
          <a:p>
            <a:r>
              <a:rPr lang="en-IN" sz="4400" b="1" dirty="0" smtClean="0">
                <a:latin typeface="Times New Roman" panose="02020603050405020304" pitchFamily="18" charset="0"/>
                <a:cs typeface="Times New Roman" panose="02020603050405020304" pitchFamily="18" charset="0"/>
              </a:rPr>
              <a:t>ADMISSION / SCHOLARSHIP MODULE</a:t>
            </a:r>
          </a:p>
          <a:p>
            <a:endParaRPr lang="en-IN" sz="4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 this module the student can apply for admission</a:t>
            </a:r>
          </a:p>
          <a:p>
            <a:pPr marL="285750" indent="-28575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Also the student can apply for scholarship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729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74" y="1473958"/>
            <a:ext cx="8315325" cy="4183892"/>
          </a:xfrm>
          <a:prstGeom prst="rect">
            <a:avLst/>
          </a:prstGeom>
        </p:spPr>
      </p:pic>
    </p:spTree>
    <p:extLst>
      <p:ext uri="{BB962C8B-B14F-4D97-AF65-F5344CB8AC3E}">
        <p14:creationId xmlns:p14="http://schemas.microsoft.com/office/powerpoint/2010/main" val="2031283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4" y="955342"/>
            <a:ext cx="8543925" cy="4702507"/>
          </a:xfrm>
          <a:prstGeom prst="rect">
            <a:avLst/>
          </a:prstGeom>
        </p:spPr>
      </p:pic>
    </p:spTree>
    <p:extLst>
      <p:ext uri="{BB962C8B-B14F-4D97-AF65-F5344CB8AC3E}">
        <p14:creationId xmlns:p14="http://schemas.microsoft.com/office/powerpoint/2010/main" val="3018182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639" y="1105469"/>
            <a:ext cx="9785445" cy="2000548"/>
          </a:xfrm>
          <a:prstGeom prst="rect">
            <a:avLst/>
          </a:prstGeom>
          <a:noFill/>
        </p:spPr>
        <p:txBody>
          <a:bodyPr wrap="square" rtlCol="0">
            <a:spAutoFit/>
          </a:bodyPr>
          <a:lstStyle/>
          <a:p>
            <a:r>
              <a:rPr lang="en-IN" sz="4400" b="1" dirty="0" smtClean="0">
                <a:latin typeface="Times New Roman" panose="02020603050405020304" pitchFamily="18" charset="0"/>
                <a:cs typeface="Times New Roman" panose="02020603050405020304" pitchFamily="18" charset="0"/>
              </a:rPr>
              <a:t>API MODULE</a:t>
            </a:r>
          </a:p>
          <a:p>
            <a:pPr marL="342900" indent="-342900">
              <a:buFont typeface="Wingdings" panose="05000000000000000000" pitchFamily="2" charset="2"/>
              <a:buChar char="§"/>
            </a:pPr>
            <a:endParaRPr lang="en-IN" sz="20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This module takes certificate number and biometric data as input</a:t>
            </a:r>
          </a:p>
          <a:p>
            <a:pPr marL="342900"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Then returns whether certificate is </a:t>
            </a:r>
            <a:r>
              <a:rPr lang="en-IN" sz="2000" dirty="0" err="1" smtClean="0">
                <a:latin typeface="Times New Roman" panose="02020603050405020304" pitchFamily="18" charset="0"/>
                <a:cs typeface="Times New Roman" panose="02020603050405020304" pitchFamily="18" charset="0"/>
              </a:rPr>
              <a:t>genunine</a:t>
            </a:r>
            <a:r>
              <a:rPr lang="en-IN" sz="2000" dirty="0" smtClean="0">
                <a:latin typeface="Times New Roman" panose="02020603050405020304" pitchFamily="18" charset="0"/>
                <a:cs typeface="Times New Roman" panose="02020603050405020304" pitchFamily="18" charset="0"/>
              </a:rPr>
              <a:t> or not.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389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280" y="1228298"/>
            <a:ext cx="8059119" cy="4429551"/>
          </a:xfrm>
          <a:prstGeom prst="rect">
            <a:avLst/>
          </a:prstGeom>
        </p:spPr>
      </p:pic>
    </p:spTree>
    <p:extLst>
      <p:ext uri="{BB962C8B-B14F-4D97-AF65-F5344CB8AC3E}">
        <p14:creationId xmlns:p14="http://schemas.microsoft.com/office/powerpoint/2010/main" val="3212345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302" y="1269241"/>
            <a:ext cx="8245098" cy="4361313"/>
          </a:xfrm>
          <a:prstGeom prst="rect">
            <a:avLst/>
          </a:prstGeom>
        </p:spPr>
      </p:pic>
    </p:spTree>
    <p:extLst>
      <p:ext uri="{BB962C8B-B14F-4D97-AF65-F5344CB8AC3E}">
        <p14:creationId xmlns:p14="http://schemas.microsoft.com/office/powerpoint/2010/main" val="1601986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8979" y="409432"/>
            <a:ext cx="9052751" cy="1261884"/>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PERFORMANCE </a:t>
            </a:r>
            <a:r>
              <a:rPr lang="en-IN" sz="4400" b="1" dirty="0" smtClean="0">
                <a:latin typeface="Times New Roman" panose="02020603050405020304" pitchFamily="18" charset="0"/>
                <a:cs typeface="Times New Roman" panose="02020603050405020304" pitchFamily="18" charset="0"/>
              </a:rPr>
              <a:t>EVALUATION</a:t>
            </a:r>
          </a:p>
          <a:p>
            <a:r>
              <a:rPr lang="en-IN" sz="3200" b="1" dirty="0" smtClean="0">
                <a:latin typeface="Times New Roman" panose="02020603050405020304" pitchFamily="18" charset="0"/>
                <a:cs typeface="Times New Roman" panose="02020603050405020304" pitchFamily="18" charset="0"/>
              </a:rPr>
              <a:t>EXISTING SYSTEM</a:t>
            </a:r>
            <a:endParaRPr lang="en-IN" sz="4400" dirty="0"/>
          </a:p>
        </p:txBody>
      </p:sp>
      <p:pic>
        <p:nvPicPr>
          <p:cNvPr id="3" name="Picture 2"/>
          <p:cNvPicPr>
            <a:picLocks noChangeAspect="1"/>
          </p:cNvPicPr>
          <p:nvPr/>
        </p:nvPicPr>
        <p:blipFill>
          <a:blip r:embed="rId2"/>
          <a:stretch>
            <a:fillRect/>
          </a:stretch>
        </p:blipFill>
        <p:spPr>
          <a:xfrm>
            <a:off x="3242824" y="1671316"/>
            <a:ext cx="5706351" cy="3105400"/>
          </a:xfrm>
          <a:prstGeom prst="rect">
            <a:avLst/>
          </a:prstGeom>
        </p:spPr>
      </p:pic>
      <p:sp>
        <p:nvSpPr>
          <p:cNvPr id="4" name="TextBox 3"/>
          <p:cNvSpPr txBox="1"/>
          <p:nvPr/>
        </p:nvSpPr>
        <p:spPr>
          <a:xfrm>
            <a:off x="1378424" y="5213445"/>
            <a:ext cx="8925636" cy="70788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The existing has some advantages over our proposed system because it uses block chain so the security is high here.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603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9117" y="464024"/>
            <a:ext cx="993557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PROPOSED SYSTEM</a:t>
            </a:r>
            <a:endParaRPr lang="en-IN" sz="4400" dirty="0"/>
          </a:p>
        </p:txBody>
      </p:sp>
      <p:pic>
        <p:nvPicPr>
          <p:cNvPr id="3" name="Picture 2"/>
          <p:cNvPicPr>
            <a:picLocks noChangeAspect="1"/>
          </p:cNvPicPr>
          <p:nvPr/>
        </p:nvPicPr>
        <p:blipFill>
          <a:blip r:embed="rId2"/>
          <a:stretch>
            <a:fillRect/>
          </a:stretch>
        </p:blipFill>
        <p:spPr>
          <a:xfrm>
            <a:off x="2445158" y="1677703"/>
            <a:ext cx="5718544" cy="3529890"/>
          </a:xfrm>
          <a:prstGeom prst="rect">
            <a:avLst/>
          </a:prstGeom>
        </p:spPr>
      </p:pic>
      <p:sp>
        <p:nvSpPr>
          <p:cNvPr id="4" name="TextBox 3"/>
          <p:cNvSpPr txBox="1"/>
          <p:nvPr/>
        </p:nvSpPr>
        <p:spPr>
          <a:xfrm flipH="1">
            <a:off x="1164836" y="5322627"/>
            <a:ext cx="9889851" cy="1015663"/>
          </a:xfrm>
          <a:prstGeom prst="rect">
            <a:avLst/>
          </a:prstGeom>
          <a:noFill/>
        </p:spPr>
        <p:txBody>
          <a:bodyPr wrap="square" rtlCol="0">
            <a:spAutoFit/>
          </a:bodyPr>
          <a:lstStyle/>
          <a:p>
            <a:pPr algn="just"/>
            <a:r>
              <a:rPr lang="en-IN" sz="2000" dirty="0" smtClean="0">
                <a:latin typeface="Times New Roman" panose="02020603050405020304" pitchFamily="18" charset="0"/>
                <a:cs typeface="Times New Roman" panose="02020603050405020304" pitchFamily="18" charset="0"/>
              </a:rPr>
              <a:t>Our proposed system has many advantages over the existing system it helps to keep track of efficiently when compared to existing system and the processing speed and performance is also high in  our speed.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802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1571" y="532262"/>
            <a:ext cx="9130351"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Comparison with existing system</a:t>
            </a:r>
          </a:p>
        </p:txBody>
      </p:sp>
      <p:graphicFrame>
        <p:nvGraphicFramePr>
          <p:cNvPr id="3" name="Table 2"/>
          <p:cNvGraphicFramePr>
            <a:graphicFrameLocks noGrp="1"/>
          </p:cNvGraphicFramePr>
          <p:nvPr>
            <p:extLst>
              <p:ext uri="{D42A27DB-BD31-4B8C-83A1-F6EECF244321}">
                <p14:modId xmlns:p14="http://schemas.microsoft.com/office/powerpoint/2010/main" val="1014636725"/>
              </p:ext>
            </p:extLst>
          </p:nvPr>
        </p:nvGraphicFramePr>
        <p:xfrm>
          <a:off x="791571" y="1856096"/>
          <a:ext cx="10399592" cy="4330888"/>
        </p:xfrm>
        <a:graphic>
          <a:graphicData uri="http://schemas.openxmlformats.org/drawingml/2006/table">
            <a:tbl>
              <a:tblPr firstRow="1" bandRow="1">
                <a:tableStyleId>{5C22544A-7EE6-4342-B048-85BDC9FD1C3A}</a:tableStyleId>
              </a:tblPr>
              <a:tblGrid>
                <a:gridCol w="5199796"/>
                <a:gridCol w="5199796"/>
              </a:tblGrid>
              <a:tr h="1082722">
                <a:tc>
                  <a:txBody>
                    <a:bodyPr/>
                    <a:lstStyle/>
                    <a:p>
                      <a:r>
                        <a:rPr lang="en-IN" sz="2000" dirty="0" smtClean="0">
                          <a:latin typeface="Times New Roman" panose="02020603050405020304" pitchFamily="18" charset="0"/>
                          <a:cs typeface="Times New Roman" panose="02020603050405020304" pitchFamily="18" charset="0"/>
                        </a:rPr>
                        <a:t>EXISTING SYSTEM</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dirty="0" smtClean="0"/>
                        <a:t>PROPOSED SYSTEM</a:t>
                      </a:r>
                      <a:endParaRPr lang="en-IN" dirty="0"/>
                    </a:p>
                  </a:txBody>
                  <a:tcPr/>
                </a:tc>
              </a:tr>
              <a:tr h="1082722">
                <a:tc>
                  <a:txBody>
                    <a:bodyPr/>
                    <a:lstStyle/>
                    <a:p>
                      <a:r>
                        <a:rPr lang="en-IN" sz="1800" dirty="0" smtClean="0">
                          <a:solidFill>
                            <a:srgbClr val="000000"/>
                          </a:solidFill>
                          <a:effectLst/>
                          <a:latin typeface="Times New Roman" panose="02020603050405020304" pitchFamily="18" charset="0"/>
                          <a:ea typeface="Times New Roman" panose="02020603050405020304" pitchFamily="18" charset="0"/>
                        </a:rPr>
                        <a:t>.In existing system the processing of information  is time consuming  as the technique of </a:t>
                      </a:r>
                      <a:r>
                        <a:rPr lang="en-IN" sz="1800" dirty="0" err="1" smtClean="0">
                          <a:solidFill>
                            <a:srgbClr val="000000"/>
                          </a:solidFill>
                          <a:effectLst/>
                          <a:latin typeface="Times New Roman" panose="02020603050405020304" pitchFamily="18" charset="0"/>
                          <a:ea typeface="Times New Roman" panose="02020603050405020304" pitchFamily="18" charset="0"/>
                        </a:rPr>
                        <a:t>blockchain</a:t>
                      </a:r>
                      <a:r>
                        <a:rPr lang="en-IN" sz="1800" dirty="0" smtClean="0">
                          <a:solidFill>
                            <a:srgbClr val="000000"/>
                          </a:solidFill>
                          <a:effectLst/>
                          <a:latin typeface="Times New Roman" panose="02020603050405020304" pitchFamily="18" charset="0"/>
                          <a:ea typeface="Times New Roman" panose="02020603050405020304" pitchFamily="18" charset="0"/>
                        </a:rPr>
                        <a:t> is employed. </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smtClean="0">
                          <a:solidFill>
                            <a:srgbClr val="000000"/>
                          </a:solidFill>
                          <a:effectLst/>
                          <a:latin typeface="Times New Roman" panose="02020603050405020304" pitchFamily="18" charset="0"/>
                          <a:ea typeface="Times New Roman" panose="02020603050405020304" pitchFamily="18" charset="0"/>
                        </a:rPr>
                        <a:t>Our system is tested for quick processing and </a:t>
                      </a:r>
                      <a:r>
                        <a:rPr lang="en-IN" sz="1800" dirty="0" err="1" smtClean="0">
                          <a:solidFill>
                            <a:srgbClr val="000000"/>
                          </a:solidFill>
                          <a:effectLst/>
                          <a:latin typeface="Times New Roman" panose="02020603050405020304" pitchFamily="18" charset="0"/>
                          <a:ea typeface="Times New Roman" panose="02020603050405020304" pitchFamily="18" charset="0"/>
                        </a:rPr>
                        <a:t>its’s</a:t>
                      </a:r>
                      <a:r>
                        <a:rPr lang="en-IN" sz="1800" dirty="0" smtClean="0">
                          <a:solidFill>
                            <a:srgbClr val="000000"/>
                          </a:solidFill>
                          <a:effectLst/>
                          <a:latin typeface="Times New Roman" panose="02020603050405020304" pitchFamily="18" charset="0"/>
                          <a:ea typeface="Times New Roman" panose="02020603050405020304" pitchFamily="18" charset="0"/>
                        </a:rPr>
                        <a:t> processing time is more efficient compared to the existing system </a:t>
                      </a:r>
                      <a:endParaRPr lang="en-IN" dirty="0"/>
                    </a:p>
                  </a:txBody>
                  <a:tcPr/>
                </a:tc>
              </a:tr>
              <a:tr h="1082722">
                <a:tc>
                  <a:txBody>
                    <a:bodyPr/>
                    <a:lstStyle/>
                    <a:p>
                      <a:r>
                        <a:rPr lang="en-IN" sz="1800" dirty="0" smtClean="0">
                          <a:solidFill>
                            <a:srgbClr val="000000"/>
                          </a:solidFill>
                          <a:effectLst/>
                          <a:latin typeface="Times New Roman" panose="02020603050405020304" pitchFamily="18" charset="0"/>
                          <a:ea typeface="Times New Roman" panose="02020603050405020304" pitchFamily="18" charset="0"/>
                        </a:rPr>
                        <a:t>The energy consumption for the system processing is too high in the existing system </a:t>
                      </a:r>
                      <a:endParaRPr lang="en-IN" dirty="0"/>
                    </a:p>
                  </a:txBody>
                  <a:tcPr/>
                </a:tc>
                <a:tc>
                  <a:txBody>
                    <a:bodyPr/>
                    <a:lstStyle/>
                    <a:p>
                      <a:r>
                        <a:rPr lang="en-IN" sz="1800" dirty="0" smtClean="0">
                          <a:solidFill>
                            <a:srgbClr val="000000"/>
                          </a:solidFill>
                          <a:effectLst/>
                          <a:latin typeface="Times New Roman" panose="02020603050405020304" pitchFamily="18" charset="0"/>
                          <a:ea typeface="Times New Roman" panose="02020603050405020304" pitchFamily="18" charset="0"/>
                        </a:rPr>
                        <a:t>But , in our system as the processing is  quicker , the energy required for processing of the information is less .</a:t>
                      </a:r>
                      <a:endParaRPr lang="en-IN" dirty="0"/>
                    </a:p>
                  </a:txBody>
                  <a:tcPr/>
                </a:tc>
              </a:tr>
              <a:tr h="1082722">
                <a:tc>
                  <a:txBody>
                    <a:bodyPr/>
                    <a:lstStyle/>
                    <a:p>
                      <a:r>
                        <a:rPr lang="en-IN" dirty="0" smtClean="0">
                          <a:latin typeface="Times New Roman" panose="02020603050405020304" pitchFamily="18" charset="0"/>
                          <a:cs typeface="Times New Roman" panose="02020603050405020304" pitchFamily="18" charset="0"/>
                        </a:rPr>
                        <a:t>False</a:t>
                      </a:r>
                      <a:r>
                        <a:rPr lang="en-IN" baseline="0" dirty="0" smtClean="0">
                          <a:latin typeface="Times New Roman" panose="02020603050405020304" pitchFamily="18" charset="0"/>
                          <a:cs typeface="Times New Roman" panose="02020603050405020304" pitchFamily="18" charset="0"/>
                        </a:rPr>
                        <a:t> acceptance ratio is high</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smtClean="0">
                          <a:solidFill>
                            <a:srgbClr val="000000"/>
                          </a:solidFill>
                          <a:effectLst/>
                          <a:latin typeface="Times New Roman" panose="02020603050405020304" pitchFamily="18" charset="0"/>
                          <a:ea typeface="Times New Roman" panose="02020603050405020304" pitchFamily="18" charset="0"/>
                        </a:rPr>
                        <a:t>Our system achieved a  false acceptance ratio  less than  in the existing system </a:t>
                      </a:r>
                      <a:endParaRPr lang="en-IN" dirty="0"/>
                    </a:p>
                  </a:txBody>
                  <a:tcPr/>
                </a:tc>
              </a:tr>
            </a:tbl>
          </a:graphicData>
        </a:graphic>
      </p:graphicFrame>
    </p:spTree>
    <p:extLst>
      <p:ext uri="{BB962C8B-B14F-4D97-AF65-F5344CB8AC3E}">
        <p14:creationId xmlns:p14="http://schemas.microsoft.com/office/powerpoint/2010/main" val="956799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218" y="627797"/>
            <a:ext cx="10631606" cy="4770537"/>
          </a:xfrm>
          <a:prstGeom prst="rect">
            <a:avLst/>
          </a:prstGeom>
          <a:noFill/>
        </p:spPr>
        <p:txBody>
          <a:bodyPr wrap="square" rtlCol="0">
            <a:spAutoFit/>
          </a:bodyPr>
          <a:lstStyle/>
          <a:p>
            <a:r>
              <a:rPr lang="en-IN" sz="4400" b="1" dirty="0" smtClean="0">
                <a:latin typeface="Times New Roman" panose="02020603050405020304" pitchFamily="18" charset="0"/>
                <a:cs typeface="Times New Roman" panose="02020603050405020304" pitchFamily="18" charset="0"/>
              </a:rPr>
              <a:t>REFERENCES</a:t>
            </a:r>
          </a:p>
          <a:p>
            <a:endParaRPr lang="en-IN" sz="2000" b="1" dirty="0">
              <a:latin typeface="Times New Roman" panose="02020603050405020304" pitchFamily="18" charset="0"/>
              <a:cs typeface="Times New Roman" panose="02020603050405020304" pitchFamily="18" charset="0"/>
            </a:endParaRPr>
          </a:p>
          <a:p>
            <a:pPr marL="342900" indent="-342900" algn="just">
              <a:spcAft>
                <a:spcPts val="800"/>
              </a:spcAft>
              <a:buFont typeface="Wingdings" panose="05000000000000000000" pitchFamily="2" charset="2"/>
              <a:buChar char="§"/>
            </a:pPr>
            <a:r>
              <a:rPr lang="en-IN" sz="2000" dirty="0" err="1" smtClean="0">
                <a:solidFill>
                  <a:srgbClr val="000000"/>
                </a:solidFill>
                <a:latin typeface="Times New Roman" panose="02020603050405020304" pitchFamily="18" charset="0"/>
                <a:ea typeface="Times New Roman" panose="02020603050405020304" pitchFamily="18" charset="0"/>
              </a:rPr>
              <a:t>Shahriar</a:t>
            </a:r>
            <a:r>
              <a:rPr lang="en-IN" sz="2000" dirty="0" smtClean="0">
                <a:solidFill>
                  <a:srgbClr val="000000"/>
                </a:solidFill>
                <a:latin typeface="Times New Roman" panose="02020603050405020304" pitchFamily="18" charset="0"/>
                <a:ea typeface="Times New Roman" panose="02020603050405020304" pitchFamily="18" charset="0"/>
              </a:rPr>
              <a:t> </a:t>
            </a:r>
            <a:r>
              <a:rPr lang="en-IN" sz="2000" dirty="0">
                <a:solidFill>
                  <a:srgbClr val="000000"/>
                </a:solidFill>
                <a:latin typeface="Times New Roman" panose="02020603050405020304" pitchFamily="18" charset="0"/>
                <a:ea typeface="Times New Roman" panose="02020603050405020304" pitchFamily="18" charset="0"/>
              </a:rPr>
              <a:t>Karim </a:t>
            </a:r>
            <a:r>
              <a:rPr lang="en-IN" sz="2000" dirty="0" err="1">
                <a:solidFill>
                  <a:srgbClr val="000000"/>
                </a:solidFill>
                <a:latin typeface="Times New Roman" panose="02020603050405020304" pitchFamily="18" charset="0"/>
                <a:ea typeface="Times New Roman" panose="02020603050405020304" pitchFamily="18" charset="0"/>
              </a:rPr>
              <a:t>Shawon,Hosnain</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Ahammad,Shumrose</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Zaman</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Shetu,Mahfujur</a:t>
            </a:r>
            <a:r>
              <a:rPr lang="en-IN" sz="2000" dirty="0">
                <a:solidFill>
                  <a:srgbClr val="000000"/>
                </a:solidFill>
                <a:latin typeface="Times New Roman" panose="02020603050405020304" pitchFamily="18" charset="0"/>
                <a:ea typeface="Times New Roman" panose="02020603050405020304" pitchFamily="18" charset="0"/>
              </a:rPr>
              <a:t> Rahman &amp; Syed Akhter Hossain “ </a:t>
            </a:r>
            <a:r>
              <a:rPr lang="en-IN" sz="2000" dirty="0" err="1">
                <a:solidFill>
                  <a:srgbClr val="000000"/>
                </a:solidFill>
                <a:latin typeface="Times New Roman" panose="02020603050405020304" pitchFamily="18" charset="0"/>
                <a:ea typeface="Times New Roman" panose="02020603050405020304" pitchFamily="18" charset="0"/>
              </a:rPr>
              <a:t>DIUcerts</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DApp</a:t>
            </a:r>
            <a:r>
              <a:rPr lang="en-IN" sz="2000" dirty="0">
                <a:solidFill>
                  <a:srgbClr val="000000"/>
                </a:solidFill>
                <a:latin typeface="Times New Roman" panose="02020603050405020304" pitchFamily="18" charset="0"/>
                <a:ea typeface="Times New Roman" panose="02020603050405020304" pitchFamily="18" charset="0"/>
              </a:rPr>
              <a:t>: A </a:t>
            </a:r>
            <a:r>
              <a:rPr lang="en-IN" sz="2000" dirty="0" err="1">
                <a:solidFill>
                  <a:srgbClr val="000000"/>
                </a:solidFill>
                <a:latin typeface="Times New Roman" panose="02020603050405020304" pitchFamily="18" charset="0"/>
                <a:ea typeface="Times New Roman" panose="02020603050405020304" pitchFamily="18" charset="0"/>
              </a:rPr>
              <a:t>Blockchain</a:t>
            </a:r>
            <a:r>
              <a:rPr lang="en-IN" sz="2000" dirty="0">
                <a:solidFill>
                  <a:srgbClr val="000000"/>
                </a:solidFill>
                <a:latin typeface="Times New Roman" panose="02020603050405020304" pitchFamily="18" charset="0"/>
                <a:ea typeface="Times New Roman" panose="02020603050405020304" pitchFamily="18" charset="0"/>
              </a:rPr>
              <a:t>-based Solution for Verification of Educational Certificates ” (2021) 12th International Conference on Computing Communication and Networking Technologies (ICCCNT). </a:t>
            </a:r>
            <a:endParaRPr lang="en-IN" sz="2000" dirty="0" smtClean="0">
              <a:solidFill>
                <a:srgbClr val="000000"/>
              </a:solidFill>
              <a:latin typeface="Times New Roman" panose="02020603050405020304" pitchFamily="18" charset="0"/>
              <a:ea typeface="Times New Roman" panose="02020603050405020304" pitchFamily="18" charset="0"/>
            </a:endParaRPr>
          </a:p>
          <a:p>
            <a:pPr marL="342900" indent="-342900" algn="just">
              <a:spcAft>
                <a:spcPts val="800"/>
              </a:spcAft>
              <a:buFont typeface="Wingdings" panose="05000000000000000000" pitchFamily="2" charset="2"/>
              <a:buChar char="§"/>
            </a:pPr>
            <a:r>
              <a:rPr lang="en-IN" sz="2000" dirty="0" smtClean="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Nitima</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Malsa,Vaibhav</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Vyas,Jyoti</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Gautam</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Ankush</a:t>
            </a:r>
            <a:r>
              <a:rPr lang="en-IN" sz="2000" dirty="0">
                <a:solidFill>
                  <a:srgbClr val="000000"/>
                </a:solidFill>
                <a:latin typeface="Times New Roman" panose="02020603050405020304" pitchFamily="18" charset="0"/>
                <a:ea typeface="Times New Roman" panose="02020603050405020304" pitchFamily="18" charset="0"/>
              </a:rPr>
              <a:t> Ghosh &amp; </a:t>
            </a:r>
            <a:r>
              <a:rPr lang="en-IN" sz="2000" dirty="0" err="1">
                <a:solidFill>
                  <a:srgbClr val="000000"/>
                </a:solidFill>
                <a:latin typeface="Times New Roman" panose="02020603050405020304" pitchFamily="18" charset="0"/>
                <a:ea typeface="Times New Roman" panose="02020603050405020304" pitchFamily="18" charset="0"/>
              </a:rPr>
              <a:t>Rabindra</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Nath</a:t>
            </a:r>
            <a:r>
              <a:rPr lang="en-IN" sz="2000" dirty="0">
                <a:solidFill>
                  <a:srgbClr val="000000"/>
                </a:solidFill>
                <a:latin typeface="Times New Roman" panose="02020603050405020304" pitchFamily="18" charset="0"/>
                <a:ea typeface="Times New Roman" panose="02020603050405020304" pitchFamily="18" charset="0"/>
              </a:rPr>
              <a:t> Shaw </a:t>
            </a:r>
            <a:r>
              <a:rPr lang="en-IN" sz="2000" dirty="0" err="1">
                <a:solidFill>
                  <a:srgbClr val="000000"/>
                </a:solidFill>
                <a:latin typeface="Times New Roman" panose="02020603050405020304" pitchFamily="18" charset="0"/>
                <a:ea typeface="Times New Roman" panose="02020603050405020304" pitchFamily="18" charset="0"/>
              </a:rPr>
              <a:t>CERTbchain</a:t>
            </a:r>
            <a:r>
              <a:rPr lang="en-IN" sz="2000" dirty="0">
                <a:solidFill>
                  <a:srgbClr val="000000"/>
                </a:solidFill>
                <a:latin typeface="Times New Roman" panose="02020603050405020304" pitchFamily="18" charset="0"/>
                <a:ea typeface="Times New Roman" panose="02020603050405020304" pitchFamily="18" charset="0"/>
              </a:rPr>
              <a:t>: A Step by Step Approach Towards Building A </a:t>
            </a:r>
            <a:r>
              <a:rPr lang="en-IN" sz="2000" dirty="0" err="1">
                <a:solidFill>
                  <a:srgbClr val="000000"/>
                </a:solidFill>
                <a:latin typeface="Times New Roman" panose="02020603050405020304" pitchFamily="18" charset="0"/>
                <a:ea typeface="Times New Roman" panose="02020603050405020304" pitchFamily="18" charset="0"/>
              </a:rPr>
              <a:t>Blockchain</a:t>
            </a:r>
            <a:r>
              <a:rPr lang="en-IN" sz="2000" dirty="0">
                <a:solidFill>
                  <a:srgbClr val="000000"/>
                </a:solidFill>
                <a:latin typeface="Times New Roman" panose="02020603050405020304" pitchFamily="18" charset="0"/>
                <a:ea typeface="Times New Roman" panose="02020603050405020304" pitchFamily="18" charset="0"/>
              </a:rPr>
              <a:t> based Distributed Application for Certificate Verification System” (2021) IEEE 6th International Conference on Computing, Communication and Automation (ICCCA) </a:t>
            </a:r>
            <a:r>
              <a:rPr lang="en-IN" sz="2000" dirty="0" smtClean="0">
                <a:solidFill>
                  <a:srgbClr val="000000"/>
                </a:solidFill>
                <a:latin typeface="Times New Roman" panose="02020603050405020304" pitchFamily="18" charset="0"/>
                <a:ea typeface="Times New Roman" panose="02020603050405020304" pitchFamily="18" charset="0"/>
              </a:rPr>
              <a:t>.</a:t>
            </a:r>
          </a:p>
          <a:p>
            <a:pPr marL="342900" indent="-342900" algn="just">
              <a:spcAft>
                <a:spcPts val="800"/>
              </a:spcAft>
              <a:buFont typeface="Wingdings" panose="05000000000000000000" pitchFamily="2" charset="2"/>
              <a:buChar char="§"/>
            </a:pPr>
            <a:r>
              <a:rPr lang="en-IN" sz="2000" dirty="0" smtClean="0">
                <a:solidFill>
                  <a:srgbClr val="000000"/>
                </a:solidFill>
                <a:latin typeface="Times New Roman" panose="02020603050405020304" pitchFamily="18" charset="0"/>
                <a:ea typeface="Times New Roman" panose="02020603050405020304" pitchFamily="18" charset="0"/>
              </a:rPr>
              <a:t> </a:t>
            </a:r>
            <a:r>
              <a:rPr lang="en-IN" sz="2000" dirty="0">
                <a:solidFill>
                  <a:srgbClr val="000000"/>
                </a:solidFill>
                <a:latin typeface="Times New Roman" panose="02020603050405020304" pitchFamily="18" charset="0"/>
                <a:ea typeface="Times New Roman" panose="02020603050405020304" pitchFamily="18" charset="0"/>
              </a:rPr>
              <a:t>GAYATHRI, A., JAYACHITRA, J, &amp; MATILDA, S. (2020).” Certificate validation       using </a:t>
            </a:r>
            <a:r>
              <a:rPr lang="en-IN" sz="2000" dirty="0" err="1">
                <a:solidFill>
                  <a:srgbClr val="000000"/>
                </a:solidFill>
                <a:latin typeface="Times New Roman" panose="02020603050405020304" pitchFamily="18" charset="0"/>
                <a:ea typeface="Times New Roman" panose="02020603050405020304" pitchFamily="18" charset="0"/>
              </a:rPr>
              <a:t>blockchain</a:t>
            </a:r>
            <a:r>
              <a:rPr lang="en-IN" sz="2000" dirty="0">
                <a:solidFill>
                  <a:srgbClr val="000000"/>
                </a:solidFill>
                <a:latin typeface="Times New Roman" panose="02020603050405020304" pitchFamily="18" charset="0"/>
                <a:ea typeface="Times New Roman" panose="02020603050405020304" pitchFamily="18" charset="0"/>
              </a:rPr>
              <a:t>” 2020 7th International Conference on Smart Structures and Systems (ICSSS).</a:t>
            </a:r>
            <a:endParaRPr lang="en-IN" sz="200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947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93083D-22FC-EE27-FE94-6B016891FA38}"/>
              </a:ext>
            </a:extLst>
          </p:cNvPr>
          <p:cNvSpPr>
            <a:spLocks noGrp="1"/>
          </p:cNvSpPr>
          <p:nvPr>
            <p:ph type="title"/>
          </p:nvPr>
        </p:nvSpPr>
        <p:spPr>
          <a:xfrm>
            <a:off x="1141413" y="609600"/>
            <a:ext cx="5214999" cy="748683"/>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D84946F-E868-14F1-E8C5-E365BDD9F930}"/>
              </a:ext>
            </a:extLst>
          </p:cNvPr>
          <p:cNvSpPr>
            <a:spLocks noGrp="1"/>
          </p:cNvSpPr>
          <p:nvPr>
            <p:ph idx="1"/>
          </p:nvPr>
        </p:nvSpPr>
        <p:spPr>
          <a:xfrm>
            <a:off x="1141413" y="2032987"/>
            <a:ext cx="10419784" cy="4510937"/>
          </a:xfrm>
        </p:spPr>
        <p:txBody>
          <a:bodyPr/>
          <a:lstStyle/>
          <a:p>
            <a:r>
              <a:rPr lang="en-IN" dirty="0">
                <a:latin typeface="Times New Roman" panose="02020603050405020304" pitchFamily="18" charset="0"/>
                <a:cs typeface="Times New Roman" panose="02020603050405020304" pitchFamily="18" charset="0"/>
              </a:rPr>
              <a:t>In the field of certificate verification there is only manual certificate verification  and no automation is present, our system overcome this difficulty using biometric authentication</a:t>
            </a:r>
          </a:p>
          <a:p>
            <a:r>
              <a:rPr lang="en-IN" dirty="0">
                <a:latin typeface="Times New Roman" panose="02020603050405020304" pitchFamily="18" charset="0"/>
                <a:cs typeface="Times New Roman" panose="02020603050405020304" pitchFamily="18" charset="0"/>
              </a:rPr>
              <a:t>This system  is expected to compile the biometric data with the certificate</a:t>
            </a:r>
          </a:p>
          <a:p>
            <a:r>
              <a:rPr lang="en-IN" dirty="0">
                <a:latin typeface="Times New Roman" panose="02020603050405020304" pitchFamily="18" charset="0"/>
                <a:cs typeface="Times New Roman" panose="02020603050405020304" pitchFamily="18" charset="0"/>
              </a:rPr>
              <a:t>This  biometric data are stored in database  and retrieved by using API</a:t>
            </a:r>
          </a:p>
          <a:p>
            <a:r>
              <a:rPr lang="en-IN" dirty="0">
                <a:latin typeface="Times New Roman" panose="02020603050405020304" pitchFamily="18" charset="0"/>
                <a:cs typeface="Times New Roman" panose="02020603050405020304" pitchFamily="18" charset="0"/>
              </a:rPr>
              <a:t>This system completely run on Django web framework for security   </a:t>
            </a:r>
          </a:p>
          <a:p>
            <a:r>
              <a:rPr lang="en-IN" dirty="0">
                <a:latin typeface="Times New Roman" panose="02020603050405020304" pitchFamily="18" charset="0"/>
                <a:cs typeface="Times New Roman" panose="02020603050405020304" pitchFamily="18" charset="0"/>
              </a:rPr>
              <a:t>This system uses biometric device named mantra 100 to collect the biometric  data and verify </a:t>
            </a:r>
          </a:p>
          <a:p>
            <a:endParaRPr lang="en-US" dirty="0"/>
          </a:p>
          <a:p>
            <a:endParaRPr lang="en-IN" dirty="0"/>
          </a:p>
        </p:txBody>
      </p:sp>
    </p:spTree>
    <p:extLst>
      <p:ext uri="{BB962C8B-B14F-4D97-AF65-F5344CB8AC3E}">
        <p14:creationId xmlns:p14="http://schemas.microsoft.com/office/powerpoint/2010/main" val="4260346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330" y="968991"/>
            <a:ext cx="10795379" cy="4613058"/>
          </a:xfrm>
          <a:prstGeom prst="rect">
            <a:avLst/>
          </a:prstGeom>
          <a:noFill/>
        </p:spPr>
        <p:txBody>
          <a:bodyPr wrap="square" rtlCol="0">
            <a:spAutoFit/>
          </a:bodyPr>
          <a:lstStyle/>
          <a:p>
            <a:pPr marL="342900" marR="28575" indent="-342900" algn="just">
              <a:lnSpc>
                <a:spcPct val="150000"/>
              </a:lnSpc>
              <a:spcAft>
                <a:spcPts val="0"/>
              </a:spcAft>
              <a:buFont typeface="Wingdings" panose="05000000000000000000" pitchFamily="2" charset="2"/>
              <a:buChar char="§"/>
            </a:pPr>
            <a:r>
              <a:rPr lang="en-IN" sz="2000" dirty="0" err="1" smtClean="0">
                <a:solidFill>
                  <a:srgbClr val="000000"/>
                </a:solidFill>
                <a:latin typeface="Times New Roman" panose="02020603050405020304" pitchFamily="18" charset="0"/>
                <a:ea typeface="Times New Roman" panose="02020603050405020304" pitchFamily="18" charset="0"/>
              </a:rPr>
              <a:t>Raghav</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Nitish</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Andola</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Rakhi</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Verma</a:t>
            </a:r>
            <a:r>
              <a:rPr lang="en-IN" sz="2000" dirty="0">
                <a:solidFill>
                  <a:srgbClr val="000000"/>
                </a:solidFill>
                <a:latin typeface="Times New Roman" panose="02020603050405020304" pitchFamily="18" charset="0"/>
                <a:ea typeface="Times New Roman" panose="02020603050405020304" pitchFamily="18" charset="0"/>
              </a:rPr>
              <a:t>, S. </a:t>
            </a:r>
            <a:r>
              <a:rPr lang="en-IN" sz="2000" dirty="0" err="1">
                <a:solidFill>
                  <a:srgbClr val="000000"/>
                </a:solidFill>
                <a:latin typeface="Times New Roman" panose="02020603050405020304" pitchFamily="18" charset="0"/>
                <a:ea typeface="Times New Roman" panose="02020603050405020304" pitchFamily="18" charset="0"/>
              </a:rPr>
              <a:t>Venkatesan</a:t>
            </a:r>
            <a:r>
              <a:rPr lang="en-IN" sz="2000" dirty="0">
                <a:solidFill>
                  <a:srgbClr val="000000"/>
                </a:solidFill>
                <a:latin typeface="Times New Roman" panose="02020603050405020304" pitchFamily="18" charset="0"/>
                <a:ea typeface="Times New Roman" panose="02020603050405020304" pitchFamily="18" charset="0"/>
              </a:rPr>
              <a:t> &amp; </a:t>
            </a:r>
            <a:r>
              <a:rPr lang="en-IN" sz="2000" dirty="0" err="1">
                <a:solidFill>
                  <a:srgbClr val="000000"/>
                </a:solidFill>
                <a:latin typeface="Times New Roman" panose="02020603050405020304" pitchFamily="18" charset="0"/>
                <a:ea typeface="Times New Roman" panose="02020603050405020304" pitchFamily="18" charset="0"/>
              </a:rPr>
              <a:t>Shekhar</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Verma</a:t>
            </a:r>
            <a:r>
              <a:rPr lang="en-IN" sz="2000" dirty="0">
                <a:solidFill>
                  <a:srgbClr val="000000"/>
                </a:solidFill>
                <a:latin typeface="Times New Roman" panose="02020603050405020304" pitchFamily="18" charset="0"/>
                <a:ea typeface="Times New Roman" panose="02020603050405020304" pitchFamily="18" charset="0"/>
              </a:rPr>
              <a:t>    Tamper-Proof Certificate Management System”(2019) IEEE Conference on Information and Communication </a:t>
            </a:r>
            <a:r>
              <a:rPr lang="en-IN" sz="2000" dirty="0" smtClean="0">
                <a:solidFill>
                  <a:srgbClr val="000000"/>
                </a:solidFill>
                <a:latin typeface="Times New Roman" panose="02020603050405020304" pitchFamily="18" charset="0"/>
                <a:ea typeface="Times New Roman" panose="02020603050405020304" pitchFamily="18" charset="0"/>
              </a:rPr>
              <a:t>Technology.</a:t>
            </a:r>
          </a:p>
          <a:p>
            <a:pPr marL="342900" marR="28575" indent="-342900" algn="just">
              <a:lnSpc>
                <a:spcPct val="150000"/>
              </a:lnSpc>
              <a:spcAft>
                <a:spcPts val="0"/>
              </a:spcAft>
              <a:buFont typeface="Wingdings" panose="05000000000000000000" pitchFamily="2" charset="2"/>
              <a:buChar char="§"/>
            </a:pPr>
            <a:r>
              <a:rPr lang="en-IN" sz="2000" dirty="0" smtClean="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Dongwei</a:t>
            </a:r>
            <a:r>
              <a:rPr lang="en-IN" sz="2000" dirty="0">
                <a:solidFill>
                  <a:srgbClr val="000000"/>
                </a:solidFill>
                <a:latin typeface="Times New Roman" panose="02020603050405020304" pitchFamily="18" charset="0"/>
                <a:ea typeface="Times New Roman" panose="02020603050405020304" pitchFamily="18" charset="0"/>
              </a:rPr>
              <a:t> Liu &amp; </a:t>
            </a:r>
            <a:r>
              <a:rPr lang="en-IN" sz="2000" dirty="0" err="1">
                <a:solidFill>
                  <a:srgbClr val="000000"/>
                </a:solidFill>
                <a:latin typeface="Times New Roman" panose="02020603050405020304" pitchFamily="18" charset="0"/>
                <a:ea typeface="Times New Roman" panose="02020603050405020304" pitchFamily="18" charset="0"/>
              </a:rPr>
              <a:t>Xiaojin</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Guo</a:t>
            </a:r>
            <a:r>
              <a:rPr lang="en-IN" sz="2000" dirty="0">
                <a:solidFill>
                  <a:srgbClr val="000000"/>
                </a:solidFill>
                <a:latin typeface="Times New Roman" panose="02020603050405020304" pitchFamily="18" charset="0"/>
                <a:ea typeface="Times New Roman" panose="02020603050405020304" pitchFamily="18" charset="0"/>
              </a:rPr>
              <a:t> ” </a:t>
            </a:r>
            <a:r>
              <a:rPr lang="en-IN" sz="2000" dirty="0" err="1">
                <a:solidFill>
                  <a:srgbClr val="000000"/>
                </a:solidFill>
                <a:latin typeface="Times New Roman" panose="02020603050405020304" pitchFamily="18" charset="0"/>
                <a:ea typeface="Times New Roman" panose="02020603050405020304" pitchFamily="18" charset="0"/>
              </a:rPr>
              <a:t>Blockchain</a:t>
            </a:r>
            <a:r>
              <a:rPr lang="en-IN" sz="2000" dirty="0">
                <a:solidFill>
                  <a:srgbClr val="000000"/>
                </a:solidFill>
                <a:latin typeface="Times New Roman" panose="02020603050405020304" pitchFamily="18" charset="0"/>
                <a:ea typeface="Times New Roman" panose="02020603050405020304" pitchFamily="18" charset="0"/>
              </a:rPr>
              <a:t> Based Storage and Verification Scheme of Credible Degree Certificate ”(2019) 2nd International Conference on Safety Produce </a:t>
            </a:r>
            <a:r>
              <a:rPr lang="en-IN" sz="2000" dirty="0" err="1">
                <a:solidFill>
                  <a:srgbClr val="000000"/>
                </a:solidFill>
                <a:latin typeface="Times New Roman" panose="02020603050405020304" pitchFamily="18" charset="0"/>
                <a:ea typeface="Times New Roman" panose="02020603050405020304" pitchFamily="18" charset="0"/>
              </a:rPr>
              <a:t>Informatization</a:t>
            </a:r>
            <a:r>
              <a:rPr lang="en-IN" sz="2000" dirty="0">
                <a:solidFill>
                  <a:srgbClr val="000000"/>
                </a:solidFill>
                <a:latin typeface="Times New Roman" panose="02020603050405020304" pitchFamily="18" charset="0"/>
                <a:ea typeface="Times New Roman" panose="02020603050405020304" pitchFamily="18" charset="0"/>
              </a:rPr>
              <a:t> (IICSPI</a:t>
            </a:r>
            <a:r>
              <a:rPr lang="en-IN" sz="2000" dirty="0" smtClean="0">
                <a:solidFill>
                  <a:srgbClr val="000000"/>
                </a:solidFill>
                <a:latin typeface="Times New Roman" panose="02020603050405020304" pitchFamily="18" charset="0"/>
                <a:ea typeface="Times New Roman" panose="02020603050405020304" pitchFamily="18" charset="0"/>
              </a:rPr>
              <a:t>).</a:t>
            </a:r>
          </a:p>
          <a:p>
            <a:pPr marL="342900" marR="28575" indent="-342900" algn="just">
              <a:lnSpc>
                <a:spcPct val="150000"/>
              </a:lnSpc>
              <a:spcAft>
                <a:spcPts val="0"/>
              </a:spcAft>
              <a:buFont typeface="Wingdings" panose="05000000000000000000" pitchFamily="2" charset="2"/>
              <a:buChar char="§"/>
            </a:pPr>
            <a:r>
              <a:rPr lang="en-IN" sz="2000" dirty="0" err="1" smtClean="0">
                <a:solidFill>
                  <a:srgbClr val="000000"/>
                </a:solidFill>
                <a:latin typeface="Times New Roman" panose="02020603050405020304" pitchFamily="18" charset="0"/>
                <a:ea typeface="Times New Roman" panose="02020603050405020304" pitchFamily="18" charset="0"/>
              </a:rPr>
              <a:t>Jiin-Chiou</a:t>
            </a:r>
            <a:r>
              <a:rPr lang="en-IN" sz="2000" dirty="0" smtClean="0">
                <a:solidFill>
                  <a:srgbClr val="000000"/>
                </a:solidFill>
                <a:latin typeface="Times New Roman" panose="02020603050405020304" pitchFamily="18" charset="0"/>
                <a:ea typeface="Times New Roman" panose="02020603050405020304" pitchFamily="18" charset="0"/>
              </a:rPr>
              <a:t> </a:t>
            </a:r>
            <a:r>
              <a:rPr lang="en-IN" sz="2000" dirty="0">
                <a:solidFill>
                  <a:srgbClr val="000000"/>
                </a:solidFill>
                <a:latin typeface="Times New Roman" panose="02020603050405020304" pitchFamily="18" charset="0"/>
                <a:ea typeface="Times New Roman" panose="02020603050405020304" pitchFamily="18" charset="0"/>
              </a:rPr>
              <a:t>Cheng, </a:t>
            </a:r>
            <a:r>
              <a:rPr lang="en-IN" sz="2000" dirty="0" err="1">
                <a:solidFill>
                  <a:srgbClr val="000000"/>
                </a:solidFill>
                <a:latin typeface="Times New Roman" panose="02020603050405020304" pitchFamily="18" charset="0"/>
                <a:ea typeface="Times New Roman" panose="02020603050405020304" pitchFamily="18" charset="0"/>
              </a:rPr>
              <a:t>Narn-Yih</a:t>
            </a:r>
            <a:r>
              <a:rPr lang="en-IN" sz="2000" dirty="0">
                <a:solidFill>
                  <a:srgbClr val="000000"/>
                </a:solidFill>
                <a:latin typeface="Times New Roman" panose="02020603050405020304" pitchFamily="18" charset="0"/>
                <a:ea typeface="Times New Roman" panose="02020603050405020304" pitchFamily="18" charset="0"/>
              </a:rPr>
              <a:t> Lee , </a:t>
            </a:r>
            <a:r>
              <a:rPr lang="en-IN" sz="2000" dirty="0" err="1">
                <a:solidFill>
                  <a:srgbClr val="000000"/>
                </a:solidFill>
                <a:latin typeface="Times New Roman" panose="02020603050405020304" pitchFamily="18" charset="0"/>
                <a:ea typeface="Times New Roman" panose="02020603050405020304" pitchFamily="18" charset="0"/>
              </a:rPr>
              <a:t>Chien</a:t>
            </a:r>
            <a:r>
              <a:rPr lang="en-IN" sz="2000" dirty="0">
                <a:solidFill>
                  <a:srgbClr val="000000"/>
                </a:solidFill>
                <a:latin typeface="Times New Roman" panose="02020603050405020304" pitchFamily="18" charset="0"/>
                <a:ea typeface="Times New Roman" panose="02020603050405020304" pitchFamily="18" charset="0"/>
              </a:rPr>
              <a:t> Chi &amp; Yi-Hua Chen (2018)” </a:t>
            </a:r>
            <a:r>
              <a:rPr lang="en-IN" sz="2000" dirty="0" err="1">
                <a:solidFill>
                  <a:srgbClr val="000000"/>
                </a:solidFill>
                <a:latin typeface="Times New Roman" panose="02020603050405020304" pitchFamily="18" charset="0"/>
                <a:ea typeface="Times New Roman" panose="02020603050405020304" pitchFamily="18" charset="0"/>
              </a:rPr>
              <a:t>Blockchain</a:t>
            </a:r>
            <a:r>
              <a:rPr lang="en-IN" sz="2000" dirty="0">
                <a:solidFill>
                  <a:srgbClr val="000000"/>
                </a:solidFill>
                <a:latin typeface="Times New Roman" panose="02020603050405020304" pitchFamily="18" charset="0"/>
                <a:ea typeface="Times New Roman" panose="02020603050405020304" pitchFamily="18" charset="0"/>
              </a:rPr>
              <a:t> and smart contract for digital certificate” 2018 IEEE International Conference on Applied System</a:t>
            </a:r>
            <a:r>
              <a:rPr lang="en-IN" sz="2000" i="1" dirty="0">
                <a:solidFill>
                  <a:srgbClr val="000000"/>
                </a:solidFill>
                <a:latin typeface="Times New Roman" panose="02020603050405020304" pitchFamily="18" charset="0"/>
                <a:ea typeface="Times New Roman" panose="02020603050405020304" pitchFamily="18" charset="0"/>
              </a:rPr>
              <a:t> </a:t>
            </a:r>
            <a:r>
              <a:rPr lang="en-IN" sz="2000" dirty="0">
                <a:solidFill>
                  <a:srgbClr val="000000"/>
                </a:solidFill>
                <a:latin typeface="Times New Roman" panose="02020603050405020304" pitchFamily="18" charset="0"/>
                <a:ea typeface="Times New Roman" panose="02020603050405020304" pitchFamily="18" charset="0"/>
              </a:rPr>
              <a:t>Invention (ICASI</a:t>
            </a:r>
            <a:r>
              <a:rPr lang="en-IN" sz="2000" dirty="0" smtClean="0">
                <a:solidFill>
                  <a:srgbClr val="000000"/>
                </a:solidFill>
                <a:latin typeface="Times New Roman" panose="02020603050405020304" pitchFamily="18" charset="0"/>
                <a:ea typeface="Times New Roman" panose="02020603050405020304" pitchFamily="18" charset="0"/>
              </a:rPr>
              <a:t>).</a:t>
            </a:r>
          </a:p>
          <a:p>
            <a:pPr marL="342900" marR="28575" indent="-342900" algn="just">
              <a:lnSpc>
                <a:spcPct val="150000"/>
              </a:lnSpc>
              <a:spcAft>
                <a:spcPts val="0"/>
              </a:spcAft>
              <a:buFont typeface="Wingdings" panose="05000000000000000000" pitchFamily="2" charset="2"/>
              <a:buChar char="§"/>
            </a:pPr>
            <a:r>
              <a:rPr lang="en-IN" sz="2000" dirty="0" smtClean="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Madala</a:t>
            </a:r>
            <a:r>
              <a:rPr lang="en-IN" sz="2000" dirty="0">
                <a:solidFill>
                  <a:srgbClr val="000000"/>
                </a:solidFill>
                <a:latin typeface="Times New Roman" panose="02020603050405020304" pitchFamily="18" charset="0"/>
                <a:ea typeface="Times New Roman" panose="02020603050405020304" pitchFamily="18" charset="0"/>
              </a:rPr>
              <a:t>, D. S. V., </a:t>
            </a:r>
            <a:r>
              <a:rPr lang="en-IN" sz="2000" dirty="0" err="1">
                <a:solidFill>
                  <a:srgbClr val="000000"/>
                </a:solidFill>
                <a:latin typeface="Times New Roman" panose="02020603050405020304" pitchFamily="18" charset="0"/>
                <a:ea typeface="Times New Roman" panose="02020603050405020304" pitchFamily="18" charset="0"/>
              </a:rPr>
              <a:t>Jhanwar</a:t>
            </a:r>
            <a:r>
              <a:rPr lang="en-IN" sz="2000" dirty="0">
                <a:solidFill>
                  <a:srgbClr val="000000"/>
                </a:solidFill>
                <a:latin typeface="Times New Roman" panose="02020603050405020304" pitchFamily="18" charset="0"/>
                <a:ea typeface="Times New Roman" panose="02020603050405020304" pitchFamily="18" charset="0"/>
              </a:rPr>
              <a:t>, M. P., &amp; </a:t>
            </a:r>
            <a:r>
              <a:rPr lang="en-IN" sz="2000" dirty="0" err="1">
                <a:solidFill>
                  <a:srgbClr val="000000"/>
                </a:solidFill>
                <a:latin typeface="Times New Roman" panose="02020603050405020304" pitchFamily="18" charset="0"/>
                <a:ea typeface="Times New Roman" panose="02020603050405020304" pitchFamily="18" charset="0"/>
              </a:rPr>
              <a:t>Chattopadhyay</a:t>
            </a:r>
            <a:r>
              <a:rPr lang="en-IN" sz="2000" dirty="0">
                <a:solidFill>
                  <a:srgbClr val="000000"/>
                </a:solidFill>
                <a:latin typeface="Times New Roman" panose="02020603050405020304" pitchFamily="18" charset="0"/>
                <a:ea typeface="Times New Roman" panose="02020603050405020304" pitchFamily="18" charset="0"/>
              </a:rPr>
              <a:t>, A.   (2018)”Certificate Transparency Using </a:t>
            </a:r>
            <a:r>
              <a:rPr lang="en-IN" sz="2000" dirty="0" err="1">
                <a:solidFill>
                  <a:srgbClr val="000000"/>
                </a:solidFill>
                <a:latin typeface="Times New Roman" panose="02020603050405020304" pitchFamily="18" charset="0"/>
                <a:ea typeface="Times New Roman" panose="02020603050405020304" pitchFamily="18" charset="0"/>
              </a:rPr>
              <a:t>Blockchain</a:t>
            </a:r>
            <a:r>
              <a:rPr lang="en-IN" sz="2000" dirty="0">
                <a:solidFill>
                  <a:srgbClr val="000000"/>
                </a:solidFill>
                <a:latin typeface="Times New Roman" panose="02020603050405020304" pitchFamily="18" charset="0"/>
                <a:ea typeface="Times New Roman" panose="02020603050405020304" pitchFamily="18" charset="0"/>
              </a:rPr>
              <a:t>” 2018 IEEE International Conference on Data Mining Workshops (ICDMW).</a:t>
            </a:r>
            <a:endParaRPr lang="en-IN" sz="2000" dirty="0">
              <a:latin typeface="Times New Roman" panose="02020603050405020304" pitchFamily="18" charset="0"/>
              <a:ea typeface="Times New Roman" panose="02020603050405020304" pitchFamily="18" charset="0"/>
            </a:endParaRPr>
          </a:p>
          <a:p>
            <a:pPr marL="57150" marR="99060" indent="-57150" algn="just">
              <a:lnSpc>
                <a:spcPct val="150000"/>
              </a:lnSpc>
              <a:spcAft>
                <a:spcPts val="0"/>
              </a:spcAft>
            </a:pPr>
            <a:r>
              <a:rPr lang="en-IN"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89184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6161" y="696036"/>
            <a:ext cx="10645254" cy="4191981"/>
          </a:xfrm>
          <a:prstGeom prst="rect">
            <a:avLst/>
          </a:prstGeom>
          <a:noFill/>
        </p:spPr>
        <p:txBody>
          <a:bodyPr wrap="square" rtlCol="0">
            <a:spAutoFit/>
          </a:bodyPr>
          <a:lstStyle/>
          <a:p>
            <a:pPr marL="342900" marR="99060" indent="-285750" algn="just">
              <a:lnSpc>
                <a:spcPct val="150000"/>
              </a:lnSpc>
              <a:spcAft>
                <a:spcPts val="0"/>
              </a:spcAft>
              <a:buFont typeface="Wingdings" panose="05000000000000000000" pitchFamily="2" charset="2"/>
              <a:buChar char="§"/>
            </a:pPr>
            <a:r>
              <a:rPr lang="en-IN" sz="2000" dirty="0" err="1" smtClean="0">
                <a:solidFill>
                  <a:srgbClr val="000000"/>
                </a:solidFill>
                <a:latin typeface="Times New Roman" panose="02020603050405020304" pitchFamily="18" charset="0"/>
                <a:ea typeface="Times New Roman" panose="02020603050405020304" pitchFamily="18" charset="0"/>
              </a:rPr>
              <a:t>Mouad</a:t>
            </a:r>
            <a:r>
              <a:rPr lang="en-IN" sz="2000" dirty="0" smtClean="0">
                <a:solidFill>
                  <a:srgbClr val="000000"/>
                </a:solidFill>
                <a:latin typeface="Times New Roman" panose="02020603050405020304" pitchFamily="18" charset="0"/>
                <a:ea typeface="Times New Roman" panose="02020603050405020304" pitchFamily="18" charset="0"/>
              </a:rPr>
              <a:t> </a:t>
            </a:r>
            <a:r>
              <a:rPr lang="en-IN" sz="2000" dirty="0">
                <a:solidFill>
                  <a:srgbClr val="000000"/>
                </a:solidFill>
                <a:latin typeface="Times New Roman" panose="02020603050405020304" pitchFamily="18" charset="0"/>
                <a:ea typeface="Times New Roman" panose="02020603050405020304" pitchFamily="18" charset="0"/>
              </a:rPr>
              <a:t>.</a:t>
            </a:r>
            <a:r>
              <a:rPr lang="en-IN" sz="2000" dirty="0" err="1">
                <a:solidFill>
                  <a:srgbClr val="000000"/>
                </a:solidFill>
                <a:latin typeface="Times New Roman" panose="02020603050405020304" pitchFamily="18" charset="0"/>
                <a:ea typeface="Times New Roman" panose="02020603050405020304" pitchFamily="18" charset="0"/>
              </a:rPr>
              <a:t>M.H.Ali</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Vivek</a:t>
            </a:r>
            <a:r>
              <a:rPr lang="en-IN" sz="2000" dirty="0">
                <a:solidFill>
                  <a:srgbClr val="000000"/>
                </a:solidFill>
                <a:latin typeface="Times New Roman" panose="02020603050405020304" pitchFamily="18" charset="0"/>
                <a:ea typeface="Times New Roman" panose="02020603050405020304" pitchFamily="18" charset="0"/>
              </a:rPr>
              <a:t> H. </a:t>
            </a:r>
            <a:r>
              <a:rPr lang="en-IN" sz="2000" dirty="0" err="1">
                <a:solidFill>
                  <a:srgbClr val="000000"/>
                </a:solidFill>
                <a:latin typeface="Times New Roman" panose="02020603050405020304" pitchFamily="18" charset="0"/>
                <a:ea typeface="Times New Roman" panose="02020603050405020304" pitchFamily="18" charset="0"/>
              </a:rPr>
              <a:t>Mahale,Pravin</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Yannawar</a:t>
            </a:r>
            <a:r>
              <a:rPr lang="en-IN" sz="2000" dirty="0">
                <a:solidFill>
                  <a:srgbClr val="000000"/>
                </a:solidFill>
                <a:latin typeface="Times New Roman" panose="02020603050405020304" pitchFamily="18" charset="0"/>
                <a:ea typeface="Times New Roman" panose="02020603050405020304" pitchFamily="18" charset="0"/>
              </a:rPr>
              <a:t> &amp; A. T. </a:t>
            </a:r>
            <a:r>
              <a:rPr lang="en-IN" sz="2000" dirty="0" err="1">
                <a:solidFill>
                  <a:srgbClr val="000000"/>
                </a:solidFill>
                <a:latin typeface="Times New Roman" panose="02020603050405020304" pitchFamily="18" charset="0"/>
                <a:ea typeface="Times New Roman" panose="02020603050405020304" pitchFamily="18" charset="0"/>
              </a:rPr>
              <a:t>Gaikwad</a:t>
            </a:r>
            <a:r>
              <a:rPr lang="en-IN" sz="2000" dirty="0">
                <a:solidFill>
                  <a:srgbClr val="000000"/>
                </a:solidFill>
                <a:latin typeface="Times New Roman" panose="02020603050405020304" pitchFamily="18" charset="0"/>
                <a:ea typeface="Times New Roman" panose="02020603050405020304" pitchFamily="18" charset="0"/>
              </a:rPr>
              <a:t>, “Overview of Fingerprint Recognition System” International Conference on Electrical, Electronics, and Optimization Techniques (ICEEOT) - (2016</a:t>
            </a:r>
            <a:r>
              <a:rPr lang="en-IN" sz="2000" dirty="0" smtClean="0">
                <a:solidFill>
                  <a:srgbClr val="000000"/>
                </a:solidFill>
                <a:latin typeface="Times New Roman" panose="02020603050405020304" pitchFamily="18" charset="0"/>
                <a:ea typeface="Times New Roman" panose="02020603050405020304" pitchFamily="18" charset="0"/>
              </a:rPr>
              <a:t>).</a:t>
            </a:r>
          </a:p>
          <a:p>
            <a:pPr marL="342900" marR="99060" indent="-285750" algn="just">
              <a:lnSpc>
                <a:spcPct val="150000"/>
              </a:lnSpc>
              <a:spcAft>
                <a:spcPts val="0"/>
              </a:spcAft>
              <a:buFont typeface="Wingdings" panose="05000000000000000000" pitchFamily="2" charset="2"/>
              <a:buChar char="§"/>
            </a:pPr>
            <a:r>
              <a:rPr lang="en-IN" sz="2000" dirty="0" smtClean="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Anas</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Abou</a:t>
            </a:r>
            <a:r>
              <a:rPr lang="en-IN" sz="2000" dirty="0">
                <a:solidFill>
                  <a:srgbClr val="000000"/>
                </a:solidFill>
                <a:latin typeface="Times New Roman" panose="02020603050405020304" pitchFamily="18" charset="0"/>
                <a:ea typeface="Times New Roman" panose="02020603050405020304" pitchFamily="18" charset="0"/>
              </a:rPr>
              <a:t> El </a:t>
            </a:r>
            <a:r>
              <a:rPr lang="en-IN" sz="2000" dirty="0" err="1">
                <a:solidFill>
                  <a:srgbClr val="000000"/>
                </a:solidFill>
                <a:latin typeface="Times New Roman" panose="02020603050405020304" pitchFamily="18" charset="0"/>
                <a:ea typeface="Times New Roman" panose="02020603050405020304" pitchFamily="18" charset="0"/>
              </a:rPr>
              <a:t>Kalam</a:t>
            </a:r>
            <a:r>
              <a:rPr lang="en-IN" sz="2000" dirty="0">
                <a:solidFill>
                  <a:srgbClr val="000000"/>
                </a:solidFill>
                <a:latin typeface="Times New Roman" panose="02020603050405020304" pitchFamily="18" charset="0"/>
                <a:ea typeface="Times New Roman" panose="02020603050405020304" pitchFamily="18" charset="0"/>
              </a:rPr>
              <a:t>, Sana </a:t>
            </a:r>
            <a:r>
              <a:rPr lang="en-IN" sz="2000" dirty="0" err="1">
                <a:solidFill>
                  <a:srgbClr val="000000"/>
                </a:solidFill>
                <a:latin typeface="Times New Roman" panose="02020603050405020304" pitchFamily="18" charset="0"/>
                <a:ea typeface="Times New Roman" panose="02020603050405020304" pitchFamily="18" charset="0"/>
              </a:rPr>
              <a:t>Ibjaoun</a:t>
            </a:r>
            <a:r>
              <a:rPr lang="en-IN" sz="2000" dirty="0">
                <a:solidFill>
                  <a:srgbClr val="000000"/>
                </a:solidFill>
                <a:latin typeface="Times New Roman" panose="02020603050405020304" pitchFamily="18" charset="0"/>
                <a:ea typeface="Times New Roman" panose="02020603050405020304" pitchFamily="18" charset="0"/>
              </a:rPr>
              <a:t> &amp;</a:t>
            </a:r>
            <a:r>
              <a:rPr lang="en-IN" sz="2000" dirty="0" err="1">
                <a:solidFill>
                  <a:srgbClr val="000000"/>
                </a:solidFill>
                <a:latin typeface="Times New Roman" panose="02020603050405020304" pitchFamily="18" charset="0"/>
                <a:ea typeface="Times New Roman" panose="02020603050405020304" pitchFamily="18" charset="0"/>
              </a:rPr>
              <a:t>Abdellah</a:t>
            </a:r>
            <a:r>
              <a:rPr lang="en-IN" sz="2000" dirty="0">
                <a:solidFill>
                  <a:srgbClr val="000000"/>
                </a:solidFill>
                <a:latin typeface="Times New Roman" panose="02020603050405020304" pitchFamily="18" charset="0"/>
                <a:ea typeface="Times New Roman" panose="02020603050405020304" pitchFamily="18" charset="0"/>
              </a:rPr>
              <a:t> Ait </a:t>
            </a:r>
            <a:r>
              <a:rPr lang="en-IN" sz="2000" dirty="0" err="1">
                <a:solidFill>
                  <a:srgbClr val="000000"/>
                </a:solidFill>
                <a:latin typeface="Times New Roman" panose="02020603050405020304" pitchFamily="18" charset="0"/>
                <a:ea typeface="Times New Roman" panose="02020603050405020304" pitchFamily="18" charset="0"/>
              </a:rPr>
              <a:t>Ouahman</a:t>
            </a:r>
            <a:r>
              <a:rPr lang="en-IN" sz="2000" dirty="0">
                <a:solidFill>
                  <a:srgbClr val="000000"/>
                </a:solidFill>
                <a:latin typeface="Times New Roman" panose="02020603050405020304" pitchFamily="18" charset="0"/>
                <a:ea typeface="Times New Roman" panose="02020603050405020304" pitchFamily="18" charset="0"/>
              </a:rPr>
              <a:t> “Biometric authentication systems based on hand pattern vein, digital certificates and smart cards” (2013) National Security Days (JNS3</a:t>
            </a:r>
            <a:r>
              <a:rPr lang="en-IN" sz="2000" dirty="0" smtClean="0">
                <a:solidFill>
                  <a:srgbClr val="000000"/>
                </a:solidFill>
                <a:latin typeface="Times New Roman" panose="02020603050405020304" pitchFamily="18" charset="0"/>
                <a:ea typeface="Times New Roman" panose="02020603050405020304" pitchFamily="18" charset="0"/>
              </a:rPr>
              <a:t>).</a:t>
            </a:r>
          </a:p>
          <a:p>
            <a:pPr marL="342900" marR="99060" indent="-285750" algn="just">
              <a:lnSpc>
                <a:spcPct val="150000"/>
              </a:lnSpc>
              <a:spcAft>
                <a:spcPts val="0"/>
              </a:spcAft>
              <a:buFont typeface="Wingdings" panose="05000000000000000000" pitchFamily="2" charset="2"/>
              <a:buChar char="§"/>
            </a:pPr>
            <a:r>
              <a:rPr lang="en-IN" sz="2000" dirty="0" err="1" smtClean="0">
                <a:solidFill>
                  <a:srgbClr val="000000"/>
                </a:solidFill>
                <a:latin typeface="Times New Roman" panose="02020603050405020304" pitchFamily="18" charset="0"/>
                <a:ea typeface="Times New Roman" panose="02020603050405020304" pitchFamily="18" charset="0"/>
              </a:rPr>
              <a:t>Chuchang</a:t>
            </a:r>
            <a:r>
              <a:rPr lang="en-IN" sz="2000" dirty="0" smtClean="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Liu,M.A</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Ozols</a:t>
            </a:r>
            <a:r>
              <a:rPr lang="en-IN" sz="2000" dirty="0">
                <a:solidFill>
                  <a:srgbClr val="000000"/>
                </a:solidFill>
                <a:latin typeface="Times New Roman" panose="02020603050405020304" pitchFamily="18" charset="0"/>
                <a:ea typeface="Times New Roman" panose="02020603050405020304" pitchFamily="18" charset="0"/>
              </a:rPr>
              <a:t>, T. Cant &amp; M. </a:t>
            </a:r>
            <a:r>
              <a:rPr lang="en-IN" sz="2000" dirty="0" err="1">
                <a:solidFill>
                  <a:srgbClr val="000000"/>
                </a:solidFill>
                <a:latin typeface="Times New Roman" panose="02020603050405020304" pitchFamily="18" charset="0"/>
                <a:ea typeface="Times New Roman" panose="02020603050405020304" pitchFamily="18" charset="0"/>
              </a:rPr>
              <a:t>Henderson“Towards</a:t>
            </a:r>
            <a:r>
              <a:rPr lang="en-IN" sz="2000" dirty="0">
                <a:solidFill>
                  <a:srgbClr val="000000"/>
                </a:solidFill>
                <a:latin typeface="Times New Roman" panose="02020603050405020304" pitchFamily="18" charset="0"/>
                <a:ea typeface="Times New Roman" panose="02020603050405020304" pitchFamily="18" charset="0"/>
              </a:rPr>
              <a:t> certificate verification in a certificate management system” Proceedings 23rd Australasian Computer Science Conference. ACSC (2000) (Cat. No.PR00518).</a:t>
            </a: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6592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3233C2-36DE-4D69-DE9E-2B4F7BC575AC}"/>
              </a:ext>
            </a:extLst>
          </p:cNvPr>
          <p:cNvSpPr>
            <a:spLocks noGrp="1"/>
          </p:cNvSpPr>
          <p:nvPr>
            <p:ph type="title"/>
          </p:nvPr>
        </p:nvSpPr>
        <p:spPr>
          <a:xfrm>
            <a:off x="665825" y="674703"/>
            <a:ext cx="3559946" cy="994298"/>
          </a:xfrm>
        </p:spPr>
        <p:txBody>
          <a:bodyPr/>
          <a:lstStyle/>
          <a:p>
            <a:r>
              <a:rPr lang="en-US" sz="4400" b="1"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8C8C46E-5050-B722-C774-97CA738CDFCF}"/>
              </a:ext>
            </a:extLst>
          </p:cNvPr>
          <p:cNvSpPr>
            <a:spLocks noGrp="1"/>
          </p:cNvSpPr>
          <p:nvPr>
            <p:ph idx="1"/>
          </p:nvPr>
        </p:nvSpPr>
        <p:spPr>
          <a:xfrm>
            <a:off x="665825" y="2352583"/>
            <a:ext cx="11089252" cy="3043040"/>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Our project is a biometric based automated certificate verification system. The existing system consist of QR-code based verification or manual verification this system may have human error and forged edited document and require more human power to process, our system overcome this disadvantage by having biometric information linked to the particular document and can easily be verified, this is done by collecting the biometric information at the time of registration like SSLC,HSC and Degree certificate, government provided certificates linked with biometric information. This data is then used at the time of verification like college admission etc, this require certificate number and biometric information through this our system will confirm the </a:t>
            </a:r>
            <a:r>
              <a:rPr lang="en-IN" dirty="0" err="1">
                <a:latin typeface="Times New Roman" panose="02020603050405020304" pitchFamily="18" charset="0"/>
                <a:cs typeface="Times New Roman" panose="02020603050405020304" pitchFamily="18" charset="0"/>
              </a:rPr>
              <a:t>genuinity</a:t>
            </a:r>
            <a:r>
              <a:rPr lang="en-IN" dirty="0">
                <a:latin typeface="Times New Roman" panose="02020603050405020304" pitchFamily="18" charset="0"/>
                <a:cs typeface="Times New Roman" panose="02020603050405020304" pitchFamily="18" charset="0"/>
              </a:rPr>
              <a:t> of certificates in few steps and with more accuracy </a:t>
            </a:r>
          </a:p>
        </p:txBody>
      </p:sp>
    </p:spTree>
    <p:extLst>
      <p:ext uri="{BB962C8B-B14F-4D97-AF65-F5344CB8AC3E}">
        <p14:creationId xmlns:p14="http://schemas.microsoft.com/office/powerpoint/2010/main" val="3231429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E50D3-7A7A-2815-BC0F-82C6E6079C9A}"/>
              </a:ext>
            </a:extLst>
          </p:cNvPr>
          <p:cNvSpPr>
            <a:spLocks noGrp="1"/>
          </p:cNvSpPr>
          <p:nvPr>
            <p:ph type="title"/>
          </p:nvPr>
        </p:nvSpPr>
        <p:spPr>
          <a:xfrm>
            <a:off x="527957" y="330813"/>
            <a:ext cx="9982201" cy="762000"/>
          </a:xfrm>
        </p:spPr>
        <p:txBody>
          <a:bodyPr>
            <a:normAutofit/>
          </a:bodyPr>
          <a:lstStyle/>
          <a:p>
            <a:r>
              <a:rPr lang="en-US" sz="4400" b="1" dirty="0">
                <a:latin typeface="Times New Roman" panose="02020603050405020304" pitchFamily="18" charset="0"/>
                <a:cs typeface="Times New Roman" panose="02020603050405020304" pitchFamily="18" charset="0"/>
              </a:rPr>
              <a:t>LITERATURE SURVEY</a:t>
            </a:r>
            <a:endParaRPr lang="en-IN" sz="4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39027982-AC0B-131C-1482-D25A33848A6B}"/>
              </a:ext>
            </a:extLst>
          </p:cNvPr>
          <p:cNvSpPr txBox="1"/>
          <p:nvPr/>
        </p:nvSpPr>
        <p:spPr>
          <a:xfrm>
            <a:off x="527957" y="1463040"/>
            <a:ext cx="11104987" cy="5632311"/>
          </a:xfrm>
          <a:prstGeom prst="rect">
            <a:avLst/>
          </a:prstGeom>
          <a:noFill/>
        </p:spPr>
        <p:txBody>
          <a:bodyPr wrap="square" rtlCol="0">
            <a:spAutoFit/>
          </a:bodyPr>
          <a:lstStyle/>
          <a:p>
            <a:pPr marL="342900" indent="-342900">
              <a:buAutoNum type="arabicPeriod"/>
            </a:pPr>
            <a:r>
              <a:rPr lang="en-US" sz="18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Shahriar Karim </a:t>
            </a:r>
            <a:r>
              <a:rPr lang="en-US" sz="1800" b="1"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Shawon,Hosnain</a:t>
            </a:r>
            <a:r>
              <a:rPr lang="en-US" sz="18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Ahammad,Shumrose</a:t>
            </a:r>
            <a:r>
              <a:rPr lang="en-US" sz="18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Zaman </a:t>
            </a:r>
            <a:r>
              <a:rPr lang="en-US" sz="1800" b="1"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Shetu,Mahfujur</a:t>
            </a:r>
            <a:r>
              <a:rPr lang="en-US" sz="18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Rahman &amp; Syed Akhter Hossain “ </a:t>
            </a:r>
            <a:r>
              <a:rPr lang="en-US" sz="1800" b="1"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DIUcerts</a:t>
            </a:r>
            <a:r>
              <a:rPr lang="en-US" sz="18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DApp</a:t>
            </a:r>
            <a:r>
              <a:rPr lang="en-US" sz="18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 Blockchain-based Solution for Verification of Educational Certificates ”</a:t>
            </a:r>
            <a:r>
              <a:rPr lang="en-US" sz="1800" b="1" dirty="0">
                <a:solidFill>
                  <a:srgbClr val="333333"/>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a:t>
            </a:r>
            <a:r>
              <a:rPr lang="en-US" sz="18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2021) 12th International Conference on Computing Communication and Networking Technologies (ICCCNT)</a:t>
            </a:r>
          </a:p>
          <a:p>
            <a:r>
              <a:rPr lang="fr-FR" dirty="0"/>
              <a:t>	</a:t>
            </a:r>
          </a:p>
          <a:p>
            <a:pPr marL="285750" indent="-285750" algn="just">
              <a:lnSpc>
                <a:spcPct val="150000"/>
              </a:lnSpc>
              <a:buFont typeface="Arial" panose="020B0604020202020204" pitchFamily="34" charset="0"/>
              <a:buChar char="•"/>
            </a:pPr>
            <a:r>
              <a:rPr lang="en-US" sz="1800" dirty="0">
                <a:effectLst/>
                <a:highlight>
                  <a:srgbClr val="FFFFFF"/>
                </a:highlight>
                <a:latin typeface="Times New Roman" panose="02020603050405020304" pitchFamily="18" charset="0"/>
                <a:ea typeface="Times New Roman" panose="02020603050405020304" pitchFamily="18" charset="0"/>
              </a:rPr>
              <a:t>Blockchain-based decentralized </a:t>
            </a:r>
            <a:r>
              <a:rPr lang="en-US" sz="1800" dirty="0" err="1">
                <a:effectLst/>
                <a:highlight>
                  <a:srgbClr val="FFFFFF"/>
                </a:highlight>
                <a:latin typeface="Times New Roman" panose="02020603050405020304" pitchFamily="18" charset="0"/>
                <a:ea typeface="Times New Roman" panose="02020603050405020304" pitchFamily="18" charset="0"/>
              </a:rPr>
              <a:t>DIUcerts</a:t>
            </a:r>
            <a:r>
              <a:rPr lang="en-US" sz="1800" dirty="0">
                <a:effectLst/>
                <a:highlight>
                  <a:srgbClr val="FFFFFF"/>
                </a:highlight>
                <a:latin typeface="Times New Roman" panose="02020603050405020304" pitchFamily="18" charset="0"/>
                <a:ea typeface="Times New Roman" panose="02020603050405020304" pitchFamily="18" charset="0"/>
              </a:rPr>
              <a:t> platform that offers an easy way to issue, check, and verify educational certificates.</a:t>
            </a:r>
          </a:p>
          <a:p>
            <a:pPr marL="285750" indent="-285750" algn="just">
              <a:lnSpc>
                <a:spcPct val="150000"/>
              </a:lnSpc>
              <a:buFont typeface="Arial" panose="020B0604020202020204" pitchFamily="34" charset="0"/>
              <a:buChar char="•"/>
            </a:pPr>
            <a:r>
              <a:rPr lang="en-US" sz="1800" dirty="0">
                <a:effectLst/>
                <a:highlight>
                  <a:srgbClr val="FFFFFF"/>
                </a:highlight>
                <a:latin typeface="Times New Roman" panose="02020603050405020304" pitchFamily="18" charset="0"/>
                <a:ea typeface="Times New Roman" panose="02020603050405020304" pitchFamily="18" charset="0"/>
              </a:rPr>
              <a:t>Blockchain-based certificate verification system could be highly minimized as compared to building a similar application on a centralized database.</a:t>
            </a:r>
          </a:p>
          <a:p>
            <a:pPr marL="285750" indent="-285750" algn="just">
              <a:lnSpc>
                <a:spcPct val="150000"/>
              </a:lnSpc>
              <a:buFont typeface="Arial" panose="020B0604020202020204" pitchFamily="34" charset="0"/>
              <a:buChar char="•"/>
            </a:pPr>
            <a:endParaRPr lang="en-IN" sz="1800" dirty="0">
              <a:highlight>
                <a:srgbClr val="FFFFFF"/>
              </a:highlight>
            </a:endParaRPr>
          </a:p>
          <a:p>
            <a:pPr marR="99060" algn="just">
              <a:spcAft>
                <a:spcPts val="0"/>
              </a:spcAft>
            </a:pPr>
            <a:r>
              <a:rPr lang="en-US" sz="1800" b="1" dirty="0">
                <a:effectLst/>
                <a:highlight>
                  <a:srgbClr val="FFFFFF"/>
                </a:highlight>
                <a:latin typeface="Times New Roman" panose="02020603050405020304" pitchFamily="18" charset="0"/>
                <a:ea typeface="Times New Roman" panose="02020603050405020304" pitchFamily="18" charset="0"/>
              </a:rPr>
              <a:t>Features:</a:t>
            </a:r>
            <a:endParaRPr lang="en-IN" sz="1800" dirty="0">
              <a:effectLst/>
              <a:latin typeface="Times New Roman" panose="02020603050405020304" pitchFamily="18" charset="0"/>
              <a:ea typeface="Times New Roman" panose="02020603050405020304" pitchFamily="18" charset="0"/>
            </a:endParaRPr>
          </a:p>
          <a:p>
            <a:pPr marR="99060" algn="just">
              <a:spcAft>
                <a:spcPts val="0"/>
              </a:spcAft>
            </a:pPr>
            <a:r>
              <a:rPr lang="en-US" sz="1800" dirty="0" err="1">
                <a:effectLst/>
                <a:highlight>
                  <a:srgbClr val="FFFFFF"/>
                </a:highlight>
                <a:latin typeface="Times New Roman" panose="02020603050405020304" pitchFamily="18" charset="0"/>
                <a:ea typeface="Times New Roman" panose="02020603050405020304" pitchFamily="18" charset="0"/>
              </a:rPr>
              <a:t>DIUcerts</a:t>
            </a:r>
            <a:r>
              <a:rPr lang="en-US" sz="1800" dirty="0">
                <a:effectLst/>
                <a:highlight>
                  <a:srgbClr val="FFFFFF"/>
                </a:highlight>
                <a:latin typeface="Times New Roman" panose="02020603050405020304" pitchFamily="18" charset="0"/>
                <a:ea typeface="Times New Roman" panose="02020603050405020304" pitchFamily="18" charset="0"/>
              </a:rPr>
              <a:t> can lead to better security, cost savings, and a time-saving platform for educational certificate verification. Additionally, data doesn't have to be stored in one place as each certificate's information is kept in an individual file; entire issuance and verifications are done through the Ethereum platform</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US"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r>
              <a:rPr lang="en-US" b="1"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p>
          <a:p>
            <a:r>
              <a:rPr lang="en-US" sz="1800"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4567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10C95A-D7D9-8A8D-7A94-6A8878998FC7}"/>
              </a:ext>
            </a:extLst>
          </p:cNvPr>
          <p:cNvSpPr>
            <a:spLocks noGrp="1"/>
          </p:cNvSpPr>
          <p:nvPr>
            <p:ph idx="1"/>
          </p:nvPr>
        </p:nvSpPr>
        <p:spPr>
          <a:xfrm>
            <a:off x="561832" y="803977"/>
            <a:ext cx="9889375" cy="5340927"/>
          </a:xfrm>
        </p:spPr>
        <p:txBody>
          <a:bodyPr>
            <a:normAutofit lnSpcReduction="10000"/>
          </a:bodyPr>
          <a:lstStyle/>
          <a:p>
            <a:pPr marL="0" indent="0">
              <a:buNone/>
            </a:pPr>
            <a:r>
              <a:rPr lang="en-US" sz="2000" b="1" dirty="0">
                <a:effectLst/>
                <a:highlight>
                  <a:srgbClr val="FFFFFF"/>
                </a:highlight>
                <a:latin typeface="Times New Roman" panose="02020603050405020304" pitchFamily="18" charset="0"/>
                <a:ea typeface="Times New Roman" panose="02020603050405020304" pitchFamily="18" charset="0"/>
              </a:rPr>
              <a:t>2. </a:t>
            </a:r>
            <a:r>
              <a:rPr lang="en-US" sz="2000" b="1" dirty="0" err="1">
                <a:effectLst/>
                <a:highlight>
                  <a:srgbClr val="FFFFFF"/>
                </a:highlight>
                <a:latin typeface="Times New Roman" panose="02020603050405020304" pitchFamily="18" charset="0"/>
                <a:ea typeface="Times New Roman" panose="02020603050405020304" pitchFamily="18" charset="0"/>
              </a:rPr>
              <a:t>Nitima</a:t>
            </a:r>
            <a:r>
              <a:rPr lang="en-US" sz="2000" b="1" dirty="0">
                <a:effectLst/>
                <a:highlight>
                  <a:srgbClr val="FFFFFF"/>
                </a:highlight>
                <a:latin typeface="Times New Roman" panose="02020603050405020304" pitchFamily="18" charset="0"/>
                <a:ea typeface="Times New Roman" panose="02020603050405020304" pitchFamily="18" charset="0"/>
              </a:rPr>
              <a:t> </a:t>
            </a:r>
            <a:r>
              <a:rPr lang="en-US" sz="2000" b="1" dirty="0" err="1">
                <a:effectLst/>
                <a:highlight>
                  <a:srgbClr val="FFFFFF"/>
                </a:highlight>
                <a:latin typeface="Times New Roman" panose="02020603050405020304" pitchFamily="18" charset="0"/>
                <a:ea typeface="Times New Roman" panose="02020603050405020304" pitchFamily="18" charset="0"/>
              </a:rPr>
              <a:t>Malsa,Vaibhav</a:t>
            </a:r>
            <a:r>
              <a:rPr lang="en-US" sz="2000" b="1" dirty="0">
                <a:effectLst/>
                <a:highlight>
                  <a:srgbClr val="FFFFFF"/>
                </a:highlight>
                <a:latin typeface="Times New Roman" panose="02020603050405020304" pitchFamily="18" charset="0"/>
                <a:ea typeface="Times New Roman" panose="02020603050405020304" pitchFamily="18" charset="0"/>
              </a:rPr>
              <a:t> </a:t>
            </a:r>
            <a:r>
              <a:rPr lang="en-US" sz="2000" b="1" dirty="0" err="1">
                <a:effectLst/>
                <a:highlight>
                  <a:srgbClr val="FFFFFF"/>
                </a:highlight>
                <a:latin typeface="Times New Roman" panose="02020603050405020304" pitchFamily="18" charset="0"/>
                <a:ea typeface="Times New Roman" panose="02020603050405020304" pitchFamily="18" charset="0"/>
              </a:rPr>
              <a:t>Vyas,Jyoti</a:t>
            </a:r>
            <a:r>
              <a:rPr lang="en-US" sz="2000" b="1" dirty="0">
                <a:effectLst/>
                <a:highlight>
                  <a:srgbClr val="FFFFFF"/>
                </a:highlight>
                <a:latin typeface="Times New Roman" panose="02020603050405020304" pitchFamily="18" charset="0"/>
                <a:ea typeface="Times New Roman" panose="02020603050405020304" pitchFamily="18" charset="0"/>
              </a:rPr>
              <a:t> Gautam</a:t>
            </a: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a:t>
            </a:r>
            <a:r>
              <a:rPr lang="en-US" sz="2000" b="1" dirty="0">
                <a:effectLst/>
                <a:highlight>
                  <a:srgbClr val="FFFFFF"/>
                </a:highlight>
                <a:latin typeface="Times New Roman" panose="02020603050405020304" pitchFamily="18" charset="0"/>
                <a:ea typeface="Times New Roman" panose="02020603050405020304" pitchFamily="18" charset="0"/>
              </a:rPr>
              <a:t>Ankush Ghosh</a:t>
            </a:r>
            <a:r>
              <a:rPr lang="en-US" sz="2000" dirty="0">
                <a:effectLst/>
                <a:latin typeface="Times New Roman" panose="02020603050405020304" pitchFamily="18" charset="0"/>
                <a:ea typeface="Times New Roman" panose="02020603050405020304" pitchFamily="18" charset="0"/>
              </a:rPr>
              <a:t> &amp; </a:t>
            </a:r>
            <a:r>
              <a:rPr lang="en-US" sz="2000" b="1" dirty="0">
                <a:effectLst/>
                <a:highlight>
                  <a:srgbClr val="FFFFFF"/>
                </a:highlight>
                <a:latin typeface="Times New Roman" panose="02020603050405020304" pitchFamily="18" charset="0"/>
                <a:ea typeface="Times New Roman" panose="02020603050405020304" pitchFamily="18" charset="0"/>
              </a:rPr>
              <a:t>Rabindra Nath Shaw</a:t>
            </a:r>
            <a:r>
              <a:rPr lang="en-US" sz="2000" b="1" dirty="0">
                <a:effectLst/>
                <a:latin typeface="Times New Roman" panose="02020603050405020304" pitchFamily="18" charset="0"/>
                <a:ea typeface="Times New Roman" panose="02020603050405020304" pitchFamily="18" charset="0"/>
              </a:rPr>
              <a:t> ” </a:t>
            </a:r>
            <a:r>
              <a:rPr lang="en-US" sz="2000" b="1" dirty="0" err="1">
                <a:solidFill>
                  <a:srgbClr val="333333"/>
                </a:solidFill>
                <a:effectLst/>
                <a:latin typeface="Times New Roman" panose="02020603050405020304" pitchFamily="18" charset="0"/>
                <a:ea typeface="Times New Roman" panose="02020603050405020304" pitchFamily="18" charset="0"/>
              </a:rPr>
              <a:t>CERTbchain</a:t>
            </a:r>
            <a:r>
              <a:rPr lang="en-US" sz="2000" b="1" dirty="0">
                <a:solidFill>
                  <a:srgbClr val="333333"/>
                </a:solidFill>
                <a:effectLst/>
                <a:latin typeface="Times New Roman" panose="02020603050405020304" pitchFamily="18" charset="0"/>
                <a:ea typeface="Times New Roman" panose="02020603050405020304" pitchFamily="18" charset="0"/>
              </a:rPr>
              <a:t>: A Step by Step Approach Towards Building A Blockchain based Distributed Application for Certificate Verification System</a:t>
            </a:r>
            <a:r>
              <a:rPr lang="en-US" sz="2000" b="1" dirty="0">
                <a:effectLst/>
                <a:latin typeface="Times New Roman" panose="02020603050405020304" pitchFamily="18" charset="0"/>
                <a:ea typeface="Times New Roman" panose="02020603050405020304" pitchFamily="18" charset="0"/>
              </a:rPr>
              <a:t>” (</a:t>
            </a:r>
            <a:r>
              <a:rPr lang="en-US" sz="2000" b="1" dirty="0">
                <a:effectLst/>
                <a:highlight>
                  <a:srgbClr val="FFFFFF"/>
                </a:highlight>
                <a:latin typeface="Times New Roman" panose="02020603050405020304" pitchFamily="18" charset="0"/>
                <a:ea typeface="Times New Roman" panose="02020603050405020304" pitchFamily="18" charset="0"/>
              </a:rPr>
              <a:t>2021) IEEE 6th International Conference on Computing, Communication and Automation (ICCCA)</a:t>
            </a:r>
            <a:r>
              <a:rPr lang="en-US" sz="2000" b="1" dirty="0">
                <a:effectLst/>
                <a:latin typeface="Times New Roman" panose="02020603050405020304" pitchFamily="18" charset="0"/>
                <a:ea typeface="Times New Roman" panose="02020603050405020304" pitchFamily="18" charset="0"/>
              </a:rPr>
              <a:t> </a:t>
            </a:r>
          </a:p>
          <a:p>
            <a:pPr marL="0" indent="0">
              <a:buNone/>
            </a:pPr>
            <a:endParaRPr lang="en-US" b="1" dirty="0">
              <a:latin typeface="Times New Roman" panose="02020603050405020304" pitchFamily="18" charset="0"/>
            </a:endParaRPr>
          </a:p>
          <a:p>
            <a:pPr>
              <a:lnSpc>
                <a:spcPct val="150000"/>
              </a:lnSpc>
            </a:pPr>
            <a:r>
              <a:rPr lang="en-US" sz="2000" dirty="0">
                <a:effectLst/>
                <a:highlight>
                  <a:srgbClr val="FFFFFF"/>
                </a:highlight>
                <a:latin typeface="Times New Roman" panose="02020603050405020304" pitchFamily="18" charset="0"/>
                <a:ea typeface="Times New Roman" panose="02020603050405020304" pitchFamily="18" charset="0"/>
              </a:rPr>
              <a:t>The proposed framework is based on blockchain technology that improves security, transparency, etc., and reduces the cost</a:t>
            </a:r>
          </a:p>
          <a:p>
            <a:pPr>
              <a:lnSpc>
                <a:spcPct val="150000"/>
              </a:lnSpc>
            </a:pPr>
            <a:r>
              <a:rPr lang="en-US" sz="2000" dirty="0">
                <a:effectLst/>
                <a:highlight>
                  <a:srgbClr val="FFFFFF"/>
                </a:highlight>
                <a:latin typeface="Times New Roman" panose="02020603050405020304" pitchFamily="18" charset="0"/>
                <a:ea typeface="Times New Roman" panose="02020603050405020304" pitchFamily="18" charset="0"/>
              </a:rPr>
              <a:t>The key component of this system is a smart contract. A Smart contract Certificate has been developed for storing certificates by using a text editor Sublime Text3 and an IDE Remix Ethereum</a:t>
            </a:r>
            <a:endParaRPr lang="en-US" dirty="0">
              <a:highlight>
                <a:srgbClr val="FFFFFF"/>
              </a:highlight>
              <a:latin typeface="Times New Roman" panose="02020603050405020304" pitchFamily="18" charset="0"/>
              <a:ea typeface="Times New Roman" panose="02020603050405020304" pitchFamily="18" charset="0"/>
            </a:endParaRPr>
          </a:p>
          <a:p>
            <a:pPr marL="0" marR="99060" indent="0" algn="just">
              <a:spcAft>
                <a:spcPts val="0"/>
              </a:spcAft>
              <a:buNone/>
            </a:pPr>
            <a:endParaRPr lang="en-US" sz="2000" b="1" dirty="0">
              <a:effectLst/>
              <a:highlight>
                <a:srgbClr val="FFFFFF"/>
              </a:highlight>
              <a:latin typeface="Times New Roman" panose="02020603050405020304" pitchFamily="18" charset="0"/>
              <a:ea typeface="Times New Roman" panose="02020603050405020304" pitchFamily="18" charset="0"/>
            </a:endParaRPr>
          </a:p>
          <a:p>
            <a:pPr marL="0" marR="99060" indent="0" algn="just">
              <a:spcAft>
                <a:spcPts val="0"/>
              </a:spcAft>
              <a:buNone/>
            </a:pPr>
            <a:r>
              <a:rPr lang="en-US" sz="2000" b="1" dirty="0">
                <a:effectLst/>
                <a:highlight>
                  <a:srgbClr val="FFFFFF"/>
                </a:highlight>
                <a:latin typeface="Times New Roman" panose="02020603050405020304" pitchFamily="18" charset="0"/>
                <a:ea typeface="Times New Roman" panose="02020603050405020304" pitchFamily="18" charset="0"/>
              </a:rPr>
              <a:t>Features:</a:t>
            </a:r>
            <a:endParaRPr lang="en-IN" b="1" dirty="0">
              <a:highlight>
                <a:srgbClr val="FFFFFF"/>
              </a:highlight>
              <a:latin typeface="Times New Roman" panose="02020603050405020304" pitchFamily="18" charset="0"/>
              <a:ea typeface="Times New Roman" panose="02020603050405020304" pitchFamily="18" charset="0"/>
            </a:endParaRPr>
          </a:p>
          <a:p>
            <a:pPr marR="99060" algn="just">
              <a:spcAft>
                <a:spcPts val="0"/>
              </a:spcAft>
            </a:pPr>
            <a:r>
              <a:rPr lang="en-US" sz="2000" dirty="0">
                <a:effectLst/>
                <a:highlight>
                  <a:srgbClr val="FFFFFF"/>
                </a:highlight>
                <a:latin typeface="Times New Roman" panose="02020603050405020304" pitchFamily="18" charset="0"/>
                <a:ea typeface="Times New Roman" panose="02020603050405020304" pitchFamily="18" charset="0"/>
              </a:rPr>
              <a:t>It overcomes the problem of fake certification by creating a chain of blocks  for certificates that are immutable as well as transparent amongst all the nodes in the system.</a:t>
            </a:r>
          </a:p>
          <a:p>
            <a:pPr marR="99060" indent="90170" algn="just">
              <a:spcAft>
                <a:spcPts val="0"/>
              </a:spcAft>
            </a:pP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62097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A513DB-C407-26A5-71D9-AE1DC66BC3F1}"/>
              </a:ext>
            </a:extLst>
          </p:cNvPr>
          <p:cNvSpPr>
            <a:spLocks noGrp="1"/>
          </p:cNvSpPr>
          <p:nvPr>
            <p:ph idx="1"/>
          </p:nvPr>
        </p:nvSpPr>
        <p:spPr>
          <a:xfrm>
            <a:off x="409433" y="559558"/>
            <a:ext cx="10909884" cy="5762767"/>
          </a:xfrm>
        </p:spPr>
        <p:txBody>
          <a:bodyPr/>
          <a:lstStyle/>
          <a:p>
            <a:pPr marL="0" indent="0">
              <a:buNone/>
            </a:pPr>
            <a:r>
              <a:rPr lang="en-US" sz="2000" b="1" dirty="0">
                <a:effectLst/>
                <a:highlight>
                  <a:srgbClr val="FFFFFF"/>
                </a:highlight>
                <a:latin typeface="Cambria" panose="02040503050406030204" pitchFamily="18" charset="0"/>
                <a:ea typeface="Cambria" panose="02040503050406030204" pitchFamily="18" charset="0"/>
                <a:cs typeface="Cambria" panose="02040503050406030204" pitchFamily="18" charset="0"/>
              </a:rPr>
              <a:t>3. </a:t>
            </a:r>
            <a:r>
              <a:rPr lang="en-US" sz="2000" b="1" dirty="0">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GAYATHRI</a:t>
            </a:r>
            <a:r>
              <a:rPr lang="en-US" sz="2000" b="1" dirty="0">
                <a:solidFill>
                  <a:srgbClr val="000000"/>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 A., </a:t>
            </a:r>
            <a:r>
              <a:rPr lang="en-US" sz="2000" b="1" dirty="0">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JAYACHITRA</a:t>
            </a:r>
            <a:r>
              <a:rPr lang="en-US" sz="2000" b="1" dirty="0">
                <a:solidFill>
                  <a:srgbClr val="000000"/>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 J, &amp; MATILDA, S. (2020).</a:t>
            </a:r>
            <a:r>
              <a:rPr lang="en-US" sz="2000" b="1" dirty="0">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a:t>
            </a:r>
            <a:r>
              <a:rPr lang="en-US" sz="2000" b="1" dirty="0">
                <a:solidFill>
                  <a:srgbClr val="000000"/>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 Certificate validation using blockchain</a:t>
            </a:r>
            <a:r>
              <a:rPr lang="en-US" sz="2000" b="1" dirty="0">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a:t>
            </a:r>
            <a:r>
              <a:rPr lang="en-US" sz="2000" b="1" dirty="0">
                <a:solidFill>
                  <a:srgbClr val="000000"/>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 2020 7th International Conference on Smart Structures and Systems (ICSSS).</a:t>
            </a:r>
          </a:p>
          <a:p>
            <a:pPr marL="0" indent="0">
              <a:buNone/>
            </a:pP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The chaotic algorithm is used to generate the hash code value for the certificate</a:t>
            </a:r>
          </a:p>
          <a:p>
            <a:pPr>
              <a:lnSpc>
                <a:spcPct val="150000"/>
              </a:lnSpc>
            </a:pPr>
            <a:r>
              <a:rPr lang="en-US" sz="2000" dirty="0">
                <a:effectLst/>
                <a:latin typeface="Times New Roman" panose="02020603050405020304" pitchFamily="18" charset="0"/>
                <a:ea typeface="Times New Roman" panose="02020603050405020304" pitchFamily="18" charset="0"/>
              </a:rPr>
              <a:t>Then the certificates are stored in the blockchain. And these certificates are validated by using the mobile application</a:t>
            </a:r>
          </a:p>
          <a:p>
            <a:pPr marL="0" marR="99060" indent="0" algn="just">
              <a:spcAft>
                <a:spcPts val="0"/>
              </a:spcAft>
              <a:buNone/>
            </a:pPr>
            <a:r>
              <a:rPr lang="en-US" sz="2000" b="1" dirty="0">
                <a:effectLst/>
                <a:latin typeface="Times New Roman" panose="02020603050405020304" pitchFamily="18" charset="0"/>
                <a:ea typeface="Times New Roman" panose="02020603050405020304" pitchFamily="18" charset="0"/>
              </a:rPr>
              <a:t>Features:</a:t>
            </a:r>
            <a:endParaRPr lang="en-IN" sz="2000" dirty="0">
              <a:effectLst/>
              <a:latin typeface="Times New Roman" panose="02020603050405020304" pitchFamily="18" charset="0"/>
              <a:ea typeface="Times New Roman" panose="02020603050405020304" pitchFamily="18" charset="0"/>
            </a:endParaRPr>
          </a:p>
          <a:p>
            <a:pPr marR="99060" algn="just">
              <a:spcAft>
                <a:spcPts val="0"/>
              </a:spcAft>
            </a:pPr>
            <a:r>
              <a:rPr lang="en-US" sz="2000" dirty="0">
                <a:effectLst/>
                <a:latin typeface="Times New Roman" panose="02020603050405020304" pitchFamily="18" charset="0"/>
                <a:ea typeface="Times New Roman" panose="02020603050405020304" pitchFamily="18" charset="0"/>
              </a:rPr>
              <a:t>By using the unmodifiable property of blockchain provide more security. Confidentiality is transparent with each transaction visible to all the peers. Our application runs in offline mode. The certificate is validated rapidly. Provide accurate and reliable information. </a:t>
            </a:r>
          </a:p>
          <a:p>
            <a:pPr marL="0" marR="99060" indent="0" algn="just">
              <a:spcAft>
                <a:spcPts val="0"/>
              </a:spcAft>
              <a:buNone/>
            </a:pPr>
            <a:r>
              <a:rPr lang="en-US" sz="2000" b="1" dirty="0">
                <a:effectLst/>
                <a:latin typeface="Times New Roman" panose="02020603050405020304" pitchFamily="18" charset="0"/>
                <a:ea typeface="Times New Roman" panose="02020603050405020304" pitchFamily="18" charset="0"/>
              </a:rPr>
              <a:t>Disadvantages:</a:t>
            </a:r>
            <a:endParaRPr lang="en-IN" sz="2000" dirty="0">
              <a:effectLst/>
              <a:latin typeface="Times New Roman" panose="02020603050405020304" pitchFamily="18" charset="0"/>
              <a:ea typeface="Times New Roman" panose="02020603050405020304" pitchFamily="18" charset="0"/>
            </a:endParaRPr>
          </a:p>
          <a:p>
            <a:pPr marL="285750" marR="99060" indent="-285750" algn="just">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More time consuming while validating  huge blocks of data.</a:t>
            </a:r>
            <a:endParaRPr lang="en-IN" sz="2000" dirty="0">
              <a:effectLst/>
              <a:latin typeface="Times New Roman" panose="02020603050405020304" pitchFamily="18" charset="0"/>
              <a:ea typeface="Times New Roman" panose="02020603050405020304" pitchFamily="18" charset="0"/>
            </a:endParaRPr>
          </a:p>
          <a:p>
            <a:pPr marL="285750" marR="99060" indent="-285750" algn="just">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Complexity is high.</a:t>
            </a: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R="99060" algn="just">
              <a:spcAft>
                <a:spcPts val="0"/>
              </a:spcAft>
            </a:pPr>
            <a:endParaRPr lang="en-US" sz="2000" dirty="0">
              <a:effectLst/>
              <a:latin typeface="Times New Roman" panose="02020603050405020304" pitchFamily="18" charset="0"/>
              <a:ea typeface="Times New Roman" panose="02020603050405020304" pitchFamily="18" charset="0"/>
            </a:endParaRPr>
          </a:p>
          <a:p>
            <a:pPr marL="0" marR="99060" indent="0" algn="just">
              <a:spcAft>
                <a:spcPts val="0"/>
              </a:spcAft>
              <a:buNone/>
            </a:pPr>
            <a:endParaRPr lang="en-IN" dirty="0"/>
          </a:p>
        </p:txBody>
      </p:sp>
    </p:spTree>
    <p:extLst>
      <p:ext uri="{BB962C8B-B14F-4D97-AF65-F5344CB8AC3E}">
        <p14:creationId xmlns:p14="http://schemas.microsoft.com/office/powerpoint/2010/main" val="1144501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D55527-82F6-9F30-0F97-886EEFBDCE9B}"/>
              </a:ext>
            </a:extLst>
          </p:cNvPr>
          <p:cNvSpPr>
            <a:spLocks noGrp="1"/>
          </p:cNvSpPr>
          <p:nvPr>
            <p:ph idx="1"/>
          </p:nvPr>
        </p:nvSpPr>
        <p:spPr>
          <a:xfrm>
            <a:off x="464024" y="736978"/>
            <a:ext cx="11046361" cy="5571699"/>
          </a:xfrm>
        </p:spPr>
        <p:txBody>
          <a:bodyPr/>
          <a:lstStyle/>
          <a:p>
            <a:pPr marL="0" indent="0" algn="just">
              <a:buNone/>
            </a:pPr>
            <a:r>
              <a:rPr lang="en-US" sz="2000" b="1" dirty="0">
                <a:effectLst/>
                <a:highlight>
                  <a:srgbClr val="FFFFFF"/>
                </a:highlight>
                <a:latin typeface="Times New Roman" panose="02020603050405020304" pitchFamily="18" charset="0"/>
                <a:ea typeface="Times New Roman" panose="02020603050405020304" pitchFamily="18" charset="0"/>
              </a:rPr>
              <a:t>4. Raghav, Nitish </a:t>
            </a:r>
            <a:r>
              <a:rPr lang="en-US" sz="2000" b="1" dirty="0" err="1">
                <a:effectLst/>
                <a:highlight>
                  <a:srgbClr val="FFFFFF"/>
                </a:highlight>
                <a:latin typeface="Times New Roman" panose="02020603050405020304" pitchFamily="18" charset="0"/>
                <a:ea typeface="Times New Roman" panose="02020603050405020304" pitchFamily="18" charset="0"/>
              </a:rPr>
              <a:t>Andola</a:t>
            </a:r>
            <a:r>
              <a:rPr lang="en-US" sz="2000" b="1" dirty="0">
                <a:effectLst/>
                <a:highlight>
                  <a:srgbClr val="FFFFFF"/>
                </a:highlight>
                <a:latin typeface="Times New Roman" panose="02020603050405020304" pitchFamily="18" charset="0"/>
                <a:ea typeface="Times New Roman" panose="02020603050405020304" pitchFamily="18" charset="0"/>
              </a:rPr>
              <a:t>, Rakhi Verma, S. Venkatesan &amp; Shekhar Verma ” Tamper-Proof Certificate Management System”(2019) IEEE Conference on Information and Communication </a:t>
            </a:r>
            <a:r>
              <a:rPr lang="en-US" sz="2000" b="1" dirty="0" smtClean="0">
                <a:effectLst/>
                <a:highlight>
                  <a:srgbClr val="FFFFFF"/>
                </a:highlight>
                <a:latin typeface="Times New Roman" panose="02020603050405020304" pitchFamily="18" charset="0"/>
                <a:ea typeface="Times New Roman" panose="02020603050405020304" pitchFamily="18" charset="0"/>
              </a:rPr>
              <a:t>Technology</a:t>
            </a:r>
          </a:p>
          <a:p>
            <a:pPr marL="0" indent="0" algn="just">
              <a:buNone/>
            </a:pPr>
            <a:endParaRPr lang="en-US" sz="2000" b="1" dirty="0">
              <a:effectLst/>
              <a:highlight>
                <a:srgbClr val="FFFFFF"/>
              </a:highlight>
              <a:latin typeface="Times New Roman" panose="02020603050405020304" pitchFamily="18" charset="0"/>
              <a:ea typeface="Times New Roman" panose="02020603050405020304" pitchFamily="18" charset="0"/>
            </a:endParaRPr>
          </a:p>
          <a:p>
            <a:pPr algn="just"/>
            <a:r>
              <a:rPr lang="en-US" dirty="0" smtClean="0">
                <a:highlight>
                  <a:srgbClr val="FFFFFF"/>
                </a:highlight>
                <a:latin typeface="Times New Roman" panose="02020603050405020304" pitchFamily="18" charset="0"/>
                <a:ea typeface="Times New Roman" panose="02020603050405020304" pitchFamily="18" charset="0"/>
              </a:rPr>
              <a:t>T</a:t>
            </a:r>
            <a:r>
              <a:rPr lang="en-US" sz="2000" dirty="0" smtClean="0">
                <a:effectLst/>
                <a:highlight>
                  <a:srgbClr val="FFFFFF"/>
                </a:highlight>
                <a:latin typeface="Times New Roman" panose="02020603050405020304" pitchFamily="18" charset="0"/>
                <a:ea typeface="Times New Roman" panose="02020603050405020304" pitchFamily="18" charset="0"/>
              </a:rPr>
              <a:t>amper-proof </a:t>
            </a:r>
            <a:r>
              <a:rPr lang="en-US" sz="2000" dirty="0">
                <a:effectLst/>
                <a:highlight>
                  <a:srgbClr val="FFFFFF"/>
                </a:highlight>
                <a:latin typeface="Times New Roman" panose="02020603050405020304" pitchFamily="18" charset="0"/>
                <a:ea typeface="Times New Roman" panose="02020603050405020304" pitchFamily="18" charset="0"/>
              </a:rPr>
              <a:t>certificate management using </a:t>
            </a:r>
            <a:r>
              <a:rPr lang="en-US" sz="2000" dirty="0" err="1">
                <a:effectLst/>
                <a:highlight>
                  <a:srgbClr val="FFFFFF"/>
                </a:highlight>
                <a:latin typeface="Times New Roman" panose="02020603050405020304" pitchFamily="18" charset="0"/>
                <a:ea typeface="Times New Roman" panose="02020603050405020304" pitchFamily="18" charset="0"/>
              </a:rPr>
              <a:t>hyperledger</a:t>
            </a:r>
            <a:r>
              <a:rPr lang="en-US" sz="2000" dirty="0">
                <a:effectLst/>
                <a:highlight>
                  <a:srgbClr val="FFFFFF"/>
                </a:highlight>
                <a:latin typeface="Times New Roman" panose="02020603050405020304" pitchFamily="18" charset="0"/>
                <a:ea typeface="Times New Roman" panose="02020603050405020304" pitchFamily="18" charset="0"/>
              </a:rPr>
              <a:t> which provides secure anti-forge mechanism</a:t>
            </a:r>
          </a:p>
          <a:p>
            <a:pPr algn="just"/>
            <a:r>
              <a:rPr lang="en-US" sz="2000" dirty="0">
                <a:effectLst/>
                <a:highlight>
                  <a:srgbClr val="FFFFFF"/>
                </a:highlight>
                <a:latin typeface="Times New Roman" panose="02020603050405020304" pitchFamily="18" charset="0"/>
                <a:ea typeface="Times New Roman" panose="02020603050405020304" pitchFamily="18" charset="0"/>
              </a:rPr>
              <a:t>Hyperledger has </a:t>
            </a:r>
            <a:r>
              <a:rPr lang="en-US" sz="2000" dirty="0" err="1">
                <a:effectLst/>
                <a:highlight>
                  <a:srgbClr val="FFFFFF"/>
                </a:highlight>
                <a:latin typeface="Times New Roman" panose="02020603050405020304" pitchFamily="18" charset="0"/>
                <a:ea typeface="Times New Roman" panose="02020603050405020304" pitchFamily="18" charset="0"/>
              </a:rPr>
              <a:t>unmodifiablity</a:t>
            </a:r>
            <a:r>
              <a:rPr lang="en-US" sz="2000" dirty="0">
                <a:effectLst/>
                <a:highlight>
                  <a:srgbClr val="FFFFFF"/>
                </a:highlight>
                <a:latin typeface="Times New Roman" panose="02020603050405020304" pitchFamily="18" charset="0"/>
                <a:ea typeface="Times New Roman" panose="02020603050405020304" pitchFamily="18" charset="0"/>
              </a:rPr>
              <a:t> and other suitable properties of the blockchain that helps to minimize the problem of forgery. We use IPFS (Inter Planetary File System) for storing the certificate.</a:t>
            </a:r>
            <a:endParaRPr lang="en-US" dirty="0">
              <a:highlight>
                <a:srgbClr val="FFFFFF"/>
              </a:highlight>
              <a:latin typeface="Times New Roman" panose="02020603050405020304" pitchFamily="18" charset="0"/>
              <a:ea typeface="Times New Roman" panose="02020603050405020304" pitchFamily="18" charset="0"/>
            </a:endParaRPr>
          </a:p>
          <a:p>
            <a:pPr marL="0" marR="99060" indent="0" algn="just">
              <a:spcAft>
                <a:spcPts val="0"/>
              </a:spcAft>
              <a:buNone/>
            </a:pPr>
            <a:r>
              <a:rPr lang="en-US" sz="2000" b="1" dirty="0">
                <a:effectLst/>
                <a:highlight>
                  <a:srgbClr val="FFFFFF"/>
                </a:highlight>
                <a:latin typeface="Times New Roman" panose="02020603050405020304" pitchFamily="18" charset="0"/>
                <a:ea typeface="Times New Roman" panose="02020603050405020304" pitchFamily="18" charset="0"/>
              </a:rPr>
              <a:t>Features</a:t>
            </a:r>
            <a:r>
              <a:rPr lang="en-US" sz="2000" b="1" dirty="0" smtClean="0">
                <a:effectLst/>
                <a:highlight>
                  <a:srgbClr val="FFFFFF"/>
                </a:highligh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342900" marR="99060" lvl="0" indent="-342900" algn="just">
              <a:spcAft>
                <a:spcPts val="0"/>
              </a:spcAft>
              <a:buFont typeface="Arial" panose="020B0604020202020204" pitchFamily="34" charset="0"/>
              <a:buChar char="●"/>
            </a:pPr>
            <a:r>
              <a:rPr lang="en-US" sz="2000" u="none" strike="noStrike" dirty="0">
                <a:effectLst/>
                <a:highlight>
                  <a:srgbClr val="FFFFFF"/>
                </a:highlight>
                <a:latin typeface="Times New Roman" panose="02020603050405020304" pitchFamily="18" charset="0"/>
                <a:ea typeface="Times New Roman" panose="02020603050405020304" pitchFamily="18" charset="0"/>
              </a:rPr>
              <a:t>It provides an unforgeable certificate based model based on </a:t>
            </a:r>
            <a:r>
              <a:rPr lang="en-US" sz="2000" u="none" strike="noStrike" dirty="0" err="1">
                <a:effectLst/>
                <a:highlight>
                  <a:srgbClr val="FFFFFF"/>
                </a:highlight>
                <a:latin typeface="Times New Roman" panose="02020603050405020304" pitchFamily="18" charset="0"/>
                <a:ea typeface="Times New Roman" panose="02020603050405020304" pitchFamily="18" charset="0"/>
              </a:rPr>
              <a:t>hyperledger</a:t>
            </a:r>
            <a:r>
              <a:rPr lang="en-US" sz="2000" u="none" strike="noStrike" dirty="0">
                <a:effectLst/>
                <a:highlight>
                  <a:srgbClr val="FFFFFF"/>
                </a:highlight>
                <a:latin typeface="Times New Roman" panose="02020603050405020304" pitchFamily="18" charset="0"/>
                <a:ea typeface="Times New Roman" panose="02020603050405020304" pitchFamily="18" charset="0"/>
              </a:rPr>
              <a:t> as  </a:t>
            </a:r>
            <a:r>
              <a:rPr lang="en-US" sz="2000" u="none" strike="noStrike" dirty="0" err="1">
                <a:effectLst/>
                <a:highlight>
                  <a:srgbClr val="FFFFFF"/>
                </a:highlight>
                <a:latin typeface="Times New Roman" panose="02020603050405020304" pitchFamily="18" charset="0"/>
                <a:ea typeface="Times New Roman" panose="02020603050405020304" pitchFamily="18" charset="0"/>
              </a:rPr>
              <a:t>hyperledger</a:t>
            </a:r>
            <a:r>
              <a:rPr lang="en-US" sz="2000" u="none" strike="noStrike" dirty="0">
                <a:effectLst/>
                <a:highlight>
                  <a:srgbClr val="FFFFFF"/>
                </a:highlight>
                <a:latin typeface="Times New Roman" panose="02020603050405020304" pitchFamily="18" charset="0"/>
                <a:ea typeface="Times New Roman" panose="02020603050405020304" pitchFamily="18" charset="0"/>
              </a:rPr>
              <a:t> allows only authorized entities to generated certificate.</a:t>
            </a:r>
            <a:endParaRPr lang="en-IN" sz="2000" u="none" strike="noStrike" dirty="0">
              <a:effectLst/>
              <a:latin typeface="Times New Roman" panose="02020603050405020304" pitchFamily="18" charset="0"/>
              <a:ea typeface="Times New Roman" panose="02020603050405020304" pitchFamily="18" charset="0"/>
            </a:endParaRPr>
          </a:p>
          <a:p>
            <a:pPr marL="342900" marR="99060" lvl="0" indent="-342900" algn="just">
              <a:spcAft>
                <a:spcPts val="0"/>
              </a:spcAft>
              <a:buFont typeface="Arial" panose="020B0604020202020204" pitchFamily="34" charset="0"/>
              <a:buChar char="●"/>
            </a:pPr>
            <a:r>
              <a:rPr lang="en-US" sz="2000" u="none" strike="noStrike" dirty="0">
                <a:effectLst/>
                <a:highlight>
                  <a:srgbClr val="FFFFFF"/>
                </a:highlight>
                <a:latin typeface="Times New Roman" panose="02020603050405020304" pitchFamily="18" charset="0"/>
                <a:ea typeface="Times New Roman" panose="02020603050405020304" pitchFamily="18" charset="0"/>
              </a:rPr>
              <a:t>It provides integrity, privacy, transparency of certificate and anonymity of user.</a:t>
            </a:r>
            <a:endParaRPr lang="en-IN" sz="2000" u="none" strike="noStrike"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342827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218" y="682388"/>
            <a:ext cx="10713492" cy="5478423"/>
          </a:xfrm>
          <a:prstGeom prst="rect">
            <a:avLst/>
          </a:prstGeom>
          <a:noFill/>
        </p:spPr>
        <p:txBody>
          <a:bodyPr wrap="square" rtlCol="0">
            <a:spAutoFit/>
          </a:bodyPr>
          <a:lstStyle/>
          <a:p>
            <a:pPr marR="100965" algn="just">
              <a:spcAft>
                <a:spcPts val="0"/>
              </a:spcAft>
            </a:pPr>
            <a:r>
              <a:rPr lang="en-US" sz="2000" b="1" dirty="0">
                <a:highlight>
                  <a:srgbClr val="FFFFFF"/>
                </a:highlight>
                <a:latin typeface="Times New Roman" panose="02020603050405020304" pitchFamily="18" charset="0"/>
                <a:ea typeface="Times New Roman" panose="02020603050405020304" pitchFamily="18" charset="0"/>
              </a:rPr>
              <a:t>5. </a:t>
            </a:r>
            <a:r>
              <a:rPr lang="en-US" sz="2000" b="1" dirty="0" err="1">
                <a:highlight>
                  <a:srgbClr val="FFFFFF"/>
                </a:highlight>
                <a:latin typeface="Times New Roman" panose="02020603050405020304" pitchFamily="18" charset="0"/>
                <a:ea typeface="Times New Roman" panose="02020603050405020304" pitchFamily="18" charset="0"/>
              </a:rPr>
              <a:t>Dongwei</a:t>
            </a:r>
            <a:r>
              <a:rPr lang="en-US" sz="2000" b="1" dirty="0">
                <a:highlight>
                  <a:srgbClr val="FFFFFF"/>
                </a:highlight>
                <a:latin typeface="Times New Roman" panose="02020603050405020304" pitchFamily="18" charset="0"/>
                <a:ea typeface="Times New Roman" panose="02020603050405020304" pitchFamily="18" charset="0"/>
              </a:rPr>
              <a:t> Liu </a:t>
            </a:r>
            <a:r>
              <a:rPr lang="en-US" sz="2000" b="1" dirty="0">
                <a:latin typeface="Times New Roman" panose="02020603050405020304" pitchFamily="18" charset="0"/>
                <a:ea typeface="Times New Roman" panose="02020603050405020304" pitchFamily="18" charset="0"/>
              </a:rPr>
              <a:t>&amp; </a:t>
            </a:r>
            <a:r>
              <a:rPr lang="en-US" sz="2000" b="1" dirty="0" err="1">
                <a:highlight>
                  <a:srgbClr val="FFFFFF"/>
                </a:highlight>
                <a:latin typeface="Times New Roman" panose="02020603050405020304" pitchFamily="18" charset="0"/>
                <a:ea typeface="Times New Roman" panose="02020603050405020304" pitchFamily="18" charset="0"/>
              </a:rPr>
              <a:t>Xiaojin</a:t>
            </a:r>
            <a:r>
              <a:rPr lang="en-US" sz="2000" b="1" dirty="0">
                <a:highlight>
                  <a:srgbClr val="FFFFFF"/>
                </a:highlight>
                <a:latin typeface="Times New Roman" panose="02020603050405020304" pitchFamily="18" charset="0"/>
                <a:ea typeface="Times New Roman" panose="02020603050405020304" pitchFamily="18" charset="0"/>
              </a:rPr>
              <a:t> </a:t>
            </a:r>
            <a:r>
              <a:rPr lang="en-US" sz="2000" b="1" dirty="0" err="1">
                <a:highlight>
                  <a:srgbClr val="FFFFFF"/>
                </a:highlight>
                <a:latin typeface="Times New Roman" panose="02020603050405020304" pitchFamily="18" charset="0"/>
                <a:ea typeface="Times New Roman" panose="02020603050405020304" pitchFamily="18" charset="0"/>
              </a:rPr>
              <a:t>Guo</a:t>
            </a:r>
            <a:r>
              <a:rPr lang="en-US" sz="2000" b="1" dirty="0">
                <a:highlight>
                  <a:srgbClr val="FFFFFF"/>
                </a:highlight>
                <a:latin typeface="Times New Roman" panose="02020603050405020304" pitchFamily="18" charset="0"/>
                <a:ea typeface="Times New Roman" panose="02020603050405020304" pitchFamily="18" charset="0"/>
              </a:rPr>
              <a:t> ” </a:t>
            </a:r>
            <a:r>
              <a:rPr lang="en-US" sz="2000" b="1" dirty="0" err="1">
                <a:highlight>
                  <a:srgbClr val="FFFFFF"/>
                </a:highlight>
                <a:latin typeface="Times New Roman" panose="02020603050405020304" pitchFamily="18" charset="0"/>
                <a:ea typeface="Times New Roman" panose="02020603050405020304" pitchFamily="18" charset="0"/>
              </a:rPr>
              <a:t>Blockchain</a:t>
            </a:r>
            <a:r>
              <a:rPr lang="en-US" sz="2000" b="1" dirty="0">
                <a:highlight>
                  <a:srgbClr val="FFFFFF"/>
                </a:highlight>
                <a:latin typeface="Times New Roman" panose="02020603050405020304" pitchFamily="18" charset="0"/>
                <a:ea typeface="Times New Roman" panose="02020603050405020304" pitchFamily="18" charset="0"/>
              </a:rPr>
              <a:t> Based Storage and </a:t>
            </a:r>
            <a:r>
              <a:rPr lang="en-US" sz="2000" b="1" dirty="0" err="1">
                <a:highlight>
                  <a:srgbClr val="FFFFFF"/>
                </a:highlight>
                <a:latin typeface="Times New Roman" panose="02020603050405020304" pitchFamily="18" charset="0"/>
                <a:ea typeface="Times New Roman" panose="02020603050405020304" pitchFamily="18" charset="0"/>
              </a:rPr>
              <a:t>VerificatioScheme</a:t>
            </a:r>
            <a:r>
              <a:rPr lang="en-US" sz="2000" b="1" dirty="0">
                <a:highlight>
                  <a:srgbClr val="FFFFFF"/>
                </a:highlight>
                <a:latin typeface="Times New Roman" panose="02020603050405020304" pitchFamily="18" charset="0"/>
                <a:ea typeface="Times New Roman" panose="02020603050405020304" pitchFamily="18" charset="0"/>
              </a:rPr>
              <a:t> of Credible Degree Certificate ”(2019) 2nd International Conference on Safety Produce </a:t>
            </a:r>
            <a:r>
              <a:rPr lang="en-US" sz="2000" b="1" dirty="0" err="1">
                <a:highlight>
                  <a:srgbClr val="FFFFFF"/>
                </a:highlight>
                <a:latin typeface="Times New Roman" panose="02020603050405020304" pitchFamily="18" charset="0"/>
                <a:ea typeface="Times New Roman" panose="02020603050405020304" pitchFamily="18" charset="0"/>
              </a:rPr>
              <a:t>Informatization</a:t>
            </a:r>
            <a:r>
              <a:rPr lang="en-US" sz="2000" b="1" dirty="0">
                <a:highlight>
                  <a:srgbClr val="FFFFFF"/>
                </a:highlight>
                <a:latin typeface="Times New Roman" panose="02020603050405020304" pitchFamily="18" charset="0"/>
                <a:ea typeface="Times New Roman" panose="02020603050405020304" pitchFamily="18" charset="0"/>
              </a:rPr>
              <a:t> (IICSPI</a:t>
            </a:r>
            <a:r>
              <a:rPr lang="en-US" sz="2000" b="1" dirty="0" smtClean="0">
                <a:highlight>
                  <a:srgbClr val="FFFFFF"/>
                </a:highlight>
                <a:latin typeface="Times New Roman" panose="02020603050405020304" pitchFamily="18" charset="0"/>
                <a:ea typeface="Times New Roman" panose="02020603050405020304" pitchFamily="18" charset="0"/>
              </a:rPr>
              <a:t>).</a:t>
            </a:r>
          </a:p>
          <a:p>
            <a:pPr marR="100965" algn="just">
              <a:spcAft>
                <a:spcPts val="0"/>
              </a:spcAft>
            </a:pPr>
            <a:endParaRPr lang="en-US" sz="2000" b="1" dirty="0">
              <a:highlight>
                <a:srgbClr val="FFFFFF"/>
              </a:highlight>
              <a:latin typeface="Times New Roman" panose="02020603050405020304" pitchFamily="18" charset="0"/>
              <a:ea typeface="Times New Roman" panose="02020603050405020304" pitchFamily="18" charset="0"/>
            </a:endParaRPr>
          </a:p>
          <a:p>
            <a:pPr marL="342900" marR="100965" indent="-342900" algn="just">
              <a:lnSpc>
                <a:spcPct val="150000"/>
              </a:lnSpc>
              <a:spcAft>
                <a:spcPts val="0"/>
              </a:spcAft>
              <a:buFont typeface="Wingdings" panose="05000000000000000000" pitchFamily="2" charset="2"/>
              <a:buChar char="§"/>
            </a:pPr>
            <a:r>
              <a:rPr lang="en-US" sz="2000" dirty="0" smtClean="0">
                <a:highlight>
                  <a:srgbClr val="FFFFFF"/>
                </a:highlight>
                <a:latin typeface="Times New Roman" panose="02020603050405020304" pitchFamily="18" charset="0"/>
                <a:ea typeface="Times New Roman" panose="02020603050405020304" pitchFamily="18" charset="0"/>
              </a:rPr>
              <a:t>A </a:t>
            </a:r>
            <a:r>
              <a:rPr lang="en-US" sz="2000" dirty="0">
                <a:highlight>
                  <a:srgbClr val="FFFFFF"/>
                </a:highlight>
                <a:latin typeface="Times New Roman" panose="02020603050405020304" pitchFamily="18" charset="0"/>
                <a:ea typeface="Times New Roman" panose="02020603050405020304" pitchFamily="18" charset="0"/>
              </a:rPr>
              <a:t>storage and verification scheme of degree certificates is proposed which combines with the characteristics of </a:t>
            </a:r>
            <a:r>
              <a:rPr lang="en-US" sz="2000" dirty="0" err="1">
                <a:highlight>
                  <a:srgbClr val="FFFFFF"/>
                </a:highlight>
                <a:latin typeface="Times New Roman" panose="02020603050405020304" pitchFamily="18" charset="0"/>
                <a:ea typeface="Times New Roman" panose="02020603050405020304" pitchFamily="18" charset="0"/>
              </a:rPr>
              <a:t>blockchain</a:t>
            </a:r>
            <a:r>
              <a:rPr lang="en-US" sz="2000" dirty="0" smtClean="0">
                <a:highlight>
                  <a:srgbClr val="FFFFFF"/>
                </a:highlight>
                <a:latin typeface="Times New Roman" panose="02020603050405020304" pitchFamily="18" charset="0"/>
                <a:ea typeface="Times New Roman" panose="02020603050405020304" pitchFamily="18" charset="0"/>
              </a:rPr>
              <a:t>.</a:t>
            </a:r>
          </a:p>
          <a:p>
            <a:pPr marL="342900" marR="100965" indent="-342900" algn="just">
              <a:lnSpc>
                <a:spcPct val="150000"/>
              </a:lnSpc>
              <a:spcAft>
                <a:spcPts val="0"/>
              </a:spcAft>
              <a:buFont typeface="Wingdings" panose="05000000000000000000" pitchFamily="2" charset="2"/>
              <a:buChar char="§"/>
            </a:pPr>
            <a:r>
              <a:rPr lang="en-US" sz="2000" dirty="0" smtClean="0">
                <a:highlight>
                  <a:srgbClr val="FFFFFF"/>
                </a:highlight>
                <a:latin typeface="Times New Roman" panose="02020603050405020304" pitchFamily="18" charset="0"/>
                <a:ea typeface="Times New Roman" panose="02020603050405020304" pitchFamily="18" charset="0"/>
              </a:rPr>
              <a:t> </a:t>
            </a:r>
            <a:r>
              <a:rPr lang="en-US" sz="2000" dirty="0">
                <a:highlight>
                  <a:srgbClr val="FFFFFF"/>
                </a:highlight>
                <a:latin typeface="Times New Roman" panose="02020603050405020304" pitchFamily="18" charset="0"/>
                <a:ea typeface="Times New Roman" panose="02020603050405020304" pitchFamily="18" charset="0"/>
              </a:rPr>
              <a:t>The scheme is feasible and correct and can effectively avoid the problem of tampering and the single point of failure</a:t>
            </a:r>
            <a:r>
              <a:rPr lang="en-US" sz="2000" dirty="0" smtClean="0">
                <a:highlight>
                  <a:srgbClr val="FFFFFF"/>
                </a:highlight>
                <a:latin typeface="Times New Roman" panose="02020603050405020304" pitchFamily="18" charset="0"/>
                <a:ea typeface="Times New Roman" panose="02020603050405020304" pitchFamily="18" charset="0"/>
              </a:rPr>
              <a:t>.</a:t>
            </a:r>
          </a:p>
          <a:p>
            <a:pPr marL="342900" marR="100965" indent="-342900" algn="just">
              <a:lnSpc>
                <a:spcPct val="150000"/>
              </a:lnSpc>
              <a:spcAft>
                <a:spcPts val="0"/>
              </a:spcAft>
              <a:buFont typeface="Wingdings" panose="05000000000000000000" pitchFamily="2" charset="2"/>
              <a:buChar char="§"/>
            </a:pPr>
            <a:endParaRPr lang="en-IN" sz="2000" dirty="0">
              <a:highlight>
                <a:srgbClr val="FFFFFF"/>
              </a:highlight>
              <a:latin typeface="Times New Roman" panose="02020603050405020304" pitchFamily="18" charset="0"/>
              <a:ea typeface="Times New Roman" panose="02020603050405020304" pitchFamily="18" charset="0"/>
            </a:endParaRPr>
          </a:p>
          <a:p>
            <a:pPr marR="99060" algn="just">
              <a:lnSpc>
                <a:spcPct val="150000"/>
              </a:lnSpc>
              <a:spcAft>
                <a:spcPts val="0"/>
              </a:spcAft>
            </a:pPr>
            <a:r>
              <a:rPr lang="en-US" sz="2000" b="1" dirty="0" smtClean="0">
                <a:highlight>
                  <a:srgbClr val="FFFFFF"/>
                </a:highlight>
                <a:latin typeface="Times New Roman" panose="02020603050405020304" pitchFamily="18" charset="0"/>
                <a:ea typeface="Times New Roman" panose="02020603050405020304" pitchFamily="18" charset="0"/>
              </a:rPr>
              <a:t>Features:</a:t>
            </a:r>
          </a:p>
          <a:p>
            <a:pPr marL="342900" marR="99060" indent="-342900" algn="just">
              <a:lnSpc>
                <a:spcPct val="150000"/>
              </a:lnSpc>
              <a:spcAft>
                <a:spcPts val="0"/>
              </a:spcAft>
              <a:buFont typeface="Wingdings" panose="05000000000000000000" pitchFamily="2" charset="2"/>
              <a:buChar char="§"/>
            </a:pPr>
            <a:r>
              <a:rPr lang="en-US" sz="2000" dirty="0" smtClean="0">
                <a:highlight>
                  <a:srgbClr val="FFFFFF"/>
                </a:highlight>
                <a:latin typeface="Times New Roman" panose="02020603050405020304" pitchFamily="18" charset="0"/>
                <a:ea typeface="Times New Roman" panose="02020603050405020304" pitchFamily="18" charset="0"/>
              </a:rPr>
              <a:t>The </a:t>
            </a:r>
            <a:r>
              <a:rPr lang="en-US" sz="2000" dirty="0">
                <a:highlight>
                  <a:srgbClr val="FFFFFF"/>
                </a:highlight>
                <a:latin typeface="Times New Roman" panose="02020603050405020304" pitchFamily="18" charset="0"/>
                <a:ea typeface="Times New Roman" panose="02020603050405020304" pitchFamily="18" charset="0"/>
              </a:rPr>
              <a:t>results of tests show that the scheme has higher transaction processing speed than other </a:t>
            </a:r>
            <a:r>
              <a:rPr lang="en-US" sz="2000" dirty="0" err="1">
                <a:highlight>
                  <a:srgbClr val="FFFFFF"/>
                </a:highlight>
                <a:latin typeface="Times New Roman" panose="02020603050405020304" pitchFamily="18" charset="0"/>
                <a:ea typeface="Times New Roman" panose="02020603050405020304" pitchFamily="18" charset="0"/>
              </a:rPr>
              <a:t>blockchain</a:t>
            </a:r>
            <a:r>
              <a:rPr lang="en-US" sz="2000" dirty="0">
                <a:highlight>
                  <a:srgbClr val="FFFFFF"/>
                </a:highlight>
                <a:latin typeface="Times New Roman" panose="02020603050405020304" pitchFamily="18" charset="0"/>
                <a:ea typeface="Times New Roman" panose="02020603050405020304" pitchFamily="18" charset="0"/>
              </a:rPr>
              <a:t>-based schemes.</a:t>
            </a:r>
            <a:endParaRPr lang="en-IN" sz="2000" dirty="0">
              <a:latin typeface="Times New Roman" panose="02020603050405020304" pitchFamily="18" charset="0"/>
              <a:ea typeface="Times New Roman" panose="02020603050405020304" pitchFamily="18" charset="0"/>
            </a:endParaRPr>
          </a:p>
          <a:p>
            <a:pPr marR="100965" algn="just">
              <a:lnSpc>
                <a:spcPct val="150000"/>
              </a:lnSpc>
              <a:spcAft>
                <a:spcPts val="0"/>
              </a:spcAft>
            </a:pP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02579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1252</TotalTime>
  <Words>1687</Words>
  <Application>Microsoft Office PowerPoint</Application>
  <PresentationFormat>Widescreen</PresentationFormat>
  <Paragraphs>182</Paragraphs>
  <Slides>31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vt:lpstr>
      <vt:lpstr>Rockwell</vt:lpstr>
      <vt:lpstr>Rockwell Condensed</vt:lpstr>
      <vt:lpstr>Times New Roman</vt:lpstr>
      <vt:lpstr>Wingdings</vt:lpstr>
      <vt:lpstr>Wood Type</vt:lpstr>
      <vt:lpstr>Biometric based certificate verification  and automation system  </vt:lpstr>
      <vt:lpstr>OVERVIEW  OF THE PRESENTATION</vt:lpstr>
      <vt:lpstr>Introduction </vt:lpstr>
      <vt:lpstr>Abstract </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based certificate verification  and automation system</dc:title>
  <dc:creator>ajith s</dc:creator>
  <cp:lastModifiedBy>ELCOT</cp:lastModifiedBy>
  <cp:revision>62</cp:revision>
  <cp:lastPrinted>2022-06-10T08:54:09Z</cp:lastPrinted>
  <dcterms:created xsi:type="dcterms:W3CDTF">2022-05-02T06:57:02Z</dcterms:created>
  <dcterms:modified xsi:type="dcterms:W3CDTF">2022-06-10T09:37:29Z</dcterms:modified>
</cp:coreProperties>
</file>