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326917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4A583-7781-4563-8F46-B8134D8D8ED7}"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71087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65216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073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112501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2578816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333615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3981647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229210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109536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240442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4A583-7781-4563-8F46-B8134D8D8ED7}"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158666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4A583-7781-4563-8F46-B8134D8D8ED7}" type="datetimeFigureOut">
              <a:rPr lang="en-US" smtClean="0"/>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72071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10981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7747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FD4A583-7781-4563-8F46-B8134D8D8ED7}" type="datetimeFigureOut">
              <a:rPr lang="en-US" smtClean="0"/>
              <a:t>10/27/2025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129402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4A583-7781-4563-8F46-B8134D8D8ED7}"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EDE6E-6962-4764-B1BA-891738C9BBDD}" type="slidenum">
              <a:rPr lang="en-US" smtClean="0"/>
              <a:t>‹#›</a:t>
            </a:fld>
            <a:endParaRPr lang="en-US"/>
          </a:p>
        </p:txBody>
      </p:sp>
    </p:spTree>
    <p:extLst>
      <p:ext uri="{BB962C8B-B14F-4D97-AF65-F5344CB8AC3E}">
        <p14:creationId xmlns:p14="http://schemas.microsoft.com/office/powerpoint/2010/main" val="25160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D4A583-7781-4563-8F46-B8134D8D8ED7}" type="datetimeFigureOut">
              <a:rPr lang="en-US" smtClean="0"/>
              <a:t>10/27/2025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8EDE6E-6962-4764-B1BA-891738C9BBDD}" type="slidenum">
              <a:rPr lang="en-US" smtClean="0"/>
              <a:t>‹#›</a:t>
            </a:fld>
            <a:endParaRPr lang="en-US"/>
          </a:p>
        </p:txBody>
      </p:sp>
    </p:spTree>
    <p:extLst>
      <p:ext uri="{BB962C8B-B14F-4D97-AF65-F5344CB8AC3E}">
        <p14:creationId xmlns:p14="http://schemas.microsoft.com/office/powerpoint/2010/main" val="1491915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jitjha.netlify.app/"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767A-1D76-B900-3033-94F0EF5466C8}"/>
              </a:ext>
            </a:extLst>
          </p:cNvPr>
          <p:cNvSpPr>
            <a:spLocks noGrp="1"/>
          </p:cNvSpPr>
          <p:nvPr>
            <p:ph type="ctrTitle"/>
          </p:nvPr>
        </p:nvSpPr>
        <p:spPr/>
        <p:txBody>
          <a:bodyPr/>
          <a:lstStyle/>
          <a:p>
            <a:r>
              <a:rPr lang="en-US" b="1" i="0" dirty="0">
                <a:solidFill>
                  <a:srgbClr val="F1F1F1"/>
                </a:solidFill>
                <a:effectLst/>
                <a:latin typeface="Roboto" panose="02000000000000000000" pitchFamily="2" charset="0"/>
              </a:rPr>
              <a:t>Amazon Sales Analysis</a:t>
            </a:r>
            <a:br>
              <a:rPr lang="en-US" b="1" i="0" dirty="0">
                <a:solidFill>
                  <a:srgbClr val="F1F1F1"/>
                </a:solidFill>
                <a:effectLst/>
                <a:latin typeface="Roboto" panose="02000000000000000000" pitchFamily="2" charset="0"/>
              </a:rPr>
            </a:br>
            <a:endParaRPr lang="en-US" dirty="0"/>
          </a:p>
        </p:txBody>
      </p:sp>
      <p:sp>
        <p:nvSpPr>
          <p:cNvPr id="3" name="Subtitle 2">
            <a:extLst>
              <a:ext uri="{FF2B5EF4-FFF2-40B4-BE49-F238E27FC236}">
                <a16:creationId xmlns:a16="http://schemas.microsoft.com/office/drawing/2014/main" id="{6D44BA38-39BD-939E-E336-F8911780C120}"/>
              </a:ext>
            </a:extLst>
          </p:cNvPr>
          <p:cNvSpPr>
            <a:spLocks noGrp="1"/>
          </p:cNvSpPr>
          <p:nvPr>
            <p:ph type="subTitle" idx="1"/>
          </p:nvPr>
        </p:nvSpPr>
        <p:spPr/>
        <p:txBody>
          <a:bodyPr/>
          <a:lstStyle/>
          <a:p>
            <a:r>
              <a:rPr lang="en-US" dirty="0">
                <a:solidFill>
                  <a:srgbClr val="00B0F0"/>
                </a:solidFill>
              </a:rPr>
              <a:t>Sample dashboards for Power BI and Tableau</a:t>
            </a:r>
          </a:p>
        </p:txBody>
      </p:sp>
      <p:pic>
        <p:nvPicPr>
          <p:cNvPr id="5" name="Picture 4" descr="A black background with white text&#10;&#10;AI-generated content may be incorrect.">
            <a:extLst>
              <a:ext uri="{FF2B5EF4-FFF2-40B4-BE49-F238E27FC236}">
                <a16:creationId xmlns:a16="http://schemas.microsoft.com/office/drawing/2014/main" id="{3C40DF87-75EF-2B66-B8EB-6C7E4A200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094270" cy="1219200"/>
          </a:xfrm>
          <a:prstGeom prst="rect">
            <a:avLst/>
          </a:prstGeom>
        </p:spPr>
      </p:pic>
    </p:spTree>
    <p:extLst>
      <p:ext uri="{BB962C8B-B14F-4D97-AF65-F5344CB8AC3E}">
        <p14:creationId xmlns:p14="http://schemas.microsoft.com/office/powerpoint/2010/main" val="404089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EE23-44EC-17E3-E5A3-E2AF7CFB19A6}"/>
              </a:ext>
            </a:extLst>
          </p:cNvPr>
          <p:cNvSpPr>
            <a:spLocks noGrp="1"/>
          </p:cNvSpPr>
          <p:nvPr>
            <p:ph type="title"/>
          </p:nvPr>
        </p:nvSpPr>
        <p:spPr/>
        <p:txBody>
          <a:bodyPr/>
          <a:lstStyle/>
          <a:p>
            <a:r>
              <a:rPr lang="en-US" dirty="0"/>
              <a:t>KPI</a:t>
            </a:r>
          </a:p>
        </p:txBody>
      </p:sp>
      <p:sp>
        <p:nvSpPr>
          <p:cNvPr id="3" name="Content Placeholder 2">
            <a:extLst>
              <a:ext uri="{FF2B5EF4-FFF2-40B4-BE49-F238E27FC236}">
                <a16:creationId xmlns:a16="http://schemas.microsoft.com/office/drawing/2014/main" id="{8D5ED174-8CF6-6C8D-ED72-60B5839F6F55}"/>
              </a:ext>
            </a:extLst>
          </p:cNvPr>
          <p:cNvSpPr>
            <a:spLocks noGrp="1"/>
          </p:cNvSpPr>
          <p:nvPr>
            <p:ph idx="1"/>
          </p:nvPr>
        </p:nvSpPr>
        <p:spPr/>
        <p:txBody>
          <a:bodyPr>
            <a:normAutofit lnSpcReduction="10000"/>
          </a:bodyPr>
          <a:lstStyle/>
          <a:p>
            <a:r>
              <a:rPr lang="en-US" dirty="0"/>
              <a:t>YTD Sales  : </a:t>
            </a:r>
            <a:r>
              <a:rPr lang="en-US" b="0" i="0" dirty="0">
                <a:solidFill>
                  <a:srgbClr val="FFFFFF"/>
                </a:solidFill>
                <a:effectLst/>
                <a:latin typeface="Atkinson Hyperlegible"/>
              </a:rPr>
              <a:t>Total sales revenue generated from the beginning of the year up to the current date</a:t>
            </a:r>
          </a:p>
          <a:p>
            <a:endParaRPr lang="en-US" dirty="0">
              <a:solidFill>
                <a:srgbClr val="FFFFFF"/>
              </a:solidFill>
              <a:latin typeface="Atkinson Hyperlegible"/>
            </a:endParaRPr>
          </a:p>
          <a:p>
            <a:pPr algn="l"/>
            <a:r>
              <a:rPr lang="en-US" b="0" i="0" dirty="0">
                <a:solidFill>
                  <a:srgbClr val="FFFFFF"/>
                </a:solidFill>
                <a:effectLst/>
                <a:latin typeface="Atkinson Hyperlegible"/>
              </a:rPr>
              <a:t>QTD Sales : Total sales revenue accumulated from the start of the current quarter up to the present date.</a:t>
            </a:r>
          </a:p>
          <a:p>
            <a:pPr algn="l"/>
            <a:endParaRPr lang="en-US" b="0" i="0" dirty="0">
              <a:solidFill>
                <a:srgbClr val="FFFFFF"/>
              </a:solidFill>
              <a:effectLst/>
              <a:latin typeface="Atkinson Hyperlegible"/>
            </a:endParaRPr>
          </a:p>
          <a:p>
            <a:r>
              <a:rPr lang="en-US" b="0" i="0" dirty="0">
                <a:solidFill>
                  <a:srgbClr val="FFFFFF"/>
                </a:solidFill>
                <a:effectLst/>
                <a:latin typeface="Atkinson Hyperlegible"/>
              </a:rPr>
              <a:t>YTD Products Sold : </a:t>
            </a:r>
            <a:r>
              <a:rPr lang="en-US" dirty="0">
                <a:solidFill>
                  <a:srgbClr val="FFFFFF"/>
                </a:solidFill>
                <a:latin typeface="Atkinson Hyperlegible"/>
              </a:rPr>
              <a:t>Analysis of the total number of products sold throughout the year to understand product movement and sales trends.</a:t>
            </a:r>
          </a:p>
          <a:p>
            <a:endParaRPr lang="en-US" dirty="0">
              <a:solidFill>
                <a:srgbClr val="FFFFFF"/>
              </a:solidFill>
              <a:latin typeface="Atkinson Hyperlegible"/>
            </a:endParaRPr>
          </a:p>
          <a:p>
            <a:r>
              <a:rPr lang="en-US" b="0" i="0" dirty="0">
                <a:solidFill>
                  <a:srgbClr val="FFFFFF"/>
                </a:solidFill>
                <a:effectLst/>
                <a:latin typeface="Atkinson Hyperlegible"/>
              </a:rPr>
              <a:t> YTD Reviews : </a:t>
            </a:r>
            <a:r>
              <a:rPr lang="en-US" dirty="0">
                <a:solidFill>
                  <a:srgbClr val="FFFFFF"/>
                </a:solidFill>
                <a:latin typeface="Atkinson Hyperlegible"/>
              </a:rPr>
              <a:t>Monitor year-to-date product reviews to assess customer feedback and satisfaction</a:t>
            </a:r>
            <a:r>
              <a:rPr lang="en-US" dirty="0"/>
              <a:t>.</a:t>
            </a:r>
            <a:br>
              <a:rPr lang="en-US" b="0" i="0" dirty="0">
                <a:solidFill>
                  <a:srgbClr val="FFFFFF"/>
                </a:solidFill>
                <a:effectLst/>
                <a:latin typeface="Atkinson Hyperlegible"/>
              </a:rPr>
            </a:br>
            <a:endParaRPr lang="en-US" dirty="0"/>
          </a:p>
        </p:txBody>
      </p:sp>
    </p:spTree>
    <p:extLst>
      <p:ext uri="{BB962C8B-B14F-4D97-AF65-F5344CB8AC3E}">
        <p14:creationId xmlns:p14="http://schemas.microsoft.com/office/powerpoint/2010/main" val="178889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0F31-DB66-BCCF-6C97-E0A9261FC8E3}"/>
              </a:ext>
            </a:extLst>
          </p:cNvPr>
          <p:cNvSpPr>
            <a:spLocks noGrp="1"/>
          </p:cNvSpPr>
          <p:nvPr>
            <p:ph type="title"/>
          </p:nvPr>
        </p:nvSpPr>
        <p:spPr/>
        <p:txBody>
          <a:bodyPr/>
          <a:lstStyle/>
          <a:p>
            <a:r>
              <a:rPr lang="en-US" dirty="0"/>
              <a:t>Chart's &amp; Visualization</a:t>
            </a:r>
          </a:p>
        </p:txBody>
      </p:sp>
      <p:sp>
        <p:nvSpPr>
          <p:cNvPr id="3" name="Content Placeholder 2">
            <a:extLst>
              <a:ext uri="{FF2B5EF4-FFF2-40B4-BE49-F238E27FC236}">
                <a16:creationId xmlns:a16="http://schemas.microsoft.com/office/drawing/2014/main" id="{7C14DA06-6D50-D480-E88D-EA45FC07703D}"/>
              </a:ext>
            </a:extLst>
          </p:cNvPr>
          <p:cNvSpPr>
            <a:spLocks noGrp="1"/>
          </p:cNvSpPr>
          <p:nvPr>
            <p:ph idx="1"/>
          </p:nvPr>
        </p:nvSpPr>
        <p:spPr>
          <a:xfrm>
            <a:off x="1103312" y="1853248"/>
            <a:ext cx="8946541" cy="4395151"/>
          </a:xfrm>
        </p:spPr>
        <p:txBody>
          <a:bodyPr/>
          <a:lstStyle/>
          <a:p>
            <a:r>
              <a:rPr lang="en-US" dirty="0"/>
              <a:t>Sales by month: Visualize monthly sales trends to identify seasonal patterns and growth trajectories.</a:t>
            </a:r>
          </a:p>
          <a:p>
            <a:r>
              <a:rPr lang="en-US" dirty="0"/>
              <a:t>Sales by week: Display weekly sales data to pinpoint short-term fluctuations and gain actionable performance insights.</a:t>
            </a:r>
          </a:p>
          <a:p>
            <a:r>
              <a:rPr lang="en-US" dirty="0"/>
              <a:t>Sales by category: </a:t>
            </a:r>
            <a:r>
              <a:rPr lang="en-US" dirty="0" err="1"/>
              <a:t>Utilise</a:t>
            </a:r>
            <a:r>
              <a:rPr lang="en-US" dirty="0"/>
              <a:t> a table or heat-map </a:t>
            </a:r>
            <a:r>
              <a:rPr lang="en-US" dirty="0" err="1"/>
              <a:t>visualisation</a:t>
            </a:r>
            <a:r>
              <a:rPr lang="en-US" dirty="0"/>
              <a:t> to provide a high-level overview of sales across different product categories.</a:t>
            </a:r>
          </a:p>
          <a:p>
            <a:r>
              <a:rPr lang="en-US" dirty="0"/>
              <a:t>Top 5 products by year-to-date sales: Highlight the five highest-performing products based on year-to-date sales to focus on key revenue generators.</a:t>
            </a:r>
          </a:p>
          <a:p>
            <a:r>
              <a:rPr lang="en-US" dirty="0"/>
              <a:t>Top 5 products by YTD reviews: Identify the top highest-reviewed products year-to-date to understand customer preferences.</a:t>
            </a:r>
          </a:p>
        </p:txBody>
      </p:sp>
    </p:spTree>
    <p:extLst>
      <p:ext uri="{BB962C8B-B14F-4D97-AF65-F5344CB8AC3E}">
        <p14:creationId xmlns:p14="http://schemas.microsoft.com/office/powerpoint/2010/main" val="324601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89A4DC-A855-8F5E-6F55-CF1E0F0F077C}"/>
              </a:ext>
            </a:extLst>
          </p:cNvPr>
          <p:cNvSpPr/>
          <p:nvPr/>
        </p:nvSpPr>
        <p:spPr>
          <a:xfrm>
            <a:off x="322006" y="1179871"/>
            <a:ext cx="11547987" cy="16223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sz="2000" b="1" i="0" dirty="0">
                <a:solidFill>
                  <a:schemeClr val="accent1">
                    <a:lumMod val="50000"/>
                  </a:schemeClr>
                </a:solidFill>
                <a:effectLst/>
                <a:latin typeface="Atkinson Hyperlegible"/>
              </a:rPr>
              <a:t>Conclusion:</a:t>
            </a:r>
            <a:endParaRPr lang="en-US" sz="2000" b="0" i="0" dirty="0">
              <a:solidFill>
                <a:schemeClr val="accent1">
                  <a:lumMod val="50000"/>
                </a:schemeClr>
              </a:solidFill>
              <a:effectLst/>
              <a:latin typeface="Atkinson Hyperlegible"/>
            </a:endParaRPr>
          </a:p>
          <a:p>
            <a:pPr algn="l"/>
            <a:r>
              <a:rPr lang="en-US" b="0" i="0" dirty="0">
                <a:solidFill>
                  <a:schemeClr val="bg1">
                    <a:lumMod val="95000"/>
                    <a:lumOff val="5000"/>
                  </a:schemeClr>
                </a:solidFill>
                <a:effectLst/>
                <a:latin typeface="Atkinson Hyperlegible"/>
              </a:rPr>
              <a:t>This dataset is a sample format designed for practicing and enhancing data visualization and analysis skills in Power BI and Tableau. It serves as a foundational tool to facilitate the development of effective reporting techniques and insights using key sales metrics.</a:t>
            </a:r>
          </a:p>
        </p:txBody>
      </p:sp>
      <p:sp>
        <p:nvSpPr>
          <p:cNvPr id="3" name="Rectangle 2">
            <a:extLst>
              <a:ext uri="{FF2B5EF4-FFF2-40B4-BE49-F238E27FC236}">
                <a16:creationId xmlns:a16="http://schemas.microsoft.com/office/drawing/2014/main" id="{5D327542-4421-A54A-E9FB-DFA076690D01}"/>
              </a:ext>
            </a:extLst>
          </p:cNvPr>
          <p:cNvSpPr/>
          <p:nvPr/>
        </p:nvSpPr>
        <p:spPr>
          <a:xfrm>
            <a:off x="322006" y="3148781"/>
            <a:ext cx="11547987" cy="162232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l"/>
            <a:r>
              <a:rPr lang="en-US" b="1" i="0" dirty="0">
                <a:solidFill>
                  <a:schemeClr val="accent1">
                    <a:lumMod val="50000"/>
                  </a:schemeClr>
                </a:solidFill>
                <a:effectLst/>
                <a:latin typeface="Atkinson Hyperlegible"/>
              </a:rPr>
              <a:t>Data Collection</a:t>
            </a:r>
            <a:endParaRPr lang="en-US" b="0" i="0" dirty="0">
              <a:solidFill>
                <a:schemeClr val="accent1">
                  <a:lumMod val="50000"/>
                </a:schemeClr>
              </a:solidFill>
              <a:effectLst/>
              <a:latin typeface="Atkinson Hyperlegible"/>
            </a:endParaRPr>
          </a:p>
          <a:p>
            <a:pPr algn="l"/>
            <a:r>
              <a:rPr lang="en-US" sz="2000" b="0" i="0" dirty="0">
                <a:solidFill>
                  <a:schemeClr val="bg1">
                    <a:lumMod val="85000"/>
                    <a:lumOff val="15000"/>
                  </a:schemeClr>
                </a:solidFill>
                <a:effectLst/>
                <a:latin typeface="Atkinson Hyperlegible"/>
              </a:rPr>
              <a:t>Data will be collected from online social platforms and stored in Excel. Dashboards will be created in Power BI (June 2025) and Tableau (February 25, 2025) for data analysis and visualization</a:t>
            </a:r>
            <a:r>
              <a:rPr lang="en-US" b="0" i="0" dirty="0">
                <a:solidFill>
                  <a:srgbClr val="FFFFFF"/>
                </a:solidFill>
                <a:effectLst/>
                <a:latin typeface="Atkinson Hyperlegible"/>
              </a:rPr>
              <a:t>.</a:t>
            </a:r>
          </a:p>
        </p:txBody>
      </p:sp>
      <p:sp>
        <p:nvSpPr>
          <p:cNvPr id="4" name="Rectangle 3">
            <a:extLst>
              <a:ext uri="{FF2B5EF4-FFF2-40B4-BE49-F238E27FC236}">
                <a16:creationId xmlns:a16="http://schemas.microsoft.com/office/drawing/2014/main" id="{ECFE7A1B-DF02-2598-CB23-68AD4B585EB5}"/>
              </a:ext>
            </a:extLst>
          </p:cNvPr>
          <p:cNvSpPr/>
          <p:nvPr/>
        </p:nvSpPr>
        <p:spPr>
          <a:xfrm>
            <a:off x="322005" y="4970207"/>
            <a:ext cx="11547987" cy="16223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i="0" dirty="0">
                <a:solidFill>
                  <a:schemeClr val="bg1">
                    <a:lumMod val="95000"/>
                    <a:lumOff val="5000"/>
                  </a:schemeClr>
                </a:solidFill>
                <a:effectLst/>
                <a:latin typeface="Atkinson Hyperlegible"/>
              </a:rPr>
              <a:t>Author Information</a:t>
            </a:r>
            <a:br>
              <a:rPr lang="en-US" dirty="0"/>
            </a:br>
            <a:r>
              <a:rPr lang="en-US" sz="2800" b="1" i="0" dirty="0">
                <a:solidFill>
                  <a:schemeClr val="bg1">
                    <a:lumMod val="95000"/>
                    <a:lumOff val="5000"/>
                  </a:schemeClr>
                </a:solidFill>
                <a:effectLst/>
                <a:latin typeface="Arial Black" panose="020B0A04020102020204" pitchFamily="34" charset="0"/>
                <a:hlinkClick r:id="rId3"/>
              </a:rPr>
              <a:t>Ajit Jha</a:t>
            </a:r>
            <a:br>
              <a:rPr lang="en-US" dirty="0"/>
            </a:br>
            <a:r>
              <a:rPr lang="en-US" sz="2000" b="0" i="0" dirty="0">
                <a:solidFill>
                  <a:schemeClr val="bg1">
                    <a:lumMod val="95000"/>
                    <a:lumOff val="5000"/>
                  </a:schemeClr>
                </a:solidFill>
                <a:effectLst/>
                <a:latin typeface="Atkinson Hyperlegible"/>
              </a:rPr>
              <a:t>Senior Data Research Analyst</a:t>
            </a:r>
            <a:endParaRPr lang="en-US" sz="2000" dirty="0">
              <a:ln w="0"/>
              <a:solidFill>
                <a:schemeClr val="bg1">
                  <a:lumMod val="95000"/>
                  <a:lumOff val="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4171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284</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 Black</vt:lpstr>
      <vt:lpstr>Atkinson Hyperlegible</vt:lpstr>
      <vt:lpstr>Century Gothic</vt:lpstr>
      <vt:lpstr>Roboto</vt:lpstr>
      <vt:lpstr>Wingdings 3</vt:lpstr>
      <vt:lpstr>Ion</vt:lpstr>
      <vt:lpstr>Amazon Sales Analysis </vt:lpstr>
      <vt:lpstr>KPI</vt:lpstr>
      <vt:lpstr>Chart's &amp; Visualization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 Jha</dc:creator>
  <cp:lastModifiedBy>Ajit Jha</cp:lastModifiedBy>
  <cp:revision>2</cp:revision>
  <dcterms:created xsi:type="dcterms:W3CDTF">2025-10-27T14:26:16Z</dcterms:created>
  <dcterms:modified xsi:type="dcterms:W3CDTF">2025-10-27T15:45:51Z</dcterms:modified>
</cp:coreProperties>
</file>