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91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14C11-5989-6290-19FD-3E77BABE48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887EBE2-47C4-7385-004B-1E8B3F4855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5C26B41-9381-3F2F-06B7-B4D23368B55E}"/>
              </a:ext>
            </a:extLst>
          </p:cNvPr>
          <p:cNvSpPr>
            <a:spLocks noGrp="1"/>
          </p:cNvSpPr>
          <p:nvPr>
            <p:ph type="dt" sz="half" idx="10"/>
          </p:nvPr>
        </p:nvSpPr>
        <p:spPr/>
        <p:txBody>
          <a:bodyPr/>
          <a:lstStyle/>
          <a:p>
            <a:fld id="{17ABE5DA-E496-4DD6-8C24-C72E642455BF}" type="datetimeFigureOut">
              <a:rPr lang="en-US" smtClean="0"/>
              <a:t>10/7/2025</a:t>
            </a:fld>
            <a:endParaRPr lang="en-US"/>
          </a:p>
        </p:txBody>
      </p:sp>
      <p:sp>
        <p:nvSpPr>
          <p:cNvPr id="5" name="Footer Placeholder 4">
            <a:extLst>
              <a:ext uri="{FF2B5EF4-FFF2-40B4-BE49-F238E27FC236}">
                <a16:creationId xmlns:a16="http://schemas.microsoft.com/office/drawing/2014/main" id="{2F771AEF-9FEF-1CDD-9E57-D3761B11A5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F8B46F-A019-3B33-7F81-EA9C4D7C8441}"/>
              </a:ext>
            </a:extLst>
          </p:cNvPr>
          <p:cNvSpPr>
            <a:spLocks noGrp="1"/>
          </p:cNvSpPr>
          <p:nvPr>
            <p:ph type="sldNum" sz="quarter" idx="12"/>
          </p:nvPr>
        </p:nvSpPr>
        <p:spPr/>
        <p:txBody>
          <a:bodyPr/>
          <a:lstStyle/>
          <a:p>
            <a:fld id="{379F03A3-2E4D-45FA-BB70-B44AE74DFD44}" type="slidenum">
              <a:rPr lang="en-US" smtClean="0"/>
              <a:t>‹#›</a:t>
            </a:fld>
            <a:endParaRPr lang="en-US"/>
          </a:p>
        </p:txBody>
      </p:sp>
    </p:spTree>
    <p:extLst>
      <p:ext uri="{BB962C8B-B14F-4D97-AF65-F5344CB8AC3E}">
        <p14:creationId xmlns:p14="http://schemas.microsoft.com/office/powerpoint/2010/main" val="4187036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E8AEA-D1FA-E2E4-FFB5-19DCCFB1D2A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273F01C-3474-D291-39C7-FE0A0B02EF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9B0384-BCD5-0527-B800-C174D5437685}"/>
              </a:ext>
            </a:extLst>
          </p:cNvPr>
          <p:cNvSpPr>
            <a:spLocks noGrp="1"/>
          </p:cNvSpPr>
          <p:nvPr>
            <p:ph type="dt" sz="half" idx="10"/>
          </p:nvPr>
        </p:nvSpPr>
        <p:spPr/>
        <p:txBody>
          <a:bodyPr/>
          <a:lstStyle/>
          <a:p>
            <a:fld id="{17ABE5DA-E496-4DD6-8C24-C72E642455BF}" type="datetimeFigureOut">
              <a:rPr lang="en-US" smtClean="0"/>
              <a:t>10/7/2025</a:t>
            </a:fld>
            <a:endParaRPr lang="en-US"/>
          </a:p>
        </p:txBody>
      </p:sp>
      <p:sp>
        <p:nvSpPr>
          <p:cNvPr id="5" name="Footer Placeholder 4">
            <a:extLst>
              <a:ext uri="{FF2B5EF4-FFF2-40B4-BE49-F238E27FC236}">
                <a16:creationId xmlns:a16="http://schemas.microsoft.com/office/drawing/2014/main" id="{114E0ED7-C0C7-626D-06C7-3388247050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6F073-5CFE-6412-98DB-66C051137807}"/>
              </a:ext>
            </a:extLst>
          </p:cNvPr>
          <p:cNvSpPr>
            <a:spLocks noGrp="1"/>
          </p:cNvSpPr>
          <p:nvPr>
            <p:ph type="sldNum" sz="quarter" idx="12"/>
          </p:nvPr>
        </p:nvSpPr>
        <p:spPr/>
        <p:txBody>
          <a:bodyPr/>
          <a:lstStyle/>
          <a:p>
            <a:fld id="{379F03A3-2E4D-45FA-BB70-B44AE74DFD44}" type="slidenum">
              <a:rPr lang="en-US" smtClean="0"/>
              <a:t>‹#›</a:t>
            </a:fld>
            <a:endParaRPr lang="en-US"/>
          </a:p>
        </p:txBody>
      </p:sp>
    </p:spTree>
    <p:extLst>
      <p:ext uri="{BB962C8B-B14F-4D97-AF65-F5344CB8AC3E}">
        <p14:creationId xmlns:p14="http://schemas.microsoft.com/office/powerpoint/2010/main" val="426262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CCA6F7-5E3B-DE40-BDF7-0F3262372E3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D545772-5570-9E60-89E0-538CD9DADB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526723-3333-C4B4-A8C0-5504A3E0E2FD}"/>
              </a:ext>
            </a:extLst>
          </p:cNvPr>
          <p:cNvSpPr>
            <a:spLocks noGrp="1"/>
          </p:cNvSpPr>
          <p:nvPr>
            <p:ph type="dt" sz="half" idx="10"/>
          </p:nvPr>
        </p:nvSpPr>
        <p:spPr/>
        <p:txBody>
          <a:bodyPr/>
          <a:lstStyle/>
          <a:p>
            <a:fld id="{17ABE5DA-E496-4DD6-8C24-C72E642455BF}" type="datetimeFigureOut">
              <a:rPr lang="en-US" smtClean="0"/>
              <a:t>10/7/2025</a:t>
            </a:fld>
            <a:endParaRPr lang="en-US"/>
          </a:p>
        </p:txBody>
      </p:sp>
      <p:sp>
        <p:nvSpPr>
          <p:cNvPr id="5" name="Footer Placeholder 4">
            <a:extLst>
              <a:ext uri="{FF2B5EF4-FFF2-40B4-BE49-F238E27FC236}">
                <a16:creationId xmlns:a16="http://schemas.microsoft.com/office/drawing/2014/main" id="{5CC9F975-CB47-6B3C-22AA-ECE984B939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BE7801-E835-8173-399F-390AEE483276}"/>
              </a:ext>
            </a:extLst>
          </p:cNvPr>
          <p:cNvSpPr>
            <a:spLocks noGrp="1"/>
          </p:cNvSpPr>
          <p:nvPr>
            <p:ph type="sldNum" sz="quarter" idx="12"/>
          </p:nvPr>
        </p:nvSpPr>
        <p:spPr/>
        <p:txBody>
          <a:bodyPr/>
          <a:lstStyle/>
          <a:p>
            <a:fld id="{379F03A3-2E4D-45FA-BB70-B44AE74DFD44}" type="slidenum">
              <a:rPr lang="en-US" smtClean="0"/>
              <a:t>‹#›</a:t>
            </a:fld>
            <a:endParaRPr lang="en-US"/>
          </a:p>
        </p:txBody>
      </p:sp>
    </p:spTree>
    <p:extLst>
      <p:ext uri="{BB962C8B-B14F-4D97-AF65-F5344CB8AC3E}">
        <p14:creationId xmlns:p14="http://schemas.microsoft.com/office/powerpoint/2010/main" val="1303349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7986D-EE32-4EBE-2883-5D314D38EE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423EA7-85F8-D188-42B1-B4F577C2EC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56F89F-5FC7-5EF0-2FE1-DD326F0FF38F}"/>
              </a:ext>
            </a:extLst>
          </p:cNvPr>
          <p:cNvSpPr>
            <a:spLocks noGrp="1"/>
          </p:cNvSpPr>
          <p:nvPr>
            <p:ph type="dt" sz="half" idx="10"/>
          </p:nvPr>
        </p:nvSpPr>
        <p:spPr/>
        <p:txBody>
          <a:bodyPr/>
          <a:lstStyle/>
          <a:p>
            <a:fld id="{17ABE5DA-E496-4DD6-8C24-C72E642455BF}" type="datetimeFigureOut">
              <a:rPr lang="en-US" smtClean="0"/>
              <a:t>10/7/2025</a:t>
            </a:fld>
            <a:endParaRPr lang="en-US"/>
          </a:p>
        </p:txBody>
      </p:sp>
      <p:sp>
        <p:nvSpPr>
          <p:cNvPr id="5" name="Footer Placeholder 4">
            <a:extLst>
              <a:ext uri="{FF2B5EF4-FFF2-40B4-BE49-F238E27FC236}">
                <a16:creationId xmlns:a16="http://schemas.microsoft.com/office/drawing/2014/main" id="{852E58A7-0CA2-6A89-B12B-F2264BD5ED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DB40A1-3FA1-9337-285B-46F2E6200201}"/>
              </a:ext>
            </a:extLst>
          </p:cNvPr>
          <p:cNvSpPr>
            <a:spLocks noGrp="1"/>
          </p:cNvSpPr>
          <p:nvPr>
            <p:ph type="sldNum" sz="quarter" idx="12"/>
          </p:nvPr>
        </p:nvSpPr>
        <p:spPr/>
        <p:txBody>
          <a:bodyPr/>
          <a:lstStyle/>
          <a:p>
            <a:fld id="{379F03A3-2E4D-45FA-BB70-B44AE74DFD44}" type="slidenum">
              <a:rPr lang="en-US" smtClean="0"/>
              <a:t>‹#›</a:t>
            </a:fld>
            <a:endParaRPr lang="en-US"/>
          </a:p>
        </p:txBody>
      </p:sp>
    </p:spTree>
    <p:extLst>
      <p:ext uri="{BB962C8B-B14F-4D97-AF65-F5344CB8AC3E}">
        <p14:creationId xmlns:p14="http://schemas.microsoft.com/office/powerpoint/2010/main" val="3561276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30C92-5960-288F-0BA6-62E6151879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DBEBC39-185F-9AB0-9263-80DB35D0BA5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4A00A2-6534-3363-F092-4F22D78DE2B3}"/>
              </a:ext>
            </a:extLst>
          </p:cNvPr>
          <p:cNvSpPr>
            <a:spLocks noGrp="1"/>
          </p:cNvSpPr>
          <p:nvPr>
            <p:ph type="dt" sz="half" idx="10"/>
          </p:nvPr>
        </p:nvSpPr>
        <p:spPr/>
        <p:txBody>
          <a:bodyPr/>
          <a:lstStyle/>
          <a:p>
            <a:fld id="{17ABE5DA-E496-4DD6-8C24-C72E642455BF}" type="datetimeFigureOut">
              <a:rPr lang="en-US" smtClean="0"/>
              <a:t>10/7/2025</a:t>
            </a:fld>
            <a:endParaRPr lang="en-US"/>
          </a:p>
        </p:txBody>
      </p:sp>
      <p:sp>
        <p:nvSpPr>
          <p:cNvPr id="5" name="Footer Placeholder 4">
            <a:extLst>
              <a:ext uri="{FF2B5EF4-FFF2-40B4-BE49-F238E27FC236}">
                <a16:creationId xmlns:a16="http://schemas.microsoft.com/office/drawing/2014/main" id="{1E87DE5C-75B3-E371-20F5-981373E780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0BE348-0F53-EFBE-5795-BA63F34B52FC}"/>
              </a:ext>
            </a:extLst>
          </p:cNvPr>
          <p:cNvSpPr>
            <a:spLocks noGrp="1"/>
          </p:cNvSpPr>
          <p:nvPr>
            <p:ph type="sldNum" sz="quarter" idx="12"/>
          </p:nvPr>
        </p:nvSpPr>
        <p:spPr/>
        <p:txBody>
          <a:bodyPr/>
          <a:lstStyle/>
          <a:p>
            <a:fld id="{379F03A3-2E4D-45FA-BB70-B44AE74DFD44}" type="slidenum">
              <a:rPr lang="en-US" smtClean="0"/>
              <a:t>‹#›</a:t>
            </a:fld>
            <a:endParaRPr lang="en-US"/>
          </a:p>
        </p:txBody>
      </p:sp>
    </p:spTree>
    <p:extLst>
      <p:ext uri="{BB962C8B-B14F-4D97-AF65-F5344CB8AC3E}">
        <p14:creationId xmlns:p14="http://schemas.microsoft.com/office/powerpoint/2010/main" val="1044545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A9BB6-6B13-1C0D-B635-B1B8293260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554A9-6E64-0709-4141-338792A924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D045799-68D8-7895-7C9A-8005DFCFB8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5BC8079-BCBA-1639-EE07-753150973490}"/>
              </a:ext>
            </a:extLst>
          </p:cNvPr>
          <p:cNvSpPr>
            <a:spLocks noGrp="1"/>
          </p:cNvSpPr>
          <p:nvPr>
            <p:ph type="dt" sz="half" idx="10"/>
          </p:nvPr>
        </p:nvSpPr>
        <p:spPr/>
        <p:txBody>
          <a:bodyPr/>
          <a:lstStyle/>
          <a:p>
            <a:fld id="{17ABE5DA-E496-4DD6-8C24-C72E642455BF}" type="datetimeFigureOut">
              <a:rPr lang="en-US" smtClean="0"/>
              <a:t>10/7/2025</a:t>
            </a:fld>
            <a:endParaRPr lang="en-US"/>
          </a:p>
        </p:txBody>
      </p:sp>
      <p:sp>
        <p:nvSpPr>
          <p:cNvPr id="6" name="Footer Placeholder 5">
            <a:extLst>
              <a:ext uri="{FF2B5EF4-FFF2-40B4-BE49-F238E27FC236}">
                <a16:creationId xmlns:a16="http://schemas.microsoft.com/office/drawing/2014/main" id="{CBA0A6B2-1FB3-9246-7F04-B11448723B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F607C2-5965-3B3C-BD42-58B30969F793}"/>
              </a:ext>
            </a:extLst>
          </p:cNvPr>
          <p:cNvSpPr>
            <a:spLocks noGrp="1"/>
          </p:cNvSpPr>
          <p:nvPr>
            <p:ph type="sldNum" sz="quarter" idx="12"/>
          </p:nvPr>
        </p:nvSpPr>
        <p:spPr/>
        <p:txBody>
          <a:bodyPr/>
          <a:lstStyle/>
          <a:p>
            <a:fld id="{379F03A3-2E4D-45FA-BB70-B44AE74DFD44}" type="slidenum">
              <a:rPr lang="en-US" smtClean="0"/>
              <a:t>‹#›</a:t>
            </a:fld>
            <a:endParaRPr lang="en-US"/>
          </a:p>
        </p:txBody>
      </p:sp>
    </p:spTree>
    <p:extLst>
      <p:ext uri="{BB962C8B-B14F-4D97-AF65-F5344CB8AC3E}">
        <p14:creationId xmlns:p14="http://schemas.microsoft.com/office/powerpoint/2010/main" val="756935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FEE9D-B93F-1BC1-7007-97CBC4DF8BB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B05C930-6472-3B73-DBC0-E142E71A0D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544AAD7-6D00-0E57-6C9D-938E8DF1F90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EB6A488-9218-B087-D92D-3E849D963D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C0A469-C6B1-22D5-3540-DFE73DFB37C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EE4BBB5-0B6C-427A-0C98-7AD60D7D671B}"/>
              </a:ext>
            </a:extLst>
          </p:cNvPr>
          <p:cNvSpPr>
            <a:spLocks noGrp="1"/>
          </p:cNvSpPr>
          <p:nvPr>
            <p:ph type="dt" sz="half" idx="10"/>
          </p:nvPr>
        </p:nvSpPr>
        <p:spPr/>
        <p:txBody>
          <a:bodyPr/>
          <a:lstStyle/>
          <a:p>
            <a:fld id="{17ABE5DA-E496-4DD6-8C24-C72E642455BF}" type="datetimeFigureOut">
              <a:rPr lang="en-US" smtClean="0"/>
              <a:t>10/7/2025</a:t>
            </a:fld>
            <a:endParaRPr lang="en-US"/>
          </a:p>
        </p:txBody>
      </p:sp>
      <p:sp>
        <p:nvSpPr>
          <p:cNvPr id="8" name="Footer Placeholder 7">
            <a:extLst>
              <a:ext uri="{FF2B5EF4-FFF2-40B4-BE49-F238E27FC236}">
                <a16:creationId xmlns:a16="http://schemas.microsoft.com/office/drawing/2014/main" id="{F2AAEA6F-F006-221C-328C-7279C2C6D0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E08309A-D902-1FB5-57D8-D58118F9DC7D}"/>
              </a:ext>
            </a:extLst>
          </p:cNvPr>
          <p:cNvSpPr>
            <a:spLocks noGrp="1"/>
          </p:cNvSpPr>
          <p:nvPr>
            <p:ph type="sldNum" sz="quarter" idx="12"/>
          </p:nvPr>
        </p:nvSpPr>
        <p:spPr/>
        <p:txBody>
          <a:bodyPr/>
          <a:lstStyle/>
          <a:p>
            <a:fld id="{379F03A3-2E4D-45FA-BB70-B44AE74DFD44}" type="slidenum">
              <a:rPr lang="en-US" smtClean="0"/>
              <a:t>‹#›</a:t>
            </a:fld>
            <a:endParaRPr lang="en-US"/>
          </a:p>
        </p:txBody>
      </p:sp>
    </p:spTree>
    <p:extLst>
      <p:ext uri="{BB962C8B-B14F-4D97-AF65-F5344CB8AC3E}">
        <p14:creationId xmlns:p14="http://schemas.microsoft.com/office/powerpoint/2010/main" val="3446978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494C3-2D8C-2436-A883-20E77C5019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F3D494C-1C0E-0056-7932-D83003F28351}"/>
              </a:ext>
            </a:extLst>
          </p:cNvPr>
          <p:cNvSpPr>
            <a:spLocks noGrp="1"/>
          </p:cNvSpPr>
          <p:nvPr>
            <p:ph type="dt" sz="half" idx="10"/>
          </p:nvPr>
        </p:nvSpPr>
        <p:spPr/>
        <p:txBody>
          <a:bodyPr/>
          <a:lstStyle/>
          <a:p>
            <a:fld id="{17ABE5DA-E496-4DD6-8C24-C72E642455BF}" type="datetimeFigureOut">
              <a:rPr lang="en-US" smtClean="0"/>
              <a:t>10/7/2025</a:t>
            </a:fld>
            <a:endParaRPr lang="en-US"/>
          </a:p>
        </p:txBody>
      </p:sp>
      <p:sp>
        <p:nvSpPr>
          <p:cNvPr id="4" name="Footer Placeholder 3">
            <a:extLst>
              <a:ext uri="{FF2B5EF4-FFF2-40B4-BE49-F238E27FC236}">
                <a16:creationId xmlns:a16="http://schemas.microsoft.com/office/drawing/2014/main" id="{19AB75A8-5729-2944-E620-F0CF73E799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430EA04-236D-1113-D1DC-CCBA85B3ED96}"/>
              </a:ext>
            </a:extLst>
          </p:cNvPr>
          <p:cNvSpPr>
            <a:spLocks noGrp="1"/>
          </p:cNvSpPr>
          <p:nvPr>
            <p:ph type="sldNum" sz="quarter" idx="12"/>
          </p:nvPr>
        </p:nvSpPr>
        <p:spPr/>
        <p:txBody>
          <a:bodyPr/>
          <a:lstStyle/>
          <a:p>
            <a:fld id="{379F03A3-2E4D-45FA-BB70-B44AE74DFD44}" type="slidenum">
              <a:rPr lang="en-US" smtClean="0"/>
              <a:t>‹#›</a:t>
            </a:fld>
            <a:endParaRPr lang="en-US"/>
          </a:p>
        </p:txBody>
      </p:sp>
    </p:spTree>
    <p:extLst>
      <p:ext uri="{BB962C8B-B14F-4D97-AF65-F5344CB8AC3E}">
        <p14:creationId xmlns:p14="http://schemas.microsoft.com/office/powerpoint/2010/main" val="1624924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D56C9F-7640-FDC1-15EB-0F9DEEECAEC4}"/>
              </a:ext>
            </a:extLst>
          </p:cNvPr>
          <p:cNvSpPr>
            <a:spLocks noGrp="1"/>
          </p:cNvSpPr>
          <p:nvPr>
            <p:ph type="dt" sz="half" idx="10"/>
          </p:nvPr>
        </p:nvSpPr>
        <p:spPr/>
        <p:txBody>
          <a:bodyPr/>
          <a:lstStyle/>
          <a:p>
            <a:fld id="{17ABE5DA-E496-4DD6-8C24-C72E642455BF}" type="datetimeFigureOut">
              <a:rPr lang="en-US" smtClean="0"/>
              <a:t>10/7/2025</a:t>
            </a:fld>
            <a:endParaRPr lang="en-US"/>
          </a:p>
        </p:txBody>
      </p:sp>
      <p:sp>
        <p:nvSpPr>
          <p:cNvPr id="3" name="Footer Placeholder 2">
            <a:extLst>
              <a:ext uri="{FF2B5EF4-FFF2-40B4-BE49-F238E27FC236}">
                <a16:creationId xmlns:a16="http://schemas.microsoft.com/office/drawing/2014/main" id="{E7855657-EE15-6D87-7F39-A37F4B44EAC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451119C-88EC-B506-84F4-5C1F0CD073D0}"/>
              </a:ext>
            </a:extLst>
          </p:cNvPr>
          <p:cNvSpPr>
            <a:spLocks noGrp="1"/>
          </p:cNvSpPr>
          <p:nvPr>
            <p:ph type="sldNum" sz="quarter" idx="12"/>
          </p:nvPr>
        </p:nvSpPr>
        <p:spPr/>
        <p:txBody>
          <a:bodyPr/>
          <a:lstStyle/>
          <a:p>
            <a:fld id="{379F03A3-2E4D-45FA-BB70-B44AE74DFD44}" type="slidenum">
              <a:rPr lang="en-US" smtClean="0"/>
              <a:t>‹#›</a:t>
            </a:fld>
            <a:endParaRPr lang="en-US"/>
          </a:p>
        </p:txBody>
      </p:sp>
    </p:spTree>
    <p:extLst>
      <p:ext uri="{BB962C8B-B14F-4D97-AF65-F5344CB8AC3E}">
        <p14:creationId xmlns:p14="http://schemas.microsoft.com/office/powerpoint/2010/main" val="3049040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FD448-5154-0212-31AE-353866DD02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3A808E5-035B-D400-81ED-1DD9C39375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6609C0E-0859-2109-8330-8660601739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B8E449-5CB6-20D3-976C-35FD7B98632F}"/>
              </a:ext>
            </a:extLst>
          </p:cNvPr>
          <p:cNvSpPr>
            <a:spLocks noGrp="1"/>
          </p:cNvSpPr>
          <p:nvPr>
            <p:ph type="dt" sz="half" idx="10"/>
          </p:nvPr>
        </p:nvSpPr>
        <p:spPr/>
        <p:txBody>
          <a:bodyPr/>
          <a:lstStyle/>
          <a:p>
            <a:fld id="{17ABE5DA-E496-4DD6-8C24-C72E642455BF}" type="datetimeFigureOut">
              <a:rPr lang="en-US" smtClean="0"/>
              <a:t>10/7/2025</a:t>
            </a:fld>
            <a:endParaRPr lang="en-US"/>
          </a:p>
        </p:txBody>
      </p:sp>
      <p:sp>
        <p:nvSpPr>
          <p:cNvPr id="6" name="Footer Placeholder 5">
            <a:extLst>
              <a:ext uri="{FF2B5EF4-FFF2-40B4-BE49-F238E27FC236}">
                <a16:creationId xmlns:a16="http://schemas.microsoft.com/office/drawing/2014/main" id="{3C3FF5C9-FB63-59FA-C4EA-F6D5A49027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FCB089-D971-2DCD-0583-51F9137B6D81}"/>
              </a:ext>
            </a:extLst>
          </p:cNvPr>
          <p:cNvSpPr>
            <a:spLocks noGrp="1"/>
          </p:cNvSpPr>
          <p:nvPr>
            <p:ph type="sldNum" sz="quarter" idx="12"/>
          </p:nvPr>
        </p:nvSpPr>
        <p:spPr/>
        <p:txBody>
          <a:bodyPr/>
          <a:lstStyle/>
          <a:p>
            <a:fld id="{379F03A3-2E4D-45FA-BB70-B44AE74DFD44}" type="slidenum">
              <a:rPr lang="en-US" smtClean="0"/>
              <a:t>‹#›</a:t>
            </a:fld>
            <a:endParaRPr lang="en-US"/>
          </a:p>
        </p:txBody>
      </p:sp>
    </p:spTree>
    <p:extLst>
      <p:ext uri="{BB962C8B-B14F-4D97-AF65-F5344CB8AC3E}">
        <p14:creationId xmlns:p14="http://schemas.microsoft.com/office/powerpoint/2010/main" val="453821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B23BE-3A91-17D6-B3F2-B8BE2644DA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CB8337-0F8D-6175-677F-DD3FE17811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440471-3AB8-2F4E-6533-9877121CA5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2BB279-7EF7-8DB9-D1F3-B648094394B5}"/>
              </a:ext>
            </a:extLst>
          </p:cNvPr>
          <p:cNvSpPr>
            <a:spLocks noGrp="1"/>
          </p:cNvSpPr>
          <p:nvPr>
            <p:ph type="dt" sz="half" idx="10"/>
          </p:nvPr>
        </p:nvSpPr>
        <p:spPr/>
        <p:txBody>
          <a:bodyPr/>
          <a:lstStyle/>
          <a:p>
            <a:fld id="{17ABE5DA-E496-4DD6-8C24-C72E642455BF}" type="datetimeFigureOut">
              <a:rPr lang="en-US" smtClean="0"/>
              <a:t>10/7/2025</a:t>
            </a:fld>
            <a:endParaRPr lang="en-US"/>
          </a:p>
        </p:txBody>
      </p:sp>
      <p:sp>
        <p:nvSpPr>
          <p:cNvPr id="6" name="Footer Placeholder 5">
            <a:extLst>
              <a:ext uri="{FF2B5EF4-FFF2-40B4-BE49-F238E27FC236}">
                <a16:creationId xmlns:a16="http://schemas.microsoft.com/office/drawing/2014/main" id="{A596B239-5CEF-4A66-B8AD-7C4EB0ABD2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CBC27-A45B-FB39-B30C-8A3209CAE446}"/>
              </a:ext>
            </a:extLst>
          </p:cNvPr>
          <p:cNvSpPr>
            <a:spLocks noGrp="1"/>
          </p:cNvSpPr>
          <p:nvPr>
            <p:ph type="sldNum" sz="quarter" idx="12"/>
          </p:nvPr>
        </p:nvSpPr>
        <p:spPr/>
        <p:txBody>
          <a:bodyPr/>
          <a:lstStyle/>
          <a:p>
            <a:fld id="{379F03A3-2E4D-45FA-BB70-B44AE74DFD44}" type="slidenum">
              <a:rPr lang="en-US" smtClean="0"/>
              <a:t>‹#›</a:t>
            </a:fld>
            <a:endParaRPr lang="en-US"/>
          </a:p>
        </p:txBody>
      </p:sp>
    </p:spTree>
    <p:extLst>
      <p:ext uri="{BB962C8B-B14F-4D97-AF65-F5344CB8AC3E}">
        <p14:creationId xmlns:p14="http://schemas.microsoft.com/office/powerpoint/2010/main" val="4169086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1FEA00-6D90-3507-F9B9-6073EE107C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23225BB-F7D9-27F5-4423-78D979A3E2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3456EA-431D-04E5-BB86-DDCD868C11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7ABE5DA-E496-4DD6-8C24-C72E642455BF}" type="datetimeFigureOut">
              <a:rPr lang="en-US" smtClean="0"/>
              <a:t>10/7/2025</a:t>
            </a:fld>
            <a:endParaRPr lang="en-US"/>
          </a:p>
        </p:txBody>
      </p:sp>
      <p:sp>
        <p:nvSpPr>
          <p:cNvPr id="5" name="Footer Placeholder 4">
            <a:extLst>
              <a:ext uri="{FF2B5EF4-FFF2-40B4-BE49-F238E27FC236}">
                <a16:creationId xmlns:a16="http://schemas.microsoft.com/office/drawing/2014/main" id="{B8AB32F3-E174-E347-FF13-FB49FB961B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6B9783A-7975-BDBF-3999-2469701B5D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79F03A3-2E4D-45FA-BB70-B44AE74DFD44}" type="slidenum">
              <a:rPr lang="en-US" smtClean="0"/>
              <a:t>‹#›</a:t>
            </a:fld>
            <a:endParaRPr lang="en-US"/>
          </a:p>
        </p:txBody>
      </p:sp>
    </p:spTree>
    <p:extLst>
      <p:ext uri="{BB962C8B-B14F-4D97-AF65-F5344CB8AC3E}">
        <p14:creationId xmlns:p14="http://schemas.microsoft.com/office/powerpoint/2010/main" val="30527112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public.tableau.com/app/profile/ajit.jha/viz/Netflix_17598500579290/Dashboard1?publish=yes" TargetMode="External"/><Relationship Id="rId2" Type="http://schemas.openxmlformats.org/officeDocument/2006/relationships/hyperlink" Target="https://ajitjha.netlify.app/" TargetMode="External"/><Relationship Id="rId1" Type="http://schemas.openxmlformats.org/officeDocument/2006/relationships/slideLayout" Target="../slideLayouts/slideLayout2.xml"/><Relationship Id="rId4" Type="http://schemas.openxmlformats.org/officeDocument/2006/relationships/hyperlink" Target="https://github.com/Ajitjha3095/Netflix-Dashboard-in-Tableau-Power-BI/tree/mai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4662D-833B-0BAA-024B-4DE936D41FCE}"/>
              </a:ext>
            </a:extLst>
          </p:cNvPr>
          <p:cNvSpPr>
            <a:spLocks noGrp="1"/>
          </p:cNvSpPr>
          <p:nvPr>
            <p:ph type="ctrTitle" idx="4294967295"/>
          </p:nvPr>
        </p:nvSpPr>
        <p:spPr>
          <a:xfrm>
            <a:off x="0" y="1122363"/>
            <a:ext cx="9144000" cy="2387600"/>
          </a:xfrm>
        </p:spPr>
        <p:txBody>
          <a:bodyPr/>
          <a:lstStyle/>
          <a:p>
            <a:r>
              <a:rPr lang="en-US" dirty="0"/>
              <a:t> </a:t>
            </a:r>
          </a:p>
        </p:txBody>
      </p:sp>
      <p:pic>
        <p:nvPicPr>
          <p:cNvPr id="7" name="Picture 6" descr="A red and black logo&#10;&#10;AI-generated content may be incorrect.">
            <a:extLst>
              <a:ext uri="{FF2B5EF4-FFF2-40B4-BE49-F238E27FC236}">
                <a16:creationId xmlns:a16="http://schemas.microsoft.com/office/drawing/2014/main" id="{0FE3C7C5-B282-5AA0-6BF1-99665B18E051}"/>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8698" y="1991032"/>
            <a:ext cx="9960076" cy="2492478"/>
          </a:xfrm>
          <a:prstGeom prst="rect">
            <a:avLst/>
          </a:prstGeom>
        </p:spPr>
      </p:pic>
    </p:spTree>
    <p:extLst>
      <p:ext uri="{BB962C8B-B14F-4D97-AF65-F5344CB8AC3E}">
        <p14:creationId xmlns:p14="http://schemas.microsoft.com/office/powerpoint/2010/main" val="810870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345D4-C6B0-861E-5586-D291F3D92900}"/>
              </a:ext>
            </a:extLst>
          </p:cNvPr>
          <p:cNvSpPr>
            <a:spLocks noGrp="1"/>
          </p:cNvSpPr>
          <p:nvPr>
            <p:ph type="ctrTitle"/>
          </p:nvPr>
        </p:nvSpPr>
        <p:spPr/>
        <p:txBody>
          <a:bodyPr>
            <a:normAutofit/>
          </a:bodyPr>
          <a:lstStyle/>
          <a:p>
            <a:r>
              <a:rPr lang="en-US" dirty="0">
                <a:solidFill>
                  <a:srgbClr val="FF0000"/>
                </a:solidFill>
              </a:rPr>
              <a:t>Power BI &amp; Tableau</a:t>
            </a:r>
            <a:br>
              <a:rPr lang="en-US" dirty="0">
                <a:solidFill>
                  <a:srgbClr val="FF0000"/>
                </a:solidFill>
              </a:rPr>
            </a:br>
            <a:r>
              <a:rPr lang="en-US" dirty="0">
                <a:solidFill>
                  <a:srgbClr val="FF0000"/>
                </a:solidFill>
              </a:rPr>
              <a:t>Dashboard</a:t>
            </a:r>
          </a:p>
        </p:txBody>
      </p:sp>
    </p:spTree>
    <p:extLst>
      <p:ext uri="{BB962C8B-B14F-4D97-AF65-F5344CB8AC3E}">
        <p14:creationId xmlns:p14="http://schemas.microsoft.com/office/powerpoint/2010/main" val="1485625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77D9E-3E3A-9B2D-DFCF-4277C60821F6}"/>
              </a:ext>
            </a:extLst>
          </p:cNvPr>
          <p:cNvSpPr>
            <a:spLocks noGrp="1"/>
          </p:cNvSpPr>
          <p:nvPr>
            <p:ph type="title"/>
          </p:nvPr>
        </p:nvSpPr>
        <p:spPr/>
        <p:txBody>
          <a:bodyPr>
            <a:normAutofit/>
          </a:bodyPr>
          <a:lstStyle/>
          <a:p>
            <a:r>
              <a:rPr lang="en-US" b="1" i="0" dirty="0">
                <a:solidFill>
                  <a:srgbClr val="FF0000"/>
                </a:solidFill>
                <a:effectLst/>
                <a:latin typeface="Atkinson Hyperlegible"/>
              </a:rPr>
              <a:t>Overview</a:t>
            </a:r>
            <a:endParaRPr lang="en-US" dirty="0">
              <a:solidFill>
                <a:srgbClr val="FF0000"/>
              </a:solidFill>
            </a:endParaRPr>
          </a:p>
        </p:txBody>
      </p:sp>
      <p:sp>
        <p:nvSpPr>
          <p:cNvPr id="3" name="Content Placeholder 2">
            <a:extLst>
              <a:ext uri="{FF2B5EF4-FFF2-40B4-BE49-F238E27FC236}">
                <a16:creationId xmlns:a16="http://schemas.microsoft.com/office/drawing/2014/main" id="{DAD8FE73-8ED5-5DED-C1AE-D40EC965A31C}"/>
              </a:ext>
            </a:extLst>
          </p:cNvPr>
          <p:cNvSpPr>
            <a:spLocks noGrp="1"/>
          </p:cNvSpPr>
          <p:nvPr>
            <p:ph idx="1"/>
          </p:nvPr>
        </p:nvSpPr>
        <p:spPr/>
        <p:txBody>
          <a:bodyPr anchor="ctr"/>
          <a:lstStyle/>
          <a:p>
            <a:pPr marL="0" indent="0">
              <a:buNone/>
            </a:pPr>
            <a:r>
              <a:rPr lang="en-US" b="0" i="0" dirty="0">
                <a:solidFill>
                  <a:srgbClr val="FFFFFF"/>
                </a:solidFill>
                <a:effectLst/>
                <a:latin typeface="Atkinson Hyperlegible"/>
              </a:rPr>
              <a:t>This dashboard provides an insightful overview of movies and TV shows data, enabling users to explore various dimensions such as total counts, geographical distribution, genre popularity, ratings, and additional metadata. It is designed to support data-driven decision-making and deepen understanding of the entertainment content landscape.</a:t>
            </a:r>
          </a:p>
          <a:p>
            <a:br>
              <a:rPr lang="en-US" dirty="0"/>
            </a:br>
            <a:endParaRPr lang="en-US" dirty="0"/>
          </a:p>
        </p:txBody>
      </p:sp>
    </p:spTree>
    <p:extLst>
      <p:ext uri="{BB962C8B-B14F-4D97-AF65-F5344CB8AC3E}">
        <p14:creationId xmlns:p14="http://schemas.microsoft.com/office/powerpoint/2010/main" val="3101434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E6327-B6B1-EF0A-B5BC-1CBE130ABE7D}"/>
              </a:ext>
            </a:extLst>
          </p:cNvPr>
          <p:cNvSpPr>
            <a:spLocks noGrp="1"/>
          </p:cNvSpPr>
          <p:nvPr>
            <p:ph type="title"/>
          </p:nvPr>
        </p:nvSpPr>
        <p:spPr>
          <a:xfrm>
            <a:off x="0" y="158647"/>
            <a:ext cx="10515600" cy="1325563"/>
          </a:xfrm>
        </p:spPr>
        <p:txBody>
          <a:bodyPr/>
          <a:lstStyle/>
          <a:p>
            <a:r>
              <a:rPr lang="en-US" b="1" i="0" dirty="0">
                <a:solidFill>
                  <a:srgbClr val="FF0000"/>
                </a:solidFill>
                <a:effectLst/>
                <a:latin typeface="Atkinson Hyperlegible"/>
              </a:rPr>
              <a:t>Metadata Cards</a:t>
            </a:r>
            <a:endParaRPr lang="en-US" dirty="0">
              <a:solidFill>
                <a:srgbClr val="FF0000"/>
              </a:solidFill>
            </a:endParaRPr>
          </a:p>
        </p:txBody>
      </p:sp>
      <p:sp>
        <p:nvSpPr>
          <p:cNvPr id="3" name="Content Placeholder 2">
            <a:extLst>
              <a:ext uri="{FF2B5EF4-FFF2-40B4-BE49-F238E27FC236}">
                <a16:creationId xmlns:a16="http://schemas.microsoft.com/office/drawing/2014/main" id="{ECED1BB1-747E-4539-52AD-D0384C02FB8E}"/>
              </a:ext>
            </a:extLst>
          </p:cNvPr>
          <p:cNvSpPr>
            <a:spLocks noGrp="1"/>
          </p:cNvSpPr>
          <p:nvPr>
            <p:ph idx="1"/>
          </p:nvPr>
        </p:nvSpPr>
        <p:spPr/>
        <p:txBody>
          <a:bodyPr/>
          <a:lstStyle/>
          <a:p>
            <a:r>
              <a:rPr lang="en-US" dirty="0">
                <a:solidFill>
                  <a:schemeClr val="bg1"/>
                </a:solidFill>
              </a:rPr>
              <a:t>Purpose: Summarizes key details for selected content.</a:t>
            </a:r>
          </a:p>
          <a:p>
            <a:r>
              <a:rPr lang="en-US" dirty="0">
                <a:solidFill>
                  <a:schemeClr val="bg1"/>
                </a:solidFill>
              </a:rPr>
              <a:t>Details: These cards display specific information such as:</a:t>
            </a:r>
          </a:p>
          <a:p>
            <a:pPr lvl="1"/>
            <a:r>
              <a:rPr lang="en-US" dirty="0">
                <a:solidFill>
                  <a:schemeClr val="bg1"/>
                </a:solidFill>
              </a:rPr>
              <a:t>Description: A brief synopsis or overview.</a:t>
            </a:r>
          </a:p>
          <a:p>
            <a:pPr lvl="1"/>
            <a:r>
              <a:rPr lang="en-US" dirty="0">
                <a:solidFill>
                  <a:schemeClr val="bg1"/>
                </a:solidFill>
              </a:rPr>
              <a:t>Date Added: When the content was added to the platform.</a:t>
            </a:r>
          </a:p>
          <a:p>
            <a:pPr lvl="1"/>
            <a:r>
              <a:rPr lang="en-US" dirty="0">
                <a:solidFill>
                  <a:schemeClr val="bg1"/>
                </a:solidFill>
              </a:rPr>
              <a:t>Duration: Length of the movie or TV show.</a:t>
            </a:r>
          </a:p>
          <a:p>
            <a:pPr lvl="1"/>
            <a:r>
              <a:rPr lang="en-US" dirty="0">
                <a:solidFill>
                  <a:schemeClr val="bg1"/>
                </a:solidFill>
              </a:rPr>
              <a:t>Rating: Audience or critic rating.</a:t>
            </a:r>
          </a:p>
          <a:p>
            <a:pPr lvl="1"/>
            <a:r>
              <a:rPr lang="en-US" dirty="0">
                <a:solidFill>
                  <a:schemeClr val="bg1"/>
                </a:solidFill>
              </a:rPr>
              <a:t>Release Year: The year the content was released.</a:t>
            </a:r>
          </a:p>
          <a:p>
            <a:pPr lvl="1"/>
            <a:r>
              <a:rPr lang="en-US" dirty="0">
                <a:solidFill>
                  <a:schemeClr val="bg1"/>
                </a:solidFill>
              </a:rPr>
              <a:t>Genre: The genre classification.</a:t>
            </a:r>
          </a:p>
          <a:p>
            <a:endParaRPr lang="en-US" dirty="0">
              <a:solidFill>
                <a:schemeClr val="bg1"/>
              </a:solidFill>
            </a:endParaRPr>
          </a:p>
        </p:txBody>
      </p:sp>
    </p:spTree>
    <p:extLst>
      <p:ext uri="{BB962C8B-B14F-4D97-AF65-F5344CB8AC3E}">
        <p14:creationId xmlns:p14="http://schemas.microsoft.com/office/powerpoint/2010/main" val="817339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92F06-0BB7-9053-00BD-02860B859397}"/>
              </a:ext>
            </a:extLst>
          </p:cNvPr>
          <p:cNvSpPr>
            <a:spLocks noGrp="1"/>
          </p:cNvSpPr>
          <p:nvPr>
            <p:ph type="title"/>
          </p:nvPr>
        </p:nvSpPr>
        <p:spPr/>
        <p:txBody>
          <a:bodyPr/>
          <a:lstStyle/>
          <a:p>
            <a:r>
              <a:rPr lang="en-US" b="1" i="0" dirty="0">
                <a:solidFill>
                  <a:srgbClr val="C00000"/>
                </a:solidFill>
                <a:effectLst/>
                <a:latin typeface="Atkinson Hyperlegible"/>
              </a:rPr>
              <a:t>Visualizations</a:t>
            </a:r>
            <a:endParaRPr lang="en-US" dirty="0">
              <a:solidFill>
                <a:srgbClr val="C00000"/>
              </a:solidFill>
            </a:endParaRPr>
          </a:p>
        </p:txBody>
      </p:sp>
      <p:sp>
        <p:nvSpPr>
          <p:cNvPr id="3" name="Content Placeholder 2">
            <a:extLst>
              <a:ext uri="{FF2B5EF4-FFF2-40B4-BE49-F238E27FC236}">
                <a16:creationId xmlns:a16="http://schemas.microsoft.com/office/drawing/2014/main" id="{7E1B1177-DA08-2E6B-F8C9-58B2A17DDA7E}"/>
              </a:ext>
            </a:extLst>
          </p:cNvPr>
          <p:cNvSpPr>
            <a:spLocks noGrp="1"/>
          </p:cNvSpPr>
          <p:nvPr>
            <p:ph idx="1"/>
          </p:nvPr>
        </p:nvSpPr>
        <p:spPr/>
        <p:txBody>
          <a:bodyPr>
            <a:normAutofit fontScale="77500" lnSpcReduction="20000"/>
          </a:bodyPr>
          <a:lstStyle/>
          <a:p>
            <a:pPr marL="0" indent="0">
              <a:buNone/>
            </a:pPr>
            <a:r>
              <a:rPr lang="en-US" b="1" i="0" dirty="0">
                <a:solidFill>
                  <a:srgbClr val="FFFFFF"/>
                </a:solidFill>
                <a:effectLst/>
                <a:latin typeface="Atkinson Hyperlegible"/>
              </a:rPr>
              <a:t>1. Total Movies &amp; TV Shows in Area Chart</a:t>
            </a:r>
          </a:p>
          <a:p>
            <a:pPr lvl="1"/>
            <a:r>
              <a:rPr lang="en-US" b="1" i="0" dirty="0">
                <a:solidFill>
                  <a:srgbClr val="FFFFFF"/>
                </a:solidFill>
                <a:effectLst/>
                <a:latin typeface="Atkinson Hyperlegible"/>
              </a:rPr>
              <a:t>Purpose:</a:t>
            </a:r>
            <a:r>
              <a:rPr lang="en-US" b="0" i="0" dirty="0">
                <a:solidFill>
                  <a:srgbClr val="FFFFFF"/>
                </a:solidFill>
                <a:effectLst/>
                <a:latin typeface="Atkinson Hyperlegible"/>
              </a:rPr>
              <a:t> Displays the cumulative count of movies and TV shows over time.</a:t>
            </a:r>
          </a:p>
          <a:p>
            <a:pPr lvl="1"/>
            <a:r>
              <a:rPr lang="en-US" b="1" i="0" dirty="0">
                <a:solidFill>
                  <a:srgbClr val="FFFFFF"/>
                </a:solidFill>
                <a:effectLst/>
                <a:latin typeface="Atkinson Hyperlegible"/>
              </a:rPr>
              <a:t>Details:</a:t>
            </a:r>
            <a:r>
              <a:rPr lang="en-US" b="0" i="0" dirty="0">
                <a:solidFill>
                  <a:srgbClr val="FFFFFF"/>
                </a:solidFill>
                <a:effectLst/>
                <a:latin typeface="Atkinson Hyperlegible"/>
              </a:rPr>
              <a:t> The area chart illustrates trends in content production or availability across different periods (e.g., months, years). It helps identify peak periods and growth patterns in the dataset.</a:t>
            </a:r>
          </a:p>
          <a:p>
            <a:pPr algn="l">
              <a:buFont typeface="Arial" panose="020B0604020202020204" pitchFamily="34" charset="0"/>
              <a:buChar char="•"/>
            </a:pPr>
            <a:endParaRPr lang="en-US" dirty="0">
              <a:solidFill>
                <a:srgbClr val="FFFFFF"/>
              </a:solidFill>
              <a:latin typeface="Atkinson Hyperlegible"/>
            </a:endParaRPr>
          </a:p>
          <a:p>
            <a:pPr marL="0" indent="0" algn="l">
              <a:buNone/>
            </a:pPr>
            <a:r>
              <a:rPr lang="en-US" b="1" i="0" dirty="0">
                <a:solidFill>
                  <a:srgbClr val="FFFFFF"/>
                </a:solidFill>
                <a:effectLst/>
                <a:latin typeface="Atkinson Hyperlegible"/>
              </a:rPr>
              <a:t>2. Total Movies &amp; TV Shows by Country Map Chart</a:t>
            </a:r>
          </a:p>
          <a:p>
            <a:pPr lvl="1"/>
            <a:r>
              <a:rPr lang="en-US" b="1" i="0" dirty="0">
                <a:solidFill>
                  <a:srgbClr val="FFFFFF"/>
                </a:solidFill>
                <a:effectLst/>
                <a:latin typeface="Atkinson Hyperlegible"/>
              </a:rPr>
              <a:t>Purpose:</a:t>
            </a:r>
            <a:r>
              <a:rPr lang="en-US" b="0" i="0" dirty="0">
                <a:solidFill>
                  <a:srgbClr val="FFFFFF"/>
                </a:solidFill>
                <a:effectLst/>
                <a:latin typeface="Atkinson Hyperlegible"/>
              </a:rPr>
              <a:t> Geographically visualizes the distribution of content by country.</a:t>
            </a:r>
          </a:p>
          <a:p>
            <a:pPr lvl="1"/>
            <a:r>
              <a:rPr lang="en-US" b="1" i="0" dirty="0">
                <a:solidFill>
                  <a:srgbClr val="FFFFFF"/>
                </a:solidFill>
                <a:effectLst/>
                <a:latin typeface="Atkinson Hyperlegible"/>
              </a:rPr>
              <a:t>Details:</a:t>
            </a:r>
            <a:r>
              <a:rPr lang="en-US" b="0" i="0" dirty="0">
                <a:solidFill>
                  <a:srgbClr val="FFFFFF"/>
                </a:solidFill>
                <a:effectLst/>
                <a:latin typeface="Atkinson Hyperlegible"/>
              </a:rPr>
              <a:t> The map chart highlights the number of movies and TV shows produced or available in each country. It provides a spatial understanding of content origins and regional preferences.</a:t>
            </a:r>
          </a:p>
          <a:p>
            <a:pPr marL="457200" lvl="1" indent="0">
              <a:buNone/>
            </a:pPr>
            <a:endParaRPr lang="en-US" b="0" i="0" dirty="0">
              <a:solidFill>
                <a:srgbClr val="FFFFFF"/>
              </a:solidFill>
              <a:effectLst/>
              <a:latin typeface="Atkinson Hyperlegible"/>
            </a:endParaRPr>
          </a:p>
          <a:p>
            <a:pPr marL="0" indent="0">
              <a:buNone/>
            </a:pPr>
            <a:r>
              <a:rPr lang="en-US" b="1" i="0" dirty="0">
                <a:solidFill>
                  <a:srgbClr val="FFFFFF"/>
                </a:solidFill>
                <a:effectLst/>
                <a:latin typeface="Atkinson Hyperlegible"/>
              </a:rPr>
              <a:t>3. Top 10 Genres</a:t>
            </a:r>
          </a:p>
          <a:p>
            <a:pPr algn="l">
              <a:buFont typeface="Arial" panose="020B0604020202020204" pitchFamily="34" charset="0"/>
              <a:buChar char="•"/>
            </a:pPr>
            <a:r>
              <a:rPr lang="en-US" b="1" i="0" dirty="0">
                <a:solidFill>
                  <a:srgbClr val="FFFFFF"/>
                </a:solidFill>
                <a:effectLst/>
                <a:latin typeface="Atkinson Hyperlegible"/>
              </a:rPr>
              <a:t>Purpose:</a:t>
            </a:r>
            <a:r>
              <a:rPr lang="en-US" b="0" i="0" dirty="0">
                <a:solidFill>
                  <a:srgbClr val="FFFFFF"/>
                </a:solidFill>
                <a:effectLst/>
                <a:latin typeface="Atkinson Hyperlegible"/>
              </a:rPr>
              <a:t> Identifies the most popular genres within the dataset.</a:t>
            </a:r>
          </a:p>
          <a:p>
            <a:pPr algn="l">
              <a:buFont typeface="Arial" panose="020B0604020202020204" pitchFamily="34" charset="0"/>
              <a:buChar char="•"/>
            </a:pPr>
            <a:r>
              <a:rPr lang="en-US" b="1" i="0" dirty="0">
                <a:solidFill>
                  <a:srgbClr val="FFFFFF"/>
                </a:solidFill>
                <a:effectLst/>
                <a:latin typeface="Atkinson Hyperlegible"/>
              </a:rPr>
              <a:t>Details:</a:t>
            </a:r>
            <a:r>
              <a:rPr lang="en-US" b="0" i="0" dirty="0">
                <a:solidFill>
                  <a:srgbClr val="FFFFFF"/>
                </a:solidFill>
                <a:effectLst/>
                <a:latin typeface="Atkinson Hyperlegible"/>
              </a:rPr>
              <a:t> Presented as a ranked list or bar chart, this visualization showcases the top 10 genres based on counts or other metrics. It assists in understanding genre preferences and trends.</a:t>
            </a:r>
          </a:p>
          <a:p>
            <a:pPr algn="l">
              <a:buFont typeface="Arial" panose="020B0604020202020204" pitchFamily="34" charset="0"/>
              <a:buChar char="•"/>
            </a:pPr>
            <a:endParaRPr lang="en-US" dirty="0">
              <a:solidFill>
                <a:srgbClr val="FFFFFF"/>
              </a:solidFill>
              <a:latin typeface="Atkinson Hyperlegible"/>
            </a:endParaRPr>
          </a:p>
          <a:p>
            <a:pPr algn="l">
              <a:buFont typeface="Arial" panose="020B0604020202020204" pitchFamily="34" charset="0"/>
              <a:buChar char="•"/>
            </a:pPr>
            <a:endParaRPr lang="en-US" b="0" i="0" dirty="0">
              <a:solidFill>
                <a:srgbClr val="FFFFFF"/>
              </a:solidFill>
              <a:effectLst/>
              <a:latin typeface="Atkinson Hyperlegible"/>
            </a:endParaRPr>
          </a:p>
          <a:p>
            <a:pPr algn="l">
              <a:buFont typeface="Arial" panose="020B0604020202020204" pitchFamily="34" charset="0"/>
              <a:buChar char="•"/>
            </a:pPr>
            <a:endParaRPr lang="en-US" dirty="0">
              <a:solidFill>
                <a:srgbClr val="FFFFFF"/>
              </a:solidFill>
              <a:latin typeface="Atkinson Hyperlegible"/>
            </a:endParaRPr>
          </a:p>
          <a:p>
            <a:pPr algn="l">
              <a:buFont typeface="Arial" panose="020B0604020202020204" pitchFamily="34" charset="0"/>
              <a:buChar char="•"/>
            </a:pPr>
            <a:endParaRPr lang="en-US" b="0" i="0" dirty="0">
              <a:solidFill>
                <a:srgbClr val="FFFFFF"/>
              </a:solidFill>
              <a:effectLst/>
              <a:latin typeface="Atkinson Hyperlegible"/>
            </a:endParaRPr>
          </a:p>
          <a:p>
            <a:pPr algn="l">
              <a:buFont typeface="Arial" panose="020B0604020202020204" pitchFamily="34" charset="0"/>
              <a:buChar char="•"/>
            </a:pPr>
            <a:endParaRPr lang="en-US" dirty="0">
              <a:solidFill>
                <a:srgbClr val="FFFFFF"/>
              </a:solidFill>
              <a:latin typeface="Atkinson Hyperlegible"/>
            </a:endParaRPr>
          </a:p>
          <a:p>
            <a:pPr algn="l">
              <a:buFont typeface="Arial" panose="020B0604020202020204" pitchFamily="34" charset="0"/>
              <a:buChar char="•"/>
            </a:pPr>
            <a:endParaRPr lang="en-US" b="0" i="0" dirty="0">
              <a:solidFill>
                <a:srgbClr val="FFFFFF"/>
              </a:solidFill>
              <a:effectLst/>
              <a:latin typeface="Atkinson Hyperlegible"/>
            </a:endParaRPr>
          </a:p>
          <a:p>
            <a:pPr marL="0" indent="0" algn="l">
              <a:buNone/>
            </a:pPr>
            <a:endParaRPr lang="en-US" b="0" i="0" dirty="0">
              <a:solidFill>
                <a:srgbClr val="FFFFFF"/>
              </a:solidFill>
              <a:effectLst/>
              <a:latin typeface="Atkinson Hyperlegible"/>
            </a:endParaRPr>
          </a:p>
          <a:p>
            <a:endParaRPr lang="en-US" dirty="0">
              <a:solidFill>
                <a:schemeClr val="bg1"/>
              </a:solidFill>
            </a:endParaRPr>
          </a:p>
        </p:txBody>
      </p:sp>
    </p:spTree>
    <p:extLst>
      <p:ext uri="{BB962C8B-B14F-4D97-AF65-F5344CB8AC3E}">
        <p14:creationId xmlns:p14="http://schemas.microsoft.com/office/powerpoint/2010/main" val="3285773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A011C-2BF5-0689-3C4C-73CBDC0B5C8D}"/>
              </a:ext>
            </a:extLst>
          </p:cNvPr>
          <p:cNvSpPr>
            <a:spLocks noGrp="1"/>
          </p:cNvSpPr>
          <p:nvPr>
            <p:ph type="title"/>
          </p:nvPr>
        </p:nvSpPr>
        <p:spPr>
          <a:xfrm>
            <a:off x="838200" y="365126"/>
            <a:ext cx="10515600" cy="315912"/>
          </a:xfrm>
        </p:spPr>
        <p:txBody>
          <a:bodyPr>
            <a:normAutofit fontScale="90000"/>
          </a:bodyPr>
          <a:lstStyle/>
          <a:p>
            <a:r>
              <a:rPr lang="en-US" dirty="0"/>
              <a:t> </a:t>
            </a:r>
          </a:p>
        </p:txBody>
      </p:sp>
      <p:sp>
        <p:nvSpPr>
          <p:cNvPr id="3" name="Content Placeholder 2">
            <a:extLst>
              <a:ext uri="{FF2B5EF4-FFF2-40B4-BE49-F238E27FC236}">
                <a16:creationId xmlns:a16="http://schemas.microsoft.com/office/drawing/2014/main" id="{6EB7C904-9F76-16C9-541A-44DD76A399CB}"/>
              </a:ext>
            </a:extLst>
          </p:cNvPr>
          <p:cNvSpPr>
            <a:spLocks noGrp="1"/>
          </p:cNvSpPr>
          <p:nvPr>
            <p:ph idx="1"/>
          </p:nvPr>
        </p:nvSpPr>
        <p:spPr>
          <a:xfrm>
            <a:off x="838200" y="796413"/>
            <a:ext cx="10515600" cy="5380550"/>
          </a:xfrm>
        </p:spPr>
        <p:txBody>
          <a:bodyPr>
            <a:normAutofit/>
          </a:bodyPr>
          <a:lstStyle/>
          <a:p>
            <a:pPr marL="0" indent="0">
              <a:buNone/>
            </a:pPr>
            <a:r>
              <a:rPr lang="en-US" b="1" i="0" dirty="0">
                <a:solidFill>
                  <a:srgbClr val="FFFFFF"/>
                </a:solidFill>
                <a:effectLst/>
                <a:latin typeface="Atkinson Hyperlegible"/>
              </a:rPr>
              <a:t>4. Movies &amp; TV Shows Distribution Pie Chart</a:t>
            </a:r>
            <a:endParaRPr lang="en-US" b="1" dirty="0">
              <a:solidFill>
                <a:srgbClr val="FFFFFF"/>
              </a:solidFill>
              <a:latin typeface="Atkinson Hyperlegible"/>
            </a:endParaRPr>
          </a:p>
          <a:p>
            <a:pPr lvl="1"/>
            <a:r>
              <a:rPr lang="en-US" b="1" i="0" dirty="0">
                <a:solidFill>
                  <a:srgbClr val="FFFFFF"/>
                </a:solidFill>
                <a:effectLst/>
                <a:latin typeface="Atkinson Hyperlegible"/>
              </a:rPr>
              <a:t>Purpose:</a:t>
            </a:r>
            <a:r>
              <a:rPr lang="en-US" b="0" i="0" dirty="0">
                <a:solidFill>
                  <a:srgbClr val="FFFFFF"/>
                </a:solidFill>
                <a:effectLst/>
                <a:latin typeface="Atkinson Hyperlegible"/>
              </a:rPr>
              <a:t> Shows the proportion of content across different genres or categories.</a:t>
            </a:r>
          </a:p>
          <a:p>
            <a:pPr lvl="1"/>
            <a:r>
              <a:rPr lang="en-US" b="1" i="0" dirty="0">
                <a:solidFill>
                  <a:srgbClr val="FFFFFF"/>
                </a:solidFill>
                <a:effectLst/>
                <a:latin typeface="Atkinson Hyperlegible"/>
              </a:rPr>
              <a:t>Details:</a:t>
            </a:r>
            <a:r>
              <a:rPr lang="en-US" b="0" i="0" dirty="0">
                <a:solidFill>
                  <a:srgbClr val="FFFFFF"/>
                </a:solidFill>
                <a:effectLst/>
                <a:latin typeface="Atkinson Hyperlegible"/>
              </a:rPr>
              <a:t> The pie chart visualizes the distribution of movies and TV shows by genre, classification, or other categorical variables, providing a quick overview of content composition.</a:t>
            </a:r>
          </a:p>
          <a:p>
            <a:pPr marL="457200" lvl="1" indent="0">
              <a:buNone/>
            </a:pPr>
            <a:endParaRPr lang="en-US" dirty="0">
              <a:solidFill>
                <a:srgbClr val="FFFFFF"/>
              </a:solidFill>
              <a:latin typeface="Atkinson Hyperlegible"/>
            </a:endParaRPr>
          </a:p>
          <a:p>
            <a:pPr marL="0" indent="0" algn="l">
              <a:buNone/>
            </a:pPr>
            <a:r>
              <a:rPr lang="en-US" b="1" i="0" dirty="0">
                <a:solidFill>
                  <a:srgbClr val="FFFFFF"/>
                </a:solidFill>
                <a:effectLst/>
                <a:latin typeface="Atkinson Hyperlegible"/>
              </a:rPr>
              <a:t>5. Ratings Bar Chart</a:t>
            </a:r>
          </a:p>
          <a:p>
            <a:pPr lvl="1"/>
            <a:r>
              <a:rPr lang="en-US" b="1" i="0" dirty="0">
                <a:solidFill>
                  <a:srgbClr val="FFFFFF"/>
                </a:solidFill>
                <a:effectLst/>
                <a:latin typeface="Atkinson Hyperlegible"/>
              </a:rPr>
              <a:t>Purpose:</a:t>
            </a:r>
            <a:r>
              <a:rPr lang="en-US" b="0" i="0" dirty="0">
                <a:solidFill>
                  <a:srgbClr val="FFFFFF"/>
                </a:solidFill>
                <a:effectLst/>
                <a:latin typeface="Atkinson Hyperlegible"/>
              </a:rPr>
              <a:t> Displays the distribution of ratings assigned to movies and TV shows.</a:t>
            </a:r>
          </a:p>
          <a:p>
            <a:pPr lvl="1"/>
            <a:r>
              <a:rPr lang="en-US" b="1" i="0" dirty="0">
                <a:solidFill>
                  <a:srgbClr val="FFFFFF"/>
                </a:solidFill>
                <a:effectLst/>
                <a:latin typeface="Atkinson Hyperlegible"/>
              </a:rPr>
              <a:t>Details:</a:t>
            </a:r>
            <a:r>
              <a:rPr lang="en-US" b="0" i="0" dirty="0">
                <a:solidFill>
                  <a:srgbClr val="FFFFFF"/>
                </a:solidFill>
                <a:effectLst/>
                <a:latin typeface="Atkinson Hyperlegible"/>
              </a:rPr>
              <a:t> The bar chart depicts how content is rated (e.g., G, PG, PG-13, R)</a:t>
            </a:r>
          </a:p>
          <a:p>
            <a:br>
              <a:rPr lang="en-US" dirty="0"/>
            </a:br>
            <a:endParaRPr lang="en-US" b="1" i="0" dirty="0">
              <a:solidFill>
                <a:srgbClr val="FFFFFF"/>
              </a:solidFill>
              <a:effectLst/>
              <a:latin typeface="Atkinson Hyperlegible"/>
            </a:endParaRPr>
          </a:p>
        </p:txBody>
      </p:sp>
    </p:spTree>
    <p:extLst>
      <p:ext uri="{BB962C8B-B14F-4D97-AF65-F5344CB8AC3E}">
        <p14:creationId xmlns:p14="http://schemas.microsoft.com/office/powerpoint/2010/main" val="2249063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D6AD6-CB27-F67D-0D23-BAFF95655885}"/>
              </a:ext>
            </a:extLst>
          </p:cNvPr>
          <p:cNvSpPr>
            <a:spLocks noGrp="1"/>
          </p:cNvSpPr>
          <p:nvPr>
            <p:ph type="title"/>
          </p:nvPr>
        </p:nvSpPr>
        <p:spPr/>
        <p:txBody>
          <a:bodyPr>
            <a:normAutofit/>
          </a:bodyPr>
          <a:lstStyle/>
          <a:p>
            <a:r>
              <a:rPr lang="en-US" b="1" i="0" dirty="0">
                <a:solidFill>
                  <a:srgbClr val="C00000"/>
                </a:solidFill>
                <a:effectLst/>
                <a:latin typeface="Atkinson Hyperlegible"/>
              </a:rPr>
              <a:t>Summary of Dashboard Capabilities and Insights</a:t>
            </a:r>
            <a:endParaRPr lang="en-US" dirty="0">
              <a:solidFill>
                <a:srgbClr val="C00000"/>
              </a:solidFill>
            </a:endParaRPr>
          </a:p>
        </p:txBody>
      </p:sp>
      <p:sp>
        <p:nvSpPr>
          <p:cNvPr id="3" name="Content Placeholder 2">
            <a:extLst>
              <a:ext uri="{FF2B5EF4-FFF2-40B4-BE49-F238E27FC236}">
                <a16:creationId xmlns:a16="http://schemas.microsoft.com/office/drawing/2014/main" id="{6B5FE628-B3E2-C67F-A4F5-EA4C2DDA81AE}"/>
              </a:ext>
            </a:extLst>
          </p:cNvPr>
          <p:cNvSpPr>
            <a:spLocks noGrp="1"/>
          </p:cNvSpPr>
          <p:nvPr>
            <p:ph idx="1"/>
          </p:nvPr>
        </p:nvSpPr>
        <p:spPr/>
        <p:txBody>
          <a:bodyPr>
            <a:normAutofit fontScale="92500" lnSpcReduction="20000"/>
          </a:bodyPr>
          <a:lstStyle/>
          <a:p>
            <a:pPr marL="0" indent="0" algn="l">
              <a:buNone/>
            </a:pPr>
            <a:r>
              <a:rPr lang="en-US" b="0" i="0" dirty="0">
                <a:solidFill>
                  <a:srgbClr val="FFFFFF"/>
                </a:solidFill>
                <a:effectLst/>
                <a:latin typeface="Atkinson Hyperlegible"/>
              </a:rPr>
              <a:t>This dashboard demonstrates a comprehensive approach to visualizing and analyzing movies and TV shows data, utilizing Power BI and Tableau tools. While the current dataset is a sample, it effectively highlights key analytical techniques and visualization best practices that can be applied to real-world data.</a:t>
            </a:r>
          </a:p>
          <a:p>
            <a:pPr marL="0" indent="0" algn="l">
              <a:buNone/>
            </a:pPr>
            <a:r>
              <a:rPr lang="en-US" b="0" i="0" dirty="0">
                <a:solidFill>
                  <a:srgbClr val="FFFFFF"/>
                </a:solidFill>
                <a:effectLst/>
                <a:latin typeface="Atkinson Hyperlegible"/>
              </a:rPr>
              <a:t>The visualizations include trend analysis over time, geographical distribution, genre popularity, content ratings, and detailed metadata presentation. Each component is designed to provide intuitive insights, support interactive exploration, and facilitate data-driven decision-making.</a:t>
            </a:r>
          </a:p>
          <a:p>
            <a:pPr marL="0" indent="0" algn="l">
              <a:buNone/>
            </a:pPr>
            <a:r>
              <a:rPr lang="en-US" b="0" i="0" dirty="0">
                <a:solidFill>
                  <a:srgbClr val="FFFFFF"/>
                </a:solidFill>
                <a:effectLst/>
                <a:latin typeface="Atkinson Hyperlegible"/>
              </a:rPr>
              <a:t>Importantly, this project serves as a skill showcase, illustrating proficiency in data visualization, dashboard design, and analytical storytelling. It emphasizes the ability to interpret complex data through engaging and informative visual formats, laying a foundation for working with larger, real datasets in professional environments.</a:t>
            </a:r>
          </a:p>
          <a:p>
            <a:endParaRPr lang="en-US" dirty="0"/>
          </a:p>
        </p:txBody>
      </p:sp>
    </p:spTree>
    <p:extLst>
      <p:ext uri="{BB962C8B-B14F-4D97-AF65-F5344CB8AC3E}">
        <p14:creationId xmlns:p14="http://schemas.microsoft.com/office/powerpoint/2010/main" val="2215295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17113-73A9-DDCE-F5FF-947AACA7405B}"/>
              </a:ext>
            </a:extLst>
          </p:cNvPr>
          <p:cNvSpPr>
            <a:spLocks noGrp="1"/>
          </p:cNvSpPr>
          <p:nvPr>
            <p:ph type="title"/>
          </p:nvPr>
        </p:nvSpPr>
        <p:spPr/>
        <p:txBody>
          <a:bodyPr/>
          <a:lstStyle/>
          <a:p>
            <a:r>
              <a:rPr lang="en-US" dirty="0">
                <a:solidFill>
                  <a:srgbClr val="FF0000"/>
                </a:solidFill>
              </a:rPr>
              <a:t>Author Information</a:t>
            </a:r>
          </a:p>
        </p:txBody>
      </p:sp>
      <p:sp>
        <p:nvSpPr>
          <p:cNvPr id="3" name="Content Placeholder 2">
            <a:extLst>
              <a:ext uri="{FF2B5EF4-FFF2-40B4-BE49-F238E27FC236}">
                <a16:creationId xmlns:a16="http://schemas.microsoft.com/office/drawing/2014/main" id="{47B1985C-679E-85F6-1459-7DF165E37C44}"/>
              </a:ext>
            </a:extLst>
          </p:cNvPr>
          <p:cNvSpPr>
            <a:spLocks noGrp="1"/>
          </p:cNvSpPr>
          <p:nvPr>
            <p:ph idx="1"/>
          </p:nvPr>
        </p:nvSpPr>
        <p:spPr/>
        <p:txBody>
          <a:bodyPr/>
          <a:lstStyle/>
          <a:p>
            <a:r>
              <a:rPr lang="en-US" b="1" dirty="0">
                <a:solidFill>
                  <a:schemeClr val="bg1">
                    <a:lumMod val="95000"/>
                  </a:schemeClr>
                </a:solidFill>
              </a:rPr>
              <a:t>Author / Reported by</a:t>
            </a:r>
            <a:br>
              <a:rPr lang="en-US" dirty="0">
                <a:solidFill>
                  <a:schemeClr val="bg1">
                    <a:lumMod val="95000"/>
                  </a:schemeClr>
                </a:solidFill>
              </a:rPr>
            </a:br>
            <a:r>
              <a:rPr lang="en-US" dirty="0">
                <a:solidFill>
                  <a:srgbClr val="FF0000"/>
                </a:solidFill>
                <a:hlinkClick r:id="rId2"/>
              </a:rPr>
              <a:t>AJIT JHA</a:t>
            </a:r>
            <a:endParaRPr lang="en-US" dirty="0">
              <a:solidFill>
                <a:schemeClr val="bg1">
                  <a:lumMod val="95000"/>
                </a:schemeClr>
              </a:solidFill>
            </a:endParaRPr>
          </a:p>
          <a:p>
            <a:pPr marL="0" indent="0">
              <a:buNone/>
            </a:pPr>
            <a:endParaRPr lang="en-US" dirty="0">
              <a:solidFill>
                <a:schemeClr val="bg1">
                  <a:lumMod val="95000"/>
                </a:schemeClr>
              </a:solidFill>
            </a:endParaRPr>
          </a:p>
          <a:p>
            <a:r>
              <a:rPr lang="en-US" dirty="0">
                <a:solidFill>
                  <a:schemeClr val="bg1">
                    <a:lumMod val="95000"/>
                  </a:schemeClr>
                </a:solidFill>
              </a:rPr>
              <a:t>Dashboard (</a:t>
            </a:r>
            <a:r>
              <a:rPr lang="en-US" dirty="0"/>
              <a:t>)</a:t>
            </a:r>
            <a:r>
              <a:rPr lang="en-US" dirty="0">
                <a:solidFill>
                  <a:schemeClr val="bg1">
                    <a:lumMod val="95000"/>
                  </a:schemeClr>
                </a:solidFill>
                <a:hlinkClick r:id="rId3"/>
              </a:rPr>
              <a:t>Tableau Public</a:t>
            </a:r>
            <a:r>
              <a:rPr lang="en-US" dirty="0">
                <a:solidFill>
                  <a:schemeClr val="bg1">
                    <a:lumMod val="95000"/>
                  </a:schemeClr>
                </a:solidFill>
              </a:rPr>
              <a:t>)</a:t>
            </a:r>
          </a:p>
          <a:p>
            <a:r>
              <a:rPr lang="en-US" dirty="0">
                <a:solidFill>
                  <a:schemeClr val="bg1">
                    <a:lumMod val="95000"/>
                  </a:schemeClr>
                </a:solidFill>
              </a:rPr>
              <a:t>GitHub Repository (</a:t>
            </a:r>
            <a:r>
              <a:rPr lang="en-US" dirty="0" err="1">
                <a:solidFill>
                  <a:schemeClr val="bg1">
                    <a:lumMod val="95000"/>
                  </a:schemeClr>
                </a:solidFill>
                <a:hlinkClick r:id="rId4"/>
              </a:rPr>
              <a:t>Github</a:t>
            </a:r>
            <a:r>
              <a:rPr lang="en-US" dirty="0">
                <a:solidFill>
                  <a:schemeClr val="bg1">
                    <a:lumMod val="95000"/>
                  </a:schemeClr>
                </a:solidFill>
              </a:rPr>
              <a:t>)</a:t>
            </a:r>
          </a:p>
        </p:txBody>
      </p:sp>
    </p:spTree>
    <p:extLst>
      <p:ext uri="{BB962C8B-B14F-4D97-AF65-F5344CB8AC3E}">
        <p14:creationId xmlns:p14="http://schemas.microsoft.com/office/powerpoint/2010/main" val="40228381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120</TotalTime>
  <Words>563</Words>
  <Application>Microsoft Office PowerPoint</Application>
  <PresentationFormat>Widescreen</PresentationFormat>
  <Paragraphs>50</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Aptos</vt:lpstr>
      <vt:lpstr>Aptos Display</vt:lpstr>
      <vt:lpstr>Arial</vt:lpstr>
      <vt:lpstr>Atkinson Hyperlegible</vt:lpstr>
      <vt:lpstr>Office Theme</vt:lpstr>
      <vt:lpstr> </vt:lpstr>
      <vt:lpstr>Power BI &amp; Tableau Dashboard</vt:lpstr>
      <vt:lpstr>Overview</vt:lpstr>
      <vt:lpstr>Metadata Cards</vt:lpstr>
      <vt:lpstr>Visualizations</vt:lpstr>
      <vt:lpstr> </vt:lpstr>
      <vt:lpstr>Summary of Dashboard Capabilities and Insights</vt:lpstr>
      <vt:lpstr>Author Information</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Ajit Jha</dc:creator>
  <cp:lastModifiedBy>Ajit Jha</cp:lastModifiedBy>
  <cp:revision>4</cp:revision>
  <dcterms:created xsi:type="dcterms:W3CDTF">2025-10-04T17:06:23Z</dcterms:created>
  <dcterms:modified xsi:type="dcterms:W3CDTF">2025-10-07T16:31:39Z</dcterms:modified>
</cp:coreProperties>
</file>