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59" r:id="rId6"/>
    <p:sldId id="261" r:id="rId7"/>
    <p:sldId id="260" r:id="rId8"/>
    <p:sldId id="263" r:id="rId9"/>
    <p:sldId id="270" r:id="rId10"/>
    <p:sldId id="271" r:id="rId11"/>
    <p:sldId id="272" r:id="rId12"/>
    <p:sldId id="264" r:id="rId13"/>
    <p:sldId id="273" r:id="rId14"/>
    <p:sldId id="265" r:id="rId15"/>
    <p:sldId id="274" r:id="rId16"/>
    <p:sldId id="275" r:id="rId17"/>
    <p:sldId id="262" r:id="rId18"/>
    <p:sldId id="266" r:id="rId19"/>
    <p:sldId id="267" r:id="rId20"/>
    <p:sldId id="268" r:id="rId21"/>
    <p:sldId id="276" r:id="rId22"/>
    <p:sldId id="277" r:id="rId23"/>
    <p:sldId id="286" r:id="rId24"/>
    <p:sldId id="287" r:id="rId25"/>
    <p:sldId id="288" r:id="rId26"/>
    <p:sldId id="279" r:id="rId27"/>
    <p:sldId id="280" r:id="rId28"/>
    <p:sldId id="281" r:id="rId29"/>
    <p:sldId id="282" r:id="rId30"/>
    <p:sldId id="283" r:id="rId31"/>
    <p:sldId id="284" r:id="rId32"/>
    <p:sldId id="285"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26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ABCF2C2-D9D1-40E3-90D5-C43B836F2D20}"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3746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98DBB-E3EE-45D9-83C6-50BAB83E6036}"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F2C2-D9D1-40E3-90D5-C43B836F2D20}" type="slidenum">
              <a:rPr lang="en-US" smtClean="0"/>
              <a:pPr/>
              <a:t>‹#›</a:t>
            </a:fld>
            <a:endParaRPr lang="en-US"/>
          </a:p>
        </p:txBody>
      </p:sp>
    </p:spTree>
    <p:extLst>
      <p:ext uri="{BB962C8B-B14F-4D97-AF65-F5344CB8AC3E}">
        <p14:creationId xmlns:p14="http://schemas.microsoft.com/office/powerpoint/2010/main" xmlns="" val="279615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F2C2-D9D1-40E3-90D5-C43B836F2D20}"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661167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F2C2-D9D1-40E3-90D5-C43B836F2D20}"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19727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F2C2-D9D1-40E3-90D5-C43B836F2D20}" type="slidenum">
              <a:rPr lang="en-US" smtClean="0"/>
              <a:pPr/>
              <a:t>‹#›</a:t>
            </a:fld>
            <a:endParaRPr lang="en-US"/>
          </a:p>
        </p:txBody>
      </p:sp>
    </p:spTree>
    <p:extLst>
      <p:ext uri="{BB962C8B-B14F-4D97-AF65-F5344CB8AC3E}">
        <p14:creationId xmlns:p14="http://schemas.microsoft.com/office/powerpoint/2010/main" xmlns="" val="3881594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F2C2-D9D1-40E3-90D5-C43B836F2D20}"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32217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F2C2-D9D1-40E3-90D5-C43B836F2D20}"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62174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F2C2-D9D1-40E3-90D5-C43B836F2D20}"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19282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F2C2-D9D1-40E3-90D5-C43B836F2D20}"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3476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F2C2-D9D1-40E3-90D5-C43B836F2D20}" type="slidenum">
              <a:rPr lang="en-US" smtClean="0"/>
              <a:pPr/>
              <a:t>‹#›</a:t>
            </a:fld>
            <a:endParaRPr lang="en-US"/>
          </a:p>
        </p:txBody>
      </p:sp>
    </p:spTree>
    <p:extLst>
      <p:ext uri="{BB962C8B-B14F-4D97-AF65-F5344CB8AC3E}">
        <p14:creationId xmlns:p14="http://schemas.microsoft.com/office/powerpoint/2010/main" xmlns="" val="31514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98DBB-E3EE-45D9-83C6-50BAB83E6036}"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F2C2-D9D1-40E3-90D5-C43B836F2D20}"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96759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998DBB-E3EE-45D9-83C6-50BAB83E6036}"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F2C2-D9D1-40E3-90D5-C43B836F2D20}" type="slidenum">
              <a:rPr lang="en-US" smtClean="0"/>
              <a:pPr/>
              <a:t>‹#›</a:t>
            </a:fld>
            <a:endParaRPr lang="en-US"/>
          </a:p>
        </p:txBody>
      </p:sp>
    </p:spTree>
    <p:extLst>
      <p:ext uri="{BB962C8B-B14F-4D97-AF65-F5344CB8AC3E}">
        <p14:creationId xmlns:p14="http://schemas.microsoft.com/office/powerpoint/2010/main" xmlns="" val="124964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998DBB-E3EE-45D9-83C6-50BAB83E6036}" type="datetimeFigureOut">
              <a:rPr lang="en-US" smtClean="0"/>
              <a:pPr/>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F2C2-D9D1-40E3-90D5-C43B836F2D20}"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7087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998DBB-E3EE-45D9-83C6-50BAB83E6036}" type="datetimeFigureOut">
              <a:rPr lang="en-US" smtClean="0"/>
              <a:pPr/>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CF2C2-D9D1-40E3-90D5-C43B836F2D20}"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9411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98DBB-E3EE-45D9-83C6-50BAB83E6036}" type="datetimeFigureOut">
              <a:rPr lang="en-US" smtClean="0"/>
              <a:pPr/>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CF2C2-D9D1-40E3-90D5-C43B836F2D20}" type="slidenum">
              <a:rPr lang="en-US" smtClean="0"/>
              <a:pPr/>
              <a:t>‹#›</a:t>
            </a:fld>
            <a:endParaRPr lang="en-US"/>
          </a:p>
        </p:txBody>
      </p:sp>
    </p:spTree>
    <p:extLst>
      <p:ext uri="{BB962C8B-B14F-4D97-AF65-F5344CB8AC3E}">
        <p14:creationId xmlns:p14="http://schemas.microsoft.com/office/powerpoint/2010/main" xmlns="" val="372025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98DBB-E3EE-45D9-83C6-50BAB83E6036}"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F2C2-D9D1-40E3-90D5-C43B836F2D20}"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1944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98DBB-E3EE-45D9-83C6-50BAB83E6036}"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CF2C2-D9D1-40E3-90D5-C43B836F2D20}" type="slidenum">
              <a:rPr lang="en-US" smtClean="0"/>
              <a:pPr/>
              <a:t>‹#›</a:t>
            </a:fld>
            <a:endParaRPr lang="en-US"/>
          </a:p>
        </p:txBody>
      </p:sp>
    </p:spTree>
    <p:extLst>
      <p:ext uri="{BB962C8B-B14F-4D97-AF65-F5344CB8AC3E}">
        <p14:creationId xmlns:p14="http://schemas.microsoft.com/office/powerpoint/2010/main" xmlns="" val="56177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998DBB-E3EE-45D9-83C6-50BAB83E6036}" type="datetimeFigureOut">
              <a:rPr lang="en-US" smtClean="0"/>
              <a:pPr/>
              <a:t>9/20/2021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BCF2C2-D9D1-40E3-90D5-C43B836F2D20}" type="slidenum">
              <a:rPr lang="en-US" smtClean="0"/>
              <a:pPr/>
              <a:t>‹#›</a:t>
            </a:fld>
            <a:endParaRPr lang="en-US"/>
          </a:p>
        </p:txBody>
      </p:sp>
    </p:spTree>
    <p:extLst>
      <p:ext uri="{BB962C8B-B14F-4D97-AF65-F5344CB8AC3E}">
        <p14:creationId xmlns:p14="http://schemas.microsoft.com/office/powerpoint/2010/main" xmlns="" val="3046389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I-TCP, SNOOPING TCP, </a:t>
            </a:r>
            <a:r>
              <a:rPr lang="en-US" dirty="0"/>
              <a:t>Mobile TCP, </a:t>
            </a:r>
          </a:p>
        </p:txBody>
      </p:sp>
      <p:sp>
        <p:nvSpPr>
          <p:cNvPr id="3" name="Subtitle 2"/>
          <p:cNvSpPr>
            <a:spLocks noGrp="1"/>
          </p:cNvSpPr>
          <p:nvPr>
            <p:ph type="subTitle" idx="1"/>
          </p:nvPr>
        </p:nvSpPr>
        <p:spPr/>
        <p:txBody>
          <a:bodyPr/>
          <a:lstStyle/>
          <a:p>
            <a:r>
              <a:rPr lang="en-US" dirty="0" err="1" smtClean="0"/>
              <a:t>Susheel</a:t>
            </a:r>
            <a:r>
              <a:rPr lang="en-US" dirty="0" smtClean="0"/>
              <a:t> Kumar Gupta</a:t>
            </a:r>
            <a:endParaRPr lang="en-US" dirty="0"/>
          </a:p>
        </p:txBody>
      </p:sp>
    </p:spTree>
    <p:extLst>
      <p:ext uri="{BB962C8B-B14F-4D97-AF65-F5344CB8AC3E}">
        <p14:creationId xmlns:p14="http://schemas.microsoft.com/office/powerpoint/2010/main" xmlns="" val="3150516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I-TCP  Advantages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I-TCP does not require any changes in TCP protocol as used by the different hosts in network.</a:t>
            </a:r>
          </a:p>
          <a:p>
            <a:pPr algn="just"/>
            <a:r>
              <a:rPr lang="en-US" dirty="0"/>
              <a:t>Because of a strict partition between the two connections, transmission error on the wireless link will not propagate to the wired link. Therefore, flow will always be in a sequence.</a:t>
            </a:r>
          </a:p>
          <a:p>
            <a:pPr algn="just"/>
            <a:r>
              <a:rPr lang="en-US" dirty="0"/>
              <a:t>The delay between the FA and Mobile host is small and if optimized properly, precise time-outs can be used to carry out retransmission of lost packets.</a:t>
            </a:r>
          </a:p>
          <a:p>
            <a:pPr algn="just"/>
            <a:r>
              <a:rPr lang="en-US" dirty="0"/>
              <a:t>Different solutions can be implemented ad tested between the FA and mobile host without jeopardizing the stability of the internet.</a:t>
            </a:r>
          </a:p>
          <a:p>
            <a:pPr algn="just"/>
            <a:r>
              <a:rPr lang="en-US" dirty="0"/>
              <a:t>With two partitions, we can use a different transport layer protocol in the second half with the FA acting as a translator.</a:t>
            </a:r>
          </a:p>
          <a:p>
            <a:pPr algn="just"/>
            <a:endParaRPr lang="en-US" dirty="0"/>
          </a:p>
        </p:txBody>
      </p:sp>
    </p:spTree>
    <p:extLst>
      <p:ext uri="{BB962C8B-B14F-4D97-AF65-F5344CB8AC3E}">
        <p14:creationId xmlns:p14="http://schemas.microsoft.com/office/powerpoint/2010/main" xmlns="" val="233293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I-TCP  </a:t>
            </a:r>
            <a:r>
              <a:rPr lang="en-US" b="1" dirty="0" err="1" smtClean="0"/>
              <a:t>Disdvantages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dirty="0"/>
              <a:t>end-to-end connection for which TCP has been designed will fail if the Foreign Agent (FA) crashes.</a:t>
            </a:r>
          </a:p>
          <a:p>
            <a:pPr algn="just"/>
            <a:r>
              <a:rPr lang="en-US" dirty="0"/>
              <a:t>The foreign agent (FA) must be a trusted entity as the TCP connections end at this point.</a:t>
            </a:r>
          </a:p>
          <a:p>
            <a:pPr algn="just"/>
            <a:r>
              <a:rPr lang="en-US" dirty="0"/>
              <a:t>In practical terms increased handover may latency may be much more problematic. (During handover from old FA to new FA, some delay will occur. During this period, some extra data will come at old FA. This data also needs to be send!!)</a:t>
            </a:r>
          </a:p>
          <a:p>
            <a:pPr algn="just"/>
            <a:endParaRPr lang="en-US" dirty="0"/>
          </a:p>
        </p:txBody>
      </p:sp>
    </p:spTree>
    <p:extLst>
      <p:ext uri="{BB962C8B-B14F-4D97-AF65-F5344CB8AC3E}">
        <p14:creationId xmlns:p14="http://schemas.microsoft.com/office/powerpoint/2010/main" xmlns="" val="3790705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Snooping TCP</a:t>
            </a:r>
            <a:br>
              <a:rPr lang="en-US" b="1" dirty="0"/>
            </a:br>
            <a:endParaRPr lang="en-US" b="1" dirty="0"/>
          </a:p>
        </p:txBody>
      </p:sp>
      <p:sp>
        <p:nvSpPr>
          <p:cNvPr id="3" name="Content Placeholder 2"/>
          <p:cNvSpPr>
            <a:spLocks noGrp="1"/>
          </p:cNvSpPr>
          <p:nvPr>
            <p:ph idx="1"/>
          </p:nvPr>
        </p:nvSpPr>
        <p:spPr/>
        <p:txBody>
          <a:bodyPr>
            <a:normAutofit lnSpcReduction="10000"/>
          </a:bodyPr>
          <a:lstStyle/>
          <a:p>
            <a:pPr algn="just"/>
            <a:r>
              <a:rPr lang="en-US" dirty="0"/>
              <a:t>One of the main feature of I-TCP also goes on to become its major disadvantage i.e. segmentation of TCP.</a:t>
            </a:r>
          </a:p>
          <a:p>
            <a:pPr algn="just"/>
            <a:r>
              <a:rPr lang="en-US" dirty="0"/>
              <a:t>To overcome it but also to provide enhanced feature a new TCP was designed which worked completely transparent and also left the TCP end-to-end connection intact.</a:t>
            </a:r>
          </a:p>
          <a:p>
            <a:pPr algn="just"/>
            <a:r>
              <a:rPr lang="en-US" dirty="0"/>
              <a:t>The new idea for making an enhancement is to buffer the data close to the mobile host to perform fast local retransmission in case of packet loss. A good place to carry out this enhancement is at the foreign agent (FA).</a:t>
            </a:r>
          </a:p>
          <a:p>
            <a:pPr algn="just"/>
            <a:endParaRPr lang="en-US" dirty="0"/>
          </a:p>
        </p:txBody>
      </p:sp>
    </p:spTree>
    <p:extLst>
      <p:ext uri="{BB962C8B-B14F-4D97-AF65-F5344CB8AC3E}">
        <p14:creationId xmlns:p14="http://schemas.microsoft.com/office/powerpoint/2010/main" xmlns="" val="3850784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Snooping TCP</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r>
              <a:rPr lang="en-US" dirty="0"/>
              <a:t>“Transparent” extension of TCP within the foreign agent</a:t>
            </a:r>
          </a:p>
          <a:p>
            <a:r>
              <a:rPr lang="en-US" dirty="0"/>
              <a:t>• buffering of packets sent to the mobile host</a:t>
            </a:r>
          </a:p>
          <a:p>
            <a:r>
              <a:rPr lang="en-US" dirty="0"/>
              <a:t>• lost packets on the wireless link (both directions!) will be retransmitted immediately by the mobile host or foreign agent, respectively (so called “local” retransmission)</a:t>
            </a:r>
          </a:p>
          <a:p>
            <a:r>
              <a:rPr lang="en-US" dirty="0"/>
              <a:t>• the foreign agent therefore “snoops” the packet flow and recognizes acknowledgements in both directions, it also filters ACKs</a:t>
            </a:r>
          </a:p>
          <a:p>
            <a:r>
              <a:rPr lang="en-US" dirty="0"/>
              <a:t>• changes of TCP only within the foreign agent</a:t>
            </a:r>
          </a:p>
          <a:p>
            <a:endParaRPr lang="en-US" dirty="0"/>
          </a:p>
        </p:txBody>
      </p:sp>
    </p:spTree>
    <p:extLst>
      <p:ext uri="{BB962C8B-B14F-4D97-AF65-F5344CB8AC3E}">
        <p14:creationId xmlns:p14="http://schemas.microsoft.com/office/powerpoint/2010/main" xmlns="" val="296826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1526" y="714376"/>
            <a:ext cx="10415588" cy="5372100"/>
          </a:xfrm>
          <a:prstGeom prst="rect">
            <a:avLst/>
          </a:prstGeom>
        </p:spPr>
      </p:pic>
    </p:spTree>
    <p:extLst>
      <p:ext uri="{BB962C8B-B14F-4D97-AF65-F5344CB8AC3E}">
        <p14:creationId xmlns:p14="http://schemas.microsoft.com/office/powerpoint/2010/main" xmlns="" val="2301317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Snooping TCP</a:t>
            </a:r>
            <a:br>
              <a:rPr lang="en-US" b="1" dirty="0"/>
            </a:br>
            <a:endParaRPr lang="en-US" dirty="0"/>
          </a:p>
        </p:txBody>
      </p:sp>
      <p:sp>
        <p:nvSpPr>
          <p:cNvPr id="3" name="Content Placeholder 2"/>
          <p:cNvSpPr>
            <a:spLocks noGrp="1"/>
          </p:cNvSpPr>
          <p:nvPr>
            <p:ph idx="1"/>
          </p:nvPr>
        </p:nvSpPr>
        <p:spPr>
          <a:xfrm>
            <a:off x="1295401" y="2556931"/>
            <a:ext cx="10063162" cy="3700993"/>
          </a:xfrm>
        </p:spPr>
        <p:txBody>
          <a:bodyPr>
            <a:normAutofit fontScale="70000" lnSpcReduction="20000"/>
          </a:bodyPr>
          <a:lstStyle/>
          <a:p>
            <a:r>
              <a:rPr lang="en-US" b="1" dirty="0" smtClean="0"/>
              <a:t>Method –( How)</a:t>
            </a:r>
          </a:p>
          <a:p>
            <a:pPr algn="just"/>
            <a:r>
              <a:rPr lang="en-US" sz="3000" dirty="0"/>
              <a:t>Here, the foreign agent instead of terminating all packet with destination mobile host, it buffers (i.e. temporarily stores all these packets). In addition to this, it also ‘snoops’ each packet flowing in both the directions for reading acknowledgements.</a:t>
            </a:r>
          </a:p>
          <a:p>
            <a:pPr algn="just"/>
            <a:r>
              <a:rPr lang="en-US" sz="3000" dirty="0"/>
              <a:t>Buffering towards the mobile host is carried out so that a retransmission can be done in case of missing acknowledgements.</a:t>
            </a:r>
          </a:p>
          <a:p>
            <a:pPr algn="just"/>
            <a:r>
              <a:rPr lang="en-US" sz="3000" dirty="0"/>
              <a:t>The FA buffers every packet until an acknowledgement is received from the mobile host.</a:t>
            </a:r>
          </a:p>
          <a:p>
            <a:pPr algn="just"/>
            <a:r>
              <a:rPr lang="en-US" sz="3000" dirty="0"/>
              <a:t>If the foreign agent does not receive an acknowledgement within the stipulated time, the packet or the acknowledgement has been lost.</a:t>
            </a:r>
          </a:p>
          <a:p>
            <a:pPr algn="just"/>
            <a:r>
              <a:rPr lang="en-US" sz="3000" dirty="0"/>
              <a:t>In such a situation, the FA can directly retransmit the packet without waiting for the correspondent host.</a:t>
            </a:r>
          </a:p>
          <a:p>
            <a:pPr algn="just"/>
            <a:endParaRPr lang="en-US" dirty="0"/>
          </a:p>
        </p:txBody>
      </p:sp>
    </p:spTree>
    <p:extLst>
      <p:ext uri="{BB962C8B-B14F-4D97-AF65-F5344CB8AC3E}">
        <p14:creationId xmlns:p14="http://schemas.microsoft.com/office/powerpoint/2010/main" xmlns="" val="74651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Snooping TCP</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Transparency</a:t>
            </a:r>
            <a:r>
              <a:rPr lang="en-US" b="1" dirty="0" smtClean="0"/>
              <a:t>:</a:t>
            </a:r>
          </a:p>
          <a:p>
            <a:pPr algn="just"/>
            <a:r>
              <a:rPr lang="en-US" dirty="0"/>
              <a:t>To maintain transparency i.e. the communication happens only between the correspondent node (CN) and the mobile host, the FA doesn’t send acknowledgement to the correspondent host as in I-TCP.</a:t>
            </a:r>
          </a:p>
          <a:p>
            <a:pPr algn="just"/>
            <a:r>
              <a:rPr lang="en-US" dirty="0"/>
              <a:t>The acknowledgement is send by the Mobile host itself. The FA keeps on monitoring it.</a:t>
            </a:r>
          </a:p>
          <a:p>
            <a:pPr algn="just"/>
            <a:r>
              <a:rPr lang="en-US" dirty="0"/>
              <a:t>When the data flows for mobile host to CN, the FA snoops and checks the sequence of acknowledgement number. If a gap is found, FA sends signal to re-transmit.</a:t>
            </a:r>
          </a:p>
          <a:p>
            <a:endParaRPr lang="en-US" dirty="0"/>
          </a:p>
        </p:txBody>
      </p:sp>
    </p:spTree>
    <p:extLst>
      <p:ext uri="{BB962C8B-B14F-4D97-AF65-F5344CB8AC3E}">
        <p14:creationId xmlns:p14="http://schemas.microsoft.com/office/powerpoint/2010/main" xmlns="" val="2165125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Snooping TCP</a:t>
            </a:r>
            <a:br>
              <a:rPr lang="en-US" b="1" dirty="0"/>
            </a:br>
            <a:endParaRPr lang="en-US" dirty="0"/>
          </a:p>
        </p:txBody>
      </p:sp>
      <p:sp>
        <p:nvSpPr>
          <p:cNvPr id="3" name="Content Placeholder 2"/>
          <p:cNvSpPr>
            <a:spLocks noGrp="1"/>
          </p:cNvSpPr>
          <p:nvPr>
            <p:ph idx="1"/>
          </p:nvPr>
        </p:nvSpPr>
        <p:spPr/>
        <p:txBody>
          <a:bodyPr/>
          <a:lstStyle/>
          <a:p>
            <a:r>
              <a:rPr lang="en-US" b="1" dirty="0"/>
              <a:t>Data transfer to the mobile host</a:t>
            </a:r>
            <a:endParaRPr lang="en-US" dirty="0"/>
          </a:p>
          <a:p>
            <a:r>
              <a:rPr lang="en-US" dirty="0"/>
              <a:t>FA buffers data until it receives ACK of the MH, FA detects packet loss via duplicated ACKs or time-out</a:t>
            </a:r>
          </a:p>
          <a:p>
            <a:r>
              <a:rPr lang="en-US" dirty="0"/>
              <a:t>fast retransmission possible, transparent for the fixed network</a:t>
            </a:r>
          </a:p>
          <a:p>
            <a:endParaRPr lang="en-US" dirty="0"/>
          </a:p>
        </p:txBody>
      </p:sp>
    </p:spTree>
    <p:extLst>
      <p:ext uri="{BB962C8B-B14F-4D97-AF65-F5344CB8AC3E}">
        <p14:creationId xmlns:p14="http://schemas.microsoft.com/office/powerpoint/2010/main" xmlns="" val="1155404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Snooping TCP</a:t>
            </a:r>
            <a:br>
              <a:rPr lang="en-US" b="1" dirty="0"/>
            </a:br>
            <a:endParaRPr lang="en-US" dirty="0"/>
          </a:p>
        </p:txBody>
      </p:sp>
      <p:sp>
        <p:nvSpPr>
          <p:cNvPr id="3" name="Content Placeholder 2"/>
          <p:cNvSpPr>
            <a:spLocks noGrp="1"/>
          </p:cNvSpPr>
          <p:nvPr>
            <p:ph idx="1"/>
          </p:nvPr>
        </p:nvSpPr>
        <p:spPr/>
        <p:txBody>
          <a:bodyPr/>
          <a:lstStyle/>
          <a:p>
            <a:r>
              <a:rPr lang="en-US" b="1" dirty="0"/>
              <a:t>Data transfer from the mobile host</a:t>
            </a:r>
            <a:endParaRPr lang="en-US" dirty="0"/>
          </a:p>
          <a:p>
            <a:r>
              <a:rPr lang="en-US" dirty="0"/>
              <a:t>FA detects packet loss on the wireless link via sequence numbers, FA answers directly with a NACK to the MH</a:t>
            </a:r>
          </a:p>
          <a:p>
            <a:r>
              <a:rPr lang="en-US" dirty="0"/>
              <a:t>MH can now retransmit data with only a very short delay</a:t>
            </a:r>
          </a:p>
          <a:p>
            <a:endParaRPr lang="en-US" dirty="0"/>
          </a:p>
        </p:txBody>
      </p:sp>
    </p:spTree>
    <p:extLst>
      <p:ext uri="{BB962C8B-B14F-4D97-AF65-F5344CB8AC3E}">
        <p14:creationId xmlns:p14="http://schemas.microsoft.com/office/powerpoint/2010/main" xmlns="" val="3460207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Snooping TCP</a:t>
            </a:r>
            <a:br>
              <a:rPr lang="en-US" b="1" dirty="0"/>
            </a:br>
            <a:endParaRPr lang="en-US" dirty="0"/>
          </a:p>
        </p:txBody>
      </p:sp>
      <p:sp>
        <p:nvSpPr>
          <p:cNvPr id="3" name="Content Placeholder 2"/>
          <p:cNvSpPr>
            <a:spLocks noGrp="1"/>
          </p:cNvSpPr>
          <p:nvPr>
            <p:ph idx="1"/>
          </p:nvPr>
        </p:nvSpPr>
        <p:spPr/>
        <p:txBody>
          <a:bodyPr/>
          <a:lstStyle/>
          <a:p>
            <a:r>
              <a:rPr lang="en-US" b="1" dirty="0"/>
              <a:t>Integration with MAC layer</a:t>
            </a:r>
            <a:endParaRPr lang="en-US" dirty="0"/>
          </a:p>
          <a:p>
            <a:r>
              <a:rPr lang="en-US" dirty="0"/>
              <a:t>MAC layer often has similar mechanisms to those of TCP</a:t>
            </a:r>
          </a:p>
          <a:p>
            <a:r>
              <a:rPr lang="en-US" dirty="0"/>
              <a:t>thus, the MAC layer can already detect duplicated packets due to retransmissions and discard them</a:t>
            </a:r>
          </a:p>
          <a:p>
            <a:endParaRPr lang="en-US" dirty="0"/>
          </a:p>
        </p:txBody>
      </p:sp>
    </p:spTree>
    <p:extLst>
      <p:ext uri="{BB962C8B-B14F-4D97-AF65-F5344CB8AC3E}">
        <p14:creationId xmlns:p14="http://schemas.microsoft.com/office/powerpoint/2010/main" xmlns="" val="3986640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TCP</a:t>
            </a:r>
            <a:endParaRPr lang="en-US" b="1" dirty="0"/>
          </a:p>
        </p:txBody>
      </p:sp>
      <p:sp>
        <p:nvSpPr>
          <p:cNvPr id="3" name="Content Placeholder 2"/>
          <p:cNvSpPr>
            <a:spLocks noGrp="1"/>
          </p:cNvSpPr>
          <p:nvPr>
            <p:ph idx="1"/>
          </p:nvPr>
        </p:nvSpPr>
        <p:spPr/>
        <p:txBody>
          <a:bodyPr/>
          <a:lstStyle/>
          <a:p>
            <a:pPr algn="just"/>
            <a:r>
              <a:rPr lang="en-US" dirty="0"/>
              <a:t>With the advent of WLANs, a lot of research went into increasing the performance of TCP in wireless and mobile environments, some of its outcome are I-TCP and SNOOP-TCP, Mobile-TCP etc. Let us study I-TCP and Snoop-TCP:</a:t>
            </a:r>
          </a:p>
        </p:txBody>
      </p:sp>
    </p:spTree>
    <p:extLst>
      <p:ext uri="{BB962C8B-B14F-4D97-AF65-F5344CB8AC3E}">
        <p14:creationId xmlns:p14="http://schemas.microsoft.com/office/powerpoint/2010/main" xmlns="" val="3070226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Snooping TCP</a:t>
            </a:r>
            <a:br>
              <a:rPr lang="en-US" b="1" dirty="0"/>
            </a:br>
            <a:endParaRPr lang="en-US" dirty="0"/>
          </a:p>
        </p:txBody>
      </p:sp>
      <p:sp>
        <p:nvSpPr>
          <p:cNvPr id="3" name="Content Placeholder 2"/>
          <p:cNvSpPr>
            <a:spLocks noGrp="1"/>
          </p:cNvSpPr>
          <p:nvPr>
            <p:ph idx="1"/>
          </p:nvPr>
        </p:nvSpPr>
        <p:spPr/>
        <p:txBody>
          <a:bodyPr/>
          <a:lstStyle/>
          <a:p>
            <a:r>
              <a:rPr lang="en-US" b="1" dirty="0"/>
              <a:t>Problems</a:t>
            </a:r>
            <a:endParaRPr lang="en-US" dirty="0"/>
          </a:p>
          <a:p>
            <a:r>
              <a:rPr lang="en-US" dirty="0"/>
              <a:t>snooping TCP does not isolate the wireless link as good as I-TCP</a:t>
            </a:r>
          </a:p>
          <a:p>
            <a:r>
              <a:rPr lang="en-US" dirty="0"/>
              <a:t>snooping might be tough if packets are encrypted</a:t>
            </a:r>
          </a:p>
          <a:p>
            <a:endParaRPr lang="en-US" dirty="0"/>
          </a:p>
        </p:txBody>
      </p:sp>
    </p:spTree>
    <p:extLst>
      <p:ext uri="{BB962C8B-B14F-4D97-AF65-F5344CB8AC3E}">
        <p14:creationId xmlns:p14="http://schemas.microsoft.com/office/powerpoint/2010/main" xmlns="" val="959632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Snoop-TCP:</a:t>
            </a:r>
            <a:endParaRPr lang="en-US" dirty="0"/>
          </a:p>
        </p:txBody>
      </p:sp>
      <p:sp>
        <p:nvSpPr>
          <p:cNvPr id="3" name="Content Placeholder 2"/>
          <p:cNvSpPr>
            <a:spLocks noGrp="1"/>
          </p:cNvSpPr>
          <p:nvPr>
            <p:ph idx="1"/>
          </p:nvPr>
        </p:nvSpPr>
        <p:spPr/>
        <p:txBody>
          <a:bodyPr/>
          <a:lstStyle/>
          <a:p>
            <a:pPr algn="just"/>
            <a:r>
              <a:rPr lang="en-US" dirty="0"/>
              <a:t>The original TCP sematic i.e. end-to-end connection is preserved.</a:t>
            </a:r>
          </a:p>
          <a:p>
            <a:pPr algn="just"/>
            <a:r>
              <a:rPr lang="en-US" dirty="0"/>
              <a:t>The correspondent node need not be changed as all the new enhancements are made in the FA.</a:t>
            </a:r>
          </a:p>
          <a:p>
            <a:pPr algn="just"/>
            <a:r>
              <a:rPr lang="en-US" dirty="0"/>
              <a:t>During handover form on cell to another, there is no need to transfer the previous incoming data (as in I-TCP).</a:t>
            </a:r>
          </a:p>
          <a:p>
            <a:pPr algn="just"/>
            <a:r>
              <a:rPr lang="en-US" dirty="0"/>
              <a:t>In handover, the next foreign Agent (FA) need not use the same enhancements used here i.e. follow Snoop-TCP method.</a:t>
            </a:r>
          </a:p>
          <a:p>
            <a:endParaRPr lang="en-US" dirty="0"/>
          </a:p>
        </p:txBody>
      </p:sp>
    </p:spTree>
    <p:extLst>
      <p:ext uri="{BB962C8B-B14F-4D97-AF65-F5344CB8AC3E}">
        <p14:creationId xmlns:p14="http://schemas.microsoft.com/office/powerpoint/2010/main" xmlns="" val="177914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Snoop-TCP:</a:t>
            </a:r>
            <a:endParaRPr lang="en-US" dirty="0"/>
          </a:p>
        </p:txBody>
      </p:sp>
      <p:sp>
        <p:nvSpPr>
          <p:cNvPr id="3" name="Content Placeholder 2"/>
          <p:cNvSpPr>
            <a:spLocks noGrp="1"/>
          </p:cNvSpPr>
          <p:nvPr>
            <p:ph idx="1"/>
          </p:nvPr>
        </p:nvSpPr>
        <p:spPr/>
        <p:txBody>
          <a:bodyPr/>
          <a:lstStyle/>
          <a:p>
            <a:pPr algn="just"/>
            <a:r>
              <a:rPr lang="en-US" dirty="0"/>
              <a:t>If any encryption is applied at both ends, the snooping and buffering process would be a waste of time as no data can be read by FA.</a:t>
            </a:r>
          </a:p>
          <a:p>
            <a:pPr algn="just"/>
            <a:r>
              <a:rPr lang="en-US" dirty="0"/>
              <a:t>Does not fully isolate wireless link error from the fixed network (e.g. problems like congestion and interference may cause a delay in retransmission).</a:t>
            </a:r>
          </a:p>
          <a:p>
            <a:pPr algn="just"/>
            <a:r>
              <a:rPr lang="en-US" dirty="0"/>
              <a:t>The Mobile host needs to be modified to handle the NACK signals (No Acknowledgement) for reverse traffic (i.e. from MH to Sender)</a:t>
            </a:r>
          </a:p>
          <a:p>
            <a:endParaRPr lang="en-US" dirty="0"/>
          </a:p>
        </p:txBody>
      </p:sp>
    </p:spTree>
    <p:extLst>
      <p:ext uri="{BB962C8B-B14F-4D97-AF65-F5344CB8AC3E}">
        <p14:creationId xmlns:p14="http://schemas.microsoft.com/office/powerpoint/2010/main" xmlns="" val="1225465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Mobile TCP</a:t>
            </a:r>
            <a:endParaRPr lang="en-US" b="1" dirty="0"/>
          </a:p>
        </p:txBody>
      </p:sp>
      <p:sp>
        <p:nvSpPr>
          <p:cNvPr id="3" name="Content Placeholder 2"/>
          <p:cNvSpPr>
            <a:spLocks noGrp="1"/>
          </p:cNvSpPr>
          <p:nvPr>
            <p:ph idx="1"/>
          </p:nvPr>
        </p:nvSpPr>
        <p:spPr/>
        <p:txBody>
          <a:bodyPr>
            <a:normAutofit fontScale="92500"/>
          </a:bodyPr>
          <a:lstStyle/>
          <a:p>
            <a:r>
              <a:rPr lang="en-US" dirty="0" smtClean="0"/>
              <a:t>Tries to avoid the sender window from shrinking or reverting to slow start</a:t>
            </a:r>
          </a:p>
          <a:p>
            <a:r>
              <a:rPr lang="en-US" dirty="0" smtClean="0"/>
              <a:t>TCP is divided into </a:t>
            </a:r>
          </a:p>
          <a:p>
            <a:r>
              <a:rPr lang="en-US" b="1" dirty="0" smtClean="0"/>
              <a:t>Wired TCP ( Traditional TCP) – Between Fixed Host &amp; Supervisory Host </a:t>
            </a:r>
          </a:p>
          <a:p>
            <a:r>
              <a:rPr lang="en-US" b="1" dirty="0" smtClean="0"/>
              <a:t>Wireless TCP ( Mobile TCP)- Between Supervisory Host &amp; Mobile Host </a:t>
            </a:r>
            <a:endParaRPr lang="en-US" dirty="0" smtClean="0"/>
          </a:p>
          <a:p>
            <a:r>
              <a:rPr lang="en-US" dirty="0" smtClean="0"/>
              <a:t>[1] Many MH are connected to SH through several Base Station(BS)</a:t>
            </a:r>
          </a:p>
          <a:p>
            <a:r>
              <a:rPr lang="en-US" dirty="0" smtClean="0"/>
              <a:t>[2] SH Supervises all packets transmitted to (MH) and ACK sent by MH</a:t>
            </a:r>
            <a:endParaRPr lang="en-US" dirty="0"/>
          </a:p>
        </p:txBody>
      </p:sp>
    </p:spTree>
    <p:extLst>
      <p:ext uri="{BB962C8B-B14F-4D97-AF65-F5344CB8AC3E}">
        <p14:creationId xmlns:p14="http://schemas.microsoft.com/office/powerpoint/2010/main" xmlns="" val="1086397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POINTS ABOUT SH</a:t>
            </a:r>
            <a:endParaRPr lang="en-US" b="1" dirty="0"/>
          </a:p>
        </p:txBody>
      </p:sp>
      <p:sp>
        <p:nvSpPr>
          <p:cNvPr id="3" name="Content Placeholder 2"/>
          <p:cNvSpPr>
            <a:spLocks noGrp="1"/>
          </p:cNvSpPr>
          <p:nvPr>
            <p:ph idx="1"/>
          </p:nvPr>
        </p:nvSpPr>
        <p:spPr/>
        <p:txBody>
          <a:bodyPr/>
          <a:lstStyle/>
          <a:p>
            <a:r>
              <a:rPr lang="en-US" dirty="0" smtClean="0"/>
              <a:t>No </a:t>
            </a:r>
            <a:r>
              <a:rPr lang="en-US" b="1" dirty="0" smtClean="0"/>
              <a:t>Caching</a:t>
            </a:r>
            <a:r>
              <a:rPr lang="en-US" dirty="0" smtClean="0"/>
              <a:t> of data at SH</a:t>
            </a:r>
          </a:p>
          <a:p>
            <a:r>
              <a:rPr lang="en-US" dirty="0" smtClean="0"/>
              <a:t>No </a:t>
            </a:r>
            <a:r>
              <a:rPr lang="en-US" b="1" dirty="0" smtClean="0"/>
              <a:t>Retransmission</a:t>
            </a:r>
            <a:r>
              <a:rPr lang="en-US" dirty="0" smtClean="0"/>
              <a:t> at SH</a:t>
            </a:r>
          </a:p>
          <a:p>
            <a:r>
              <a:rPr lang="en-US" dirty="0" smtClean="0"/>
              <a:t>No </a:t>
            </a:r>
            <a:r>
              <a:rPr lang="en-US" b="1" dirty="0" smtClean="0"/>
              <a:t>Snooping</a:t>
            </a:r>
            <a:r>
              <a:rPr lang="en-US" dirty="0" smtClean="0"/>
              <a:t> at SH</a:t>
            </a:r>
          </a:p>
          <a:p>
            <a:r>
              <a:rPr lang="en-US" dirty="0" smtClean="0"/>
              <a:t>No </a:t>
            </a:r>
            <a:r>
              <a:rPr lang="en-US" b="1" dirty="0" smtClean="0"/>
              <a:t>Buffering</a:t>
            </a:r>
            <a:r>
              <a:rPr lang="en-US" dirty="0" smtClean="0"/>
              <a:t> at SH</a:t>
            </a:r>
            <a:endParaRPr lang="en-US" dirty="0"/>
          </a:p>
        </p:txBody>
      </p:sp>
    </p:spTree>
    <p:extLst>
      <p:ext uri="{BB962C8B-B14F-4D97-AF65-F5344CB8AC3E}">
        <p14:creationId xmlns:p14="http://schemas.microsoft.com/office/powerpoint/2010/main" xmlns="" val="240226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smtClean="0"/>
              <a:t>Wired TCP – Uses normal unmodified traditional TCP</a:t>
            </a:r>
          </a:p>
          <a:p>
            <a:r>
              <a:rPr lang="en-US" b="1" dirty="0" smtClean="0"/>
              <a:t>Wireless TCP –Uses Modified TCP ( M-TCP)</a:t>
            </a:r>
          </a:p>
          <a:p>
            <a:r>
              <a:rPr lang="en-US" dirty="0"/>
              <a:t> </a:t>
            </a:r>
            <a:r>
              <a:rPr lang="en-US" dirty="0" smtClean="0"/>
              <a:t>  -</a:t>
            </a:r>
            <a:r>
              <a:rPr lang="en-US" dirty="0" smtClean="0">
                <a:sym typeface="Wingdings" panose="05000000000000000000" pitchFamily="2" charset="2"/>
              </a:rPr>
              <a:t> It delivers packet to MH</a:t>
            </a:r>
          </a:p>
          <a:p>
            <a:r>
              <a:rPr lang="en-US" dirty="0" smtClean="0">
                <a:sym typeface="Wingdings" panose="05000000000000000000" pitchFamily="2" charset="2"/>
              </a:rPr>
              <a:t>Point-1 If ACK is not received by FH,SH decides that </a:t>
            </a:r>
            <a:r>
              <a:rPr lang="en-US" b="1" dirty="0" smtClean="0">
                <a:sym typeface="Wingdings" panose="05000000000000000000" pitchFamily="2" charset="2"/>
              </a:rPr>
              <a:t>MH is disconnected ( Meaning it prevents retransmission) </a:t>
            </a:r>
            <a:r>
              <a:rPr lang="en-US" dirty="0" smtClean="0">
                <a:sym typeface="Wingdings" panose="05000000000000000000" pitchFamily="2" charset="2"/>
              </a:rPr>
              <a:t>and send FH window size to ZERO(0)</a:t>
            </a:r>
          </a:p>
          <a:p>
            <a:r>
              <a:rPr lang="en-US" dirty="0" smtClean="0">
                <a:sym typeface="Wingdings" panose="05000000000000000000" pitchFamily="2" charset="2"/>
              </a:rPr>
              <a:t>Point-2 When SH notices that MH is connected it sets full window size of the sender FH.</a:t>
            </a:r>
            <a:endParaRPr lang="en-US" dirty="0"/>
          </a:p>
        </p:txBody>
      </p:sp>
    </p:spTree>
    <p:extLst>
      <p:ext uri="{BB962C8B-B14F-4D97-AF65-F5344CB8AC3E}">
        <p14:creationId xmlns:p14="http://schemas.microsoft.com/office/powerpoint/2010/main" xmlns="" val="438510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8675" y="657224"/>
            <a:ext cx="10544175" cy="5414963"/>
          </a:xfrm>
          <a:prstGeom prst="rect">
            <a:avLst/>
          </a:prstGeom>
        </p:spPr>
      </p:pic>
    </p:spTree>
    <p:extLst>
      <p:ext uri="{BB962C8B-B14F-4D97-AF65-F5344CB8AC3E}">
        <p14:creationId xmlns:p14="http://schemas.microsoft.com/office/powerpoint/2010/main" xmlns="" val="488360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Mobile TCP(M-TCP)</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The </a:t>
            </a:r>
            <a:r>
              <a:rPr lang="en-US" b="1" dirty="0"/>
              <a:t>M-TCP (mobile TCP)</a:t>
            </a:r>
            <a:r>
              <a:rPr lang="en-US" dirty="0"/>
              <a:t>1 approach has the same goals as I-TCP and snooping TCP: to prevent the sender window from shrinking if bit errors or disconnection but not congestion cause current problems. M-TCP wants to improve overall throughput, to lower the delay, to maintain end-to-end semantics of TCP, and to provide a more efficient handover. Additionally, M-TCP is especially adapted to the problems arising from lengthy or frequent disconnections (Brown, 1997). M-TCP splits the TCP connection into two parts as I-TCP does. An unmodified TCP is used on the standard host-</a:t>
            </a:r>
            <a:r>
              <a:rPr lang="en-US" b="1" dirty="0"/>
              <a:t>supervisory host (SH)</a:t>
            </a:r>
            <a:r>
              <a:rPr lang="en-US" dirty="0"/>
              <a:t> connection, while an optimized TCP is used on the SH-MH connection. The supervisory host is responsible for exchanging data between both parts similar to the proxy in ITCP (see Figure </a:t>
            </a:r>
            <a:r>
              <a:rPr lang="en-US" dirty="0" smtClean="0"/>
              <a:t>).</a:t>
            </a:r>
            <a:endParaRPr lang="en-US" dirty="0"/>
          </a:p>
        </p:txBody>
      </p:sp>
    </p:spTree>
    <p:extLst>
      <p:ext uri="{BB962C8B-B14F-4D97-AF65-F5344CB8AC3E}">
        <p14:creationId xmlns:p14="http://schemas.microsoft.com/office/powerpoint/2010/main" xmlns="" val="219708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0151" y="657225"/>
            <a:ext cx="9701212" cy="5314950"/>
          </a:xfrm>
          <a:prstGeom prst="rect">
            <a:avLst/>
          </a:prstGeom>
        </p:spPr>
      </p:pic>
    </p:spTree>
    <p:extLst>
      <p:ext uri="{BB962C8B-B14F-4D97-AF65-F5344CB8AC3E}">
        <p14:creationId xmlns:p14="http://schemas.microsoft.com/office/powerpoint/2010/main" xmlns="" val="2461298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TCP(M-TCP)</a:t>
            </a:r>
            <a:endParaRPr lang="en-US" dirty="0"/>
          </a:p>
        </p:txBody>
      </p:sp>
      <p:sp>
        <p:nvSpPr>
          <p:cNvPr id="3" name="Content Placeholder 2"/>
          <p:cNvSpPr>
            <a:spLocks noGrp="1"/>
          </p:cNvSpPr>
          <p:nvPr>
            <p:ph idx="1"/>
          </p:nvPr>
        </p:nvSpPr>
        <p:spPr/>
        <p:txBody>
          <a:bodyPr>
            <a:normAutofit/>
          </a:bodyPr>
          <a:lstStyle/>
          <a:p>
            <a:r>
              <a:rPr lang="en-US" dirty="0"/>
              <a:t>The M-TCP approach assumes a relatively low bit error rate on the wireless link. Therefore, it does not perform caching/retransmission of data via the SH</a:t>
            </a:r>
            <a:r>
              <a:rPr lang="en-US" dirty="0" smtClean="0"/>
              <a:t>.</a:t>
            </a:r>
          </a:p>
          <a:p>
            <a:r>
              <a:rPr lang="en-US" dirty="0" smtClean="0"/>
              <a:t> </a:t>
            </a:r>
            <a:r>
              <a:rPr lang="en-US" dirty="0"/>
              <a:t>If a packet is lost on the wireless link, it has to be retransmitted by the original sender. This maintains the TCP end-to-end semantics. The SH monitors all packets sent to the MH and ACKs returned from the MH. If the SH does not receive an ACK for some time, it assumes that the MH is disconnected</a:t>
            </a:r>
            <a:r>
              <a:rPr lang="en-US" dirty="0" smtClean="0"/>
              <a:t>.</a:t>
            </a:r>
          </a:p>
        </p:txBody>
      </p:sp>
    </p:spTree>
    <p:extLst>
      <p:ext uri="{BB962C8B-B14F-4D97-AF65-F5344CB8AC3E}">
        <p14:creationId xmlns:p14="http://schemas.microsoft.com/office/powerpoint/2010/main" xmlns="" val="1716472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TCP</a:t>
            </a:r>
            <a:endParaRPr lang="en-US" b="1" dirty="0"/>
          </a:p>
        </p:txBody>
      </p:sp>
      <p:sp>
        <p:nvSpPr>
          <p:cNvPr id="3" name="Content Placeholder 2"/>
          <p:cNvSpPr>
            <a:spLocks noGrp="1"/>
          </p:cNvSpPr>
          <p:nvPr>
            <p:ph idx="1"/>
          </p:nvPr>
        </p:nvSpPr>
        <p:spPr/>
        <p:txBody>
          <a:bodyPr/>
          <a:lstStyle/>
          <a:p>
            <a:r>
              <a:rPr lang="en-US" b="1" dirty="0"/>
              <a:t>Describe the two competing insights that led to development of indirect TCP</a:t>
            </a:r>
          </a:p>
          <a:p>
            <a:r>
              <a:rPr lang="en-US" dirty="0"/>
              <a:t>The two </a:t>
            </a:r>
            <a:r>
              <a:rPr lang="en-US" b="1" u="sng" dirty="0"/>
              <a:t>competing insights</a:t>
            </a:r>
            <a:r>
              <a:rPr lang="en-US" dirty="0"/>
              <a:t> are</a:t>
            </a:r>
          </a:p>
          <a:p>
            <a:r>
              <a:rPr lang="en-US" dirty="0"/>
              <a:t>1) TCP performs poorly together with wireless links</a:t>
            </a:r>
          </a:p>
          <a:p>
            <a:r>
              <a:rPr lang="en-US" dirty="0"/>
              <a:t>2) TCP within the fixed network cannot be changed</a:t>
            </a:r>
          </a:p>
          <a:p>
            <a:endParaRPr lang="en-US" dirty="0"/>
          </a:p>
        </p:txBody>
      </p:sp>
    </p:spTree>
    <p:extLst>
      <p:ext uri="{BB962C8B-B14F-4D97-AF65-F5344CB8AC3E}">
        <p14:creationId xmlns:p14="http://schemas.microsoft.com/office/powerpoint/2010/main" xmlns="" val="2153525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TCP(M-TCP)</a:t>
            </a:r>
            <a:endParaRPr lang="en-US" dirty="0"/>
          </a:p>
        </p:txBody>
      </p:sp>
      <p:sp>
        <p:nvSpPr>
          <p:cNvPr id="3" name="Content Placeholder 2"/>
          <p:cNvSpPr>
            <a:spLocks noGrp="1"/>
          </p:cNvSpPr>
          <p:nvPr>
            <p:ph idx="1"/>
          </p:nvPr>
        </p:nvSpPr>
        <p:spPr/>
        <p:txBody>
          <a:bodyPr>
            <a:normAutofit fontScale="92500" lnSpcReduction="20000"/>
          </a:bodyPr>
          <a:lstStyle/>
          <a:p>
            <a:r>
              <a:rPr lang="en-US" dirty="0"/>
              <a:t> It then chokes the sender by setting the </a:t>
            </a:r>
            <a:r>
              <a:rPr lang="en-US" dirty="0" err="1"/>
              <a:t>sender‟s</a:t>
            </a:r>
            <a:r>
              <a:rPr lang="en-US" dirty="0"/>
              <a:t> window size to 0. Setting the window size to 0 forces the sender to go into </a:t>
            </a:r>
            <a:r>
              <a:rPr lang="en-US" b="1" dirty="0"/>
              <a:t>persistent mode</a:t>
            </a:r>
            <a:r>
              <a:rPr lang="en-US" dirty="0"/>
              <a:t>, i.e., the state of the sender will not change no matter how long the receiver is disconnected. This means that the sender will not try to retransmit data. As soon as the SH (either the old SH or a new SH) detects connectivity again, it reopens the window of the sender to the old value. </a:t>
            </a:r>
          </a:p>
          <a:p>
            <a:r>
              <a:rPr lang="en-US" dirty="0"/>
              <a:t>The sender can continue sending at full speed. This mechanism does not require changes to the </a:t>
            </a:r>
            <a:r>
              <a:rPr lang="en-US" dirty="0" err="1"/>
              <a:t>sender‟s</a:t>
            </a:r>
            <a:r>
              <a:rPr lang="en-US" dirty="0"/>
              <a:t> TCP. The wireless side uses an adapted TCP that can recover from packet loss much faster. This modified TCP does not use slow start, thus, M-TCP needs a </a:t>
            </a:r>
            <a:r>
              <a:rPr lang="en-US" b="1" dirty="0"/>
              <a:t>bandwidth manager</a:t>
            </a:r>
            <a:r>
              <a:rPr lang="en-US" dirty="0"/>
              <a:t> to implement fair sharing over the wireless link.</a:t>
            </a:r>
          </a:p>
          <a:p>
            <a:endParaRPr lang="en-US" dirty="0" smtClean="0"/>
          </a:p>
        </p:txBody>
      </p:sp>
    </p:spTree>
    <p:extLst>
      <p:ext uri="{BB962C8B-B14F-4D97-AF65-F5344CB8AC3E}">
        <p14:creationId xmlns:p14="http://schemas.microsoft.com/office/powerpoint/2010/main" xmlns="" val="1916717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M-TCP</a:t>
            </a:r>
            <a:endParaRPr lang="en-US" b="1" dirty="0"/>
          </a:p>
        </p:txBody>
      </p:sp>
      <p:sp>
        <p:nvSpPr>
          <p:cNvPr id="3" name="Content Placeholder 2"/>
          <p:cNvSpPr>
            <a:spLocks noGrp="1"/>
          </p:cNvSpPr>
          <p:nvPr>
            <p:ph idx="1"/>
          </p:nvPr>
        </p:nvSpPr>
        <p:spPr/>
        <p:txBody>
          <a:bodyPr/>
          <a:lstStyle/>
          <a:p>
            <a:r>
              <a:rPr lang="en-US" dirty="0"/>
              <a:t>The </a:t>
            </a:r>
            <a:r>
              <a:rPr lang="en-US" b="1" dirty="0"/>
              <a:t>advantages</a:t>
            </a:r>
            <a:r>
              <a:rPr lang="en-US" dirty="0"/>
              <a:t> of M-TCP are the following</a:t>
            </a:r>
            <a:r>
              <a:rPr lang="en-US" dirty="0" smtClean="0"/>
              <a:t>:</a:t>
            </a:r>
          </a:p>
          <a:p>
            <a:r>
              <a:rPr lang="en-US" dirty="0"/>
              <a:t>It maintains the TCP end-to-end semantics. The SH does not send any ACK itself but forwards the ACKs from the MH</a:t>
            </a:r>
            <a:r>
              <a:rPr lang="en-US" dirty="0" smtClean="0"/>
              <a:t>.</a:t>
            </a:r>
          </a:p>
          <a:p>
            <a:r>
              <a:rPr lang="en-US" dirty="0"/>
              <a:t>0 If the MH is disconnected, it avoids useless retransmissions, slow starts or breaking connections by simply shrinking the sender‘s window to 0.Since it does not buffer data in the SH as I-TCP does, it is not necessary to forward buffers to a new SH. Lost packets will be automatically retransmitted to the new SH.</a:t>
            </a:r>
          </a:p>
        </p:txBody>
      </p:sp>
    </p:spTree>
    <p:extLst>
      <p:ext uri="{BB962C8B-B14F-4D97-AF65-F5344CB8AC3E}">
        <p14:creationId xmlns:p14="http://schemas.microsoft.com/office/powerpoint/2010/main" xmlns="" val="3056083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M-TCP</a:t>
            </a:r>
            <a:endParaRPr lang="en-US" b="1" dirty="0"/>
          </a:p>
        </p:txBody>
      </p:sp>
      <p:sp>
        <p:nvSpPr>
          <p:cNvPr id="3" name="Content Placeholder 2"/>
          <p:cNvSpPr>
            <a:spLocks noGrp="1"/>
          </p:cNvSpPr>
          <p:nvPr>
            <p:ph idx="1"/>
          </p:nvPr>
        </p:nvSpPr>
        <p:spPr/>
        <p:txBody>
          <a:bodyPr>
            <a:normAutofit fontScale="92500"/>
          </a:bodyPr>
          <a:lstStyle/>
          <a:p>
            <a:r>
              <a:rPr lang="en-US" dirty="0"/>
              <a:t>The lack of buffers and changing TCP on the wireless part also has some </a:t>
            </a:r>
            <a:r>
              <a:rPr lang="en-US" b="1" dirty="0"/>
              <a:t>disadvantages</a:t>
            </a:r>
            <a:r>
              <a:rPr lang="en-US" b="1" dirty="0" smtClean="0"/>
              <a:t>:</a:t>
            </a:r>
          </a:p>
          <a:p>
            <a:endParaRPr lang="en-US" dirty="0" smtClean="0"/>
          </a:p>
          <a:p>
            <a:endParaRPr lang="en-US" dirty="0"/>
          </a:p>
          <a:p>
            <a:endParaRPr lang="en-US" dirty="0"/>
          </a:p>
          <a:p>
            <a:r>
              <a:rPr lang="en-US" dirty="0" smtClean="0"/>
              <a:t>2 </a:t>
            </a:r>
            <a:r>
              <a:rPr lang="en-US" dirty="0"/>
              <a:t>A modified TCP on the wireless link not only requires modifications to the MH protocol software but also new network elements like the bandwidth manager.</a:t>
            </a:r>
          </a:p>
        </p:txBody>
      </p:sp>
      <p:sp>
        <p:nvSpPr>
          <p:cNvPr id="7" name="Rectangle 4"/>
          <p:cNvSpPr>
            <a:spLocks noChangeArrowheads="1"/>
          </p:cNvSpPr>
          <p:nvPr/>
        </p:nvSpPr>
        <p:spPr bwMode="auto">
          <a:xfrm>
            <a:off x="1751646" y="3335927"/>
            <a:ext cx="8388900"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1 As the SH does not act as proxy as in I-TCP, packet loss on the wireless link due to bit errors is propagated to the sender.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M-TCP assumes low bit error rates, which is not always a valid</a:t>
            </a:r>
            <a:endParaRPr kumimoji="0" lang="en-US" altLang="en-US" sz="13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assumption.</a:t>
            </a:r>
            <a:endParaRPr kumimoji="0" lang="en-US" altLang="en-US" sz="13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146258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85774" y="471488"/>
            <a:ext cx="11115675" cy="5972175"/>
          </a:xfrm>
          <a:prstGeom prst="rect">
            <a:avLst/>
          </a:prstGeom>
        </p:spPr>
      </p:pic>
    </p:spTree>
    <p:extLst>
      <p:ext uri="{BB962C8B-B14F-4D97-AF65-F5344CB8AC3E}">
        <p14:creationId xmlns:p14="http://schemas.microsoft.com/office/powerpoint/2010/main" xmlns="" val="1978212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I-TCP</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a:t>Working</a:t>
            </a:r>
            <a:r>
              <a:rPr lang="en-US" b="1" dirty="0" smtClean="0"/>
              <a:t>:</a:t>
            </a:r>
          </a:p>
          <a:p>
            <a:r>
              <a:rPr lang="en-US" dirty="0" smtClean="0"/>
              <a:t>Indirect </a:t>
            </a:r>
            <a:r>
              <a:rPr lang="en-US" dirty="0"/>
              <a:t>TCP or I-TCP segments the connection (figure 1)</a:t>
            </a:r>
          </a:p>
          <a:p>
            <a:r>
              <a:rPr lang="en-US" dirty="0"/>
              <a:t>no changes to the TCP protocol for hosts connected to the wired Internet, millions of computers use (variants of) this protocol</a:t>
            </a:r>
          </a:p>
          <a:p>
            <a:r>
              <a:rPr lang="en-US" dirty="0"/>
              <a:t>optimized TCP protocol for mobile hosts</a:t>
            </a:r>
          </a:p>
          <a:p>
            <a:r>
              <a:rPr lang="en-US" dirty="0"/>
              <a:t>splitting of the TCP connection at, e.g., the foreign agent into 2 TCP connections, no real end-to-end connection any longer</a:t>
            </a:r>
          </a:p>
          <a:p>
            <a:r>
              <a:rPr lang="en-US" dirty="0"/>
              <a:t>hosts in the fixed part of the net do not notice the characteristics of the wireless part</a:t>
            </a:r>
          </a:p>
          <a:p>
            <a:endParaRPr lang="en-US" dirty="0"/>
          </a:p>
        </p:txBody>
      </p:sp>
    </p:spTree>
    <p:extLst>
      <p:ext uri="{BB962C8B-B14F-4D97-AF65-F5344CB8AC3E}">
        <p14:creationId xmlns:p14="http://schemas.microsoft.com/office/powerpoint/2010/main" xmlns="" val="2898708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I-TCP</a:t>
            </a:r>
            <a:endParaRPr lang="en-US" dirty="0"/>
          </a:p>
        </p:txBody>
      </p:sp>
      <p:sp>
        <p:nvSpPr>
          <p:cNvPr id="3" name="Content Placeholder 2"/>
          <p:cNvSpPr>
            <a:spLocks noGrp="1"/>
          </p:cNvSpPr>
          <p:nvPr>
            <p:ph idx="1"/>
          </p:nvPr>
        </p:nvSpPr>
        <p:spPr/>
        <p:txBody>
          <a:bodyPr/>
          <a:lstStyle/>
          <a:p>
            <a:r>
              <a:rPr lang="en-US" u="sng" dirty="0"/>
              <a:t>Packet delivery ( CN to MN)</a:t>
            </a:r>
            <a:endParaRPr lang="en-US" dirty="0"/>
          </a:p>
          <a:p>
            <a:r>
              <a:rPr lang="en-US" dirty="0"/>
              <a:t>If CN sends packet, FA acknowledges packet and forwards packet to MN</a:t>
            </a:r>
          </a:p>
          <a:p>
            <a:r>
              <a:rPr lang="en-US" dirty="0"/>
              <a:t>If MN receives </a:t>
            </a:r>
            <a:r>
              <a:rPr lang="en-US" dirty="0" err="1"/>
              <a:t>packet,it</a:t>
            </a:r>
            <a:r>
              <a:rPr lang="en-US" dirty="0"/>
              <a:t> acknowledges</a:t>
            </a:r>
          </a:p>
          <a:p>
            <a:r>
              <a:rPr lang="en-US" dirty="0"/>
              <a:t>This acknowledgement only used by CN</a:t>
            </a:r>
          </a:p>
          <a:p>
            <a:r>
              <a:rPr lang="en-US" dirty="0"/>
              <a:t>Similarly if MN sends packet, FA acknowledges packet and forwards it to CN</a:t>
            </a:r>
          </a:p>
          <a:p>
            <a:endParaRPr lang="en-US" dirty="0"/>
          </a:p>
        </p:txBody>
      </p:sp>
    </p:spTree>
    <p:extLst>
      <p:ext uri="{BB962C8B-B14F-4D97-AF65-F5344CB8AC3E}">
        <p14:creationId xmlns:p14="http://schemas.microsoft.com/office/powerpoint/2010/main" xmlns="" val="3557225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8688" y="642939"/>
            <a:ext cx="10172700" cy="5429250"/>
          </a:xfrm>
          <a:prstGeom prst="rect">
            <a:avLst/>
          </a:prstGeom>
        </p:spPr>
      </p:pic>
    </p:spTree>
    <p:extLst>
      <p:ext uri="{BB962C8B-B14F-4D97-AF65-F5344CB8AC3E}">
        <p14:creationId xmlns:p14="http://schemas.microsoft.com/office/powerpoint/2010/main" xmlns="" val="1375749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I-TCP</a:t>
            </a:r>
            <a:endParaRPr lang="en-US" dirty="0"/>
          </a:p>
        </p:txBody>
      </p:sp>
      <p:sp>
        <p:nvSpPr>
          <p:cNvPr id="3" name="Content Placeholder 2"/>
          <p:cNvSpPr>
            <a:spLocks noGrp="1"/>
          </p:cNvSpPr>
          <p:nvPr>
            <p:ph idx="1"/>
          </p:nvPr>
        </p:nvSpPr>
        <p:spPr/>
        <p:txBody>
          <a:bodyPr/>
          <a:lstStyle/>
          <a:p>
            <a:r>
              <a:rPr lang="en-US" b="1" dirty="0"/>
              <a:t>I-TCP requires several actions as soon a handover takes place</a:t>
            </a:r>
            <a:r>
              <a:rPr lang="en-US" b="1" dirty="0" smtClean="0"/>
              <a:t>:</a:t>
            </a:r>
          </a:p>
          <a:p>
            <a:r>
              <a:rPr lang="en-US" dirty="0"/>
              <a:t>The packets have to be redirected using mobile IP</a:t>
            </a:r>
          </a:p>
          <a:p>
            <a:r>
              <a:rPr lang="en-US" dirty="0"/>
              <a:t>The access point acts as a proxy </a:t>
            </a:r>
            <a:r>
              <a:rPr lang="en-US" dirty="0" err="1"/>
              <a:t>bufferering</a:t>
            </a:r>
            <a:r>
              <a:rPr lang="en-US" dirty="0"/>
              <a:t> packets for retransmission</a:t>
            </a:r>
          </a:p>
          <a:p>
            <a:r>
              <a:rPr lang="en-US" dirty="0"/>
              <a:t>After handover, the old proxy forwards data to new proxy</a:t>
            </a:r>
          </a:p>
          <a:p>
            <a:r>
              <a:rPr lang="en-US" dirty="0"/>
              <a:t>The sockets(current state of TCP) of old proxy also migrate to new foreign agent</a:t>
            </a:r>
          </a:p>
          <a:p>
            <a:endParaRPr lang="en-US" dirty="0"/>
          </a:p>
        </p:txBody>
      </p:sp>
    </p:spTree>
    <p:extLst>
      <p:ext uri="{BB962C8B-B14F-4D97-AF65-F5344CB8AC3E}">
        <p14:creationId xmlns:p14="http://schemas.microsoft.com/office/powerpoint/2010/main" xmlns="" val="3807467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1538" y="742950"/>
            <a:ext cx="10401300" cy="5300663"/>
          </a:xfrm>
          <a:prstGeom prst="rect">
            <a:avLst/>
          </a:prstGeom>
        </p:spPr>
      </p:pic>
    </p:spTree>
    <p:extLst>
      <p:ext uri="{BB962C8B-B14F-4D97-AF65-F5344CB8AC3E}">
        <p14:creationId xmlns:p14="http://schemas.microsoft.com/office/powerpoint/2010/main" xmlns="" val="2650784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I-TCP  Acknowledgements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Here the correspondent node (i.e. Sender) does not notice the wireless link or segmentation of the connection.</a:t>
            </a:r>
          </a:p>
          <a:p>
            <a:r>
              <a:rPr lang="en-US" dirty="0"/>
              <a:t>The foreign Agent (FA) becomes or acts as a proxy and relays data in both directions.</a:t>
            </a:r>
          </a:p>
          <a:p>
            <a:r>
              <a:rPr lang="en-US" dirty="0"/>
              <a:t>When the CN sends data, FA sends back a acknowledgement to it.</a:t>
            </a:r>
          </a:p>
          <a:p>
            <a:r>
              <a:rPr lang="en-US" dirty="0"/>
              <a:t>When the mobile host receives a packet from FA, the mobile host also sends back an acknowledgement</a:t>
            </a:r>
          </a:p>
          <a:p>
            <a:r>
              <a:rPr lang="en-US" dirty="0"/>
              <a:t>This acknowledgement is a local acknowledgement. It will not be forwarded to the CN.</a:t>
            </a:r>
          </a:p>
          <a:p>
            <a:r>
              <a:rPr lang="en-US" dirty="0"/>
              <a:t>If a packet is lost in wireless transmission (i.e. no acknowledgement received) then FA will try re-transmitting it again.</a:t>
            </a:r>
          </a:p>
          <a:p>
            <a:endParaRPr lang="en-US" dirty="0"/>
          </a:p>
        </p:txBody>
      </p:sp>
    </p:spTree>
    <p:extLst>
      <p:ext uri="{BB962C8B-B14F-4D97-AF65-F5344CB8AC3E}">
        <p14:creationId xmlns:p14="http://schemas.microsoft.com/office/powerpoint/2010/main" xmlns="" val="156200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252</TotalTime>
  <Words>1646</Words>
  <Application>Microsoft Office PowerPoint</Application>
  <PresentationFormat>Custom</PresentationFormat>
  <Paragraphs>130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Organic</vt:lpstr>
      <vt:lpstr>I-TCP, SNOOPING TCP, Mobile TCP, </vt:lpstr>
      <vt:lpstr>About TCP</vt:lpstr>
      <vt:lpstr>About TCP</vt:lpstr>
      <vt:lpstr>I-TCP</vt:lpstr>
      <vt:lpstr>I-TCP</vt:lpstr>
      <vt:lpstr>Slide 6</vt:lpstr>
      <vt:lpstr>I-TCP</vt:lpstr>
      <vt:lpstr>Slide 8</vt:lpstr>
      <vt:lpstr>I-TCP  Acknowledgements</vt:lpstr>
      <vt:lpstr>I-TCP  Advantages</vt:lpstr>
      <vt:lpstr>I-TCP  Disdvantages</vt:lpstr>
      <vt:lpstr>Snooping TCP </vt:lpstr>
      <vt:lpstr>Snooping TCP </vt:lpstr>
      <vt:lpstr>Slide 14</vt:lpstr>
      <vt:lpstr>Snooping TCP </vt:lpstr>
      <vt:lpstr>Snooping TCP </vt:lpstr>
      <vt:lpstr>Snooping TCP </vt:lpstr>
      <vt:lpstr>Snooping TCP </vt:lpstr>
      <vt:lpstr>Snooping TCP </vt:lpstr>
      <vt:lpstr>Snooping TCP </vt:lpstr>
      <vt:lpstr>Advantages of Snoop-TCP:</vt:lpstr>
      <vt:lpstr>Dis-Advantages of Snoop-TCP:</vt:lpstr>
      <vt:lpstr>Mobile TCP</vt:lpstr>
      <vt:lpstr>IMPORTANT POINTS ABOUT SH</vt:lpstr>
      <vt:lpstr>Slide 25</vt:lpstr>
      <vt:lpstr>Slide 26</vt:lpstr>
      <vt:lpstr>Mobile TCP(M-TCP)</vt:lpstr>
      <vt:lpstr>Slide 28</vt:lpstr>
      <vt:lpstr>Mobile TCP(M-TCP)</vt:lpstr>
      <vt:lpstr>Mobile TCP(M-TCP)</vt:lpstr>
      <vt:lpstr>Advantages of M-TCP</vt:lpstr>
      <vt:lpstr>Dis-advantages of M-TCP</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TCP, I-TCP, SNOOPING TCP</dc:title>
  <dc:creator>user</dc:creator>
  <cp:lastModifiedBy>Windows User</cp:lastModifiedBy>
  <cp:revision>11</cp:revision>
  <dcterms:created xsi:type="dcterms:W3CDTF">2021-05-17T02:58:28Z</dcterms:created>
  <dcterms:modified xsi:type="dcterms:W3CDTF">2021-09-21T06:41:11Z</dcterms:modified>
</cp:coreProperties>
</file>