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7" r:id="rId4"/>
    <p:sldId id="271" r:id="rId5"/>
    <p:sldId id="269" r:id="rId6"/>
    <p:sldId id="266" r:id="rId7"/>
    <p:sldId id="258" r:id="rId8"/>
    <p:sldId id="259" r:id="rId9"/>
    <p:sldId id="260" r:id="rId10"/>
    <p:sldId id="261" r:id="rId11"/>
    <p:sldId id="262" r:id="rId12"/>
    <p:sldId id="263" r:id="rId13"/>
    <p:sldId id="264" r:id="rId14"/>
    <p:sldId id="272" r:id="rId15"/>
    <p:sldId id="273" r:id="rId16"/>
    <p:sldId id="274" r:id="rId17"/>
    <p:sldId id="275" r:id="rId18"/>
    <p:sldId id="276" r:id="rId19"/>
    <p:sldId id="277" r:id="rId20"/>
    <p:sldId id="279" r:id="rId21"/>
    <p:sldId id="278" r:id="rId22"/>
    <p:sldId id="280" r:id="rId23"/>
    <p:sldId id="281" r:id="rId24"/>
    <p:sldId id="284"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1F0C418-1EE3-4F94-82A1-742A9E358209}">
          <p14:sldIdLst>
            <p14:sldId id="256"/>
            <p14:sldId id="268"/>
            <p14:sldId id="267"/>
            <p14:sldId id="271"/>
            <p14:sldId id="269"/>
            <p14:sldId id="266"/>
            <p14:sldId id="258"/>
            <p14:sldId id="259"/>
            <p14:sldId id="260"/>
            <p14:sldId id="261"/>
            <p14:sldId id="262"/>
            <p14:sldId id="263"/>
            <p14:sldId id="264"/>
            <p14:sldId id="272"/>
            <p14:sldId id="273"/>
            <p14:sldId id="274"/>
            <p14:sldId id="275"/>
            <p14:sldId id="276"/>
            <p14:sldId id="277"/>
            <p14:sldId id="279"/>
            <p14:sldId id="278"/>
            <p14:sldId id="280"/>
            <p14:sldId id="281"/>
            <p14:sldId id="284"/>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180287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9354E6-896A-440C-8101-AD85E4F03D28}"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56578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1470466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016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172162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3976819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3958211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1324539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33892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41222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325968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9354E6-896A-440C-8101-AD85E4F03D28}"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241595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354E6-896A-440C-8101-AD85E4F03D28}"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327161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367100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349506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49354E6-896A-440C-8101-AD85E4F03D28}" type="datetimeFigureOut">
              <a:rPr lang="en-IN" smtClean="0"/>
              <a:t>04-04-2023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3477788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9354E6-896A-440C-8101-AD85E4F03D28}"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6D39A3-AEA3-46D2-854E-4CCD9110983A}" type="slidenum">
              <a:rPr lang="en-IN" smtClean="0"/>
              <a:t>‹#›</a:t>
            </a:fld>
            <a:endParaRPr lang="en-IN"/>
          </a:p>
        </p:txBody>
      </p:sp>
    </p:spTree>
    <p:extLst>
      <p:ext uri="{BB962C8B-B14F-4D97-AF65-F5344CB8AC3E}">
        <p14:creationId xmlns:p14="http://schemas.microsoft.com/office/powerpoint/2010/main" val="126841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9354E6-896A-440C-8101-AD85E4F03D28}" type="datetimeFigureOut">
              <a:rPr lang="en-IN" smtClean="0"/>
              <a:t>04-04-2023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6D39A3-AEA3-46D2-854E-4CCD9110983A}" type="slidenum">
              <a:rPr lang="en-IN" smtClean="0"/>
              <a:t>‹#›</a:t>
            </a:fld>
            <a:endParaRPr lang="en-IN"/>
          </a:p>
        </p:txBody>
      </p:sp>
    </p:spTree>
    <p:extLst>
      <p:ext uri="{BB962C8B-B14F-4D97-AF65-F5344CB8AC3E}">
        <p14:creationId xmlns:p14="http://schemas.microsoft.com/office/powerpoint/2010/main" val="16158629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07936-79E5-4924-ACD2-0994563C59F3}"/>
              </a:ext>
            </a:extLst>
          </p:cNvPr>
          <p:cNvSpPr>
            <a:spLocks noGrp="1"/>
          </p:cNvSpPr>
          <p:nvPr>
            <p:ph type="ctrTitle"/>
          </p:nvPr>
        </p:nvSpPr>
        <p:spPr>
          <a:xfrm>
            <a:off x="389965" y="1219200"/>
            <a:ext cx="11214847" cy="2451847"/>
          </a:xfrm>
        </p:spPr>
        <p:txBody>
          <a:bodyPr>
            <a:normAutofit/>
          </a:bodyPr>
          <a:lstStyle/>
          <a:p>
            <a:br>
              <a:rPr lang="en-IN" dirty="0"/>
            </a:br>
            <a:r>
              <a:rPr lang="en-IN" sz="6000" dirty="0">
                <a:solidFill>
                  <a:srgbClr val="0070C0"/>
                </a:solidFill>
                <a:latin typeface="Times New Roman" panose="02020603050405020304" pitchFamily="18" charset="0"/>
                <a:cs typeface="Times New Roman" panose="02020603050405020304" pitchFamily="18" charset="0"/>
              </a:rPr>
              <a:t>ONLINE VEGETABLE MARKET</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9225F2-61F2-44E8-836D-82F00FC3C412}"/>
              </a:ext>
            </a:extLst>
          </p:cNvPr>
          <p:cNvSpPr>
            <a:spLocks noGrp="1"/>
          </p:cNvSpPr>
          <p:nvPr>
            <p:ph type="subTitle"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661277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77F3-ED71-423A-9BF1-B2D7C926A672}"/>
              </a:ext>
            </a:extLst>
          </p:cNvPr>
          <p:cNvSpPr>
            <a:spLocks noGrp="1"/>
          </p:cNvSpPr>
          <p:nvPr>
            <p:ph type="title"/>
          </p:nvPr>
        </p:nvSpPr>
        <p:spPr>
          <a:xfrm>
            <a:off x="646111" y="452718"/>
            <a:ext cx="9404723" cy="6176682"/>
          </a:xfrm>
        </p:spPr>
        <p:txBody>
          <a:bodyPr/>
          <a:lstStyle/>
          <a:p>
            <a:r>
              <a:rPr lang="en-IN" sz="5400" dirty="0">
                <a:solidFill>
                  <a:srgbClr val="002060"/>
                </a:solidFill>
                <a:latin typeface="Times New Roman" panose="02020603050405020304" pitchFamily="18" charset="0"/>
                <a:cs typeface="Times New Roman" panose="02020603050405020304" pitchFamily="18" charset="0"/>
              </a:rPr>
              <a:t>Functional requirements</a:t>
            </a:r>
            <a:br>
              <a:rPr lang="en-IN" sz="5400" dirty="0">
                <a:solidFill>
                  <a:srgbClr val="00206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System should allow the user to select    	restaurant and menus from catalog.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System should provide check table 	availability and reserve table.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System should provide facility to check 	 order state.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4) System should provide facility to 				  customer validation.</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53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8C90-F8F5-4FB8-B6B2-8FBB1B477A81}"/>
              </a:ext>
            </a:extLst>
          </p:cNvPr>
          <p:cNvSpPr>
            <a:spLocks noGrp="1"/>
          </p:cNvSpPr>
          <p:nvPr>
            <p:ph type="title"/>
          </p:nvPr>
        </p:nvSpPr>
        <p:spPr>
          <a:xfrm>
            <a:off x="646111" y="452718"/>
            <a:ext cx="9404723" cy="6108102"/>
          </a:xfrm>
        </p:spPr>
        <p:txBody>
          <a:bodyPr/>
          <a:lstStyle/>
          <a:p>
            <a:r>
              <a:rPr lang="en-IN" sz="5400" dirty="0">
                <a:solidFill>
                  <a:srgbClr val="002060"/>
                </a:solidFill>
                <a:latin typeface="Times New Roman" panose="02020603050405020304" pitchFamily="18" charset="0"/>
                <a:cs typeface="Times New Roman" panose="02020603050405020304" pitchFamily="18" charset="0"/>
              </a:rPr>
              <a:t>Non-functional requirements</a:t>
            </a:r>
            <a:br>
              <a:rPr lang="en-IN" sz="5400" dirty="0">
                <a:solidFill>
                  <a:srgbClr val="002060"/>
                </a:solidFill>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Performance: -Server should be minimized as much as possible to get maximum performance</a:t>
            </a:r>
            <a:br>
              <a:rPr lang="en-US"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Availability: -Because customer access the website across the world, it needs to be able to be available 24 hours a day, 7-day s a week</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Reliability: - Because of 24*7 availability, backup plan and procedures must be introduced.</a:t>
            </a:r>
            <a:endParaRPr lang="en-I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1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9A7B-A1E0-449A-A197-3640C2B5CFE8}"/>
              </a:ext>
            </a:extLst>
          </p:cNvPr>
          <p:cNvSpPr>
            <a:spLocks noGrp="1"/>
          </p:cNvSpPr>
          <p:nvPr>
            <p:ph type="title"/>
          </p:nvPr>
        </p:nvSpPr>
        <p:spPr>
          <a:xfrm>
            <a:off x="646111" y="452718"/>
            <a:ext cx="9404723" cy="6245262"/>
          </a:xfrm>
        </p:spPr>
        <p:txBody>
          <a:bodyPr/>
          <a:lstStyle/>
          <a:p>
            <a:r>
              <a:rPr lang="en-US" sz="4000" dirty="0">
                <a:solidFill>
                  <a:srgbClr val="002060"/>
                </a:solidFill>
                <a:latin typeface="Times New Roman" panose="02020603050405020304" pitchFamily="18" charset="0"/>
                <a:cs typeface="Times New Roman" panose="02020603050405020304" pitchFamily="18" charset="0"/>
              </a:rPr>
              <a:t>HARDWARE REQUIREMENT AND SOFTWARE REQUIREMENT</a:t>
            </a:r>
            <a:br>
              <a:rPr lang="en-US" sz="4000" dirty="0">
                <a:solidFill>
                  <a:srgbClr val="002060"/>
                </a:solidFill>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HARDWARE REQUIREMENT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Processor: - Intel(R) Core(TM) i3-5005U CPU @ 2.00GHz 2.00 GHz 	2. Memory: - 8.00 GB RAM for windows 									                      XP/windows7/windows8/windows 8.1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3. System Type: - 64 bit Operating System, x64-based processor</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SOFTWARE REQUIREMENTS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1. FRONTEND: - Java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2. BACKEND: - My SQL.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3. BROWSER: - Google Chrome</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37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A73F-5E3F-4859-854B-5568B0616BF0}"/>
              </a:ext>
            </a:extLst>
          </p:cNvPr>
          <p:cNvSpPr>
            <a:spLocks noGrp="1"/>
          </p:cNvSpPr>
          <p:nvPr>
            <p:ph type="title"/>
          </p:nvPr>
        </p:nvSpPr>
        <p:spPr>
          <a:xfrm>
            <a:off x="646111" y="452718"/>
            <a:ext cx="9404723" cy="6405282"/>
          </a:xfrm>
        </p:spPr>
        <p:txBody>
          <a:bodyPr/>
          <a:lstStyle/>
          <a:p>
            <a:r>
              <a:rPr lang="en-IN" sz="5400" dirty="0">
                <a:solidFill>
                  <a:srgbClr val="002060"/>
                </a:solidFill>
                <a:latin typeface="Times New Roman" panose="02020603050405020304" pitchFamily="18" charset="0"/>
                <a:cs typeface="Times New Roman" panose="02020603050405020304" pitchFamily="18" charset="0"/>
              </a:rPr>
              <a:t>CLASS DIAGRAM</a:t>
            </a:r>
            <a:br>
              <a:rPr lang="en-IN" sz="5400"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286C59F-A49F-4D7B-9D71-C552E83CC6AE}"/>
              </a:ext>
            </a:extLst>
          </p:cNvPr>
          <p:cNvSpPr/>
          <p:nvPr/>
        </p:nvSpPr>
        <p:spPr>
          <a:xfrm>
            <a:off x="377370" y="1480457"/>
            <a:ext cx="1763795" cy="26561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Customer Information</a:t>
            </a:r>
          </a:p>
          <a:p>
            <a:r>
              <a:rPr lang="en-IN" dirty="0">
                <a:latin typeface="Times New Roman" panose="02020603050405020304" pitchFamily="18" charset="0"/>
                <a:cs typeface="Times New Roman" panose="02020603050405020304" pitchFamily="18" charset="0"/>
              </a:rPr>
              <a:t>+name</a:t>
            </a:r>
          </a:p>
          <a:p>
            <a:r>
              <a:rPr lang="en-IN" dirty="0">
                <a:latin typeface="Times New Roman" panose="02020603050405020304" pitchFamily="18" charset="0"/>
                <a:cs typeface="Times New Roman" panose="02020603050405020304" pitchFamily="18" charset="0"/>
              </a:rPr>
              <a:t> +address</a:t>
            </a:r>
          </a:p>
          <a:p>
            <a:r>
              <a:rPr lang="en-IN" dirty="0">
                <a:latin typeface="Times New Roman" panose="02020603050405020304" pitchFamily="18" charset="0"/>
                <a:cs typeface="Times New Roman" panose="02020603050405020304" pitchFamily="18" charset="0"/>
              </a:rPr>
              <a:t>+area</a:t>
            </a:r>
          </a:p>
          <a:p>
            <a:r>
              <a:rPr lang="en-IN" dirty="0">
                <a:latin typeface="Times New Roman" panose="02020603050405020304" pitchFamily="18" charset="0"/>
                <a:cs typeface="Times New Roman" panose="02020603050405020304" pitchFamily="18" charset="0"/>
              </a:rPr>
              <a:t>+city</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pincode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+Mobile _ no</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Email_id</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E4BEF3E-BC00-491C-8607-32D979B8CC4E}"/>
              </a:ext>
            </a:extLst>
          </p:cNvPr>
          <p:cNvSpPr/>
          <p:nvPr/>
        </p:nvSpPr>
        <p:spPr>
          <a:xfrm>
            <a:off x="6792687" y="1172028"/>
            <a:ext cx="1799770" cy="26561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Payment Collection</a:t>
            </a:r>
          </a:p>
          <a:p>
            <a:r>
              <a:rPr lang="en-IN" dirty="0">
                <a:latin typeface="Times New Roman" panose="02020603050405020304" pitchFamily="18" charset="0"/>
                <a:cs typeface="Times New Roman" panose="02020603050405020304" pitchFamily="18" charset="0"/>
              </a:rPr>
              <a:t>+payment _ id</a:t>
            </a:r>
          </a:p>
          <a:p>
            <a:r>
              <a:rPr lang="en-IN" dirty="0">
                <a:latin typeface="Times New Roman" panose="02020603050405020304" pitchFamily="18" charset="0"/>
                <a:cs typeface="Times New Roman" panose="02020603050405020304" pitchFamily="18" charset="0"/>
              </a:rPr>
              <a:t> +login _ id</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salesbill</a:t>
            </a:r>
            <a:r>
              <a:rPr lang="en-IN" dirty="0">
                <a:latin typeface="Times New Roman" panose="02020603050405020304" pitchFamily="18" charset="0"/>
                <a:cs typeface="Times New Roman" panose="02020603050405020304" pitchFamily="18" charset="0"/>
              </a:rPr>
              <a:t> _ no</a:t>
            </a:r>
          </a:p>
          <a:p>
            <a:r>
              <a:rPr lang="en-IN" dirty="0">
                <a:latin typeface="Times New Roman" panose="02020603050405020304" pitchFamily="18" charset="0"/>
                <a:cs typeface="Times New Roman" panose="02020603050405020304" pitchFamily="18" charset="0"/>
              </a:rPr>
              <a:t>+customer _ id</a:t>
            </a:r>
          </a:p>
          <a:p>
            <a:r>
              <a:rPr lang="en-IN" dirty="0">
                <a:latin typeface="Times New Roman" panose="02020603050405020304" pitchFamily="18" charset="0"/>
                <a:cs typeface="Times New Roman" panose="02020603050405020304" pitchFamily="18" charset="0"/>
              </a:rPr>
              <a:t>+paid _ amount</a:t>
            </a:r>
          </a:p>
          <a:p>
            <a:r>
              <a:rPr lang="en-IN" dirty="0">
                <a:latin typeface="Times New Roman" panose="02020603050405020304" pitchFamily="18" charset="0"/>
                <a:cs typeface="Times New Roman" panose="02020603050405020304" pitchFamily="18" charset="0"/>
              </a:rPr>
              <a:t>+paid _ mode</a:t>
            </a:r>
          </a:p>
          <a:p>
            <a:r>
              <a:rPr lang="en-IN" dirty="0">
                <a:latin typeface="Times New Roman" panose="02020603050405020304" pitchFamily="18" charset="0"/>
                <a:cs typeface="Times New Roman" panose="02020603050405020304" pitchFamily="18" charset="0"/>
              </a:rPr>
              <a:t>+credit card _ no</a:t>
            </a:r>
          </a:p>
        </p:txBody>
      </p:sp>
      <p:sp>
        <p:nvSpPr>
          <p:cNvPr id="8" name="Rectangle 7">
            <a:extLst>
              <a:ext uri="{FF2B5EF4-FFF2-40B4-BE49-F238E27FC236}">
                <a16:creationId xmlns:a16="http://schemas.microsoft.com/office/drawing/2014/main" id="{2364BD4A-E02E-409E-92CF-0E8F9EA3EE81}"/>
              </a:ext>
            </a:extLst>
          </p:cNvPr>
          <p:cNvSpPr/>
          <p:nvPr/>
        </p:nvSpPr>
        <p:spPr>
          <a:xfrm>
            <a:off x="9992859" y="4019495"/>
            <a:ext cx="1553030" cy="1670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Login Details</a:t>
            </a:r>
          </a:p>
          <a:p>
            <a:r>
              <a:rPr lang="en-IN" dirty="0">
                <a:latin typeface="Times New Roman" panose="02020603050405020304" pitchFamily="18" charset="0"/>
                <a:cs typeface="Times New Roman" panose="02020603050405020304" pitchFamily="18" charset="0"/>
              </a:rPr>
              <a:t>+user _ id</a:t>
            </a:r>
          </a:p>
          <a:p>
            <a:r>
              <a:rPr lang="en-IN" dirty="0">
                <a:latin typeface="Times New Roman" panose="02020603050405020304" pitchFamily="18" charset="0"/>
                <a:cs typeface="Times New Roman" panose="02020603050405020304" pitchFamily="18" charset="0"/>
              </a:rPr>
              <a:t> +email _ id</a:t>
            </a:r>
          </a:p>
          <a:p>
            <a:r>
              <a:rPr lang="en-IN" dirty="0">
                <a:latin typeface="Times New Roman" panose="02020603050405020304" pitchFamily="18" charset="0"/>
                <a:cs typeface="Times New Roman" panose="02020603050405020304" pitchFamily="18" charset="0"/>
              </a:rPr>
              <a:t>+password </a:t>
            </a:r>
          </a:p>
        </p:txBody>
      </p:sp>
      <p:sp>
        <p:nvSpPr>
          <p:cNvPr id="9" name="Rectangle 8">
            <a:extLst>
              <a:ext uri="{FF2B5EF4-FFF2-40B4-BE49-F238E27FC236}">
                <a16:creationId xmlns:a16="http://schemas.microsoft.com/office/drawing/2014/main" id="{FA692C05-33C6-4CDE-AF4D-4F3B8EFBD7E1}"/>
              </a:ext>
            </a:extLst>
          </p:cNvPr>
          <p:cNvSpPr/>
          <p:nvPr/>
        </p:nvSpPr>
        <p:spPr>
          <a:xfrm>
            <a:off x="3077027" y="4850493"/>
            <a:ext cx="1553030" cy="1670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Order Details</a:t>
            </a:r>
          </a:p>
          <a:p>
            <a:r>
              <a:rPr lang="en-IN" dirty="0">
                <a:latin typeface="Times New Roman" panose="02020603050405020304" pitchFamily="18" charset="0"/>
                <a:cs typeface="Times New Roman" panose="02020603050405020304" pitchFamily="18" charset="0"/>
              </a:rPr>
              <a:t>+order _ id</a:t>
            </a:r>
          </a:p>
          <a:p>
            <a:r>
              <a:rPr lang="en-IN" dirty="0">
                <a:latin typeface="Times New Roman" panose="02020603050405020304" pitchFamily="18" charset="0"/>
                <a:cs typeface="Times New Roman" panose="02020603050405020304" pitchFamily="18" charset="0"/>
              </a:rPr>
              <a:t> +order _ date</a:t>
            </a:r>
          </a:p>
          <a:p>
            <a:r>
              <a:rPr lang="en-IN" dirty="0">
                <a:latin typeface="Times New Roman" panose="02020603050405020304" pitchFamily="18" charset="0"/>
                <a:cs typeface="Times New Roman" panose="02020603050405020304" pitchFamily="18" charset="0"/>
              </a:rPr>
              <a:t>+table _ id </a:t>
            </a:r>
          </a:p>
        </p:txBody>
      </p:sp>
      <p:cxnSp>
        <p:nvCxnSpPr>
          <p:cNvPr id="11" name="Straight Connector 10">
            <a:extLst>
              <a:ext uri="{FF2B5EF4-FFF2-40B4-BE49-F238E27FC236}">
                <a16:creationId xmlns:a16="http://schemas.microsoft.com/office/drawing/2014/main" id="{3FCB47C7-39B0-4AD1-BD15-04A3BFB3A575}"/>
              </a:ext>
            </a:extLst>
          </p:cNvPr>
          <p:cNvCxnSpPr/>
          <p:nvPr/>
        </p:nvCxnSpPr>
        <p:spPr>
          <a:xfrm flipV="1">
            <a:off x="2141166" y="2336800"/>
            <a:ext cx="4651521" cy="131855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5EEDB19A-707F-49CB-9A6E-B438F38864FF}"/>
              </a:ext>
            </a:extLst>
          </p:cNvPr>
          <p:cNvCxnSpPr>
            <a:cxnSpLocks/>
          </p:cNvCxnSpPr>
          <p:nvPr/>
        </p:nvCxnSpPr>
        <p:spPr>
          <a:xfrm>
            <a:off x="8592457" y="2774736"/>
            <a:ext cx="1915886" cy="1244759"/>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4292C63C-A2C4-4870-A452-711E57A177BB}"/>
              </a:ext>
            </a:extLst>
          </p:cNvPr>
          <p:cNvCxnSpPr>
            <a:cxnSpLocks/>
            <a:endCxn id="9" idx="3"/>
          </p:cNvCxnSpPr>
          <p:nvPr/>
        </p:nvCxnSpPr>
        <p:spPr>
          <a:xfrm flipH="1">
            <a:off x="4630057" y="4641874"/>
            <a:ext cx="5362802" cy="104409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F52C34A2-6C32-4623-8EBC-2B701AB54793}"/>
              </a:ext>
            </a:extLst>
          </p:cNvPr>
          <p:cNvCxnSpPr>
            <a:cxnSpLocks/>
            <a:stCxn id="9" idx="1"/>
          </p:cNvCxnSpPr>
          <p:nvPr/>
        </p:nvCxnSpPr>
        <p:spPr>
          <a:xfrm flipH="1" flipV="1">
            <a:off x="1393371" y="4136571"/>
            <a:ext cx="1683656" cy="154940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2780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EF3A36-DDE2-485F-96CF-0270DF152A07}"/>
              </a:ext>
            </a:extLst>
          </p:cNvPr>
          <p:cNvSpPr>
            <a:spLocks noGrp="1"/>
          </p:cNvSpPr>
          <p:nvPr>
            <p:ph type="title"/>
          </p:nvPr>
        </p:nvSpPr>
        <p:spPr>
          <a:xfrm>
            <a:off x="646111" y="452718"/>
            <a:ext cx="9686609" cy="6130962"/>
          </a:xfrm>
        </p:spPr>
        <p:txBody>
          <a:bodyPr/>
          <a:lstStyle/>
          <a:p>
            <a:r>
              <a:rPr lang="en-IN" sz="5400" dirty="0">
                <a:solidFill>
                  <a:srgbClr val="002060"/>
                </a:solidFill>
                <a:latin typeface="Times New Roman" panose="02020603050405020304" pitchFamily="18" charset="0"/>
                <a:cs typeface="Times New Roman" panose="02020603050405020304" pitchFamily="18" charset="0"/>
              </a:rPr>
              <a:t>System Design</a:t>
            </a:r>
            <a:br>
              <a:rPr lang="en-IN" sz="54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1) Data module</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&gt;</a:t>
            </a:r>
            <a:r>
              <a:rPr lang="en-US" sz="3600" dirty="0">
                <a:latin typeface="Times New Roman" panose="02020603050405020304" pitchFamily="18" charset="0"/>
                <a:cs typeface="Times New Roman" panose="02020603050405020304" pitchFamily="18" charset="0"/>
              </a:rPr>
              <a:t>Login Pages: - A user and admin must login 		with his user name and password to the system 	after registration.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&gt;Vegetable menu maker: - menu maker helps 			you transform a handful of vegetable photos 			and some saucy sentences into a complete, 			professional menu in just a few minutes</a:t>
            </a:r>
            <a:r>
              <a:rPr lang="en-US" sz="3600" dirty="0"/>
              <a:t>.</a:t>
            </a:r>
            <a:br>
              <a:rPr lang="en-IN" sz="7200" dirty="0">
                <a:latin typeface="Times New Roman" panose="02020603050405020304" pitchFamily="18" charset="0"/>
                <a:cs typeface="Times New Roman" panose="02020603050405020304" pitchFamily="18" charset="0"/>
              </a:rPr>
            </a:b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74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89C0-BE45-4826-9624-9F77A34854D1}"/>
              </a:ext>
            </a:extLst>
          </p:cNvPr>
          <p:cNvSpPr>
            <a:spLocks noGrp="1"/>
          </p:cNvSpPr>
          <p:nvPr>
            <p:ph type="title"/>
          </p:nvPr>
        </p:nvSpPr>
        <p:spPr>
          <a:xfrm>
            <a:off x="1" y="452718"/>
            <a:ext cx="10050834" cy="6245262"/>
          </a:xfrm>
        </p:spPr>
        <p:txBody>
          <a:bodyPr/>
          <a:lstStyle/>
          <a:p>
            <a:r>
              <a:rPr lang="en-US" dirty="0">
                <a:latin typeface="Times New Roman" panose="02020603050405020304" pitchFamily="18" charset="0"/>
                <a:cs typeface="Times New Roman" panose="02020603050405020304" pitchFamily="18" charset="0"/>
              </a:rPr>
              <a:t>&gt;Online vegetable booking: - In order to 		manage the vegetables, they must 	</a:t>
            </a:r>
            <a:r>
              <a:rPr lang="en-US" dirty="0" err="1">
                <a:latin typeface="Times New Roman" panose="02020603050405020304" pitchFamily="18" charset="0"/>
                <a:cs typeface="Times New Roman" panose="02020603050405020304" pitchFamily="18" charset="0"/>
              </a:rPr>
              <a:t>memorise</a:t>
            </a:r>
            <a:r>
              <a:rPr lang="en-US" dirty="0">
                <a:latin typeface="Times New Roman" panose="02020603050405020304" pitchFamily="18" charset="0"/>
                <a:cs typeface="Times New Roman" panose="02020603050405020304" pitchFamily="18" charset="0"/>
              </a:rPr>
              <a:t> or retain information about 		what vegetables are available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&gt;Payment methods: - online payments let 			your customers pay for your goods 	and services through your website or 	app. Payments can be automatic and 	convenient. Make sure you use encryption for sending payment information to protect your</a:t>
            </a:r>
            <a:r>
              <a:rPr lang="en-US" dirty="0"/>
              <a:t> customers from cyber criminals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30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E65C-6271-4817-AAFC-A9406DDF1B56}"/>
              </a:ext>
            </a:extLst>
          </p:cNvPr>
          <p:cNvSpPr>
            <a:spLocks noGrp="1"/>
          </p:cNvSpPr>
          <p:nvPr>
            <p:ph type="title"/>
          </p:nvPr>
        </p:nvSpPr>
        <p:spPr>
          <a:xfrm>
            <a:off x="646111" y="452718"/>
            <a:ext cx="9404723" cy="4736502"/>
          </a:xfrm>
        </p:spPr>
        <p:txBody>
          <a:bodyPr/>
          <a:lstStyle/>
          <a:p>
            <a:r>
              <a:rPr lang="en-US" dirty="0">
                <a:latin typeface="Times New Roman" panose="02020603050405020304" pitchFamily="18" charset="0"/>
                <a:cs typeface="Times New Roman" panose="02020603050405020304" pitchFamily="18" charset="0"/>
              </a:rPr>
              <a:t>&gt;Reservation management: - It can manage all table reservations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&gt;Table management: - it can manage table and seats of the restaurant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65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3233-9299-41B2-A0AD-93AE644104A5}"/>
              </a:ext>
            </a:extLst>
          </p:cNvPr>
          <p:cNvSpPr>
            <a:spLocks noGrp="1"/>
          </p:cNvSpPr>
          <p:nvPr>
            <p:ph type="title"/>
          </p:nvPr>
        </p:nvSpPr>
        <p:spPr>
          <a:xfrm>
            <a:off x="646111" y="452718"/>
            <a:ext cx="9404723" cy="1170342"/>
          </a:xfrm>
        </p:spPr>
        <p:txBody>
          <a:bodyPr/>
          <a:lstStyle/>
          <a:p>
            <a:r>
              <a:rPr lang="en-IN" dirty="0">
                <a:latin typeface="Times New Roman" panose="02020603050405020304" pitchFamily="18" charset="0"/>
                <a:cs typeface="Times New Roman" panose="02020603050405020304" pitchFamily="18" charset="0"/>
              </a:rPr>
              <a:t>Data Dictionary</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Registration Page:</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5A88982-9AE2-4042-A5EA-67EB5B4C680D}"/>
              </a:ext>
            </a:extLst>
          </p:cNvPr>
          <p:cNvGraphicFramePr>
            <a:graphicFrameLocks noGrp="1"/>
          </p:cNvGraphicFramePr>
          <p:nvPr>
            <p:ph idx="1"/>
            <p:extLst>
              <p:ext uri="{D42A27DB-BD31-4B8C-83A1-F6EECF244321}">
                <p14:modId xmlns:p14="http://schemas.microsoft.com/office/powerpoint/2010/main" val="4141001983"/>
              </p:ext>
            </p:extLst>
          </p:nvPr>
        </p:nvGraphicFramePr>
        <p:xfrm>
          <a:off x="1103684" y="1853248"/>
          <a:ext cx="8947150" cy="4364672"/>
        </p:xfrm>
        <a:graphic>
          <a:graphicData uri="http://schemas.openxmlformats.org/drawingml/2006/table">
            <a:tbl>
              <a:tblPr firstRow="1" bandRow="1">
                <a:tableStyleId>{5940675A-B579-460E-94D1-54222C63F5DA}</a:tableStyleId>
              </a:tblPr>
              <a:tblGrid>
                <a:gridCol w="1789430">
                  <a:extLst>
                    <a:ext uri="{9D8B030D-6E8A-4147-A177-3AD203B41FA5}">
                      <a16:colId xmlns:a16="http://schemas.microsoft.com/office/drawing/2014/main" val="2000511038"/>
                    </a:ext>
                  </a:extLst>
                </a:gridCol>
                <a:gridCol w="1789430">
                  <a:extLst>
                    <a:ext uri="{9D8B030D-6E8A-4147-A177-3AD203B41FA5}">
                      <a16:colId xmlns:a16="http://schemas.microsoft.com/office/drawing/2014/main" val="2623557488"/>
                    </a:ext>
                  </a:extLst>
                </a:gridCol>
                <a:gridCol w="1789430">
                  <a:extLst>
                    <a:ext uri="{9D8B030D-6E8A-4147-A177-3AD203B41FA5}">
                      <a16:colId xmlns:a16="http://schemas.microsoft.com/office/drawing/2014/main" val="3545853582"/>
                    </a:ext>
                  </a:extLst>
                </a:gridCol>
                <a:gridCol w="1789430">
                  <a:extLst>
                    <a:ext uri="{9D8B030D-6E8A-4147-A177-3AD203B41FA5}">
                      <a16:colId xmlns:a16="http://schemas.microsoft.com/office/drawing/2014/main" val="859280416"/>
                    </a:ext>
                  </a:extLst>
                </a:gridCol>
                <a:gridCol w="1789430">
                  <a:extLst>
                    <a:ext uri="{9D8B030D-6E8A-4147-A177-3AD203B41FA5}">
                      <a16:colId xmlns:a16="http://schemas.microsoft.com/office/drawing/2014/main" val="2416714213"/>
                    </a:ext>
                  </a:extLst>
                </a:gridCol>
              </a:tblGrid>
              <a:tr h="463190">
                <a:tc>
                  <a:txBody>
                    <a:bodyPr/>
                    <a:lstStyle/>
                    <a:p>
                      <a:r>
                        <a:rPr lang="en-IN" sz="2000" dirty="0" err="1"/>
                        <a:t>Sr.No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dirty="0"/>
                        <a:t>Field name</a:t>
                      </a:r>
                    </a:p>
                  </a:txBody>
                  <a:tcPr/>
                </a:tc>
                <a:tc>
                  <a:txBody>
                    <a:bodyPr/>
                    <a:lstStyle/>
                    <a:p>
                      <a:r>
                        <a:rPr lang="en-IN" dirty="0"/>
                        <a:t>Field type</a:t>
                      </a:r>
                    </a:p>
                  </a:txBody>
                  <a:tcPr/>
                </a:tc>
                <a:tc>
                  <a:txBody>
                    <a:bodyPr/>
                    <a:lstStyle/>
                    <a:p>
                      <a:r>
                        <a:rPr lang="en-IN" dirty="0"/>
                        <a:t>Field Size</a:t>
                      </a:r>
                    </a:p>
                  </a:txBody>
                  <a:tcPr/>
                </a:tc>
                <a:tc>
                  <a:txBody>
                    <a:bodyPr/>
                    <a:lstStyle/>
                    <a:p>
                      <a:r>
                        <a:rPr lang="en-IN" dirty="0"/>
                        <a:t>Constraints</a:t>
                      </a:r>
                    </a:p>
                  </a:txBody>
                  <a:tcPr/>
                </a:tc>
                <a:extLst>
                  <a:ext uri="{0D108BD9-81ED-4DB2-BD59-A6C34878D82A}">
                    <a16:rowId xmlns:a16="http://schemas.microsoft.com/office/drawing/2014/main" val="1917358772"/>
                  </a:ext>
                </a:extLst>
              </a:tr>
              <a:tr h="433498">
                <a:tc>
                  <a:txBody>
                    <a:bodyPr/>
                    <a:lstStyle/>
                    <a:p>
                      <a:r>
                        <a:rPr lang="en-IN" dirty="0"/>
                        <a:t>1</a:t>
                      </a:r>
                    </a:p>
                  </a:txBody>
                  <a:tcPr/>
                </a:tc>
                <a:tc>
                  <a:txBody>
                    <a:bodyPr/>
                    <a:lstStyle/>
                    <a:p>
                      <a:r>
                        <a:rPr lang="en-IN" dirty="0"/>
                        <a:t>User _ Id</a:t>
                      </a:r>
                    </a:p>
                  </a:txBody>
                  <a:tcPr/>
                </a:tc>
                <a:tc>
                  <a:txBody>
                    <a:bodyPr/>
                    <a:lstStyle/>
                    <a:p>
                      <a:r>
                        <a:rPr lang="en-IN" dirty="0"/>
                        <a:t>Int</a:t>
                      </a:r>
                    </a:p>
                  </a:txBody>
                  <a:tcPr/>
                </a:tc>
                <a:tc>
                  <a:txBody>
                    <a:bodyPr/>
                    <a:lstStyle/>
                    <a:p>
                      <a:r>
                        <a:rPr lang="en-IN" dirty="0"/>
                        <a:t>6</a:t>
                      </a:r>
                    </a:p>
                  </a:txBody>
                  <a:tcPr/>
                </a:tc>
                <a:tc>
                  <a:txBody>
                    <a:bodyPr/>
                    <a:lstStyle/>
                    <a:p>
                      <a:r>
                        <a:rPr lang="en-IN" dirty="0"/>
                        <a:t>Primary key</a:t>
                      </a:r>
                    </a:p>
                  </a:txBody>
                  <a:tcPr/>
                </a:tc>
                <a:extLst>
                  <a:ext uri="{0D108BD9-81ED-4DB2-BD59-A6C34878D82A}">
                    <a16:rowId xmlns:a16="http://schemas.microsoft.com/office/drawing/2014/main" val="1335490036"/>
                  </a:ext>
                </a:extLst>
              </a:tr>
              <a:tr h="433498">
                <a:tc>
                  <a:txBody>
                    <a:bodyPr/>
                    <a:lstStyle/>
                    <a:p>
                      <a:r>
                        <a:rPr lang="en-IN" dirty="0"/>
                        <a:t>2</a:t>
                      </a:r>
                    </a:p>
                  </a:txBody>
                  <a:tcPr/>
                </a:tc>
                <a:tc>
                  <a:txBody>
                    <a:bodyPr/>
                    <a:lstStyle/>
                    <a:p>
                      <a:r>
                        <a:rPr lang="en-IN" dirty="0"/>
                        <a:t>Name</a:t>
                      </a:r>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extLst>
                  <a:ext uri="{0D108BD9-81ED-4DB2-BD59-A6C34878D82A}">
                    <a16:rowId xmlns:a16="http://schemas.microsoft.com/office/drawing/2014/main" val="4071545498"/>
                  </a:ext>
                </a:extLst>
              </a:tr>
              <a:tr h="433498">
                <a:tc>
                  <a:txBody>
                    <a:bodyPr/>
                    <a:lstStyle/>
                    <a:p>
                      <a:r>
                        <a:rPr lang="en-IN" dirty="0"/>
                        <a:t>3</a:t>
                      </a:r>
                    </a:p>
                  </a:txBody>
                  <a:tcPr/>
                </a:tc>
                <a:tc>
                  <a:txBody>
                    <a:bodyPr/>
                    <a:lstStyle/>
                    <a:p>
                      <a:r>
                        <a:rPr lang="en-IN" dirty="0"/>
                        <a:t>Address</a:t>
                      </a:r>
                    </a:p>
                  </a:txBody>
                  <a:tcPr/>
                </a:tc>
                <a:tc>
                  <a:txBody>
                    <a:bodyPr/>
                    <a:lstStyle/>
                    <a:p>
                      <a:r>
                        <a:rPr lang="en-IN" dirty="0"/>
                        <a:t>Varchar</a:t>
                      </a:r>
                    </a:p>
                  </a:txBody>
                  <a:tcPr/>
                </a:tc>
                <a:tc>
                  <a:txBody>
                    <a:bodyPr/>
                    <a:lstStyle/>
                    <a:p>
                      <a:r>
                        <a:rPr lang="en-IN" dirty="0"/>
                        <a:t>50</a:t>
                      </a:r>
                    </a:p>
                  </a:txBody>
                  <a:tcPr/>
                </a:tc>
                <a:tc>
                  <a:txBody>
                    <a:bodyPr/>
                    <a:lstStyle/>
                    <a:p>
                      <a:r>
                        <a:rPr lang="en-IN" dirty="0"/>
                        <a:t>Not null</a:t>
                      </a:r>
                    </a:p>
                  </a:txBody>
                  <a:tcPr/>
                </a:tc>
                <a:extLst>
                  <a:ext uri="{0D108BD9-81ED-4DB2-BD59-A6C34878D82A}">
                    <a16:rowId xmlns:a16="http://schemas.microsoft.com/office/drawing/2014/main" val="1269405885"/>
                  </a:ext>
                </a:extLst>
              </a:tr>
              <a:tr h="433498">
                <a:tc>
                  <a:txBody>
                    <a:bodyPr/>
                    <a:lstStyle/>
                    <a:p>
                      <a:r>
                        <a:rPr lang="en-IN" dirty="0"/>
                        <a:t>4</a:t>
                      </a:r>
                    </a:p>
                  </a:txBody>
                  <a:tcPr/>
                </a:tc>
                <a:tc>
                  <a:txBody>
                    <a:bodyPr/>
                    <a:lstStyle/>
                    <a:p>
                      <a:r>
                        <a:rPr lang="en-IN" dirty="0"/>
                        <a:t>Country</a:t>
                      </a:r>
                    </a:p>
                  </a:txBody>
                  <a:tcPr/>
                </a:tc>
                <a:tc>
                  <a:txBody>
                    <a:bodyPr/>
                    <a:lstStyle/>
                    <a:p>
                      <a:r>
                        <a:rPr lang="en-IN" dirty="0"/>
                        <a:t>Varchar</a:t>
                      </a:r>
                    </a:p>
                  </a:txBody>
                  <a:tcPr/>
                </a:tc>
                <a:tc>
                  <a:txBody>
                    <a:bodyPr/>
                    <a:lstStyle/>
                    <a:p>
                      <a:r>
                        <a:rPr lang="en-IN" dirty="0"/>
                        <a:t>25</a:t>
                      </a:r>
                    </a:p>
                  </a:txBody>
                  <a:tcPr/>
                </a:tc>
                <a:tc>
                  <a:txBody>
                    <a:bodyPr/>
                    <a:lstStyle/>
                    <a:p>
                      <a:r>
                        <a:rPr lang="en-IN" dirty="0"/>
                        <a:t>Not null</a:t>
                      </a:r>
                    </a:p>
                  </a:txBody>
                  <a:tcPr/>
                </a:tc>
                <a:extLst>
                  <a:ext uri="{0D108BD9-81ED-4DB2-BD59-A6C34878D82A}">
                    <a16:rowId xmlns:a16="http://schemas.microsoft.com/office/drawing/2014/main" val="2049182558"/>
                  </a:ext>
                </a:extLst>
              </a:tr>
              <a:tr h="433498">
                <a:tc>
                  <a:txBody>
                    <a:bodyPr/>
                    <a:lstStyle/>
                    <a:p>
                      <a:r>
                        <a:rPr lang="en-IN" dirty="0"/>
                        <a:t>5</a:t>
                      </a:r>
                    </a:p>
                  </a:txBody>
                  <a:tcPr/>
                </a:tc>
                <a:tc>
                  <a:txBody>
                    <a:bodyPr/>
                    <a:lstStyle/>
                    <a:p>
                      <a:r>
                        <a:rPr lang="en-IN" dirty="0"/>
                        <a:t>Email</a:t>
                      </a:r>
                    </a:p>
                  </a:txBody>
                  <a:tcPr/>
                </a:tc>
                <a:tc>
                  <a:txBody>
                    <a:bodyPr/>
                    <a:lstStyle/>
                    <a:p>
                      <a:r>
                        <a:rPr lang="en-IN" dirty="0"/>
                        <a:t>Varchar</a:t>
                      </a:r>
                    </a:p>
                  </a:txBody>
                  <a:tcPr/>
                </a:tc>
                <a:tc>
                  <a:txBody>
                    <a:bodyPr/>
                    <a:lstStyle/>
                    <a:p>
                      <a:r>
                        <a:rPr lang="en-IN" dirty="0"/>
                        <a:t>30</a:t>
                      </a:r>
                    </a:p>
                  </a:txBody>
                  <a:tcPr/>
                </a:tc>
                <a:tc>
                  <a:txBody>
                    <a:bodyPr/>
                    <a:lstStyle/>
                    <a:p>
                      <a:r>
                        <a:rPr lang="en-IN" dirty="0"/>
                        <a:t>Is _ unique</a:t>
                      </a:r>
                    </a:p>
                  </a:txBody>
                  <a:tcPr/>
                </a:tc>
                <a:extLst>
                  <a:ext uri="{0D108BD9-81ED-4DB2-BD59-A6C34878D82A}">
                    <a16:rowId xmlns:a16="http://schemas.microsoft.com/office/drawing/2014/main" val="3294634151"/>
                  </a:ext>
                </a:extLst>
              </a:tr>
              <a:tr h="433498">
                <a:tc>
                  <a:txBody>
                    <a:bodyPr/>
                    <a:lstStyle/>
                    <a:p>
                      <a:r>
                        <a:rPr lang="en-IN" dirty="0"/>
                        <a:t>6</a:t>
                      </a:r>
                    </a:p>
                  </a:txBody>
                  <a:tcPr/>
                </a:tc>
                <a:tc>
                  <a:txBody>
                    <a:bodyPr/>
                    <a:lstStyle/>
                    <a:p>
                      <a:r>
                        <a:rPr lang="en-IN" dirty="0"/>
                        <a:t>Password</a:t>
                      </a:r>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extLst>
                  <a:ext uri="{0D108BD9-81ED-4DB2-BD59-A6C34878D82A}">
                    <a16:rowId xmlns:a16="http://schemas.microsoft.com/office/drawing/2014/main" val="2902781339"/>
                  </a:ext>
                </a:extLst>
              </a:tr>
              <a:tr h="433498">
                <a:tc>
                  <a:txBody>
                    <a:bodyPr/>
                    <a:lstStyle/>
                    <a:p>
                      <a:r>
                        <a:rPr lang="en-IN" dirty="0"/>
                        <a:t>7</a:t>
                      </a:r>
                    </a:p>
                  </a:txBody>
                  <a:tcPr/>
                </a:tc>
                <a:tc>
                  <a:txBody>
                    <a:bodyPr/>
                    <a:lstStyle/>
                    <a:p>
                      <a:r>
                        <a:rPr lang="en-IN" dirty="0"/>
                        <a:t>Birth date</a:t>
                      </a:r>
                    </a:p>
                  </a:txBody>
                  <a:tcPr/>
                </a:tc>
                <a:tc>
                  <a:txBody>
                    <a:bodyPr/>
                    <a:lstStyle/>
                    <a:p>
                      <a:r>
                        <a:rPr lang="en-IN" dirty="0"/>
                        <a:t>Date</a:t>
                      </a:r>
                    </a:p>
                  </a:txBody>
                  <a:tcPr/>
                </a:tc>
                <a:tc>
                  <a:txBody>
                    <a:bodyPr/>
                    <a:lstStyle/>
                    <a:p>
                      <a:endParaRPr lang="en-IN" dirty="0"/>
                    </a:p>
                  </a:txBody>
                  <a:tcPr/>
                </a:tc>
                <a:tc>
                  <a:txBody>
                    <a:bodyPr/>
                    <a:lstStyle/>
                    <a:p>
                      <a:r>
                        <a:rPr lang="en-IN" dirty="0"/>
                        <a:t>Not null</a:t>
                      </a:r>
                    </a:p>
                  </a:txBody>
                  <a:tcPr/>
                </a:tc>
                <a:extLst>
                  <a:ext uri="{0D108BD9-81ED-4DB2-BD59-A6C34878D82A}">
                    <a16:rowId xmlns:a16="http://schemas.microsoft.com/office/drawing/2014/main" val="109804481"/>
                  </a:ext>
                </a:extLst>
              </a:tr>
              <a:tr h="433498">
                <a:tc>
                  <a:txBody>
                    <a:bodyPr/>
                    <a:lstStyle/>
                    <a:p>
                      <a:r>
                        <a:rPr lang="en-IN" dirty="0"/>
                        <a:t>8</a:t>
                      </a:r>
                    </a:p>
                  </a:txBody>
                  <a:tcPr/>
                </a:tc>
                <a:tc>
                  <a:txBody>
                    <a:bodyPr/>
                    <a:lstStyle/>
                    <a:p>
                      <a:r>
                        <a:rPr lang="en-IN" dirty="0"/>
                        <a:t>Gender</a:t>
                      </a:r>
                    </a:p>
                  </a:txBody>
                  <a:tcPr/>
                </a:tc>
                <a:tc>
                  <a:txBody>
                    <a:bodyPr/>
                    <a:lstStyle/>
                    <a:p>
                      <a:r>
                        <a:rPr lang="en-IN" dirty="0"/>
                        <a:t>Varchar</a:t>
                      </a:r>
                    </a:p>
                  </a:txBody>
                  <a:tcPr/>
                </a:tc>
                <a:tc>
                  <a:txBody>
                    <a:bodyPr/>
                    <a:lstStyle/>
                    <a:p>
                      <a:r>
                        <a:rPr lang="en-IN" dirty="0"/>
                        <a:t>6</a:t>
                      </a:r>
                    </a:p>
                  </a:txBody>
                  <a:tcPr/>
                </a:tc>
                <a:tc>
                  <a:txBody>
                    <a:bodyPr/>
                    <a:lstStyle/>
                    <a:p>
                      <a:r>
                        <a:rPr lang="en-IN" dirty="0"/>
                        <a:t>Not null</a:t>
                      </a:r>
                    </a:p>
                  </a:txBody>
                  <a:tcPr/>
                </a:tc>
                <a:extLst>
                  <a:ext uri="{0D108BD9-81ED-4DB2-BD59-A6C34878D82A}">
                    <a16:rowId xmlns:a16="http://schemas.microsoft.com/office/drawing/2014/main" val="507641237"/>
                  </a:ext>
                </a:extLst>
              </a:tr>
              <a:tr h="433498">
                <a:tc>
                  <a:txBody>
                    <a:bodyPr/>
                    <a:lstStyle/>
                    <a:p>
                      <a:r>
                        <a:rPr lang="en-IN" dirty="0"/>
                        <a:t>9</a:t>
                      </a:r>
                    </a:p>
                  </a:txBody>
                  <a:tcPr/>
                </a:tc>
                <a:tc>
                  <a:txBody>
                    <a:bodyPr/>
                    <a:lstStyle/>
                    <a:p>
                      <a:r>
                        <a:rPr lang="en-IN" dirty="0" err="1"/>
                        <a:t>Pincode</a:t>
                      </a:r>
                      <a:endParaRPr lang="en-IN" dirty="0"/>
                    </a:p>
                  </a:txBody>
                  <a:tcPr/>
                </a:tc>
                <a:tc>
                  <a:txBody>
                    <a:bodyPr/>
                    <a:lstStyle/>
                    <a:p>
                      <a:r>
                        <a:rPr lang="en-IN" dirty="0"/>
                        <a:t>Int</a:t>
                      </a:r>
                    </a:p>
                  </a:txBody>
                  <a:tcPr/>
                </a:tc>
                <a:tc>
                  <a:txBody>
                    <a:bodyPr/>
                    <a:lstStyle/>
                    <a:p>
                      <a:r>
                        <a:rPr lang="en-IN" dirty="0"/>
                        <a:t>6</a:t>
                      </a:r>
                    </a:p>
                  </a:txBody>
                  <a:tcPr/>
                </a:tc>
                <a:tc>
                  <a:txBody>
                    <a:bodyPr/>
                    <a:lstStyle/>
                    <a:p>
                      <a:r>
                        <a:rPr lang="en-IN" dirty="0"/>
                        <a:t>Not null</a:t>
                      </a:r>
                    </a:p>
                  </a:txBody>
                  <a:tcPr/>
                </a:tc>
                <a:extLst>
                  <a:ext uri="{0D108BD9-81ED-4DB2-BD59-A6C34878D82A}">
                    <a16:rowId xmlns:a16="http://schemas.microsoft.com/office/drawing/2014/main" val="218660788"/>
                  </a:ext>
                </a:extLst>
              </a:tr>
            </a:tbl>
          </a:graphicData>
        </a:graphic>
      </p:graphicFrame>
    </p:spTree>
    <p:extLst>
      <p:ext uri="{BB962C8B-B14F-4D97-AF65-F5344CB8AC3E}">
        <p14:creationId xmlns:p14="http://schemas.microsoft.com/office/powerpoint/2010/main" val="72023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4BEF-BD35-4687-A92D-2F1D1C37BED9}"/>
              </a:ext>
            </a:extLst>
          </p:cNvPr>
          <p:cNvSpPr>
            <a:spLocks noGrp="1"/>
          </p:cNvSpPr>
          <p:nvPr>
            <p:ph type="title"/>
          </p:nvPr>
        </p:nvSpPr>
        <p:spPr>
          <a:xfrm>
            <a:off x="943291" y="1293916"/>
            <a:ext cx="3034349" cy="1006476"/>
          </a:xfrm>
        </p:spPr>
        <p:txBody>
          <a:bodyPr/>
          <a:lstStyle/>
          <a:p>
            <a:r>
              <a:rPr lang="en-IN" sz="4000" dirty="0">
                <a:solidFill>
                  <a:srgbClr val="002060"/>
                </a:solidFill>
                <a:latin typeface="Times New Roman" panose="02020603050405020304" pitchFamily="18" charset="0"/>
                <a:cs typeface="Times New Roman" panose="02020603050405020304" pitchFamily="18" charset="0"/>
              </a:rPr>
              <a:t>Login Table</a:t>
            </a:r>
          </a:p>
        </p:txBody>
      </p:sp>
      <p:graphicFrame>
        <p:nvGraphicFramePr>
          <p:cNvPr id="4" name="Table 4">
            <a:extLst>
              <a:ext uri="{FF2B5EF4-FFF2-40B4-BE49-F238E27FC236}">
                <a16:creationId xmlns:a16="http://schemas.microsoft.com/office/drawing/2014/main" id="{9E078CF1-D55E-494C-9E63-2B84423144E8}"/>
              </a:ext>
            </a:extLst>
          </p:cNvPr>
          <p:cNvGraphicFramePr>
            <a:graphicFrameLocks noGrp="1"/>
          </p:cNvGraphicFramePr>
          <p:nvPr>
            <p:ph idx="1"/>
            <p:extLst>
              <p:ext uri="{D42A27DB-BD31-4B8C-83A1-F6EECF244321}">
                <p14:modId xmlns:p14="http://schemas.microsoft.com/office/powerpoint/2010/main" val="4260893366"/>
              </p:ext>
            </p:extLst>
          </p:nvPr>
        </p:nvGraphicFramePr>
        <p:xfrm>
          <a:off x="1103313" y="2052638"/>
          <a:ext cx="8947150" cy="1879600"/>
        </p:xfrm>
        <a:graphic>
          <a:graphicData uri="http://schemas.openxmlformats.org/drawingml/2006/table">
            <a:tbl>
              <a:tblPr firstRow="1" bandRow="1">
                <a:tableStyleId>{5940675A-B579-460E-94D1-54222C63F5DA}</a:tableStyleId>
              </a:tblPr>
              <a:tblGrid>
                <a:gridCol w="1789430">
                  <a:extLst>
                    <a:ext uri="{9D8B030D-6E8A-4147-A177-3AD203B41FA5}">
                      <a16:colId xmlns:a16="http://schemas.microsoft.com/office/drawing/2014/main" val="1218250373"/>
                    </a:ext>
                  </a:extLst>
                </a:gridCol>
                <a:gridCol w="1789430">
                  <a:extLst>
                    <a:ext uri="{9D8B030D-6E8A-4147-A177-3AD203B41FA5}">
                      <a16:colId xmlns:a16="http://schemas.microsoft.com/office/drawing/2014/main" val="1706014790"/>
                    </a:ext>
                  </a:extLst>
                </a:gridCol>
                <a:gridCol w="1789430">
                  <a:extLst>
                    <a:ext uri="{9D8B030D-6E8A-4147-A177-3AD203B41FA5}">
                      <a16:colId xmlns:a16="http://schemas.microsoft.com/office/drawing/2014/main" val="2972415382"/>
                    </a:ext>
                  </a:extLst>
                </a:gridCol>
                <a:gridCol w="1789430">
                  <a:extLst>
                    <a:ext uri="{9D8B030D-6E8A-4147-A177-3AD203B41FA5}">
                      <a16:colId xmlns:a16="http://schemas.microsoft.com/office/drawing/2014/main" val="1751975877"/>
                    </a:ext>
                  </a:extLst>
                </a:gridCol>
                <a:gridCol w="1789430">
                  <a:extLst>
                    <a:ext uri="{9D8B030D-6E8A-4147-A177-3AD203B41FA5}">
                      <a16:colId xmlns:a16="http://schemas.microsoft.com/office/drawing/2014/main" val="3429371419"/>
                    </a:ext>
                  </a:extLst>
                </a:gridCol>
              </a:tblGrid>
              <a:tr h="370840">
                <a:tc>
                  <a:txBody>
                    <a:bodyPr/>
                    <a:lstStyle/>
                    <a:p>
                      <a:r>
                        <a:rPr lang="en-IN" sz="2000" dirty="0"/>
                        <a:t>Sr . No</a:t>
                      </a:r>
                    </a:p>
                  </a:txBody>
                  <a:tcPr/>
                </a:tc>
                <a:tc>
                  <a:txBody>
                    <a:bodyPr/>
                    <a:lstStyle/>
                    <a:p>
                      <a:r>
                        <a:rPr lang="en-IN" dirty="0"/>
                        <a:t>Field name</a:t>
                      </a:r>
                    </a:p>
                  </a:txBody>
                  <a:tcPr/>
                </a:tc>
                <a:tc>
                  <a:txBody>
                    <a:bodyPr/>
                    <a:lstStyle/>
                    <a:p>
                      <a:r>
                        <a:rPr lang="en-IN" dirty="0"/>
                        <a:t>Field Type</a:t>
                      </a:r>
                    </a:p>
                  </a:txBody>
                  <a:tcPr/>
                </a:tc>
                <a:tc>
                  <a:txBody>
                    <a:bodyPr/>
                    <a:lstStyle/>
                    <a:p>
                      <a:r>
                        <a:rPr lang="en-IN" dirty="0"/>
                        <a:t>Field Size</a:t>
                      </a:r>
                    </a:p>
                  </a:txBody>
                  <a:tcPr/>
                </a:tc>
                <a:tc>
                  <a:txBody>
                    <a:bodyPr/>
                    <a:lstStyle/>
                    <a:p>
                      <a:r>
                        <a:rPr lang="en-IN" dirty="0"/>
                        <a:t>Constraints</a:t>
                      </a:r>
                    </a:p>
                  </a:txBody>
                  <a:tcPr/>
                </a:tc>
                <a:extLst>
                  <a:ext uri="{0D108BD9-81ED-4DB2-BD59-A6C34878D82A}">
                    <a16:rowId xmlns:a16="http://schemas.microsoft.com/office/drawing/2014/main" val="3260947867"/>
                  </a:ext>
                </a:extLst>
              </a:tr>
              <a:tr h="370840">
                <a:tc>
                  <a:txBody>
                    <a:bodyPr/>
                    <a:lstStyle/>
                    <a:p>
                      <a:r>
                        <a:rPr lang="en-IN" dirty="0"/>
                        <a:t>1</a:t>
                      </a:r>
                    </a:p>
                  </a:txBody>
                  <a:tcPr/>
                </a:tc>
                <a:tc>
                  <a:txBody>
                    <a:bodyPr/>
                    <a:lstStyle/>
                    <a:p>
                      <a:r>
                        <a:rPr lang="en-IN" dirty="0"/>
                        <a:t>User _ id</a:t>
                      </a:r>
                    </a:p>
                  </a:txBody>
                  <a:tcPr/>
                </a:tc>
                <a:tc>
                  <a:txBody>
                    <a:bodyPr/>
                    <a:lstStyle/>
                    <a:p>
                      <a:r>
                        <a:rPr lang="en-IN" dirty="0"/>
                        <a:t>Int </a:t>
                      </a:r>
                    </a:p>
                  </a:txBody>
                  <a:tcPr/>
                </a:tc>
                <a:tc>
                  <a:txBody>
                    <a:bodyPr/>
                    <a:lstStyle/>
                    <a:p>
                      <a:r>
                        <a:rPr lang="en-IN" dirty="0"/>
                        <a:t>6</a:t>
                      </a:r>
                    </a:p>
                  </a:txBody>
                  <a:tcPr/>
                </a:tc>
                <a:tc>
                  <a:txBody>
                    <a:bodyPr/>
                    <a:lstStyle/>
                    <a:p>
                      <a:r>
                        <a:rPr lang="en-IN" dirty="0"/>
                        <a:t>Primary Key</a:t>
                      </a:r>
                    </a:p>
                  </a:txBody>
                  <a:tcPr/>
                </a:tc>
                <a:extLst>
                  <a:ext uri="{0D108BD9-81ED-4DB2-BD59-A6C34878D82A}">
                    <a16:rowId xmlns:a16="http://schemas.microsoft.com/office/drawing/2014/main" val="1755966372"/>
                  </a:ext>
                </a:extLst>
              </a:tr>
              <a:tr h="370840">
                <a:tc>
                  <a:txBody>
                    <a:bodyPr/>
                    <a:lstStyle/>
                    <a:p>
                      <a:r>
                        <a:rPr lang="en-IN" dirty="0"/>
                        <a:t>2</a:t>
                      </a:r>
                    </a:p>
                  </a:txBody>
                  <a:tcPr/>
                </a:tc>
                <a:tc>
                  <a:txBody>
                    <a:bodyPr/>
                    <a:lstStyle/>
                    <a:p>
                      <a:r>
                        <a:rPr lang="en-IN" dirty="0"/>
                        <a:t>Name</a:t>
                      </a:r>
                    </a:p>
                  </a:txBody>
                  <a:tcPr/>
                </a:tc>
                <a:tc>
                  <a:txBody>
                    <a:bodyPr/>
                    <a:lstStyle/>
                    <a:p>
                      <a:r>
                        <a:rPr lang="en-IN" dirty="0"/>
                        <a:t>Varchar</a:t>
                      </a:r>
                    </a:p>
                  </a:txBody>
                  <a:tcPr/>
                </a:tc>
                <a:tc>
                  <a:txBody>
                    <a:bodyPr/>
                    <a:lstStyle/>
                    <a:p>
                      <a:r>
                        <a:rPr lang="en-IN" dirty="0"/>
                        <a:t>30</a:t>
                      </a:r>
                    </a:p>
                  </a:txBody>
                  <a:tcPr/>
                </a:tc>
                <a:tc>
                  <a:txBody>
                    <a:bodyPr/>
                    <a:lstStyle/>
                    <a:p>
                      <a:r>
                        <a:rPr lang="en-IN" dirty="0"/>
                        <a:t>Not null</a:t>
                      </a:r>
                    </a:p>
                  </a:txBody>
                  <a:tcPr/>
                </a:tc>
                <a:extLst>
                  <a:ext uri="{0D108BD9-81ED-4DB2-BD59-A6C34878D82A}">
                    <a16:rowId xmlns:a16="http://schemas.microsoft.com/office/drawing/2014/main" val="2853812304"/>
                  </a:ext>
                </a:extLst>
              </a:tr>
              <a:tr h="370840">
                <a:tc>
                  <a:txBody>
                    <a:bodyPr/>
                    <a:lstStyle/>
                    <a:p>
                      <a:r>
                        <a:rPr lang="en-IN" dirty="0"/>
                        <a:t>3</a:t>
                      </a:r>
                    </a:p>
                  </a:txBody>
                  <a:tcPr/>
                </a:tc>
                <a:tc>
                  <a:txBody>
                    <a:bodyPr/>
                    <a:lstStyle/>
                    <a:p>
                      <a:r>
                        <a:rPr lang="en-IN" dirty="0"/>
                        <a:t>Email</a:t>
                      </a:r>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extLst>
                  <a:ext uri="{0D108BD9-81ED-4DB2-BD59-A6C34878D82A}">
                    <a16:rowId xmlns:a16="http://schemas.microsoft.com/office/drawing/2014/main" val="1131917144"/>
                  </a:ext>
                </a:extLst>
              </a:tr>
              <a:tr h="370840">
                <a:tc>
                  <a:txBody>
                    <a:bodyPr/>
                    <a:lstStyle/>
                    <a:p>
                      <a:r>
                        <a:rPr lang="en-IN" dirty="0"/>
                        <a:t>4</a:t>
                      </a:r>
                    </a:p>
                  </a:txBody>
                  <a:tcPr/>
                </a:tc>
                <a:tc>
                  <a:txBody>
                    <a:bodyPr/>
                    <a:lstStyle/>
                    <a:p>
                      <a:r>
                        <a:rPr lang="en-IN" dirty="0"/>
                        <a:t>Password </a:t>
                      </a:r>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extLst>
                  <a:ext uri="{0D108BD9-81ED-4DB2-BD59-A6C34878D82A}">
                    <a16:rowId xmlns:a16="http://schemas.microsoft.com/office/drawing/2014/main" val="3791538698"/>
                  </a:ext>
                </a:extLst>
              </a:tr>
            </a:tbl>
          </a:graphicData>
        </a:graphic>
      </p:graphicFrame>
      <p:graphicFrame>
        <p:nvGraphicFramePr>
          <p:cNvPr id="5" name="Table 4">
            <a:extLst>
              <a:ext uri="{FF2B5EF4-FFF2-40B4-BE49-F238E27FC236}">
                <a16:creationId xmlns:a16="http://schemas.microsoft.com/office/drawing/2014/main" id="{3276E44A-6B46-4E64-8EB6-D89DE1D893F3}"/>
              </a:ext>
            </a:extLst>
          </p:cNvPr>
          <p:cNvGraphicFramePr>
            <a:graphicFrameLocks/>
          </p:cNvGraphicFramePr>
          <p:nvPr>
            <p:extLst>
              <p:ext uri="{D42A27DB-BD31-4B8C-83A1-F6EECF244321}">
                <p14:modId xmlns:p14="http://schemas.microsoft.com/office/powerpoint/2010/main" val="2863909130"/>
              </p:ext>
            </p:extLst>
          </p:nvPr>
        </p:nvGraphicFramePr>
        <p:xfrm>
          <a:off x="1171893" y="4525682"/>
          <a:ext cx="8947150" cy="1879600"/>
        </p:xfrm>
        <a:graphic>
          <a:graphicData uri="http://schemas.openxmlformats.org/drawingml/2006/table">
            <a:tbl>
              <a:tblPr firstRow="1" bandRow="1">
                <a:tableStyleId>{5940675A-B579-460E-94D1-54222C63F5DA}</a:tableStyleId>
              </a:tblPr>
              <a:tblGrid>
                <a:gridCol w="1789430">
                  <a:extLst>
                    <a:ext uri="{9D8B030D-6E8A-4147-A177-3AD203B41FA5}">
                      <a16:colId xmlns:a16="http://schemas.microsoft.com/office/drawing/2014/main" val="1218250373"/>
                    </a:ext>
                  </a:extLst>
                </a:gridCol>
                <a:gridCol w="1789430">
                  <a:extLst>
                    <a:ext uri="{9D8B030D-6E8A-4147-A177-3AD203B41FA5}">
                      <a16:colId xmlns:a16="http://schemas.microsoft.com/office/drawing/2014/main" val="1706014790"/>
                    </a:ext>
                  </a:extLst>
                </a:gridCol>
                <a:gridCol w="1789430">
                  <a:extLst>
                    <a:ext uri="{9D8B030D-6E8A-4147-A177-3AD203B41FA5}">
                      <a16:colId xmlns:a16="http://schemas.microsoft.com/office/drawing/2014/main" val="2972415382"/>
                    </a:ext>
                  </a:extLst>
                </a:gridCol>
                <a:gridCol w="1789430">
                  <a:extLst>
                    <a:ext uri="{9D8B030D-6E8A-4147-A177-3AD203B41FA5}">
                      <a16:colId xmlns:a16="http://schemas.microsoft.com/office/drawing/2014/main" val="1751975877"/>
                    </a:ext>
                  </a:extLst>
                </a:gridCol>
                <a:gridCol w="1789430">
                  <a:extLst>
                    <a:ext uri="{9D8B030D-6E8A-4147-A177-3AD203B41FA5}">
                      <a16:colId xmlns:a16="http://schemas.microsoft.com/office/drawing/2014/main" val="3429371419"/>
                    </a:ext>
                  </a:extLst>
                </a:gridCol>
              </a:tblGrid>
              <a:tr h="370840">
                <a:tc>
                  <a:txBody>
                    <a:bodyPr/>
                    <a:lstStyle/>
                    <a:p>
                      <a:r>
                        <a:rPr lang="en-IN" sz="2000" dirty="0"/>
                        <a:t>Sr . No</a:t>
                      </a:r>
                    </a:p>
                  </a:txBody>
                  <a:tcPr/>
                </a:tc>
                <a:tc>
                  <a:txBody>
                    <a:bodyPr/>
                    <a:lstStyle/>
                    <a:p>
                      <a:r>
                        <a:rPr lang="en-IN" dirty="0"/>
                        <a:t>Field name</a:t>
                      </a:r>
                    </a:p>
                  </a:txBody>
                  <a:tcPr/>
                </a:tc>
                <a:tc>
                  <a:txBody>
                    <a:bodyPr/>
                    <a:lstStyle/>
                    <a:p>
                      <a:r>
                        <a:rPr lang="en-IN" dirty="0"/>
                        <a:t>Field Type</a:t>
                      </a:r>
                    </a:p>
                  </a:txBody>
                  <a:tcPr/>
                </a:tc>
                <a:tc>
                  <a:txBody>
                    <a:bodyPr/>
                    <a:lstStyle/>
                    <a:p>
                      <a:r>
                        <a:rPr lang="en-IN" dirty="0"/>
                        <a:t>Field Size</a:t>
                      </a:r>
                    </a:p>
                  </a:txBody>
                  <a:tcPr/>
                </a:tc>
                <a:tc>
                  <a:txBody>
                    <a:bodyPr/>
                    <a:lstStyle/>
                    <a:p>
                      <a:r>
                        <a:rPr lang="en-IN" dirty="0"/>
                        <a:t>Constraints</a:t>
                      </a:r>
                    </a:p>
                  </a:txBody>
                  <a:tcPr/>
                </a:tc>
                <a:extLst>
                  <a:ext uri="{0D108BD9-81ED-4DB2-BD59-A6C34878D82A}">
                    <a16:rowId xmlns:a16="http://schemas.microsoft.com/office/drawing/2014/main" val="3260947867"/>
                  </a:ext>
                </a:extLst>
              </a:tr>
              <a:tr h="370840">
                <a:tc>
                  <a:txBody>
                    <a:bodyPr/>
                    <a:lstStyle/>
                    <a:p>
                      <a:r>
                        <a:rPr lang="en-IN" dirty="0"/>
                        <a:t>1</a:t>
                      </a:r>
                    </a:p>
                  </a:txBody>
                  <a:tcPr/>
                </a:tc>
                <a:tc>
                  <a:txBody>
                    <a:bodyPr/>
                    <a:lstStyle/>
                    <a:p>
                      <a:r>
                        <a:rPr lang="en-IN" dirty="0"/>
                        <a:t>User _ id</a:t>
                      </a:r>
                    </a:p>
                  </a:txBody>
                  <a:tcPr/>
                </a:tc>
                <a:tc>
                  <a:txBody>
                    <a:bodyPr/>
                    <a:lstStyle/>
                    <a:p>
                      <a:r>
                        <a:rPr lang="en-IN" dirty="0"/>
                        <a:t>Int </a:t>
                      </a:r>
                    </a:p>
                  </a:txBody>
                  <a:tcPr/>
                </a:tc>
                <a:tc>
                  <a:txBody>
                    <a:bodyPr/>
                    <a:lstStyle/>
                    <a:p>
                      <a:r>
                        <a:rPr lang="en-IN" dirty="0"/>
                        <a:t>6</a:t>
                      </a:r>
                    </a:p>
                  </a:txBody>
                  <a:tcPr/>
                </a:tc>
                <a:tc>
                  <a:txBody>
                    <a:bodyPr/>
                    <a:lstStyle/>
                    <a:p>
                      <a:r>
                        <a:rPr lang="en-IN" dirty="0"/>
                        <a:t>Primary Key</a:t>
                      </a:r>
                    </a:p>
                  </a:txBody>
                  <a:tcPr/>
                </a:tc>
                <a:extLst>
                  <a:ext uri="{0D108BD9-81ED-4DB2-BD59-A6C34878D82A}">
                    <a16:rowId xmlns:a16="http://schemas.microsoft.com/office/drawing/2014/main" val="1755966372"/>
                  </a:ext>
                </a:extLst>
              </a:tr>
              <a:tr h="370840">
                <a:tc>
                  <a:txBody>
                    <a:bodyPr/>
                    <a:lstStyle/>
                    <a:p>
                      <a:r>
                        <a:rPr lang="en-IN" dirty="0"/>
                        <a:t>2</a:t>
                      </a:r>
                    </a:p>
                  </a:txBody>
                  <a:tcPr/>
                </a:tc>
                <a:tc>
                  <a:txBody>
                    <a:bodyPr/>
                    <a:lstStyle/>
                    <a:p>
                      <a:r>
                        <a:rPr lang="en-IN" dirty="0"/>
                        <a:t>Name</a:t>
                      </a:r>
                    </a:p>
                  </a:txBody>
                  <a:tcPr/>
                </a:tc>
                <a:tc>
                  <a:txBody>
                    <a:bodyPr/>
                    <a:lstStyle/>
                    <a:p>
                      <a:r>
                        <a:rPr lang="en-IN" dirty="0"/>
                        <a:t>Varchar</a:t>
                      </a:r>
                    </a:p>
                  </a:txBody>
                  <a:tcPr/>
                </a:tc>
                <a:tc>
                  <a:txBody>
                    <a:bodyPr/>
                    <a:lstStyle/>
                    <a:p>
                      <a:r>
                        <a:rPr lang="en-IN" dirty="0"/>
                        <a:t>30</a:t>
                      </a:r>
                    </a:p>
                  </a:txBody>
                  <a:tcPr/>
                </a:tc>
                <a:tc>
                  <a:txBody>
                    <a:bodyPr/>
                    <a:lstStyle/>
                    <a:p>
                      <a:r>
                        <a:rPr lang="en-IN" dirty="0"/>
                        <a:t>Not null</a:t>
                      </a:r>
                    </a:p>
                  </a:txBody>
                  <a:tcPr/>
                </a:tc>
                <a:extLst>
                  <a:ext uri="{0D108BD9-81ED-4DB2-BD59-A6C34878D82A}">
                    <a16:rowId xmlns:a16="http://schemas.microsoft.com/office/drawing/2014/main" val="2853812304"/>
                  </a:ext>
                </a:extLst>
              </a:tr>
              <a:tr h="370840">
                <a:tc>
                  <a:txBody>
                    <a:bodyPr/>
                    <a:lstStyle/>
                    <a:p>
                      <a:r>
                        <a:rPr lang="en-IN" dirty="0"/>
                        <a:t>3</a:t>
                      </a:r>
                    </a:p>
                  </a:txBody>
                  <a:tcPr/>
                </a:tc>
                <a:tc>
                  <a:txBody>
                    <a:bodyPr/>
                    <a:lstStyle/>
                    <a:p>
                      <a:r>
                        <a:rPr lang="en-IN" dirty="0"/>
                        <a:t>Email</a:t>
                      </a:r>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extLst>
                  <a:ext uri="{0D108BD9-81ED-4DB2-BD59-A6C34878D82A}">
                    <a16:rowId xmlns:a16="http://schemas.microsoft.com/office/drawing/2014/main" val="1131917144"/>
                  </a:ext>
                </a:extLst>
              </a:tr>
              <a:tr h="370840">
                <a:tc>
                  <a:txBody>
                    <a:bodyPr/>
                    <a:lstStyle/>
                    <a:p>
                      <a:r>
                        <a:rPr lang="en-IN" dirty="0"/>
                        <a:t>4</a:t>
                      </a:r>
                    </a:p>
                  </a:txBody>
                  <a:tcPr/>
                </a:tc>
                <a:tc>
                  <a:txBody>
                    <a:bodyPr/>
                    <a:lstStyle/>
                    <a:p>
                      <a:r>
                        <a:rPr lang="en-IN" dirty="0"/>
                        <a:t>Comment</a:t>
                      </a:r>
                    </a:p>
                  </a:txBody>
                  <a:tcPr/>
                </a:tc>
                <a:tc>
                  <a:txBody>
                    <a:bodyPr/>
                    <a:lstStyle/>
                    <a:p>
                      <a:r>
                        <a:rPr lang="en-IN" dirty="0"/>
                        <a:t>Text</a:t>
                      </a:r>
                    </a:p>
                  </a:txBody>
                  <a:tcPr/>
                </a:tc>
                <a:tc>
                  <a:txBody>
                    <a:bodyPr/>
                    <a:lstStyle/>
                    <a:p>
                      <a:endParaRPr lang="en-IN" dirty="0"/>
                    </a:p>
                  </a:txBody>
                  <a:tcPr/>
                </a:tc>
                <a:tc>
                  <a:txBody>
                    <a:bodyPr/>
                    <a:lstStyle/>
                    <a:p>
                      <a:r>
                        <a:rPr lang="en-IN" dirty="0"/>
                        <a:t>Not null</a:t>
                      </a:r>
                    </a:p>
                  </a:txBody>
                  <a:tcPr/>
                </a:tc>
                <a:extLst>
                  <a:ext uri="{0D108BD9-81ED-4DB2-BD59-A6C34878D82A}">
                    <a16:rowId xmlns:a16="http://schemas.microsoft.com/office/drawing/2014/main" val="3791538698"/>
                  </a:ext>
                </a:extLst>
              </a:tr>
            </a:tbl>
          </a:graphicData>
        </a:graphic>
      </p:graphicFrame>
      <p:sp>
        <p:nvSpPr>
          <p:cNvPr id="6" name="Rectangle 5">
            <a:extLst>
              <a:ext uri="{FF2B5EF4-FFF2-40B4-BE49-F238E27FC236}">
                <a16:creationId xmlns:a16="http://schemas.microsoft.com/office/drawing/2014/main" id="{1AA5FB21-400D-444D-A404-7BC56798C97D}"/>
              </a:ext>
            </a:extLst>
          </p:cNvPr>
          <p:cNvSpPr/>
          <p:nvPr/>
        </p:nvSpPr>
        <p:spPr>
          <a:xfrm>
            <a:off x="1103313" y="3932238"/>
            <a:ext cx="3697287" cy="523220"/>
          </a:xfrm>
          <a:prstGeom prst="rect">
            <a:avLst/>
          </a:prstGeom>
          <a:noFill/>
        </p:spPr>
        <p:txBody>
          <a:bodyPr wrap="square" lIns="91440" tIns="45720" rIns="91440" bIns="45720">
            <a:spAutoFit/>
          </a:bodyPr>
          <a:lstStyle/>
          <a:p>
            <a:pPr algn="ctr"/>
            <a:r>
              <a:rPr lang="en-IN" sz="2800" b="1" cap="none" spc="50" dirty="0">
                <a:ln w="0"/>
                <a:solidFill>
                  <a:srgbClr val="002060"/>
                </a:solidFill>
                <a:effectLst>
                  <a:innerShdw blurRad="63500" dist="50800" dir="13500000">
                    <a:srgbClr val="000000">
                      <a:alpha val="50000"/>
                    </a:srgbClr>
                  </a:innerShdw>
                </a:effectLst>
              </a:rPr>
              <a:t>Feedback table</a:t>
            </a:r>
          </a:p>
        </p:txBody>
      </p:sp>
    </p:spTree>
    <p:extLst>
      <p:ext uri="{BB962C8B-B14F-4D97-AF65-F5344CB8AC3E}">
        <p14:creationId xmlns:p14="http://schemas.microsoft.com/office/powerpoint/2010/main" val="316969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5328-3141-40A6-9FE6-21B808F74344}"/>
              </a:ext>
            </a:extLst>
          </p:cNvPr>
          <p:cNvSpPr>
            <a:spLocks noGrp="1"/>
          </p:cNvSpPr>
          <p:nvPr>
            <p:ph type="title"/>
          </p:nvPr>
        </p:nvSpPr>
        <p:spPr>
          <a:xfrm>
            <a:off x="646111" y="452718"/>
            <a:ext cx="5137469" cy="736002"/>
          </a:xfrm>
        </p:spPr>
        <p:txBody>
          <a:bodyPr/>
          <a:lstStyle/>
          <a:p>
            <a:r>
              <a:rPr lang="en-IN" dirty="0">
                <a:solidFill>
                  <a:srgbClr val="002060"/>
                </a:solidFill>
                <a:latin typeface="Times New Roman" panose="02020603050405020304" pitchFamily="18" charset="0"/>
                <a:cs typeface="Times New Roman" panose="02020603050405020304" pitchFamily="18" charset="0"/>
              </a:rPr>
              <a:t>Customer Details</a:t>
            </a:r>
          </a:p>
        </p:txBody>
      </p:sp>
      <p:graphicFrame>
        <p:nvGraphicFramePr>
          <p:cNvPr id="4" name="Table 4">
            <a:extLst>
              <a:ext uri="{FF2B5EF4-FFF2-40B4-BE49-F238E27FC236}">
                <a16:creationId xmlns:a16="http://schemas.microsoft.com/office/drawing/2014/main" id="{45EF9529-301A-46AC-A7A2-9532DD8457C5}"/>
              </a:ext>
            </a:extLst>
          </p:cNvPr>
          <p:cNvGraphicFramePr>
            <a:graphicFrameLocks noGrp="1"/>
          </p:cNvGraphicFramePr>
          <p:nvPr>
            <p:ph idx="1"/>
            <p:extLst>
              <p:ext uri="{D42A27DB-BD31-4B8C-83A1-F6EECF244321}">
                <p14:modId xmlns:p14="http://schemas.microsoft.com/office/powerpoint/2010/main" val="2040121024"/>
              </p:ext>
            </p:extLst>
          </p:nvPr>
        </p:nvGraphicFramePr>
        <p:xfrm>
          <a:off x="707071" y="1412558"/>
          <a:ext cx="8947150" cy="5034280"/>
        </p:xfrm>
        <a:graphic>
          <a:graphicData uri="http://schemas.openxmlformats.org/drawingml/2006/table">
            <a:tbl>
              <a:tblPr firstRow="1" bandRow="1">
                <a:tableStyleId>{5940675A-B579-460E-94D1-54222C63F5DA}</a:tableStyleId>
              </a:tblPr>
              <a:tblGrid>
                <a:gridCol w="1789430">
                  <a:extLst>
                    <a:ext uri="{9D8B030D-6E8A-4147-A177-3AD203B41FA5}">
                      <a16:colId xmlns:a16="http://schemas.microsoft.com/office/drawing/2014/main" val="2611444549"/>
                    </a:ext>
                  </a:extLst>
                </a:gridCol>
                <a:gridCol w="1789430">
                  <a:extLst>
                    <a:ext uri="{9D8B030D-6E8A-4147-A177-3AD203B41FA5}">
                      <a16:colId xmlns:a16="http://schemas.microsoft.com/office/drawing/2014/main" val="374926803"/>
                    </a:ext>
                  </a:extLst>
                </a:gridCol>
                <a:gridCol w="1789430">
                  <a:extLst>
                    <a:ext uri="{9D8B030D-6E8A-4147-A177-3AD203B41FA5}">
                      <a16:colId xmlns:a16="http://schemas.microsoft.com/office/drawing/2014/main" val="2318675096"/>
                    </a:ext>
                  </a:extLst>
                </a:gridCol>
                <a:gridCol w="1789430">
                  <a:extLst>
                    <a:ext uri="{9D8B030D-6E8A-4147-A177-3AD203B41FA5}">
                      <a16:colId xmlns:a16="http://schemas.microsoft.com/office/drawing/2014/main" val="1531687095"/>
                    </a:ext>
                  </a:extLst>
                </a:gridCol>
                <a:gridCol w="1789430">
                  <a:extLst>
                    <a:ext uri="{9D8B030D-6E8A-4147-A177-3AD203B41FA5}">
                      <a16:colId xmlns:a16="http://schemas.microsoft.com/office/drawing/2014/main" val="474874945"/>
                    </a:ext>
                  </a:extLst>
                </a:gridCol>
              </a:tblGrid>
              <a:tr h="370840">
                <a:tc>
                  <a:txBody>
                    <a:bodyPr/>
                    <a:lstStyle/>
                    <a:p>
                      <a:r>
                        <a:rPr lang="en-IN" sz="2000" dirty="0">
                          <a:latin typeface="Times New Roman" panose="02020603050405020304" pitchFamily="18" charset="0"/>
                          <a:cs typeface="Times New Roman" panose="02020603050405020304" pitchFamily="18" charset="0"/>
                        </a:rPr>
                        <a:t>Column Name</a:t>
                      </a:r>
                    </a:p>
                  </a:txBody>
                  <a:tcPr/>
                </a:tc>
                <a:tc>
                  <a:txBody>
                    <a:bodyPr/>
                    <a:lstStyle/>
                    <a:p>
                      <a:r>
                        <a:rPr lang="en-IN" dirty="0"/>
                        <a:t>Data type</a:t>
                      </a:r>
                    </a:p>
                  </a:txBody>
                  <a:tcPr/>
                </a:tc>
                <a:tc>
                  <a:txBody>
                    <a:bodyPr/>
                    <a:lstStyle/>
                    <a:p>
                      <a:r>
                        <a:rPr lang="en-IN" dirty="0"/>
                        <a:t>Size</a:t>
                      </a:r>
                    </a:p>
                  </a:txBody>
                  <a:tcPr/>
                </a:tc>
                <a:tc>
                  <a:txBody>
                    <a:bodyPr/>
                    <a:lstStyle/>
                    <a:p>
                      <a:r>
                        <a:rPr lang="en-IN" dirty="0"/>
                        <a:t>Descriptions</a:t>
                      </a:r>
                    </a:p>
                  </a:txBody>
                  <a:tcPr/>
                </a:tc>
                <a:tc>
                  <a:txBody>
                    <a:bodyPr/>
                    <a:lstStyle/>
                    <a:p>
                      <a:r>
                        <a:rPr lang="en-IN" dirty="0"/>
                        <a:t>Constraints</a:t>
                      </a:r>
                    </a:p>
                  </a:txBody>
                  <a:tcPr/>
                </a:tc>
                <a:extLst>
                  <a:ext uri="{0D108BD9-81ED-4DB2-BD59-A6C34878D82A}">
                    <a16:rowId xmlns:a16="http://schemas.microsoft.com/office/drawing/2014/main" val="1846641868"/>
                  </a:ext>
                </a:extLst>
              </a:tr>
              <a:tr h="370840">
                <a:tc>
                  <a:txBody>
                    <a:bodyPr/>
                    <a:lstStyle/>
                    <a:p>
                      <a:r>
                        <a:rPr lang="en-IN" dirty="0"/>
                        <a:t>Customer _ Id</a:t>
                      </a:r>
                    </a:p>
                  </a:txBody>
                  <a:tcPr/>
                </a:tc>
                <a:tc>
                  <a:txBody>
                    <a:bodyPr/>
                    <a:lstStyle/>
                    <a:p>
                      <a:r>
                        <a:rPr lang="en-IN" dirty="0"/>
                        <a:t>Int</a:t>
                      </a:r>
                    </a:p>
                  </a:txBody>
                  <a:tcPr/>
                </a:tc>
                <a:tc>
                  <a:txBody>
                    <a:bodyPr/>
                    <a:lstStyle/>
                    <a:p>
                      <a:r>
                        <a:rPr lang="en-IN" dirty="0"/>
                        <a:t>6</a:t>
                      </a:r>
                    </a:p>
                  </a:txBody>
                  <a:tcPr/>
                </a:tc>
                <a:tc>
                  <a:txBody>
                    <a:bodyPr/>
                    <a:lstStyle/>
                    <a:p>
                      <a:r>
                        <a:rPr lang="en-IN" sz="1400" dirty="0"/>
                        <a:t>Id of the customer</a:t>
                      </a:r>
                    </a:p>
                  </a:txBody>
                  <a:tcPr/>
                </a:tc>
                <a:tc>
                  <a:txBody>
                    <a:bodyPr/>
                    <a:lstStyle/>
                    <a:p>
                      <a:r>
                        <a:rPr lang="en-IN" dirty="0"/>
                        <a:t>Primary key</a:t>
                      </a:r>
                    </a:p>
                  </a:txBody>
                  <a:tcPr/>
                </a:tc>
                <a:extLst>
                  <a:ext uri="{0D108BD9-81ED-4DB2-BD59-A6C34878D82A}">
                    <a16:rowId xmlns:a16="http://schemas.microsoft.com/office/drawing/2014/main" val="1159421113"/>
                  </a:ext>
                </a:extLst>
              </a:tr>
              <a:tr h="370840">
                <a:tc>
                  <a:txBody>
                    <a:bodyPr/>
                    <a:lstStyle/>
                    <a:p>
                      <a:r>
                        <a:rPr lang="en-IN" dirty="0"/>
                        <a:t>Customer _ name</a:t>
                      </a:r>
                    </a:p>
                  </a:txBody>
                  <a:tcPr/>
                </a:tc>
                <a:tc>
                  <a:txBody>
                    <a:bodyPr/>
                    <a:lstStyle/>
                    <a:p>
                      <a:r>
                        <a:rPr lang="en-IN" dirty="0"/>
                        <a:t>Varchar</a:t>
                      </a:r>
                    </a:p>
                  </a:txBody>
                  <a:tcPr/>
                </a:tc>
                <a:tc>
                  <a:txBody>
                    <a:bodyPr/>
                    <a:lstStyle/>
                    <a:p>
                      <a:r>
                        <a:rPr lang="en-IN" dirty="0"/>
                        <a:t>50</a:t>
                      </a:r>
                    </a:p>
                  </a:txBody>
                  <a:tcPr/>
                </a:tc>
                <a:tc>
                  <a:txBody>
                    <a:bodyPr/>
                    <a:lstStyle/>
                    <a:p>
                      <a:r>
                        <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rPr>
                        <a:t>Name of the customer</a:t>
                      </a:r>
                      <a:endParaRPr lang="en-IN" dirty="0"/>
                    </a:p>
                  </a:txBody>
                  <a:tcPr/>
                </a:tc>
                <a:tc>
                  <a:txBody>
                    <a:bodyPr/>
                    <a:lstStyle/>
                    <a:p>
                      <a:r>
                        <a:rPr lang="en-IN" dirty="0"/>
                        <a:t>Not null</a:t>
                      </a:r>
                    </a:p>
                  </a:txBody>
                  <a:tcPr/>
                </a:tc>
                <a:extLst>
                  <a:ext uri="{0D108BD9-81ED-4DB2-BD59-A6C34878D82A}">
                    <a16:rowId xmlns:a16="http://schemas.microsoft.com/office/drawing/2014/main" val="3139708768"/>
                  </a:ext>
                </a:extLst>
              </a:tr>
              <a:tr h="370840">
                <a:tc>
                  <a:txBody>
                    <a:bodyPr/>
                    <a:lstStyle/>
                    <a:p>
                      <a:r>
                        <a:rPr lang="en-IN" dirty="0"/>
                        <a:t>Address</a:t>
                      </a:r>
                    </a:p>
                  </a:txBody>
                  <a:tcPr/>
                </a:tc>
                <a:tc>
                  <a:txBody>
                    <a:bodyPr/>
                    <a:lstStyle/>
                    <a:p>
                      <a:r>
                        <a:rPr lang="en-IN" dirty="0"/>
                        <a:t>Varchar</a:t>
                      </a:r>
                    </a:p>
                  </a:txBody>
                  <a:tcPr/>
                </a:tc>
                <a:tc>
                  <a:txBody>
                    <a:bodyPr/>
                    <a:lstStyle/>
                    <a:p>
                      <a:r>
                        <a:rPr lang="en-IN" dirty="0"/>
                        <a:t>6</a:t>
                      </a:r>
                    </a:p>
                  </a:txBody>
                  <a:tcPr/>
                </a:tc>
                <a:tc>
                  <a:txBody>
                    <a:bodyPr/>
                    <a:lstStyle/>
                    <a:p>
                      <a:r>
                        <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rPr>
                        <a:t>Address of the customer</a:t>
                      </a:r>
                      <a:endParaRPr lang="en-IN" dirty="0"/>
                    </a:p>
                  </a:txBody>
                  <a:tcPr/>
                </a:tc>
                <a:tc>
                  <a:txBody>
                    <a:bodyPr/>
                    <a:lstStyle/>
                    <a:p>
                      <a:r>
                        <a:rPr lang="en-IN" dirty="0"/>
                        <a:t>Not null</a:t>
                      </a:r>
                    </a:p>
                  </a:txBody>
                  <a:tcPr/>
                </a:tc>
                <a:extLst>
                  <a:ext uri="{0D108BD9-81ED-4DB2-BD59-A6C34878D82A}">
                    <a16:rowId xmlns:a16="http://schemas.microsoft.com/office/drawing/2014/main" val="3090529175"/>
                  </a:ext>
                </a:extLst>
              </a:tr>
              <a:tr h="370840">
                <a:tc>
                  <a:txBody>
                    <a:bodyPr/>
                    <a:lstStyle/>
                    <a:p>
                      <a:r>
                        <a:rPr lang="en-IN" dirty="0"/>
                        <a:t>Area</a:t>
                      </a:r>
                    </a:p>
                  </a:txBody>
                  <a:tcPr/>
                </a:tc>
                <a:tc>
                  <a:txBody>
                    <a:bodyPr/>
                    <a:lstStyle/>
                    <a:p>
                      <a:r>
                        <a:rPr lang="en-IN" dirty="0"/>
                        <a:t>Varchar</a:t>
                      </a:r>
                    </a:p>
                  </a:txBody>
                  <a:tcPr/>
                </a:tc>
                <a:tc>
                  <a:txBody>
                    <a:bodyPr/>
                    <a:lstStyle/>
                    <a:p>
                      <a:r>
                        <a:rPr lang="en-IN" dirty="0"/>
                        <a:t>30</a:t>
                      </a:r>
                    </a:p>
                  </a:txBody>
                  <a:tcPr/>
                </a:tc>
                <a:tc>
                  <a:txBody>
                    <a:bodyPr/>
                    <a:lstStyle/>
                    <a:p>
                      <a:r>
                        <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rPr>
                        <a:t>Area of the customer</a:t>
                      </a:r>
                      <a:endParaRPr lang="en-IN" dirty="0"/>
                    </a:p>
                  </a:txBody>
                  <a:tcPr/>
                </a:tc>
                <a:tc>
                  <a:txBody>
                    <a:bodyPr/>
                    <a:lstStyle/>
                    <a:p>
                      <a:r>
                        <a:rPr lang="en-IN" dirty="0"/>
                        <a:t>Not null</a:t>
                      </a:r>
                    </a:p>
                  </a:txBody>
                  <a:tcPr/>
                </a:tc>
                <a:extLst>
                  <a:ext uri="{0D108BD9-81ED-4DB2-BD59-A6C34878D82A}">
                    <a16:rowId xmlns:a16="http://schemas.microsoft.com/office/drawing/2014/main" val="1213440792"/>
                  </a:ext>
                </a:extLst>
              </a:tr>
              <a:tr h="370840">
                <a:tc>
                  <a:txBody>
                    <a:bodyPr/>
                    <a:lstStyle/>
                    <a:p>
                      <a:r>
                        <a:rPr lang="en-IN" dirty="0"/>
                        <a:t>City</a:t>
                      </a:r>
                    </a:p>
                  </a:txBody>
                  <a:tcPr/>
                </a:tc>
                <a:tc>
                  <a:txBody>
                    <a:bodyPr/>
                    <a:lstStyle/>
                    <a:p>
                      <a:r>
                        <a:rPr lang="en-IN" dirty="0"/>
                        <a:t>Varchar</a:t>
                      </a:r>
                    </a:p>
                  </a:txBody>
                  <a:tcPr/>
                </a:tc>
                <a:tc>
                  <a:txBody>
                    <a:bodyPr/>
                    <a:lstStyle/>
                    <a:p>
                      <a:r>
                        <a:rPr lang="en-IN" dirty="0"/>
                        <a:t>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rPr>
                        <a:t>City of the customer</a:t>
                      </a:r>
                      <a:endParaRPr lang="en-IN" dirty="0"/>
                    </a:p>
                  </a:txBody>
                  <a:tcPr/>
                </a:tc>
                <a:tc>
                  <a:txBody>
                    <a:bodyPr/>
                    <a:lstStyle/>
                    <a:p>
                      <a:r>
                        <a:rPr lang="en-IN" dirty="0"/>
                        <a:t>Not null</a:t>
                      </a:r>
                    </a:p>
                  </a:txBody>
                  <a:tcPr/>
                </a:tc>
                <a:extLst>
                  <a:ext uri="{0D108BD9-81ED-4DB2-BD59-A6C34878D82A}">
                    <a16:rowId xmlns:a16="http://schemas.microsoft.com/office/drawing/2014/main" val="2342616860"/>
                  </a:ext>
                </a:extLst>
              </a:tr>
              <a:tr h="370840">
                <a:tc>
                  <a:txBody>
                    <a:bodyPr/>
                    <a:lstStyle/>
                    <a:p>
                      <a:r>
                        <a:rPr lang="en-IN" dirty="0"/>
                        <a:t>State</a:t>
                      </a:r>
                    </a:p>
                  </a:txBody>
                  <a:tcPr/>
                </a:tc>
                <a:tc>
                  <a:txBody>
                    <a:bodyPr/>
                    <a:lstStyle/>
                    <a:p>
                      <a:r>
                        <a:rPr lang="en-IN" dirty="0"/>
                        <a:t>Varchar</a:t>
                      </a:r>
                    </a:p>
                  </a:txBody>
                  <a:tcPr/>
                </a:tc>
                <a:tc>
                  <a:txBody>
                    <a:bodyPr/>
                    <a:lstStyle/>
                    <a:p>
                      <a:r>
                        <a:rPr lang="en-IN" dirty="0"/>
                        <a:t>10</a:t>
                      </a:r>
                    </a:p>
                  </a:txBody>
                  <a:tcPr/>
                </a:tc>
                <a:tc>
                  <a:txBody>
                    <a:bodyPr/>
                    <a:lstStyle/>
                    <a:p>
                      <a:r>
                        <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rPr>
                        <a:t>State of the customer</a:t>
                      </a:r>
                      <a:endParaRPr lang="en-IN" dirty="0"/>
                    </a:p>
                  </a:txBody>
                  <a:tcPr/>
                </a:tc>
                <a:tc>
                  <a:txBody>
                    <a:bodyPr/>
                    <a:lstStyle/>
                    <a:p>
                      <a:r>
                        <a:rPr lang="en-IN" dirty="0"/>
                        <a:t>Not null</a:t>
                      </a:r>
                    </a:p>
                  </a:txBody>
                  <a:tcPr/>
                </a:tc>
                <a:extLst>
                  <a:ext uri="{0D108BD9-81ED-4DB2-BD59-A6C34878D82A}">
                    <a16:rowId xmlns:a16="http://schemas.microsoft.com/office/drawing/2014/main" val="2763175278"/>
                  </a:ext>
                </a:extLst>
              </a:tr>
              <a:tr h="370840">
                <a:tc>
                  <a:txBody>
                    <a:bodyPr/>
                    <a:lstStyle/>
                    <a:p>
                      <a:r>
                        <a:rPr lang="en-IN" dirty="0" err="1"/>
                        <a:t>Pincode</a:t>
                      </a:r>
                      <a:endParaRPr lang="en-IN" dirty="0"/>
                    </a:p>
                  </a:txBody>
                  <a:tcPr/>
                </a:tc>
                <a:tc>
                  <a:txBody>
                    <a:bodyPr/>
                    <a:lstStyle/>
                    <a:p>
                      <a:r>
                        <a:rPr lang="en-IN" dirty="0"/>
                        <a:t>Varchar</a:t>
                      </a:r>
                    </a:p>
                  </a:txBody>
                  <a:tcPr/>
                </a:tc>
                <a:tc>
                  <a:txBody>
                    <a:bodyPr/>
                    <a:lstStyle/>
                    <a:p>
                      <a:r>
                        <a:rPr lang="en-IN" dirty="0"/>
                        <a:t>6</a:t>
                      </a:r>
                    </a:p>
                  </a:txBody>
                  <a:tcPr/>
                </a:tc>
                <a:tc>
                  <a:txBody>
                    <a:bodyPr/>
                    <a:lstStyle/>
                    <a:p>
                      <a:r>
                        <a:rPr kumimoji="0" lang="en-IN" sz="1400" b="0" i="0" u="none" strike="noStrike" kern="1200" cap="none" spc="0" normalizeH="0" baseline="0" noProof="0" dirty="0" err="1">
                          <a:ln>
                            <a:noFill/>
                          </a:ln>
                          <a:solidFill>
                            <a:prstClr val="white"/>
                          </a:solidFill>
                          <a:effectLst/>
                          <a:uLnTx/>
                          <a:uFillTx/>
                          <a:latin typeface="Century Gothic" panose="020B0502020202020204"/>
                          <a:ea typeface="+mn-ea"/>
                          <a:cs typeface="+mn-cs"/>
                        </a:rPr>
                        <a:t>Pincode</a:t>
                      </a:r>
                      <a:r>
                        <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rPr>
                        <a:t> of the customer</a:t>
                      </a:r>
                      <a:endParaRPr lang="en-IN" dirty="0"/>
                    </a:p>
                  </a:txBody>
                  <a:tcPr/>
                </a:tc>
                <a:tc>
                  <a:txBody>
                    <a:bodyPr/>
                    <a:lstStyle/>
                    <a:p>
                      <a:r>
                        <a:rPr lang="en-IN" dirty="0"/>
                        <a:t>Not null</a:t>
                      </a:r>
                    </a:p>
                  </a:txBody>
                  <a:tcPr/>
                </a:tc>
                <a:extLst>
                  <a:ext uri="{0D108BD9-81ED-4DB2-BD59-A6C34878D82A}">
                    <a16:rowId xmlns:a16="http://schemas.microsoft.com/office/drawing/2014/main" val="809376360"/>
                  </a:ext>
                </a:extLst>
              </a:tr>
              <a:tr h="370840">
                <a:tc>
                  <a:txBody>
                    <a:bodyPr/>
                    <a:lstStyle/>
                    <a:p>
                      <a:r>
                        <a:rPr lang="en-IN" dirty="0"/>
                        <a:t>Phone_ no</a:t>
                      </a:r>
                    </a:p>
                  </a:txBody>
                  <a:tcPr/>
                </a:tc>
                <a:tc>
                  <a:txBody>
                    <a:bodyPr/>
                    <a:lstStyle/>
                    <a:p>
                      <a:r>
                        <a:rPr lang="en-IN" dirty="0"/>
                        <a:t>Varchar</a:t>
                      </a:r>
                    </a:p>
                  </a:txBody>
                  <a:tcPr/>
                </a:tc>
                <a:tc>
                  <a:txBody>
                    <a:bodyPr/>
                    <a:lstStyle/>
                    <a:p>
                      <a:r>
                        <a:rPr lang="en-IN" dirty="0"/>
                        <a:t>20</a:t>
                      </a:r>
                    </a:p>
                  </a:txBody>
                  <a:tcPr/>
                </a:tc>
                <a:tc>
                  <a:txBody>
                    <a:bodyPr/>
                    <a:lstStyle/>
                    <a:p>
                      <a:r>
                        <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rPr>
                        <a:t>Phone of the customer</a:t>
                      </a:r>
                      <a:endParaRPr lang="en-IN" dirty="0"/>
                    </a:p>
                  </a:txBody>
                  <a:tcPr/>
                </a:tc>
                <a:tc>
                  <a:txBody>
                    <a:bodyPr/>
                    <a:lstStyle/>
                    <a:p>
                      <a:endParaRPr lang="en-IN" dirty="0"/>
                    </a:p>
                  </a:txBody>
                  <a:tcPr/>
                </a:tc>
                <a:extLst>
                  <a:ext uri="{0D108BD9-81ED-4DB2-BD59-A6C34878D82A}">
                    <a16:rowId xmlns:a16="http://schemas.microsoft.com/office/drawing/2014/main" val="337941740"/>
                  </a:ext>
                </a:extLst>
              </a:tr>
              <a:tr h="370840">
                <a:tc>
                  <a:txBody>
                    <a:bodyPr/>
                    <a:lstStyle/>
                    <a:p>
                      <a:r>
                        <a:rPr lang="en-IN" dirty="0"/>
                        <a:t>Mobile _ no</a:t>
                      </a:r>
                    </a:p>
                  </a:txBody>
                  <a:tcPr/>
                </a:tc>
                <a:tc>
                  <a:txBody>
                    <a:bodyPr/>
                    <a:lstStyle/>
                    <a:p>
                      <a:r>
                        <a:rPr lang="en-IN" dirty="0"/>
                        <a:t>Varchar</a:t>
                      </a:r>
                    </a:p>
                  </a:txBody>
                  <a:tcPr/>
                </a:tc>
                <a:tc>
                  <a:txBody>
                    <a:bodyPr/>
                    <a:lstStyle/>
                    <a:p>
                      <a:r>
                        <a:rPr lang="en-IN" dirty="0"/>
                        <a:t>20</a:t>
                      </a:r>
                    </a:p>
                  </a:txBody>
                  <a:tcPr/>
                </a:tc>
                <a:tc>
                  <a:txBody>
                    <a:bodyPr/>
                    <a:lstStyle/>
                    <a:p>
                      <a:r>
                        <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rPr>
                        <a:t>Mobile of the customer</a:t>
                      </a:r>
                      <a:endParaRPr lang="en-IN" dirty="0"/>
                    </a:p>
                  </a:txBody>
                  <a:tcPr/>
                </a:tc>
                <a:tc>
                  <a:txBody>
                    <a:bodyPr/>
                    <a:lstStyle/>
                    <a:p>
                      <a:r>
                        <a:rPr lang="en-IN" dirty="0"/>
                        <a:t>Not null</a:t>
                      </a:r>
                    </a:p>
                  </a:txBody>
                  <a:tcPr/>
                </a:tc>
                <a:extLst>
                  <a:ext uri="{0D108BD9-81ED-4DB2-BD59-A6C34878D82A}">
                    <a16:rowId xmlns:a16="http://schemas.microsoft.com/office/drawing/2014/main" val="2744323578"/>
                  </a:ext>
                </a:extLst>
              </a:tr>
            </a:tbl>
          </a:graphicData>
        </a:graphic>
      </p:graphicFrame>
    </p:spTree>
    <p:extLst>
      <p:ext uri="{BB962C8B-B14F-4D97-AF65-F5344CB8AC3E}">
        <p14:creationId xmlns:p14="http://schemas.microsoft.com/office/powerpoint/2010/main" val="284954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532B6B-0918-4898-9F96-0877FF76AC6E}"/>
              </a:ext>
            </a:extLst>
          </p:cNvPr>
          <p:cNvSpPr>
            <a:spLocks noGrp="1"/>
          </p:cNvSpPr>
          <p:nvPr>
            <p:ph type="title"/>
          </p:nvPr>
        </p:nvSpPr>
        <p:spPr>
          <a:xfrm>
            <a:off x="646111" y="452718"/>
            <a:ext cx="11195369" cy="5536602"/>
          </a:xfrm>
        </p:spPr>
        <p:txBody>
          <a:bodyPr/>
          <a:lstStyle/>
          <a:p>
            <a:pPr algn="just"/>
            <a:r>
              <a:rPr lang="en-IN" sz="5400" dirty="0">
                <a:solidFill>
                  <a:srgbClr val="002060"/>
                </a:solidFill>
                <a:latin typeface="Times New Roman" panose="02020603050405020304" pitchFamily="18" charset="0"/>
                <a:cs typeface="Times New Roman" panose="02020603050405020304" pitchFamily="18" charset="0"/>
              </a:rPr>
              <a:t>OBJECTIVES</a:t>
            </a:r>
            <a:br>
              <a:rPr lang="en-IN"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The purpose of the project is to create a system of mobile application to access by the customer to book the vegetable of a particular store with specific details. So that there will be no wastage of time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447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5FA6-470C-49EA-8994-FF2621F37FDA}"/>
              </a:ext>
            </a:extLst>
          </p:cNvPr>
          <p:cNvSpPr>
            <a:spLocks noGrp="1"/>
          </p:cNvSpPr>
          <p:nvPr>
            <p:ph type="title"/>
          </p:nvPr>
        </p:nvSpPr>
        <p:spPr/>
        <p:txBody>
          <a:bodyPr/>
          <a:lstStyle/>
          <a:p>
            <a:r>
              <a:rPr lang="en-IN" dirty="0">
                <a:solidFill>
                  <a:srgbClr val="002060"/>
                </a:solidFill>
              </a:rPr>
              <a:t>Order Details</a:t>
            </a:r>
          </a:p>
        </p:txBody>
      </p:sp>
      <p:graphicFrame>
        <p:nvGraphicFramePr>
          <p:cNvPr id="4" name="Table 4">
            <a:extLst>
              <a:ext uri="{FF2B5EF4-FFF2-40B4-BE49-F238E27FC236}">
                <a16:creationId xmlns:a16="http://schemas.microsoft.com/office/drawing/2014/main" id="{8D863718-D860-4FF4-9BE4-8AC53BF6862F}"/>
              </a:ext>
            </a:extLst>
          </p:cNvPr>
          <p:cNvGraphicFramePr>
            <a:graphicFrameLocks noGrp="1"/>
          </p:cNvGraphicFramePr>
          <p:nvPr>
            <p:ph idx="1"/>
            <p:extLst>
              <p:ext uri="{D42A27DB-BD31-4B8C-83A1-F6EECF244321}">
                <p14:modId xmlns:p14="http://schemas.microsoft.com/office/powerpoint/2010/main" val="284859173"/>
              </p:ext>
            </p:extLst>
          </p:nvPr>
        </p:nvGraphicFramePr>
        <p:xfrm>
          <a:off x="1103313" y="2052638"/>
          <a:ext cx="8947150" cy="2687320"/>
        </p:xfrm>
        <a:graphic>
          <a:graphicData uri="http://schemas.openxmlformats.org/drawingml/2006/table">
            <a:tbl>
              <a:tblPr firstRow="1" bandRow="1">
                <a:tableStyleId>{5940675A-B579-460E-94D1-54222C63F5DA}</a:tableStyleId>
              </a:tblPr>
              <a:tblGrid>
                <a:gridCol w="1789430">
                  <a:extLst>
                    <a:ext uri="{9D8B030D-6E8A-4147-A177-3AD203B41FA5}">
                      <a16:colId xmlns:a16="http://schemas.microsoft.com/office/drawing/2014/main" val="3298754280"/>
                    </a:ext>
                  </a:extLst>
                </a:gridCol>
                <a:gridCol w="1789430">
                  <a:extLst>
                    <a:ext uri="{9D8B030D-6E8A-4147-A177-3AD203B41FA5}">
                      <a16:colId xmlns:a16="http://schemas.microsoft.com/office/drawing/2014/main" val="3220139134"/>
                    </a:ext>
                  </a:extLst>
                </a:gridCol>
                <a:gridCol w="1789430">
                  <a:extLst>
                    <a:ext uri="{9D8B030D-6E8A-4147-A177-3AD203B41FA5}">
                      <a16:colId xmlns:a16="http://schemas.microsoft.com/office/drawing/2014/main" val="2920878541"/>
                    </a:ext>
                  </a:extLst>
                </a:gridCol>
                <a:gridCol w="1789430">
                  <a:extLst>
                    <a:ext uri="{9D8B030D-6E8A-4147-A177-3AD203B41FA5}">
                      <a16:colId xmlns:a16="http://schemas.microsoft.com/office/drawing/2014/main" val="1233769434"/>
                    </a:ext>
                  </a:extLst>
                </a:gridCol>
                <a:gridCol w="1789430">
                  <a:extLst>
                    <a:ext uri="{9D8B030D-6E8A-4147-A177-3AD203B41FA5}">
                      <a16:colId xmlns:a16="http://schemas.microsoft.com/office/drawing/2014/main" val="4291609130"/>
                    </a:ext>
                  </a:extLst>
                </a:gridCol>
              </a:tblGrid>
              <a:tr h="370840">
                <a:tc>
                  <a:txBody>
                    <a:bodyPr/>
                    <a:lstStyle/>
                    <a:p>
                      <a:r>
                        <a:rPr lang="en-IN" sz="2000" dirty="0">
                          <a:latin typeface="Times New Roman" panose="02020603050405020304" pitchFamily="18" charset="0"/>
                          <a:cs typeface="Times New Roman" panose="02020603050405020304" pitchFamily="18" charset="0"/>
                        </a:rPr>
                        <a:t>Column name</a:t>
                      </a:r>
                    </a:p>
                  </a:txBody>
                  <a:tcPr/>
                </a:tc>
                <a:tc>
                  <a:txBody>
                    <a:bodyPr/>
                    <a:lstStyle/>
                    <a:p>
                      <a:r>
                        <a:rPr lang="en-IN" dirty="0"/>
                        <a:t>Data type</a:t>
                      </a:r>
                    </a:p>
                  </a:txBody>
                  <a:tcPr/>
                </a:tc>
                <a:tc>
                  <a:txBody>
                    <a:bodyPr/>
                    <a:lstStyle/>
                    <a:p>
                      <a:r>
                        <a:rPr lang="en-IN" dirty="0"/>
                        <a:t>Size</a:t>
                      </a:r>
                    </a:p>
                  </a:txBody>
                  <a:tcPr/>
                </a:tc>
                <a:tc>
                  <a:txBody>
                    <a:bodyPr/>
                    <a:lstStyle/>
                    <a:p>
                      <a:r>
                        <a:rPr lang="en-IN" dirty="0"/>
                        <a:t>Description</a:t>
                      </a:r>
                    </a:p>
                  </a:txBody>
                  <a:tcPr/>
                </a:tc>
                <a:tc>
                  <a:txBody>
                    <a:bodyPr/>
                    <a:lstStyle/>
                    <a:p>
                      <a:r>
                        <a:rPr lang="en-IN" dirty="0"/>
                        <a:t>Constraints</a:t>
                      </a:r>
                    </a:p>
                  </a:txBody>
                  <a:tcPr/>
                </a:tc>
                <a:extLst>
                  <a:ext uri="{0D108BD9-81ED-4DB2-BD59-A6C34878D82A}">
                    <a16:rowId xmlns:a16="http://schemas.microsoft.com/office/drawing/2014/main" val="1069012338"/>
                  </a:ext>
                </a:extLst>
              </a:tr>
              <a:tr h="370840">
                <a:tc>
                  <a:txBody>
                    <a:bodyPr/>
                    <a:lstStyle/>
                    <a:p>
                      <a:r>
                        <a:rPr lang="en-IN" dirty="0"/>
                        <a:t>Order _ Id</a:t>
                      </a:r>
                    </a:p>
                  </a:txBody>
                  <a:tcPr/>
                </a:tc>
                <a:tc>
                  <a:txBody>
                    <a:bodyPr/>
                    <a:lstStyle/>
                    <a:p>
                      <a:r>
                        <a:rPr lang="en-IN" dirty="0"/>
                        <a:t>Int </a:t>
                      </a:r>
                    </a:p>
                  </a:txBody>
                  <a:tcPr/>
                </a:tc>
                <a:tc>
                  <a:txBody>
                    <a:bodyPr/>
                    <a:lstStyle/>
                    <a:p>
                      <a:r>
                        <a:rPr lang="en-IN" dirty="0"/>
                        <a:t>6</a:t>
                      </a:r>
                    </a:p>
                  </a:txBody>
                  <a:tcPr/>
                </a:tc>
                <a:tc>
                  <a:txBody>
                    <a:bodyPr/>
                    <a:lstStyle/>
                    <a:p>
                      <a:r>
                        <a:rPr lang="en-IN" dirty="0"/>
                        <a:t>Id of the order</a:t>
                      </a:r>
                    </a:p>
                  </a:txBody>
                  <a:tcPr/>
                </a:tc>
                <a:tc>
                  <a:txBody>
                    <a:bodyPr/>
                    <a:lstStyle/>
                    <a:p>
                      <a:r>
                        <a:rPr lang="en-IN" dirty="0"/>
                        <a:t>Primary key</a:t>
                      </a:r>
                    </a:p>
                  </a:txBody>
                  <a:tcPr/>
                </a:tc>
                <a:extLst>
                  <a:ext uri="{0D108BD9-81ED-4DB2-BD59-A6C34878D82A}">
                    <a16:rowId xmlns:a16="http://schemas.microsoft.com/office/drawing/2014/main" val="1487682815"/>
                  </a:ext>
                </a:extLst>
              </a:tr>
              <a:tr h="370840">
                <a:tc>
                  <a:txBody>
                    <a:bodyPr/>
                    <a:lstStyle/>
                    <a:p>
                      <a:r>
                        <a:rPr lang="en-IN" dirty="0"/>
                        <a:t>Order _ date</a:t>
                      </a:r>
                    </a:p>
                  </a:txBody>
                  <a:tcPr/>
                </a:tc>
                <a:tc>
                  <a:txBody>
                    <a:bodyPr/>
                    <a:lstStyle/>
                    <a:p>
                      <a:r>
                        <a:rPr lang="en-IN" dirty="0"/>
                        <a:t>Datetime</a:t>
                      </a:r>
                    </a:p>
                  </a:txBody>
                  <a:tcPr/>
                </a:tc>
                <a:tc>
                  <a:txBody>
                    <a:bodyPr/>
                    <a:lstStyle/>
                    <a:p>
                      <a:endParaRPr lang="en-IN" dirty="0"/>
                    </a:p>
                  </a:txBody>
                  <a:tcPr/>
                </a:tc>
                <a:tc>
                  <a:txBody>
                    <a:bodyPr/>
                    <a:lstStyle/>
                    <a:p>
                      <a:r>
                        <a:rPr lang="en-IN" dirty="0"/>
                        <a:t>Date of the order</a:t>
                      </a:r>
                    </a:p>
                  </a:txBody>
                  <a:tcPr/>
                </a:tc>
                <a:tc>
                  <a:txBody>
                    <a:bodyPr/>
                    <a:lstStyle/>
                    <a:p>
                      <a:r>
                        <a:rPr lang="en-IN" dirty="0"/>
                        <a:t>Not null</a:t>
                      </a:r>
                    </a:p>
                  </a:txBody>
                  <a:tcPr/>
                </a:tc>
                <a:extLst>
                  <a:ext uri="{0D108BD9-81ED-4DB2-BD59-A6C34878D82A}">
                    <a16:rowId xmlns:a16="http://schemas.microsoft.com/office/drawing/2014/main" val="2657111410"/>
                  </a:ext>
                </a:extLst>
              </a:tr>
              <a:tr h="370840">
                <a:tc>
                  <a:txBody>
                    <a:bodyPr/>
                    <a:lstStyle/>
                    <a:p>
                      <a:r>
                        <a:rPr lang="en-IN" dirty="0"/>
                        <a:t>Customer_ id</a:t>
                      </a:r>
                    </a:p>
                  </a:txBody>
                  <a:tcPr/>
                </a:tc>
                <a:tc>
                  <a:txBody>
                    <a:bodyPr/>
                    <a:lstStyle/>
                    <a:p>
                      <a:r>
                        <a:rPr lang="en-IN" dirty="0"/>
                        <a:t>Int </a:t>
                      </a:r>
                    </a:p>
                  </a:txBody>
                  <a:tcPr/>
                </a:tc>
                <a:tc>
                  <a:txBody>
                    <a:bodyPr/>
                    <a:lstStyle/>
                    <a:p>
                      <a:r>
                        <a:rPr lang="en-IN" dirty="0"/>
                        <a:t>6</a:t>
                      </a:r>
                    </a:p>
                  </a:txBody>
                  <a:tcPr/>
                </a:tc>
                <a:tc>
                  <a:txBody>
                    <a:bodyPr/>
                    <a:lstStyle/>
                    <a:p>
                      <a:r>
                        <a:rPr lang="en-IN" dirty="0"/>
                        <a:t>Id of the customer</a:t>
                      </a:r>
                    </a:p>
                  </a:txBody>
                  <a:tcPr/>
                </a:tc>
                <a:tc>
                  <a:txBody>
                    <a:bodyPr/>
                    <a:lstStyle/>
                    <a:p>
                      <a:r>
                        <a:rPr lang="en-IN" dirty="0"/>
                        <a:t>Foreign key</a:t>
                      </a:r>
                    </a:p>
                  </a:txBody>
                  <a:tcPr/>
                </a:tc>
                <a:extLst>
                  <a:ext uri="{0D108BD9-81ED-4DB2-BD59-A6C34878D82A}">
                    <a16:rowId xmlns:a16="http://schemas.microsoft.com/office/drawing/2014/main" val="1283773706"/>
                  </a:ext>
                </a:extLst>
              </a:tr>
              <a:tr h="370840">
                <a:tc>
                  <a:txBody>
                    <a:bodyPr/>
                    <a:lstStyle/>
                    <a:p>
                      <a:r>
                        <a:rPr lang="en-IN" dirty="0"/>
                        <a:t>Table _ id</a:t>
                      </a:r>
                    </a:p>
                  </a:txBody>
                  <a:tcPr/>
                </a:tc>
                <a:tc>
                  <a:txBody>
                    <a:bodyPr/>
                    <a:lstStyle/>
                    <a:p>
                      <a:r>
                        <a:rPr lang="en-IN" dirty="0"/>
                        <a:t>Int </a:t>
                      </a:r>
                    </a:p>
                  </a:txBody>
                  <a:tcPr/>
                </a:tc>
                <a:tc>
                  <a:txBody>
                    <a:bodyPr/>
                    <a:lstStyle/>
                    <a:p>
                      <a:r>
                        <a:rPr lang="en-IN" dirty="0"/>
                        <a:t>6 </a:t>
                      </a:r>
                    </a:p>
                  </a:txBody>
                  <a:tcPr/>
                </a:tc>
                <a:tc>
                  <a:txBody>
                    <a:bodyPr/>
                    <a:lstStyle/>
                    <a:p>
                      <a:r>
                        <a:rPr lang="en-IN" dirty="0"/>
                        <a:t>Id of the table master </a:t>
                      </a:r>
                    </a:p>
                  </a:txBody>
                  <a:tcPr/>
                </a:tc>
                <a:tc>
                  <a:txBody>
                    <a:bodyPr/>
                    <a:lstStyle/>
                    <a:p>
                      <a:r>
                        <a:rPr lang="en-IN" dirty="0"/>
                        <a:t>Foreign key </a:t>
                      </a:r>
                    </a:p>
                  </a:txBody>
                  <a:tcPr/>
                </a:tc>
                <a:extLst>
                  <a:ext uri="{0D108BD9-81ED-4DB2-BD59-A6C34878D82A}">
                    <a16:rowId xmlns:a16="http://schemas.microsoft.com/office/drawing/2014/main" val="4209200768"/>
                  </a:ext>
                </a:extLst>
              </a:tr>
            </a:tbl>
          </a:graphicData>
        </a:graphic>
      </p:graphicFrame>
    </p:spTree>
    <p:extLst>
      <p:ext uri="{BB962C8B-B14F-4D97-AF65-F5344CB8AC3E}">
        <p14:creationId xmlns:p14="http://schemas.microsoft.com/office/powerpoint/2010/main" val="622769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379D-9D51-4422-BA7A-14A9D4E93053}"/>
              </a:ext>
            </a:extLst>
          </p:cNvPr>
          <p:cNvSpPr>
            <a:spLocks noGrp="1"/>
          </p:cNvSpPr>
          <p:nvPr>
            <p:ph type="title"/>
          </p:nvPr>
        </p:nvSpPr>
        <p:spPr/>
        <p:txBody>
          <a:bodyPr/>
          <a:lstStyle/>
          <a:p>
            <a:r>
              <a:rPr lang="en-IN" dirty="0">
                <a:solidFill>
                  <a:srgbClr val="002060"/>
                </a:solidFill>
                <a:latin typeface="Times New Roman" panose="02020603050405020304" pitchFamily="18" charset="0"/>
                <a:cs typeface="Times New Roman" panose="02020603050405020304" pitchFamily="18" charset="0"/>
              </a:rPr>
              <a:t>Bill vegetable items</a:t>
            </a:r>
            <a:r>
              <a:rPr lang="en-IN" dirty="0"/>
              <a:t> </a:t>
            </a:r>
          </a:p>
        </p:txBody>
      </p:sp>
      <p:graphicFrame>
        <p:nvGraphicFramePr>
          <p:cNvPr id="4" name="Table 4">
            <a:extLst>
              <a:ext uri="{FF2B5EF4-FFF2-40B4-BE49-F238E27FC236}">
                <a16:creationId xmlns:a16="http://schemas.microsoft.com/office/drawing/2014/main" id="{9C0FA84E-13DD-47C7-88DC-87B70A9BAE3D}"/>
              </a:ext>
            </a:extLst>
          </p:cNvPr>
          <p:cNvGraphicFramePr>
            <a:graphicFrameLocks noGrp="1"/>
          </p:cNvGraphicFramePr>
          <p:nvPr>
            <p:ph idx="1"/>
            <p:extLst>
              <p:ext uri="{D42A27DB-BD31-4B8C-83A1-F6EECF244321}">
                <p14:modId xmlns:p14="http://schemas.microsoft.com/office/powerpoint/2010/main" val="520991999"/>
              </p:ext>
            </p:extLst>
          </p:nvPr>
        </p:nvGraphicFramePr>
        <p:xfrm>
          <a:off x="1103313" y="2052638"/>
          <a:ext cx="8947150" cy="3672840"/>
        </p:xfrm>
        <a:graphic>
          <a:graphicData uri="http://schemas.openxmlformats.org/drawingml/2006/table">
            <a:tbl>
              <a:tblPr firstRow="1" bandRow="1">
                <a:tableStyleId>{5940675A-B579-460E-94D1-54222C63F5DA}</a:tableStyleId>
              </a:tblPr>
              <a:tblGrid>
                <a:gridCol w="1789430">
                  <a:extLst>
                    <a:ext uri="{9D8B030D-6E8A-4147-A177-3AD203B41FA5}">
                      <a16:colId xmlns:a16="http://schemas.microsoft.com/office/drawing/2014/main" val="2373346264"/>
                    </a:ext>
                  </a:extLst>
                </a:gridCol>
                <a:gridCol w="1789430">
                  <a:extLst>
                    <a:ext uri="{9D8B030D-6E8A-4147-A177-3AD203B41FA5}">
                      <a16:colId xmlns:a16="http://schemas.microsoft.com/office/drawing/2014/main" val="1501476769"/>
                    </a:ext>
                  </a:extLst>
                </a:gridCol>
                <a:gridCol w="1789430">
                  <a:extLst>
                    <a:ext uri="{9D8B030D-6E8A-4147-A177-3AD203B41FA5}">
                      <a16:colId xmlns:a16="http://schemas.microsoft.com/office/drawing/2014/main" val="2244644716"/>
                    </a:ext>
                  </a:extLst>
                </a:gridCol>
                <a:gridCol w="1789430">
                  <a:extLst>
                    <a:ext uri="{9D8B030D-6E8A-4147-A177-3AD203B41FA5}">
                      <a16:colId xmlns:a16="http://schemas.microsoft.com/office/drawing/2014/main" val="3956916598"/>
                    </a:ext>
                  </a:extLst>
                </a:gridCol>
                <a:gridCol w="1789430">
                  <a:extLst>
                    <a:ext uri="{9D8B030D-6E8A-4147-A177-3AD203B41FA5}">
                      <a16:colId xmlns:a16="http://schemas.microsoft.com/office/drawing/2014/main" val="2852801782"/>
                    </a:ext>
                  </a:extLst>
                </a:gridCol>
              </a:tblGrid>
              <a:tr h="370840">
                <a:tc>
                  <a:txBody>
                    <a:bodyPr/>
                    <a:lstStyle/>
                    <a:p>
                      <a:r>
                        <a:rPr lang="en-IN" dirty="0"/>
                        <a:t>Column name </a:t>
                      </a:r>
                    </a:p>
                  </a:txBody>
                  <a:tcPr/>
                </a:tc>
                <a:tc>
                  <a:txBody>
                    <a:bodyPr/>
                    <a:lstStyle/>
                    <a:p>
                      <a:r>
                        <a:rPr lang="en-IN" dirty="0"/>
                        <a:t>Data type</a:t>
                      </a:r>
                    </a:p>
                  </a:txBody>
                  <a:tcPr/>
                </a:tc>
                <a:tc>
                  <a:txBody>
                    <a:bodyPr/>
                    <a:lstStyle/>
                    <a:p>
                      <a:r>
                        <a:rPr lang="en-IN" dirty="0"/>
                        <a:t>Size </a:t>
                      </a:r>
                    </a:p>
                  </a:txBody>
                  <a:tcPr/>
                </a:tc>
                <a:tc>
                  <a:txBody>
                    <a:bodyPr/>
                    <a:lstStyle/>
                    <a:p>
                      <a:r>
                        <a:rPr lang="en-IN" dirty="0"/>
                        <a:t>Descriptions </a:t>
                      </a:r>
                    </a:p>
                  </a:txBody>
                  <a:tcPr/>
                </a:tc>
                <a:tc>
                  <a:txBody>
                    <a:bodyPr/>
                    <a:lstStyle/>
                    <a:p>
                      <a:r>
                        <a:rPr lang="en-IN" dirty="0"/>
                        <a:t>Constraints</a:t>
                      </a:r>
                    </a:p>
                  </a:txBody>
                  <a:tcPr/>
                </a:tc>
                <a:extLst>
                  <a:ext uri="{0D108BD9-81ED-4DB2-BD59-A6C34878D82A}">
                    <a16:rowId xmlns:a16="http://schemas.microsoft.com/office/drawing/2014/main" val="3675023834"/>
                  </a:ext>
                </a:extLst>
              </a:tr>
              <a:tr h="370840">
                <a:tc>
                  <a:txBody>
                    <a:bodyPr/>
                    <a:lstStyle/>
                    <a:p>
                      <a:r>
                        <a:rPr lang="en-IN" dirty="0"/>
                        <a:t>Bill  items _ Id</a:t>
                      </a:r>
                    </a:p>
                  </a:txBody>
                  <a:tcPr/>
                </a:tc>
                <a:tc>
                  <a:txBody>
                    <a:bodyPr/>
                    <a:lstStyle/>
                    <a:p>
                      <a:r>
                        <a:rPr lang="en-IN" dirty="0"/>
                        <a:t>Int </a:t>
                      </a:r>
                    </a:p>
                  </a:txBody>
                  <a:tcPr/>
                </a:tc>
                <a:tc>
                  <a:txBody>
                    <a:bodyPr/>
                    <a:lstStyle/>
                    <a:p>
                      <a:r>
                        <a:rPr lang="en-IN" dirty="0"/>
                        <a:t>6</a:t>
                      </a:r>
                    </a:p>
                  </a:txBody>
                  <a:tcPr/>
                </a:tc>
                <a:tc>
                  <a:txBody>
                    <a:bodyPr/>
                    <a:lstStyle/>
                    <a:p>
                      <a:r>
                        <a:rPr lang="en-IN" dirty="0"/>
                        <a:t>Id of the bill item</a:t>
                      </a:r>
                    </a:p>
                  </a:txBody>
                  <a:tcPr/>
                </a:tc>
                <a:tc>
                  <a:txBody>
                    <a:bodyPr/>
                    <a:lstStyle/>
                    <a:p>
                      <a:r>
                        <a:rPr lang="en-IN" dirty="0"/>
                        <a:t>Primary key</a:t>
                      </a:r>
                    </a:p>
                  </a:txBody>
                  <a:tcPr/>
                </a:tc>
                <a:extLst>
                  <a:ext uri="{0D108BD9-81ED-4DB2-BD59-A6C34878D82A}">
                    <a16:rowId xmlns:a16="http://schemas.microsoft.com/office/drawing/2014/main" val="757277537"/>
                  </a:ext>
                </a:extLst>
              </a:tr>
              <a:tr h="370840">
                <a:tc>
                  <a:txBody>
                    <a:bodyPr/>
                    <a:lstStyle/>
                    <a:p>
                      <a:r>
                        <a:rPr lang="en-IN" dirty="0"/>
                        <a:t>Sales bill _ no</a:t>
                      </a:r>
                    </a:p>
                  </a:txBody>
                  <a:tcPr/>
                </a:tc>
                <a:tc>
                  <a:txBody>
                    <a:bodyPr/>
                    <a:lstStyle/>
                    <a:p>
                      <a:r>
                        <a:rPr lang="en-IN" dirty="0"/>
                        <a:t>Int </a:t>
                      </a:r>
                    </a:p>
                  </a:txBody>
                  <a:tcPr/>
                </a:tc>
                <a:tc>
                  <a:txBody>
                    <a:bodyPr/>
                    <a:lstStyle/>
                    <a:p>
                      <a:r>
                        <a:rPr lang="en-IN" dirty="0"/>
                        <a:t>6</a:t>
                      </a:r>
                    </a:p>
                  </a:txBody>
                  <a:tcPr/>
                </a:tc>
                <a:tc>
                  <a:txBody>
                    <a:bodyPr/>
                    <a:lstStyle/>
                    <a:p>
                      <a:r>
                        <a:rPr lang="en-IN" dirty="0"/>
                        <a:t>Id of the sales bill</a:t>
                      </a:r>
                    </a:p>
                  </a:txBody>
                  <a:tcPr/>
                </a:tc>
                <a:tc>
                  <a:txBody>
                    <a:bodyPr/>
                    <a:lstStyle/>
                    <a:p>
                      <a:r>
                        <a:rPr lang="en-IN" dirty="0"/>
                        <a:t>Foreign key</a:t>
                      </a:r>
                    </a:p>
                  </a:txBody>
                  <a:tcPr/>
                </a:tc>
                <a:extLst>
                  <a:ext uri="{0D108BD9-81ED-4DB2-BD59-A6C34878D82A}">
                    <a16:rowId xmlns:a16="http://schemas.microsoft.com/office/drawing/2014/main" val="2255000136"/>
                  </a:ext>
                </a:extLst>
              </a:tr>
              <a:tr h="370840">
                <a:tc>
                  <a:txBody>
                    <a:bodyPr/>
                    <a:lstStyle/>
                    <a:p>
                      <a:r>
                        <a:rPr lang="en-IN" dirty="0"/>
                        <a:t>Food item _ id</a:t>
                      </a:r>
                    </a:p>
                  </a:txBody>
                  <a:tcPr/>
                </a:tc>
                <a:tc>
                  <a:txBody>
                    <a:bodyPr/>
                    <a:lstStyle/>
                    <a:p>
                      <a:r>
                        <a:rPr lang="en-IN" dirty="0"/>
                        <a:t>Int </a:t>
                      </a:r>
                    </a:p>
                  </a:txBody>
                  <a:tcPr/>
                </a:tc>
                <a:tc>
                  <a:txBody>
                    <a:bodyPr/>
                    <a:lstStyle/>
                    <a:p>
                      <a:r>
                        <a:rPr lang="en-IN" dirty="0"/>
                        <a:t>6</a:t>
                      </a:r>
                    </a:p>
                  </a:txBody>
                  <a:tcPr/>
                </a:tc>
                <a:tc>
                  <a:txBody>
                    <a:bodyPr/>
                    <a:lstStyle/>
                    <a:p>
                      <a:r>
                        <a:rPr lang="en-IN" dirty="0"/>
                        <a:t>Id </a:t>
                      </a:r>
                    </a:p>
                  </a:txBody>
                  <a:tcPr/>
                </a:tc>
                <a:tc>
                  <a:txBody>
                    <a:bodyPr/>
                    <a:lstStyle/>
                    <a:p>
                      <a:r>
                        <a:rPr lang="en-IN" dirty="0"/>
                        <a:t>Foreign key</a:t>
                      </a:r>
                    </a:p>
                  </a:txBody>
                  <a:tcPr/>
                </a:tc>
                <a:extLst>
                  <a:ext uri="{0D108BD9-81ED-4DB2-BD59-A6C34878D82A}">
                    <a16:rowId xmlns:a16="http://schemas.microsoft.com/office/drawing/2014/main" val="527661683"/>
                  </a:ext>
                </a:extLst>
              </a:tr>
              <a:tr h="370840">
                <a:tc>
                  <a:txBody>
                    <a:bodyPr/>
                    <a:lstStyle/>
                    <a:p>
                      <a:r>
                        <a:rPr lang="en-IN" dirty="0"/>
                        <a:t>Quantity</a:t>
                      </a:r>
                    </a:p>
                  </a:txBody>
                  <a:tcPr/>
                </a:tc>
                <a:tc>
                  <a:txBody>
                    <a:bodyPr/>
                    <a:lstStyle/>
                    <a:p>
                      <a:r>
                        <a:rPr lang="en-IN" dirty="0"/>
                        <a:t>Int </a:t>
                      </a:r>
                    </a:p>
                  </a:txBody>
                  <a:tcPr/>
                </a:tc>
                <a:tc>
                  <a:txBody>
                    <a:bodyPr/>
                    <a:lstStyle/>
                    <a:p>
                      <a:r>
                        <a:rPr lang="en-IN" dirty="0"/>
                        <a:t>6</a:t>
                      </a:r>
                    </a:p>
                  </a:txBody>
                  <a:tcPr/>
                </a:tc>
                <a:tc>
                  <a:txBody>
                    <a:bodyPr/>
                    <a:lstStyle/>
                    <a:p>
                      <a:r>
                        <a:rPr lang="en-IN" dirty="0"/>
                        <a:t>Quantity of the bill items</a:t>
                      </a:r>
                    </a:p>
                  </a:txBody>
                  <a:tcPr/>
                </a:tc>
                <a:tc>
                  <a:txBody>
                    <a:bodyPr/>
                    <a:lstStyle/>
                    <a:p>
                      <a:r>
                        <a:rPr lang="en-IN" dirty="0"/>
                        <a:t>Not null</a:t>
                      </a:r>
                    </a:p>
                  </a:txBody>
                  <a:tcPr/>
                </a:tc>
                <a:extLst>
                  <a:ext uri="{0D108BD9-81ED-4DB2-BD59-A6C34878D82A}">
                    <a16:rowId xmlns:a16="http://schemas.microsoft.com/office/drawing/2014/main" val="1686339757"/>
                  </a:ext>
                </a:extLst>
              </a:tr>
              <a:tr h="370840">
                <a:tc>
                  <a:txBody>
                    <a:bodyPr/>
                    <a:lstStyle/>
                    <a:p>
                      <a:r>
                        <a:rPr lang="en-IN" dirty="0"/>
                        <a:t>Rate _ per _ items</a:t>
                      </a:r>
                    </a:p>
                  </a:txBody>
                  <a:tcPr/>
                </a:tc>
                <a:tc>
                  <a:txBody>
                    <a:bodyPr/>
                    <a:lstStyle/>
                    <a:p>
                      <a:r>
                        <a:rPr lang="en-IN" dirty="0"/>
                        <a:t>Int </a:t>
                      </a:r>
                    </a:p>
                  </a:txBody>
                  <a:tcPr/>
                </a:tc>
                <a:tc>
                  <a:txBody>
                    <a:bodyPr/>
                    <a:lstStyle/>
                    <a:p>
                      <a:r>
                        <a:rPr lang="en-IN" dirty="0"/>
                        <a:t>6</a:t>
                      </a:r>
                    </a:p>
                  </a:txBody>
                  <a:tcPr/>
                </a:tc>
                <a:tc>
                  <a:txBody>
                    <a:bodyPr/>
                    <a:lstStyle/>
                    <a:p>
                      <a:r>
                        <a:rPr lang="en-IN" dirty="0"/>
                        <a:t>Rate of the bill items</a:t>
                      </a:r>
                    </a:p>
                  </a:txBody>
                  <a:tcPr/>
                </a:tc>
                <a:tc>
                  <a:txBody>
                    <a:bodyPr/>
                    <a:lstStyle/>
                    <a:p>
                      <a:r>
                        <a:rPr lang="en-IN" dirty="0"/>
                        <a:t>Not null</a:t>
                      </a:r>
                    </a:p>
                  </a:txBody>
                  <a:tcPr/>
                </a:tc>
                <a:extLst>
                  <a:ext uri="{0D108BD9-81ED-4DB2-BD59-A6C34878D82A}">
                    <a16:rowId xmlns:a16="http://schemas.microsoft.com/office/drawing/2014/main" val="92751745"/>
                  </a:ext>
                </a:extLst>
              </a:tr>
              <a:tr h="370840">
                <a:tc>
                  <a:txBody>
                    <a:bodyPr/>
                    <a:lstStyle/>
                    <a:p>
                      <a:r>
                        <a:rPr lang="en-IN" dirty="0"/>
                        <a:t>Amount</a:t>
                      </a:r>
                    </a:p>
                  </a:txBody>
                  <a:tcPr/>
                </a:tc>
                <a:tc>
                  <a:txBody>
                    <a:bodyPr/>
                    <a:lstStyle/>
                    <a:p>
                      <a:r>
                        <a:rPr lang="en-IN" dirty="0"/>
                        <a:t>Int </a:t>
                      </a:r>
                    </a:p>
                  </a:txBody>
                  <a:tcPr/>
                </a:tc>
                <a:tc>
                  <a:txBody>
                    <a:bodyPr/>
                    <a:lstStyle/>
                    <a:p>
                      <a:r>
                        <a:rPr lang="en-IN" dirty="0"/>
                        <a:t>6</a:t>
                      </a:r>
                    </a:p>
                  </a:txBody>
                  <a:tcPr/>
                </a:tc>
                <a:tc>
                  <a:txBody>
                    <a:bodyPr/>
                    <a:lstStyle/>
                    <a:p>
                      <a:r>
                        <a:rPr lang="en-IN" dirty="0"/>
                        <a:t>Amount</a:t>
                      </a:r>
                    </a:p>
                  </a:txBody>
                  <a:tcPr/>
                </a:tc>
                <a:tc>
                  <a:txBody>
                    <a:bodyPr/>
                    <a:lstStyle/>
                    <a:p>
                      <a:r>
                        <a:rPr lang="en-IN" dirty="0"/>
                        <a:t>Not null</a:t>
                      </a:r>
                    </a:p>
                  </a:txBody>
                  <a:tcPr/>
                </a:tc>
                <a:extLst>
                  <a:ext uri="{0D108BD9-81ED-4DB2-BD59-A6C34878D82A}">
                    <a16:rowId xmlns:a16="http://schemas.microsoft.com/office/drawing/2014/main" val="3166249068"/>
                  </a:ext>
                </a:extLst>
              </a:tr>
            </a:tbl>
          </a:graphicData>
        </a:graphic>
      </p:graphicFrame>
    </p:spTree>
    <p:extLst>
      <p:ext uri="{BB962C8B-B14F-4D97-AF65-F5344CB8AC3E}">
        <p14:creationId xmlns:p14="http://schemas.microsoft.com/office/powerpoint/2010/main" val="3856844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4505-8FB8-45B2-9E21-E8402F9AF08E}"/>
              </a:ext>
            </a:extLst>
          </p:cNvPr>
          <p:cNvSpPr>
            <a:spLocks noGrp="1"/>
          </p:cNvSpPr>
          <p:nvPr>
            <p:ph type="title"/>
          </p:nvPr>
        </p:nvSpPr>
        <p:spPr/>
        <p:txBody>
          <a:bodyPr/>
          <a:lstStyle/>
          <a:p>
            <a:r>
              <a:rPr lang="en-IN" dirty="0">
                <a:solidFill>
                  <a:srgbClr val="002060"/>
                </a:solidFill>
              </a:rPr>
              <a:t>Payment collection</a:t>
            </a:r>
          </a:p>
        </p:txBody>
      </p:sp>
      <p:graphicFrame>
        <p:nvGraphicFramePr>
          <p:cNvPr id="4" name="Table 4">
            <a:extLst>
              <a:ext uri="{FF2B5EF4-FFF2-40B4-BE49-F238E27FC236}">
                <a16:creationId xmlns:a16="http://schemas.microsoft.com/office/drawing/2014/main" id="{C6A03314-349F-4D37-90B6-E10855C2F44C}"/>
              </a:ext>
            </a:extLst>
          </p:cNvPr>
          <p:cNvGraphicFramePr>
            <a:graphicFrameLocks noGrp="1"/>
          </p:cNvGraphicFramePr>
          <p:nvPr>
            <p:ph idx="1"/>
            <p:extLst>
              <p:ext uri="{D42A27DB-BD31-4B8C-83A1-F6EECF244321}">
                <p14:modId xmlns:p14="http://schemas.microsoft.com/office/powerpoint/2010/main" val="3802107199"/>
              </p:ext>
            </p:extLst>
          </p:nvPr>
        </p:nvGraphicFramePr>
        <p:xfrm>
          <a:off x="646111" y="1394460"/>
          <a:ext cx="8947150" cy="4362994"/>
        </p:xfrm>
        <a:graphic>
          <a:graphicData uri="http://schemas.openxmlformats.org/drawingml/2006/table">
            <a:tbl>
              <a:tblPr firstRow="1" bandRow="1">
                <a:tableStyleId>{5940675A-B579-460E-94D1-54222C63F5DA}</a:tableStyleId>
              </a:tblPr>
              <a:tblGrid>
                <a:gridCol w="1789430">
                  <a:extLst>
                    <a:ext uri="{9D8B030D-6E8A-4147-A177-3AD203B41FA5}">
                      <a16:colId xmlns:a16="http://schemas.microsoft.com/office/drawing/2014/main" val="2134358261"/>
                    </a:ext>
                  </a:extLst>
                </a:gridCol>
                <a:gridCol w="1789430">
                  <a:extLst>
                    <a:ext uri="{9D8B030D-6E8A-4147-A177-3AD203B41FA5}">
                      <a16:colId xmlns:a16="http://schemas.microsoft.com/office/drawing/2014/main" val="2496901182"/>
                    </a:ext>
                  </a:extLst>
                </a:gridCol>
                <a:gridCol w="1789430">
                  <a:extLst>
                    <a:ext uri="{9D8B030D-6E8A-4147-A177-3AD203B41FA5}">
                      <a16:colId xmlns:a16="http://schemas.microsoft.com/office/drawing/2014/main" val="1981984733"/>
                    </a:ext>
                  </a:extLst>
                </a:gridCol>
                <a:gridCol w="1789430">
                  <a:extLst>
                    <a:ext uri="{9D8B030D-6E8A-4147-A177-3AD203B41FA5}">
                      <a16:colId xmlns:a16="http://schemas.microsoft.com/office/drawing/2014/main" val="462847761"/>
                    </a:ext>
                  </a:extLst>
                </a:gridCol>
                <a:gridCol w="1789430">
                  <a:extLst>
                    <a:ext uri="{9D8B030D-6E8A-4147-A177-3AD203B41FA5}">
                      <a16:colId xmlns:a16="http://schemas.microsoft.com/office/drawing/2014/main" val="364585357"/>
                    </a:ext>
                  </a:extLst>
                </a:gridCol>
              </a:tblGrid>
              <a:tr h="581297">
                <a:tc>
                  <a:txBody>
                    <a:bodyPr/>
                    <a:lstStyle/>
                    <a:p>
                      <a:r>
                        <a:rPr lang="en-IN" dirty="0"/>
                        <a:t>Column name</a:t>
                      </a:r>
                    </a:p>
                  </a:txBody>
                  <a:tcPr/>
                </a:tc>
                <a:tc>
                  <a:txBody>
                    <a:bodyPr/>
                    <a:lstStyle/>
                    <a:p>
                      <a:r>
                        <a:rPr lang="en-IN" dirty="0"/>
                        <a:t>Data type</a:t>
                      </a:r>
                    </a:p>
                  </a:txBody>
                  <a:tcPr/>
                </a:tc>
                <a:tc>
                  <a:txBody>
                    <a:bodyPr/>
                    <a:lstStyle/>
                    <a:p>
                      <a:r>
                        <a:rPr lang="en-IN" dirty="0"/>
                        <a:t>Size </a:t>
                      </a:r>
                    </a:p>
                  </a:txBody>
                  <a:tcPr/>
                </a:tc>
                <a:tc>
                  <a:txBody>
                    <a:bodyPr/>
                    <a:lstStyle/>
                    <a:p>
                      <a:r>
                        <a:rPr lang="en-IN" dirty="0"/>
                        <a:t>Descriptions</a:t>
                      </a:r>
                    </a:p>
                  </a:txBody>
                  <a:tcPr/>
                </a:tc>
                <a:tc>
                  <a:txBody>
                    <a:bodyPr/>
                    <a:lstStyle/>
                    <a:p>
                      <a:r>
                        <a:rPr lang="en-IN" dirty="0"/>
                        <a:t>Constraints </a:t>
                      </a:r>
                    </a:p>
                  </a:txBody>
                  <a:tcPr/>
                </a:tc>
                <a:extLst>
                  <a:ext uri="{0D108BD9-81ED-4DB2-BD59-A6C34878D82A}">
                    <a16:rowId xmlns:a16="http://schemas.microsoft.com/office/drawing/2014/main" val="3124603755"/>
                  </a:ext>
                </a:extLst>
              </a:tr>
              <a:tr h="581297">
                <a:tc>
                  <a:txBody>
                    <a:bodyPr/>
                    <a:lstStyle/>
                    <a:p>
                      <a:r>
                        <a:rPr lang="en-IN" dirty="0"/>
                        <a:t>Payment _ id </a:t>
                      </a:r>
                    </a:p>
                  </a:txBody>
                  <a:tcPr/>
                </a:tc>
                <a:tc>
                  <a:txBody>
                    <a:bodyPr/>
                    <a:lstStyle/>
                    <a:p>
                      <a:r>
                        <a:rPr lang="en-IN" dirty="0"/>
                        <a:t>Int </a:t>
                      </a:r>
                    </a:p>
                  </a:txBody>
                  <a:tcPr/>
                </a:tc>
                <a:tc>
                  <a:txBody>
                    <a:bodyPr/>
                    <a:lstStyle/>
                    <a:p>
                      <a:r>
                        <a:rPr lang="en-IN" dirty="0"/>
                        <a:t>6</a:t>
                      </a:r>
                    </a:p>
                  </a:txBody>
                  <a:tcPr/>
                </a:tc>
                <a:tc>
                  <a:txBody>
                    <a:bodyPr/>
                    <a:lstStyle/>
                    <a:p>
                      <a:r>
                        <a:rPr lang="en-IN" dirty="0"/>
                        <a:t>Id of the payment</a:t>
                      </a:r>
                    </a:p>
                  </a:txBody>
                  <a:tcPr/>
                </a:tc>
                <a:tc>
                  <a:txBody>
                    <a:bodyPr/>
                    <a:lstStyle/>
                    <a:p>
                      <a:r>
                        <a:rPr lang="en-IN" dirty="0"/>
                        <a:t>Primary key</a:t>
                      </a:r>
                    </a:p>
                  </a:txBody>
                  <a:tcPr/>
                </a:tc>
                <a:extLst>
                  <a:ext uri="{0D108BD9-81ED-4DB2-BD59-A6C34878D82A}">
                    <a16:rowId xmlns:a16="http://schemas.microsoft.com/office/drawing/2014/main" val="2077538609"/>
                  </a:ext>
                </a:extLst>
              </a:tr>
              <a:tr h="581297">
                <a:tc>
                  <a:txBody>
                    <a:bodyPr/>
                    <a:lstStyle/>
                    <a:p>
                      <a:r>
                        <a:rPr lang="en-IN" dirty="0"/>
                        <a:t>Order _ id</a:t>
                      </a:r>
                    </a:p>
                  </a:txBody>
                  <a:tcPr/>
                </a:tc>
                <a:tc>
                  <a:txBody>
                    <a:bodyPr/>
                    <a:lstStyle/>
                    <a:p>
                      <a:r>
                        <a:rPr lang="en-IN" dirty="0"/>
                        <a:t>Int </a:t>
                      </a:r>
                    </a:p>
                  </a:txBody>
                  <a:tcPr/>
                </a:tc>
                <a:tc>
                  <a:txBody>
                    <a:bodyPr/>
                    <a:lstStyle/>
                    <a:p>
                      <a:r>
                        <a:rPr lang="en-IN" dirty="0"/>
                        <a:t>6</a:t>
                      </a:r>
                    </a:p>
                  </a:txBody>
                  <a:tcPr/>
                </a:tc>
                <a:tc>
                  <a:txBody>
                    <a:bodyPr/>
                    <a:lstStyle/>
                    <a:p>
                      <a:r>
                        <a:rPr lang="en-IN" dirty="0"/>
                        <a:t>Id of the order</a:t>
                      </a:r>
                    </a:p>
                  </a:txBody>
                  <a:tcPr/>
                </a:tc>
                <a:tc>
                  <a:txBody>
                    <a:bodyPr/>
                    <a:lstStyle/>
                    <a:p>
                      <a:r>
                        <a:rPr lang="en-IN" dirty="0"/>
                        <a:t>Foreign key</a:t>
                      </a:r>
                    </a:p>
                  </a:txBody>
                  <a:tcPr/>
                </a:tc>
                <a:extLst>
                  <a:ext uri="{0D108BD9-81ED-4DB2-BD59-A6C34878D82A}">
                    <a16:rowId xmlns:a16="http://schemas.microsoft.com/office/drawing/2014/main" val="1014916971"/>
                  </a:ext>
                </a:extLst>
              </a:tr>
              <a:tr h="581297">
                <a:tc>
                  <a:txBody>
                    <a:bodyPr/>
                    <a:lstStyle/>
                    <a:p>
                      <a:r>
                        <a:rPr lang="en-IN" dirty="0"/>
                        <a:t>Customer _ id</a:t>
                      </a:r>
                    </a:p>
                  </a:txBody>
                  <a:tcPr/>
                </a:tc>
                <a:tc>
                  <a:txBody>
                    <a:bodyPr/>
                    <a:lstStyle/>
                    <a:p>
                      <a:r>
                        <a:rPr lang="en-IN" dirty="0"/>
                        <a:t>Int </a:t>
                      </a:r>
                    </a:p>
                  </a:txBody>
                  <a:tcPr/>
                </a:tc>
                <a:tc>
                  <a:txBody>
                    <a:bodyPr/>
                    <a:lstStyle/>
                    <a:p>
                      <a:r>
                        <a:rPr lang="en-IN" dirty="0"/>
                        <a:t>6</a:t>
                      </a:r>
                    </a:p>
                  </a:txBody>
                  <a:tcPr/>
                </a:tc>
                <a:tc>
                  <a:txBody>
                    <a:bodyPr/>
                    <a:lstStyle/>
                    <a:p>
                      <a:r>
                        <a:rPr lang="en-IN" dirty="0"/>
                        <a:t>Id of the customer</a:t>
                      </a:r>
                    </a:p>
                  </a:txBody>
                  <a:tcPr/>
                </a:tc>
                <a:tc>
                  <a:txBody>
                    <a:bodyPr/>
                    <a:lstStyle/>
                    <a:p>
                      <a:r>
                        <a:rPr lang="en-IN" dirty="0"/>
                        <a:t>Foreign key</a:t>
                      </a:r>
                    </a:p>
                  </a:txBody>
                  <a:tcPr/>
                </a:tc>
                <a:extLst>
                  <a:ext uri="{0D108BD9-81ED-4DB2-BD59-A6C34878D82A}">
                    <a16:rowId xmlns:a16="http://schemas.microsoft.com/office/drawing/2014/main" val="2219694993"/>
                  </a:ext>
                </a:extLst>
              </a:tr>
              <a:tr h="581297">
                <a:tc>
                  <a:txBody>
                    <a:bodyPr/>
                    <a:lstStyle/>
                    <a:p>
                      <a:r>
                        <a:rPr lang="en-IN" dirty="0"/>
                        <a:t>Paid _ amount</a:t>
                      </a:r>
                    </a:p>
                  </a:txBody>
                  <a:tcPr/>
                </a:tc>
                <a:tc>
                  <a:txBody>
                    <a:bodyPr/>
                    <a:lstStyle/>
                    <a:p>
                      <a:r>
                        <a:rPr lang="en-IN" dirty="0"/>
                        <a:t>Int </a:t>
                      </a:r>
                    </a:p>
                  </a:txBody>
                  <a:tcPr/>
                </a:tc>
                <a:tc>
                  <a:txBody>
                    <a:bodyPr/>
                    <a:lstStyle/>
                    <a:p>
                      <a:r>
                        <a:rPr lang="en-IN" dirty="0"/>
                        <a:t>6</a:t>
                      </a:r>
                    </a:p>
                  </a:txBody>
                  <a:tcPr/>
                </a:tc>
                <a:tc>
                  <a:txBody>
                    <a:bodyPr/>
                    <a:lstStyle/>
                    <a:p>
                      <a:r>
                        <a:rPr lang="en-IN" dirty="0"/>
                        <a:t>Amount</a:t>
                      </a:r>
                    </a:p>
                  </a:txBody>
                  <a:tcPr/>
                </a:tc>
                <a:tc>
                  <a:txBody>
                    <a:bodyPr/>
                    <a:lstStyle/>
                    <a:p>
                      <a:r>
                        <a:rPr lang="en-IN" dirty="0"/>
                        <a:t>Not null</a:t>
                      </a:r>
                    </a:p>
                  </a:txBody>
                  <a:tcPr/>
                </a:tc>
                <a:extLst>
                  <a:ext uri="{0D108BD9-81ED-4DB2-BD59-A6C34878D82A}">
                    <a16:rowId xmlns:a16="http://schemas.microsoft.com/office/drawing/2014/main" val="1379568045"/>
                  </a:ext>
                </a:extLst>
              </a:tr>
              <a:tr h="581297">
                <a:tc>
                  <a:txBody>
                    <a:bodyPr/>
                    <a:lstStyle/>
                    <a:p>
                      <a:r>
                        <a:rPr lang="en-IN" dirty="0"/>
                        <a:t>Paid _ mode</a:t>
                      </a:r>
                    </a:p>
                  </a:txBody>
                  <a:tcPr/>
                </a:tc>
                <a:tc>
                  <a:txBody>
                    <a:bodyPr/>
                    <a:lstStyle/>
                    <a:p>
                      <a:r>
                        <a:rPr lang="en-IN" dirty="0"/>
                        <a:t>Varchar</a:t>
                      </a:r>
                    </a:p>
                  </a:txBody>
                  <a:tcPr/>
                </a:tc>
                <a:tc>
                  <a:txBody>
                    <a:bodyPr/>
                    <a:lstStyle/>
                    <a:p>
                      <a:r>
                        <a:rPr lang="en-IN" dirty="0"/>
                        <a:t>50</a:t>
                      </a:r>
                    </a:p>
                  </a:txBody>
                  <a:tcPr/>
                </a:tc>
                <a:tc>
                  <a:txBody>
                    <a:bodyPr/>
                    <a:lstStyle/>
                    <a:p>
                      <a:r>
                        <a:rPr lang="en-IN" dirty="0"/>
                        <a:t>Cash/credit card</a:t>
                      </a:r>
                    </a:p>
                  </a:txBody>
                  <a:tcPr/>
                </a:tc>
                <a:tc>
                  <a:txBody>
                    <a:bodyPr/>
                    <a:lstStyle/>
                    <a:p>
                      <a:r>
                        <a:rPr lang="en-IN" dirty="0"/>
                        <a:t>Not null</a:t>
                      </a:r>
                    </a:p>
                  </a:txBody>
                  <a:tcPr/>
                </a:tc>
                <a:extLst>
                  <a:ext uri="{0D108BD9-81ED-4DB2-BD59-A6C34878D82A}">
                    <a16:rowId xmlns:a16="http://schemas.microsoft.com/office/drawing/2014/main" val="3492346893"/>
                  </a:ext>
                </a:extLst>
              </a:tr>
              <a:tr h="581297">
                <a:tc>
                  <a:txBody>
                    <a:bodyPr/>
                    <a:lstStyle/>
                    <a:p>
                      <a:r>
                        <a:rPr lang="en-IN" dirty="0" err="1"/>
                        <a:t>Creditcard</a:t>
                      </a:r>
                      <a:r>
                        <a:rPr lang="en-IN" dirty="0"/>
                        <a:t> _ no</a:t>
                      </a:r>
                    </a:p>
                  </a:txBody>
                  <a:tcPr/>
                </a:tc>
                <a:tc>
                  <a:txBody>
                    <a:bodyPr/>
                    <a:lstStyle/>
                    <a:p>
                      <a:r>
                        <a:rPr lang="en-IN" dirty="0"/>
                        <a:t>Int </a:t>
                      </a:r>
                    </a:p>
                  </a:txBody>
                  <a:tcPr/>
                </a:tc>
                <a:tc>
                  <a:txBody>
                    <a:bodyPr/>
                    <a:lstStyle/>
                    <a:p>
                      <a:r>
                        <a:rPr lang="en-IN" dirty="0"/>
                        <a:t>30</a:t>
                      </a:r>
                    </a:p>
                  </a:txBody>
                  <a:tcPr/>
                </a:tc>
                <a:tc>
                  <a:txBody>
                    <a:bodyPr/>
                    <a:lstStyle/>
                    <a:p>
                      <a:r>
                        <a:rPr lang="en-IN" dirty="0"/>
                        <a:t>Credit card number</a:t>
                      </a:r>
                    </a:p>
                  </a:txBody>
                  <a:tcPr/>
                </a:tc>
                <a:tc>
                  <a:txBody>
                    <a:bodyPr/>
                    <a:lstStyle/>
                    <a:p>
                      <a:r>
                        <a:rPr lang="en-IN" dirty="0"/>
                        <a:t>Not null</a:t>
                      </a:r>
                    </a:p>
                  </a:txBody>
                  <a:tcPr/>
                </a:tc>
                <a:extLst>
                  <a:ext uri="{0D108BD9-81ED-4DB2-BD59-A6C34878D82A}">
                    <a16:rowId xmlns:a16="http://schemas.microsoft.com/office/drawing/2014/main" val="943001714"/>
                  </a:ext>
                </a:extLst>
              </a:tr>
            </a:tbl>
          </a:graphicData>
        </a:graphic>
      </p:graphicFrame>
    </p:spTree>
    <p:extLst>
      <p:ext uri="{BB962C8B-B14F-4D97-AF65-F5344CB8AC3E}">
        <p14:creationId xmlns:p14="http://schemas.microsoft.com/office/powerpoint/2010/main" val="3732323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81DC-0D0B-4BA7-8624-93F334E3C016}"/>
              </a:ext>
            </a:extLst>
          </p:cNvPr>
          <p:cNvSpPr>
            <a:spLocks noGrp="1"/>
          </p:cNvSpPr>
          <p:nvPr>
            <p:ph type="title"/>
          </p:nvPr>
        </p:nvSpPr>
        <p:spPr>
          <a:xfrm>
            <a:off x="646111" y="452717"/>
            <a:ext cx="9404723" cy="6194825"/>
          </a:xfrm>
        </p:spPr>
        <p:txBody>
          <a:bodyPr/>
          <a:lstStyle/>
          <a:p>
            <a:r>
              <a:rPr lang="en-IN" dirty="0">
                <a:latin typeface="Times New Roman" panose="02020603050405020304" pitchFamily="18" charset="0"/>
                <a:cs typeface="Times New Roman" panose="02020603050405020304" pitchFamily="18" charset="0"/>
              </a:rPr>
              <a:t>Use Case Diagram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B4F1FA7-3A30-47AF-B27D-30FF58652DE7}"/>
              </a:ext>
            </a:extLst>
          </p:cNvPr>
          <p:cNvSpPr/>
          <p:nvPr/>
        </p:nvSpPr>
        <p:spPr>
          <a:xfrm>
            <a:off x="6555291" y="1480458"/>
            <a:ext cx="2743200" cy="4924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Oval 3">
            <a:extLst>
              <a:ext uri="{FF2B5EF4-FFF2-40B4-BE49-F238E27FC236}">
                <a16:creationId xmlns:a16="http://schemas.microsoft.com/office/drawing/2014/main" id="{F916855C-A092-47FD-96E1-7262795AF2DD}"/>
              </a:ext>
            </a:extLst>
          </p:cNvPr>
          <p:cNvSpPr/>
          <p:nvPr/>
        </p:nvSpPr>
        <p:spPr>
          <a:xfrm>
            <a:off x="6896156" y="1775227"/>
            <a:ext cx="2071802" cy="134982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Creating a reservation</a:t>
            </a:r>
          </a:p>
        </p:txBody>
      </p:sp>
      <p:sp>
        <p:nvSpPr>
          <p:cNvPr id="7" name="Oval 6">
            <a:extLst>
              <a:ext uri="{FF2B5EF4-FFF2-40B4-BE49-F238E27FC236}">
                <a16:creationId xmlns:a16="http://schemas.microsoft.com/office/drawing/2014/main" id="{159CDCD6-5164-4DDF-B87B-251079761626}"/>
              </a:ext>
            </a:extLst>
          </p:cNvPr>
          <p:cNvSpPr/>
          <p:nvPr/>
        </p:nvSpPr>
        <p:spPr>
          <a:xfrm>
            <a:off x="2993684" y="2699657"/>
            <a:ext cx="406400" cy="406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B4AAA6B7-DF13-41ED-9D54-E82FF09426EC}"/>
              </a:ext>
            </a:extLst>
          </p:cNvPr>
          <p:cNvCxnSpPr>
            <a:cxnSpLocks/>
          </p:cNvCxnSpPr>
          <p:nvPr/>
        </p:nvCxnSpPr>
        <p:spPr>
          <a:xfrm flipV="1">
            <a:off x="3196884" y="3106057"/>
            <a:ext cx="0" cy="102912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A772E3A-7CEF-4CFB-B453-2198CDF49094}"/>
              </a:ext>
            </a:extLst>
          </p:cNvPr>
          <p:cNvCxnSpPr>
            <a:cxnSpLocks/>
          </p:cNvCxnSpPr>
          <p:nvPr/>
        </p:nvCxnSpPr>
        <p:spPr>
          <a:xfrm>
            <a:off x="2772229" y="3429000"/>
            <a:ext cx="94342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51FA598-0872-4FD6-A10F-481BF247E759}"/>
              </a:ext>
            </a:extLst>
          </p:cNvPr>
          <p:cNvCxnSpPr>
            <a:cxnSpLocks/>
          </p:cNvCxnSpPr>
          <p:nvPr/>
        </p:nvCxnSpPr>
        <p:spPr>
          <a:xfrm flipV="1">
            <a:off x="2772229" y="4146071"/>
            <a:ext cx="424655" cy="44044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E269E62-B502-4911-9B1E-2F0142A2BFBA}"/>
              </a:ext>
            </a:extLst>
          </p:cNvPr>
          <p:cNvCxnSpPr>
            <a:cxnSpLocks/>
          </p:cNvCxnSpPr>
          <p:nvPr/>
        </p:nvCxnSpPr>
        <p:spPr>
          <a:xfrm flipH="1" flipV="1">
            <a:off x="3204099" y="4164746"/>
            <a:ext cx="366373" cy="421768"/>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E998F850-A2D3-4AFB-98DC-BC858062C902}"/>
              </a:ext>
            </a:extLst>
          </p:cNvPr>
          <p:cNvSpPr/>
          <p:nvPr/>
        </p:nvSpPr>
        <p:spPr>
          <a:xfrm>
            <a:off x="3231386" y="4720240"/>
            <a:ext cx="968535" cy="461665"/>
          </a:xfrm>
          <a:prstGeom prst="rect">
            <a:avLst/>
          </a:prstGeom>
          <a:noFill/>
        </p:spPr>
        <p:txBody>
          <a:bodyPr wrap="none" lIns="91440" tIns="45720" rIns="91440" bIns="45720">
            <a:spAutoFit/>
          </a:bodyPr>
          <a:lstStyle/>
          <a:p>
            <a:pPr algn="ctr"/>
            <a:r>
              <a:rPr lang="en-US" sz="2400" b="1" spc="50" dirty="0">
                <a:ln w="0"/>
                <a:solidFill>
                  <a:srgbClr val="0070C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Actor</a:t>
            </a:r>
            <a:endParaRPr lang="en-US" sz="2400" b="1" cap="none" spc="50" dirty="0">
              <a:ln w="0"/>
              <a:solidFill>
                <a:srgbClr val="0070C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DEAB2300-E67A-4A5E-B611-4A2B55E23EE4}"/>
              </a:ext>
            </a:extLst>
          </p:cNvPr>
          <p:cNvSpPr/>
          <p:nvPr/>
        </p:nvSpPr>
        <p:spPr>
          <a:xfrm>
            <a:off x="6876030" y="3267957"/>
            <a:ext cx="2101723" cy="134982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Edit/cancel reservation</a:t>
            </a:r>
          </a:p>
        </p:txBody>
      </p:sp>
      <p:sp>
        <p:nvSpPr>
          <p:cNvPr id="23" name="Oval 22">
            <a:extLst>
              <a:ext uri="{FF2B5EF4-FFF2-40B4-BE49-F238E27FC236}">
                <a16:creationId xmlns:a16="http://schemas.microsoft.com/office/drawing/2014/main" id="{C4225E9A-21E7-4AF3-9630-A37466BB9E9A}"/>
              </a:ext>
            </a:extLst>
          </p:cNvPr>
          <p:cNvSpPr/>
          <p:nvPr/>
        </p:nvSpPr>
        <p:spPr>
          <a:xfrm>
            <a:off x="6981997" y="4892169"/>
            <a:ext cx="2071802" cy="134982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Login </a:t>
            </a:r>
          </a:p>
        </p:txBody>
      </p:sp>
      <p:cxnSp>
        <p:nvCxnSpPr>
          <p:cNvPr id="30" name="Straight Arrow Connector 29">
            <a:extLst>
              <a:ext uri="{FF2B5EF4-FFF2-40B4-BE49-F238E27FC236}">
                <a16:creationId xmlns:a16="http://schemas.microsoft.com/office/drawing/2014/main" id="{4E63FF3C-6996-4714-8BE1-9E07B07AF692}"/>
              </a:ext>
            </a:extLst>
          </p:cNvPr>
          <p:cNvCxnSpPr>
            <a:endCxn id="4" idx="2"/>
          </p:cNvCxnSpPr>
          <p:nvPr/>
        </p:nvCxnSpPr>
        <p:spPr>
          <a:xfrm flipV="1">
            <a:off x="3715653" y="2450141"/>
            <a:ext cx="3180503" cy="978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8F8DE96-7081-4D2C-BCE0-0EEDA47A4FF6}"/>
              </a:ext>
            </a:extLst>
          </p:cNvPr>
          <p:cNvCxnSpPr>
            <a:cxnSpLocks/>
            <a:endCxn id="22" idx="2"/>
          </p:cNvCxnSpPr>
          <p:nvPr/>
        </p:nvCxnSpPr>
        <p:spPr>
          <a:xfrm>
            <a:off x="3715653" y="3429000"/>
            <a:ext cx="3160377" cy="513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B0AB3A4-1A45-4CB6-A223-DDB911138C11}"/>
              </a:ext>
            </a:extLst>
          </p:cNvPr>
          <p:cNvCxnSpPr>
            <a:cxnSpLocks/>
          </p:cNvCxnSpPr>
          <p:nvPr/>
        </p:nvCxnSpPr>
        <p:spPr>
          <a:xfrm>
            <a:off x="3715652" y="3428999"/>
            <a:ext cx="3266345" cy="1997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4833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C101-AF33-40E9-BF73-637E101B9AD5}"/>
              </a:ext>
            </a:extLst>
          </p:cNvPr>
          <p:cNvSpPr>
            <a:spLocks noGrp="1"/>
          </p:cNvSpPr>
          <p:nvPr>
            <p:ph type="title"/>
          </p:nvPr>
        </p:nvSpPr>
        <p:spPr>
          <a:xfrm>
            <a:off x="1" y="0"/>
            <a:ext cx="10363200" cy="6858000"/>
          </a:xfrm>
        </p:spPr>
        <p:txBody>
          <a:bodyPr/>
          <a:lstStyle/>
          <a:p>
            <a:r>
              <a:rPr lang="en-IN" dirty="0">
                <a:latin typeface="Times New Roman" panose="02020603050405020304" pitchFamily="18" charset="0"/>
                <a:cs typeface="Times New Roman" panose="02020603050405020304" pitchFamily="18" charset="0"/>
              </a:rPr>
              <a:t>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level DFD for User</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7A572AEA-6B10-46F4-82A6-F00AEFDEC39F}"/>
              </a:ext>
            </a:extLst>
          </p:cNvPr>
          <p:cNvSpPr/>
          <p:nvPr/>
        </p:nvSpPr>
        <p:spPr>
          <a:xfrm>
            <a:off x="3018971" y="1077686"/>
            <a:ext cx="1611086" cy="1436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 to System</a:t>
            </a:r>
          </a:p>
        </p:txBody>
      </p:sp>
      <p:sp>
        <p:nvSpPr>
          <p:cNvPr id="4" name="Oval 3">
            <a:extLst>
              <a:ext uri="{FF2B5EF4-FFF2-40B4-BE49-F238E27FC236}">
                <a16:creationId xmlns:a16="http://schemas.microsoft.com/office/drawing/2014/main" id="{5365A4C6-C11C-4DED-8044-D1D2690FEEA1}"/>
              </a:ext>
            </a:extLst>
          </p:cNvPr>
          <p:cNvSpPr/>
          <p:nvPr/>
        </p:nvSpPr>
        <p:spPr>
          <a:xfrm>
            <a:off x="428171" y="4277179"/>
            <a:ext cx="1611086" cy="14051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 to System</a:t>
            </a:r>
          </a:p>
        </p:txBody>
      </p:sp>
      <p:sp>
        <p:nvSpPr>
          <p:cNvPr id="5" name="Oval 4">
            <a:extLst>
              <a:ext uri="{FF2B5EF4-FFF2-40B4-BE49-F238E27FC236}">
                <a16:creationId xmlns:a16="http://schemas.microsoft.com/office/drawing/2014/main" id="{EBDC3806-B66B-40AE-B92F-4CAAFD89B4F7}"/>
              </a:ext>
            </a:extLst>
          </p:cNvPr>
          <p:cNvSpPr/>
          <p:nvPr/>
        </p:nvSpPr>
        <p:spPr>
          <a:xfrm>
            <a:off x="377373" y="2466522"/>
            <a:ext cx="1611086" cy="1436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 to System</a:t>
            </a:r>
          </a:p>
        </p:txBody>
      </p:sp>
      <p:sp>
        <p:nvSpPr>
          <p:cNvPr id="6" name="Oval 5">
            <a:extLst>
              <a:ext uri="{FF2B5EF4-FFF2-40B4-BE49-F238E27FC236}">
                <a16:creationId xmlns:a16="http://schemas.microsoft.com/office/drawing/2014/main" id="{AD23EA56-4F5B-490C-9408-BA2EDA87CE97}"/>
              </a:ext>
            </a:extLst>
          </p:cNvPr>
          <p:cNvSpPr/>
          <p:nvPr/>
        </p:nvSpPr>
        <p:spPr>
          <a:xfrm>
            <a:off x="5457373" y="2989944"/>
            <a:ext cx="1611086" cy="1436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 to System</a:t>
            </a:r>
          </a:p>
        </p:txBody>
      </p:sp>
      <p:sp>
        <p:nvSpPr>
          <p:cNvPr id="7" name="Oval 6">
            <a:extLst>
              <a:ext uri="{FF2B5EF4-FFF2-40B4-BE49-F238E27FC236}">
                <a16:creationId xmlns:a16="http://schemas.microsoft.com/office/drawing/2014/main" id="{77900AAC-E53B-4761-84B5-EB2C24BCECA0}"/>
              </a:ext>
            </a:extLst>
          </p:cNvPr>
          <p:cNvSpPr/>
          <p:nvPr/>
        </p:nvSpPr>
        <p:spPr>
          <a:xfrm>
            <a:off x="3109685" y="2996294"/>
            <a:ext cx="1611086" cy="1436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 to System</a:t>
            </a:r>
          </a:p>
        </p:txBody>
      </p:sp>
      <p:sp>
        <p:nvSpPr>
          <p:cNvPr id="8" name="Oval 7">
            <a:extLst>
              <a:ext uri="{FF2B5EF4-FFF2-40B4-BE49-F238E27FC236}">
                <a16:creationId xmlns:a16="http://schemas.microsoft.com/office/drawing/2014/main" id="{AC939B96-0C78-4D86-91E4-E218AC579E3C}"/>
              </a:ext>
            </a:extLst>
          </p:cNvPr>
          <p:cNvSpPr/>
          <p:nvPr/>
        </p:nvSpPr>
        <p:spPr>
          <a:xfrm>
            <a:off x="5508171" y="1050472"/>
            <a:ext cx="1611086" cy="1436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 to System</a:t>
            </a:r>
          </a:p>
        </p:txBody>
      </p:sp>
      <p:sp>
        <p:nvSpPr>
          <p:cNvPr id="9" name="Rectangle 8">
            <a:extLst>
              <a:ext uri="{FF2B5EF4-FFF2-40B4-BE49-F238E27FC236}">
                <a16:creationId xmlns:a16="http://schemas.microsoft.com/office/drawing/2014/main" id="{258FE6F0-5DD1-430F-BE42-1B8150E6BCB4}"/>
              </a:ext>
            </a:extLst>
          </p:cNvPr>
          <p:cNvSpPr/>
          <p:nvPr/>
        </p:nvSpPr>
        <p:spPr>
          <a:xfrm>
            <a:off x="326571" y="1404258"/>
            <a:ext cx="1814286" cy="729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sp>
        <p:nvSpPr>
          <p:cNvPr id="10" name="Rectangle 9">
            <a:extLst>
              <a:ext uri="{FF2B5EF4-FFF2-40B4-BE49-F238E27FC236}">
                <a16:creationId xmlns:a16="http://schemas.microsoft.com/office/drawing/2014/main" id="{5F2FDA74-1C10-4EB6-82FA-1AF653C149EF}"/>
              </a:ext>
            </a:extLst>
          </p:cNvPr>
          <p:cNvSpPr/>
          <p:nvPr/>
        </p:nvSpPr>
        <p:spPr>
          <a:xfrm>
            <a:off x="8995228" y="3714751"/>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Order Details</a:t>
            </a:r>
          </a:p>
        </p:txBody>
      </p:sp>
      <p:sp>
        <p:nvSpPr>
          <p:cNvPr id="11" name="Rectangle 10">
            <a:extLst>
              <a:ext uri="{FF2B5EF4-FFF2-40B4-BE49-F238E27FC236}">
                <a16:creationId xmlns:a16="http://schemas.microsoft.com/office/drawing/2014/main" id="{F89B0820-29EA-4EFE-B67A-7B5E3C16F7D7}"/>
              </a:ext>
            </a:extLst>
          </p:cNvPr>
          <p:cNvSpPr/>
          <p:nvPr/>
        </p:nvSpPr>
        <p:spPr>
          <a:xfrm>
            <a:off x="8998857" y="4452258"/>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Payment Details</a:t>
            </a:r>
          </a:p>
        </p:txBody>
      </p:sp>
      <p:sp>
        <p:nvSpPr>
          <p:cNvPr id="12" name="Rectangle 11">
            <a:extLst>
              <a:ext uri="{FF2B5EF4-FFF2-40B4-BE49-F238E27FC236}">
                <a16:creationId xmlns:a16="http://schemas.microsoft.com/office/drawing/2014/main" id="{E19BCE09-A7A5-476B-A41F-3BFFE1269496}"/>
              </a:ext>
            </a:extLst>
          </p:cNvPr>
          <p:cNvSpPr/>
          <p:nvPr/>
        </p:nvSpPr>
        <p:spPr>
          <a:xfrm>
            <a:off x="8998857" y="5217886"/>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Stock Details</a:t>
            </a:r>
          </a:p>
        </p:txBody>
      </p:sp>
      <p:sp>
        <p:nvSpPr>
          <p:cNvPr id="13" name="Rectangle 12">
            <a:extLst>
              <a:ext uri="{FF2B5EF4-FFF2-40B4-BE49-F238E27FC236}">
                <a16:creationId xmlns:a16="http://schemas.microsoft.com/office/drawing/2014/main" id="{BD41652C-1682-433C-AD13-D5ADACFC910A}"/>
              </a:ext>
            </a:extLst>
          </p:cNvPr>
          <p:cNvSpPr/>
          <p:nvPr/>
        </p:nvSpPr>
        <p:spPr>
          <a:xfrm>
            <a:off x="6096000" y="6164943"/>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User Permission</a:t>
            </a:r>
          </a:p>
        </p:txBody>
      </p:sp>
      <p:sp>
        <p:nvSpPr>
          <p:cNvPr id="14" name="Rectangle 13">
            <a:extLst>
              <a:ext uri="{FF2B5EF4-FFF2-40B4-BE49-F238E27FC236}">
                <a16:creationId xmlns:a16="http://schemas.microsoft.com/office/drawing/2014/main" id="{35085E51-C719-4407-B580-E53C644D9D80}"/>
              </a:ext>
            </a:extLst>
          </p:cNvPr>
          <p:cNvSpPr/>
          <p:nvPr/>
        </p:nvSpPr>
        <p:spPr>
          <a:xfrm>
            <a:off x="8998857" y="6130472"/>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Report</a:t>
            </a:r>
          </a:p>
        </p:txBody>
      </p:sp>
      <p:sp>
        <p:nvSpPr>
          <p:cNvPr id="15" name="Rectangle 14">
            <a:extLst>
              <a:ext uri="{FF2B5EF4-FFF2-40B4-BE49-F238E27FC236}">
                <a16:creationId xmlns:a16="http://schemas.microsoft.com/office/drawing/2014/main" id="{D402EF13-C8CE-444F-BA10-3832F0DB584C}"/>
              </a:ext>
            </a:extLst>
          </p:cNvPr>
          <p:cNvSpPr/>
          <p:nvPr/>
        </p:nvSpPr>
        <p:spPr>
          <a:xfrm>
            <a:off x="3185884" y="6117772"/>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Roles for User</a:t>
            </a:r>
          </a:p>
        </p:txBody>
      </p:sp>
      <p:sp>
        <p:nvSpPr>
          <p:cNvPr id="16" name="Rectangle 15">
            <a:extLst>
              <a:ext uri="{FF2B5EF4-FFF2-40B4-BE49-F238E27FC236}">
                <a16:creationId xmlns:a16="http://schemas.microsoft.com/office/drawing/2014/main" id="{20484020-E1A5-45F5-B144-C5F50EDF974E}"/>
              </a:ext>
            </a:extLst>
          </p:cNvPr>
          <p:cNvSpPr/>
          <p:nvPr/>
        </p:nvSpPr>
        <p:spPr>
          <a:xfrm>
            <a:off x="137886" y="6130472"/>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System Admin</a:t>
            </a:r>
          </a:p>
        </p:txBody>
      </p:sp>
      <p:sp>
        <p:nvSpPr>
          <p:cNvPr id="17" name="Rectangle 16">
            <a:extLst>
              <a:ext uri="{FF2B5EF4-FFF2-40B4-BE49-F238E27FC236}">
                <a16:creationId xmlns:a16="http://schemas.microsoft.com/office/drawing/2014/main" id="{560D8190-554D-4398-824D-2BA04DB059AC}"/>
              </a:ext>
            </a:extLst>
          </p:cNvPr>
          <p:cNvSpPr/>
          <p:nvPr/>
        </p:nvSpPr>
        <p:spPr>
          <a:xfrm>
            <a:off x="8995228" y="2972708"/>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Quality Details</a:t>
            </a:r>
          </a:p>
        </p:txBody>
      </p:sp>
      <p:sp>
        <p:nvSpPr>
          <p:cNvPr id="18" name="Rectangle 17">
            <a:extLst>
              <a:ext uri="{FF2B5EF4-FFF2-40B4-BE49-F238E27FC236}">
                <a16:creationId xmlns:a16="http://schemas.microsoft.com/office/drawing/2014/main" id="{B38F80BC-7D73-4686-A1BB-BB26DEDE6247}"/>
              </a:ext>
            </a:extLst>
          </p:cNvPr>
          <p:cNvSpPr/>
          <p:nvPr/>
        </p:nvSpPr>
        <p:spPr>
          <a:xfrm>
            <a:off x="8995228" y="2185308"/>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Customer Details</a:t>
            </a:r>
          </a:p>
        </p:txBody>
      </p:sp>
      <p:sp>
        <p:nvSpPr>
          <p:cNvPr id="19" name="Rectangle 18">
            <a:extLst>
              <a:ext uri="{FF2B5EF4-FFF2-40B4-BE49-F238E27FC236}">
                <a16:creationId xmlns:a16="http://schemas.microsoft.com/office/drawing/2014/main" id="{7E40DA42-9CBD-4628-866A-0EF76263F66F}"/>
              </a:ext>
            </a:extLst>
          </p:cNvPr>
          <p:cNvSpPr/>
          <p:nvPr/>
        </p:nvSpPr>
        <p:spPr>
          <a:xfrm>
            <a:off x="8995228" y="1486808"/>
            <a:ext cx="2714174" cy="5624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Manage vegetable Details</a:t>
            </a:r>
          </a:p>
        </p:txBody>
      </p:sp>
      <p:cxnSp>
        <p:nvCxnSpPr>
          <p:cNvPr id="24" name="Straight Arrow Connector 23">
            <a:extLst>
              <a:ext uri="{FF2B5EF4-FFF2-40B4-BE49-F238E27FC236}">
                <a16:creationId xmlns:a16="http://schemas.microsoft.com/office/drawing/2014/main" id="{B9EAD52E-7095-4D0D-AF41-1BE0397C2310}"/>
              </a:ext>
            </a:extLst>
          </p:cNvPr>
          <p:cNvCxnSpPr>
            <a:cxnSpLocks/>
            <a:endCxn id="5" idx="0"/>
          </p:cNvCxnSpPr>
          <p:nvPr/>
        </p:nvCxnSpPr>
        <p:spPr>
          <a:xfrm>
            <a:off x="1182916" y="2185308"/>
            <a:ext cx="0" cy="2812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21398D4-0FC8-488E-AB96-E0C0F2A16FC1}"/>
              </a:ext>
            </a:extLst>
          </p:cNvPr>
          <p:cNvCxnSpPr>
            <a:cxnSpLocks/>
            <a:stCxn id="9" idx="3"/>
          </p:cNvCxnSpPr>
          <p:nvPr/>
        </p:nvCxnSpPr>
        <p:spPr>
          <a:xfrm>
            <a:off x="2140857" y="1768929"/>
            <a:ext cx="8781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3B8EE5B-CFC7-4CEE-B28A-30BF4C4EB0A6}"/>
              </a:ext>
            </a:extLst>
          </p:cNvPr>
          <p:cNvCxnSpPr>
            <a:cxnSpLocks/>
          </p:cNvCxnSpPr>
          <p:nvPr/>
        </p:nvCxnSpPr>
        <p:spPr>
          <a:xfrm>
            <a:off x="3940628" y="2514600"/>
            <a:ext cx="0" cy="4816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AADB1BE-F97F-4DA7-90F7-F58BA1929256}"/>
              </a:ext>
            </a:extLst>
          </p:cNvPr>
          <p:cNvCxnSpPr>
            <a:cxnSpLocks/>
            <a:stCxn id="7" idx="7"/>
            <a:endCxn id="8" idx="3"/>
          </p:cNvCxnSpPr>
          <p:nvPr/>
        </p:nvCxnSpPr>
        <p:spPr>
          <a:xfrm flipV="1">
            <a:off x="4484833" y="2276955"/>
            <a:ext cx="1259276" cy="929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1F607CB9-9940-4070-AD21-C8E4F041D38E}"/>
              </a:ext>
            </a:extLst>
          </p:cNvPr>
          <p:cNvCxnSpPr>
            <a:cxnSpLocks/>
          </p:cNvCxnSpPr>
          <p:nvPr/>
        </p:nvCxnSpPr>
        <p:spPr>
          <a:xfrm>
            <a:off x="6313715" y="2500087"/>
            <a:ext cx="0" cy="5234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CB6EB172-3450-4154-9A58-60C10C403007}"/>
              </a:ext>
            </a:extLst>
          </p:cNvPr>
          <p:cNvCxnSpPr>
            <a:cxnSpLocks/>
          </p:cNvCxnSpPr>
          <p:nvPr/>
        </p:nvCxnSpPr>
        <p:spPr>
          <a:xfrm flipV="1">
            <a:off x="6720114" y="1930401"/>
            <a:ext cx="2275114" cy="12128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B05F1A0F-F605-4F3D-A629-1B576F59702C}"/>
              </a:ext>
            </a:extLst>
          </p:cNvPr>
          <p:cNvCxnSpPr>
            <a:cxnSpLocks/>
            <a:endCxn id="18" idx="1"/>
          </p:cNvCxnSpPr>
          <p:nvPr/>
        </p:nvCxnSpPr>
        <p:spPr>
          <a:xfrm flipV="1">
            <a:off x="6872514" y="2466522"/>
            <a:ext cx="2122714" cy="8291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114FF689-745D-46B6-8AFA-29BDC8960683}"/>
              </a:ext>
            </a:extLst>
          </p:cNvPr>
          <p:cNvCxnSpPr>
            <a:cxnSpLocks/>
            <a:endCxn id="17" idx="1"/>
          </p:cNvCxnSpPr>
          <p:nvPr/>
        </p:nvCxnSpPr>
        <p:spPr>
          <a:xfrm flipV="1">
            <a:off x="7024914" y="3253922"/>
            <a:ext cx="1970314" cy="1941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5789EC4D-C4A4-4387-B176-84CDE81C7A60}"/>
              </a:ext>
            </a:extLst>
          </p:cNvPr>
          <p:cNvCxnSpPr>
            <a:cxnSpLocks/>
            <a:stCxn id="6" idx="6"/>
          </p:cNvCxnSpPr>
          <p:nvPr/>
        </p:nvCxnSpPr>
        <p:spPr>
          <a:xfrm>
            <a:off x="7068459" y="3708401"/>
            <a:ext cx="1926769" cy="3936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EEB9C869-2906-4734-8FA9-A7BC2A652796}"/>
              </a:ext>
            </a:extLst>
          </p:cNvPr>
          <p:cNvCxnSpPr>
            <a:cxnSpLocks/>
          </p:cNvCxnSpPr>
          <p:nvPr/>
        </p:nvCxnSpPr>
        <p:spPr>
          <a:xfrm>
            <a:off x="7024914" y="4023178"/>
            <a:ext cx="1970314" cy="604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BD50AF24-38F8-4181-ADF8-D058D78A505C}"/>
              </a:ext>
            </a:extLst>
          </p:cNvPr>
          <p:cNvCxnSpPr>
            <a:cxnSpLocks/>
            <a:stCxn id="6" idx="5"/>
            <a:endCxn id="12" idx="1"/>
          </p:cNvCxnSpPr>
          <p:nvPr/>
        </p:nvCxnSpPr>
        <p:spPr>
          <a:xfrm>
            <a:off x="6832521" y="4216427"/>
            <a:ext cx="2166336" cy="1282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F6E95F5A-24BC-4C04-82AF-02D545757BBD}"/>
              </a:ext>
            </a:extLst>
          </p:cNvPr>
          <p:cNvCxnSpPr>
            <a:cxnSpLocks/>
          </p:cNvCxnSpPr>
          <p:nvPr/>
        </p:nvCxnSpPr>
        <p:spPr>
          <a:xfrm>
            <a:off x="6647543" y="4310743"/>
            <a:ext cx="2347685" cy="18542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F78D5C68-9BFF-4E78-B568-EABECCCB64FF}"/>
              </a:ext>
            </a:extLst>
          </p:cNvPr>
          <p:cNvCxnSpPr>
            <a:cxnSpLocks/>
          </p:cNvCxnSpPr>
          <p:nvPr/>
        </p:nvCxnSpPr>
        <p:spPr>
          <a:xfrm>
            <a:off x="6389915" y="4419601"/>
            <a:ext cx="1641928" cy="17625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6C9D87C5-53E2-4FDA-8CD9-DF19926A03A8}"/>
              </a:ext>
            </a:extLst>
          </p:cNvPr>
          <p:cNvCxnSpPr>
            <a:cxnSpLocks/>
          </p:cNvCxnSpPr>
          <p:nvPr/>
        </p:nvCxnSpPr>
        <p:spPr>
          <a:xfrm flipH="1">
            <a:off x="4973866" y="4354740"/>
            <a:ext cx="945202" cy="17725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BF229B2A-E66D-4391-87C6-D04504F93543}"/>
              </a:ext>
            </a:extLst>
          </p:cNvPr>
          <p:cNvCxnSpPr>
            <a:cxnSpLocks/>
          </p:cNvCxnSpPr>
          <p:nvPr/>
        </p:nvCxnSpPr>
        <p:spPr>
          <a:xfrm flipH="1">
            <a:off x="2331354" y="4172857"/>
            <a:ext cx="3244796" cy="19576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8EE02125-9845-4D84-A6A6-8992E368E2B9}"/>
              </a:ext>
            </a:extLst>
          </p:cNvPr>
          <p:cNvCxnSpPr>
            <a:cxnSpLocks/>
          </p:cNvCxnSpPr>
          <p:nvPr/>
        </p:nvCxnSpPr>
        <p:spPr>
          <a:xfrm>
            <a:off x="1233714" y="3873046"/>
            <a:ext cx="0" cy="4376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9813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30E3-BB9C-4A04-BDEC-C654C84E6559}"/>
              </a:ext>
            </a:extLst>
          </p:cNvPr>
          <p:cNvSpPr>
            <a:spLocks noGrp="1"/>
          </p:cNvSpPr>
          <p:nvPr>
            <p:ph type="title"/>
          </p:nvPr>
        </p:nvSpPr>
        <p:spPr>
          <a:xfrm>
            <a:off x="0" y="452718"/>
            <a:ext cx="10435771" cy="6405282"/>
          </a:xfrm>
        </p:spPr>
        <p:txBody>
          <a:bodyPr/>
          <a:lstStyle/>
          <a:p>
            <a:r>
              <a:rPr lang="en-IN" dirty="0">
                <a:latin typeface="Times New Roman" panose="02020603050405020304" pitchFamily="18" charset="0"/>
                <a:cs typeface="Times New Roman" panose="02020603050405020304" pitchFamily="18" charset="0"/>
              </a:rPr>
              <a:t>Data Flow Diagram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1D70AB8B-7E29-4DC5-BEF5-479F71DBB4E8}"/>
              </a:ext>
            </a:extLst>
          </p:cNvPr>
          <p:cNvSpPr/>
          <p:nvPr/>
        </p:nvSpPr>
        <p:spPr>
          <a:xfrm>
            <a:off x="5109028" y="2668387"/>
            <a:ext cx="1973943" cy="19739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Online Vegetable store</a:t>
            </a:r>
            <a:endParaRPr lang="en-IN" sz="11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717DC86-49FA-43B7-9C0E-81945EA8C96D}"/>
              </a:ext>
            </a:extLst>
          </p:cNvPr>
          <p:cNvSpPr/>
          <p:nvPr/>
        </p:nvSpPr>
        <p:spPr>
          <a:xfrm>
            <a:off x="5167085" y="1161143"/>
            <a:ext cx="1915886" cy="841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Customer</a:t>
            </a:r>
          </a:p>
          <a:p>
            <a:pPr algn="ctr"/>
            <a:r>
              <a:rPr lang="en-IN" dirty="0">
                <a:latin typeface="Times New Roman" panose="02020603050405020304" pitchFamily="18" charset="0"/>
                <a:cs typeface="Times New Roman" panose="02020603050405020304" pitchFamily="18" charset="0"/>
              </a:rPr>
              <a:t>Management</a:t>
            </a:r>
          </a:p>
        </p:txBody>
      </p:sp>
      <p:sp>
        <p:nvSpPr>
          <p:cNvPr id="5" name="Rectangle 4">
            <a:extLst>
              <a:ext uri="{FF2B5EF4-FFF2-40B4-BE49-F238E27FC236}">
                <a16:creationId xmlns:a16="http://schemas.microsoft.com/office/drawing/2014/main" id="{1BE20877-7649-4662-A5E6-BFBD5FC3CDCA}"/>
              </a:ext>
            </a:extLst>
          </p:cNvPr>
          <p:cNvSpPr/>
          <p:nvPr/>
        </p:nvSpPr>
        <p:spPr>
          <a:xfrm>
            <a:off x="8120742" y="2587172"/>
            <a:ext cx="1915886" cy="841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Order</a:t>
            </a:r>
          </a:p>
          <a:p>
            <a:pPr algn="ctr"/>
            <a:r>
              <a:rPr lang="en-IN" dirty="0">
                <a:latin typeface="Times New Roman" panose="02020603050405020304" pitchFamily="18" charset="0"/>
                <a:cs typeface="Times New Roman" panose="02020603050405020304" pitchFamily="18" charset="0"/>
              </a:rPr>
              <a:t>Management</a:t>
            </a:r>
          </a:p>
        </p:txBody>
      </p:sp>
      <p:sp>
        <p:nvSpPr>
          <p:cNvPr id="6" name="Rectangle 5">
            <a:extLst>
              <a:ext uri="{FF2B5EF4-FFF2-40B4-BE49-F238E27FC236}">
                <a16:creationId xmlns:a16="http://schemas.microsoft.com/office/drawing/2014/main" id="{89E93A48-8A7E-410E-8ECB-206DEAF88AB1}"/>
              </a:ext>
            </a:extLst>
          </p:cNvPr>
          <p:cNvSpPr/>
          <p:nvPr/>
        </p:nvSpPr>
        <p:spPr>
          <a:xfrm>
            <a:off x="8120742" y="4642330"/>
            <a:ext cx="1915886" cy="841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System user</a:t>
            </a:r>
          </a:p>
          <a:p>
            <a:pPr algn="ctr"/>
            <a:r>
              <a:rPr lang="en-IN" dirty="0">
                <a:latin typeface="Times New Roman" panose="02020603050405020304" pitchFamily="18" charset="0"/>
                <a:cs typeface="Times New Roman" panose="02020603050405020304" pitchFamily="18" charset="0"/>
              </a:rPr>
              <a:t>Management</a:t>
            </a:r>
          </a:p>
        </p:txBody>
      </p:sp>
      <p:sp>
        <p:nvSpPr>
          <p:cNvPr id="7" name="Rectangle 6">
            <a:extLst>
              <a:ext uri="{FF2B5EF4-FFF2-40B4-BE49-F238E27FC236}">
                <a16:creationId xmlns:a16="http://schemas.microsoft.com/office/drawing/2014/main" id="{9B2711D1-677B-43A2-AAE9-D07176917233}"/>
              </a:ext>
            </a:extLst>
          </p:cNvPr>
          <p:cNvSpPr/>
          <p:nvPr/>
        </p:nvSpPr>
        <p:spPr>
          <a:xfrm>
            <a:off x="1647370" y="2247473"/>
            <a:ext cx="1915886" cy="841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Vegetable</a:t>
            </a:r>
          </a:p>
          <a:p>
            <a:pPr algn="ctr"/>
            <a:r>
              <a:rPr lang="en-IN" dirty="0">
                <a:latin typeface="Times New Roman" panose="02020603050405020304" pitchFamily="18" charset="0"/>
                <a:cs typeface="Times New Roman" panose="02020603050405020304" pitchFamily="18" charset="0"/>
              </a:rPr>
              <a:t>Management</a:t>
            </a:r>
          </a:p>
        </p:txBody>
      </p:sp>
      <p:sp>
        <p:nvSpPr>
          <p:cNvPr id="8" name="Rectangle 7">
            <a:extLst>
              <a:ext uri="{FF2B5EF4-FFF2-40B4-BE49-F238E27FC236}">
                <a16:creationId xmlns:a16="http://schemas.microsoft.com/office/drawing/2014/main" id="{ABDB634A-6F24-4F75-A37D-100E78EE0C2D}"/>
              </a:ext>
            </a:extLst>
          </p:cNvPr>
          <p:cNvSpPr/>
          <p:nvPr/>
        </p:nvSpPr>
        <p:spPr>
          <a:xfrm>
            <a:off x="1984828" y="4373816"/>
            <a:ext cx="1915886" cy="841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Stock</a:t>
            </a:r>
          </a:p>
          <a:p>
            <a:pPr algn="ctr"/>
            <a:r>
              <a:rPr lang="en-IN" dirty="0">
                <a:latin typeface="Times New Roman" panose="02020603050405020304" pitchFamily="18" charset="0"/>
                <a:cs typeface="Times New Roman" panose="02020603050405020304" pitchFamily="18" charset="0"/>
              </a:rPr>
              <a:t>Management</a:t>
            </a:r>
          </a:p>
        </p:txBody>
      </p:sp>
      <p:sp>
        <p:nvSpPr>
          <p:cNvPr id="9" name="Rectangle 8">
            <a:extLst>
              <a:ext uri="{FF2B5EF4-FFF2-40B4-BE49-F238E27FC236}">
                <a16:creationId xmlns:a16="http://schemas.microsoft.com/office/drawing/2014/main" id="{4EA8069E-1ADB-4D52-918C-E6639F5FDF3B}"/>
              </a:ext>
            </a:extLst>
          </p:cNvPr>
          <p:cNvSpPr/>
          <p:nvPr/>
        </p:nvSpPr>
        <p:spPr>
          <a:xfrm>
            <a:off x="5217885" y="5398459"/>
            <a:ext cx="1915886" cy="841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a:t>
            </a:r>
          </a:p>
          <a:p>
            <a:pPr algn="ctr"/>
            <a:r>
              <a:rPr lang="en-IN" dirty="0">
                <a:latin typeface="Times New Roman" panose="02020603050405020304" pitchFamily="18" charset="0"/>
                <a:cs typeface="Times New Roman" panose="02020603050405020304" pitchFamily="18" charset="0"/>
              </a:rPr>
              <a:t>Management</a:t>
            </a:r>
          </a:p>
        </p:txBody>
      </p:sp>
      <p:cxnSp>
        <p:nvCxnSpPr>
          <p:cNvPr id="11" name="Straight Arrow Connector 10">
            <a:extLst>
              <a:ext uri="{FF2B5EF4-FFF2-40B4-BE49-F238E27FC236}">
                <a16:creationId xmlns:a16="http://schemas.microsoft.com/office/drawing/2014/main" id="{4AB028D3-5513-44ED-95F6-96463819BC7F}"/>
              </a:ext>
            </a:extLst>
          </p:cNvPr>
          <p:cNvCxnSpPr>
            <a:cxnSpLocks/>
            <a:endCxn id="3" idx="0"/>
          </p:cNvCxnSpPr>
          <p:nvPr/>
        </p:nvCxnSpPr>
        <p:spPr>
          <a:xfrm>
            <a:off x="6095999" y="2002971"/>
            <a:ext cx="1" cy="6654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F2D2058-7AF1-4761-A8F4-C2ED442DCD1B}"/>
              </a:ext>
            </a:extLst>
          </p:cNvPr>
          <p:cNvCxnSpPr>
            <a:cxnSpLocks/>
          </p:cNvCxnSpPr>
          <p:nvPr/>
        </p:nvCxnSpPr>
        <p:spPr>
          <a:xfrm>
            <a:off x="6248399" y="2155371"/>
            <a:ext cx="1" cy="6654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3F34FFA-2CC3-4C9E-BFD9-BA285D5F09E8}"/>
              </a:ext>
            </a:extLst>
          </p:cNvPr>
          <p:cNvCxnSpPr>
            <a:cxnSpLocks/>
          </p:cNvCxnSpPr>
          <p:nvPr/>
        </p:nvCxnSpPr>
        <p:spPr>
          <a:xfrm>
            <a:off x="6974109" y="4165866"/>
            <a:ext cx="1146632" cy="4764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ACC97BC-ED76-46E4-8831-BDE23439C5A1}"/>
              </a:ext>
            </a:extLst>
          </p:cNvPr>
          <p:cNvCxnSpPr>
            <a:cxnSpLocks/>
          </p:cNvCxnSpPr>
          <p:nvPr/>
        </p:nvCxnSpPr>
        <p:spPr>
          <a:xfrm>
            <a:off x="6088740" y="4619865"/>
            <a:ext cx="0" cy="77859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4472A85-CA86-4E21-8ED4-7B87FEE9D425}"/>
              </a:ext>
            </a:extLst>
          </p:cNvPr>
          <p:cNvCxnSpPr>
            <a:cxnSpLocks/>
            <a:endCxn id="3" idx="6"/>
          </p:cNvCxnSpPr>
          <p:nvPr/>
        </p:nvCxnSpPr>
        <p:spPr>
          <a:xfrm flipH="1">
            <a:off x="7082971" y="3370249"/>
            <a:ext cx="1037770" cy="2851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0156574-9A4D-4C8E-857A-45DDFCDAF2E8}"/>
              </a:ext>
            </a:extLst>
          </p:cNvPr>
          <p:cNvCxnSpPr>
            <a:cxnSpLocks/>
          </p:cNvCxnSpPr>
          <p:nvPr/>
        </p:nvCxnSpPr>
        <p:spPr>
          <a:xfrm flipH="1">
            <a:off x="3900715" y="3991429"/>
            <a:ext cx="1266370" cy="3823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C79A88B-9233-47AD-A93C-F17C315135AC}"/>
              </a:ext>
            </a:extLst>
          </p:cNvPr>
          <p:cNvCxnSpPr>
            <a:cxnSpLocks/>
          </p:cNvCxnSpPr>
          <p:nvPr/>
        </p:nvCxnSpPr>
        <p:spPr>
          <a:xfrm>
            <a:off x="3563256" y="3065288"/>
            <a:ext cx="1567542" cy="36371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2592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40E6-CB9B-44E4-97FE-5800B2D87C9E}"/>
              </a:ext>
            </a:extLst>
          </p:cNvPr>
          <p:cNvSpPr>
            <a:spLocks noGrp="1"/>
          </p:cNvSpPr>
          <p:nvPr>
            <p:ph type="title"/>
          </p:nvPr>
        </p:nvSpPr>
        <p:spPr>
          <a:xfrm>
            <a:off x="0" y="0"/>
            <a:ext cx="10377713" cy="6858000"/>
          </a:xfrm>
        </p:spPr>
        <p:txBody>
          <a:bodyPr/>
          <a:lstStyle/>
          <a:p>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Level DFD for User</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88652E16-416C-458B-8DEA-2B529096A513}"/>
              </a:ext>
            </a:extLst>
          </p:cNvPr>
          <p:cNvSpPr/>
          <p:nvPr/>
        </p:nvSpPr>
        <p:spPr>
          <a:xfrm>
            <a:off x="4760685" y="2507343"/>
            <a:ext cx="2162629" cy="18433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Vegetable Management</a:t>
            </a:r>
          </a:p>
          <a:p>
            <a:pPr algn="ctr"/>
            <a:r>
              <a:rPr lang="en-IN" sz="2000" dirty="0">
                <a:latin typeface="Times New Roman" panose="02020603050405020304" pitchFamily="18" charset="0"/>
                <a:cs typeface="Times New Roman" panose="02020603050405020304" pitchFamily="18" charset="0"/>
              </a:rPr>
              <a:t>System</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B961D3F-9A45-4821-92F5-68F00DF7E0EC}"/>
              </a:ext>
            </a:extLst>
          </p:cNvPr>
          <p:cNvSpPr/>
          <p:nvPr/>
        </p:nvSpPr>
        <p:spPr>
          <a:xfrm>
            <a:off x="159657" y="1204686"/>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Vegetable</a:t>
            </a:r>
          </a:p>
          <a:p>
            <a:pPr algn="ctr"/>
            <a:r>
              <a:rPr lang="en-IN" dirty="0">
                <a:latin typeface="Times New Roman" panose="02020603050405020304" pitchFamily="18" charset="0"/>
                <a:cs typeface="Times New Roman" panose="02020603050405020304" pitchFamily="18" charset="0"/>
              </a:rPr>
              <a:t>Management</a:t>
            </a:r>
          </a:p>
        </p:txBody>
      </p:sp>
      <p:sp>
        <p:nvSpPr>
          <p:cNvPr id="5" name="Rectangle 4">
            <a:extLst>
              <a:ext uri="{FF2B5EF4-FFF2-40B4-BE49-F238E27FC236}">
                <a16:creationId xmlns:a16="http://schemas.microsoft.com/office/drawing/2014/main" id="{AE938122-B2C5-473D-8DD1-67DF0005D7C1}"/>
              </a:ext>
            </a:extLst>
          </p:cNvPr>
          <p:cNvSpPr/>
          <p:nvPr/>
        </p:nvSpPr>
        <p:spPr>
          <a:xfrm>
            <a:off x="8258628" y="6005317"/>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Generate </a:t>
            </a:r>
          </a:p>
          <a:p>
            <a:pPr algn="ctr"/>
            <a:r>
              <a:rPr lang="en-IN" dirty="0">
                <a:latin typeface="Times New Roman" panose="02020603050405020304" pitchFamily="18" charset="0"/>
                <a:cs typeface="Times New Roman" panose="02020603050405020304" pitchFamily="18" charset="0"/>
              </a:rPr>
              <a:t>System User Report</a:t>
            </a:r>
          </a:p>
        </p:txBody>
      </p:sp>
      <p:sp>
        <p:nvSpPr>
          <p:cNvPr id="6" name="Rectangle 5">
            <a:extLst>
              <a:ext uri="{FF2B5EF4-FFF2-40B4-BE49-F238E27FC236}">
                <a16:creationId xmlns:a16="http://schemas.microsoft.com/office/drawing/2014/main" id="{F4771791-8310-4E1F-8714-964E06180D51}"/>
              </a:ext>
            </a:extLst>
          </p:cNvPr>
          <p:cNvSpPr/>
          <p:nvPr/>
        </p:nvSpPr>
        <p:spPr>
          <a:xfrm>
            <a:off x="8258628" y="4992930"/>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Check User </a:t>
            </a:r>
          </a:p>
          <a:p>
            <a:pPr algn="ctr"/>
            <a:r>
              <a:rPr lang="en-IN" dirty="0">
                <a:latin typeface="Times New Roman" panose="02020603050405020304" pitchFamily="18" charset="0"/>
                <a:cs typeface="Times New Roman" panose="02020603050405020304" pitchFamily="18" charset="0"/>
              </a:rPr>
              <a:t>Login Details</a:t>
            </a:r>
          </a:p>
        </p:txBody>
      </p:sp>
      <p:sp>
        <p:nvSpPr>
          <p:cNvPr id="7" name="Rectangle 6">
            <a:extLst>
              <a:ext uri="{FF2B5EF4-FFF2-40B4-BE49-F238E27FC236}">
                <a16:creationId xmlns:a16="http://schemas.microsoft.com/office/drawing/2014/main" id="{C44379E0-5EDF-4016-98C8-335E86B596E7}"/>
              </a:ext>
            </a:extLst>
          </p:cNvPr>
          <p:cNvSpPr/>
          <p:nvPr/>
        </p:nvSpPr>
        <p:spPr>
          <a:xfrm>
            <a:off x="8258628" y="3980543"/>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Generate </a:t>
            </a:r>
          </a:p>
          <a:p>
            <a:pPr algn="ctr"/>
            <a:r>
              <a:rPr lang="en-IN" dirty="0">
                <a:latin typeface="Times New Roman" panose="02020603050405020304" pitchFamily="18" charset="0"/>
                <a:cs typeface="Times New Roman" panose="02020603050405020304" pitchFamily="18" charset="0"/>
              </a:rPr>
              <a:t>Order Report</a:t>
            </a:r>
          </a:p>
        </p:txBody>
      </p:sp>
      <p:sp>
        <p:nvSpPr>
          <p:cNvPr id="8" name="Rectangle 7">
            <a:extLst>
              <a:ext uri="{FF2B5EF4-FFF2-40B4-BE49-F238E27FC236}">
                <a16:creationId xmlns:a16="http://schemas.microsoft.com/office/drawing/2014/main" id="{8FC5696A-1B67-41B5-8EE2-AA3BFF80F794}"/>
              </a:ext>
            </a:extLst>
          </p:cNvPr>
          <p:cNvSpPr/>
          <p:nvPr/>
        </p:nvSpPr>
        <p:spPr>
          <a:xfrm>
            <a:off x="8258628" y="2946397"/>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Generate </a:t>
            </a:r>
          </a:p>
          <a:p>
            <a:pPr algn="ctr"/>
            <a:r>
              <a:rPr lang="en-IN" dirty="0">
                <a:latin typeface="Times New Roman" panose="02020603050405020304" pitchFamily="18" charset="0"/>
                <a:cs typeface="Times New Roman" panose="02020603050405020304" pitchFamily="18" charset="0"/>
              </a:rPr>
              <a:t>Quality Report</a:t>
            </a:r>
          </a:p>
        </p:txBody>
      </p:sp>
      <p:sp>
        <p:nvSpPr>
          <p:cNvPr id="9" name="Rectangle 8">
            <a:extLst>
              <a:ext uri="{FF2B5EF4-FFF2-40B4-BE49-F238E27FC236}">
                <a16:creationId xmlns:a16="http://schemas.microsoft.com/office/drawing/2014/main" id="{4211A79B-7581-4672-AE92-A6BB15EC9623}"/>
              </a:ext>
            </a:extLst>
          </p:cNvPr>
          <p:cNvSpPr/>
          <p:nvPr/>
        </p:nvSpPr>
        <p:spPr>
          <a:xfrm>
            <a:off x="8258628" y="1973944"/>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Generate </a:t>
            </a:r>
          </a:p>
          <a:p>
            <a:pPr algn="ctr"/>
            <a:r>
              <a:rPr lang="en-IN" dirty="0">
                <a:latin typeface="Times New Roman" panose="02020603050405020304" pitchFamily="18" charset="0"/>
                <a:cs typeface="Times New Roman" panose="02020603050405020304" pitchFamily="18" charset="0"/>
              </a:rPr>
              <a:t>Customer Report</a:t>
            </a:r>
          </a:p>
        </p:txBody>
      </p:sp>
      <p:sp>
        <p:nvSpPr>
          <p:cNvPr id="10" name="Rectangle 9">
            <a:extLst>
              <a:ext uri="{FF2B5EF4-FFF2-40B4-BE49-F238E27FC236}">
                <a16:creationId xmlns:a16="http://schemas.microsoft.com/office/drawing/2014/main" id="{2223378E-C3DE-4BB2-8858-21CD5ECF128D}"/>
              </a:ext>
            </a:extLst>
          </p:cNvPr>
          <p:cNvSpPr/>
          <p:nvPr/>
        </p:nvSpPr>
        <p:spPr>
          <a:xfrm>
            <a:off x="8258628" y="986972"/>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Generate </a:t>
            </a:r>
          </a:p>
          <a:p>
            <a:pPr algn="ctr"/>
            <a:r>
              <a:rPr lang="en-IN" dirty="0">
                <a:latin typeface="Times New Roman" panose="02020603050405020304" pitchFamily="18" charset="0"/>
                <a:cs typeface="Times New Roman" panose="02020603050405020304" pitchFamily="18" charset="0"/>
              </a:rPr>
              <a:t>Vegetable Report</a:t>
            </a:r>
          </a:p>
        </p:txBody>
      </p:sp>
      <p:sp>
        <p:nvSpPr>
          <p:cNvPr id="11" name="Rectangle 10">
            <a:extLst>
              <a:ext uri="{FF2B5EF4-FFF2-40B4-BE49-F238E27FC236}">
                <a16:creationId xmlns:a16="http://schemas.microsoft.com/office/drawing/2014/main" id="{C45C30CF-37D5-4D64-8E2F-CE7D00B12460}"/>
              </a:ext>
            </a:extLst>
          </p:cNvPr>
          <p:cNvSpPr/>
          <p:nvPr/>
        </p:nvSpPr>
        <p:spPr>
          <a:xfrm>
            <a:off x="159657" y="2137229"/>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Customer</a:t>
            </a:r>
          </a:p>
          <a:p>
            <a:pPr algn="ctr"/>
            <a:r>
              <a:rPr lang="en-IN" dirty="0">
                <a:latin typeface="Times New Roman" panose="02020603050405020304" pitchFamily="18" charset="0"/>
                <a:cs typeface="Times New Roman" panose="02020603050405020304" pitchFamily="18" charset="0"/>
              </a:rPr>
              <a:t>Management</a:t>
            </a:r>
          </a:p>
        </p:txBody>
      </p:sp>
      <p:sp>
        <p:nvSpPr>
          <p:cNvPr id="12" name="Rectangle 11">
            <a:extLst>
              <a:ext uri="{FF2B5EF4-FFF2-40B4-BE49-F238E27FC236}">
                <a16:creationId xmlns:a16="http://schemas.microsoft.com/office/drawing/2014/main" id="{DF3E7C5D-3550-4FA7-97E3-6263F5F6277D}"/>
              </a:ext>
            </a:extLst>
          </p:cNvPr>
          <p:cNvSpPr/>
          <p:nvPr/>
        </p:nvSpPr>
        <p:spPr>
          <a:xfrm>
            <a:off x="159657" y="3106059"/>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Quality</a:t>
            </a:r>
          </a:p>
          <a:p>
            <a:pPr algn="ctr"/>
            <a:r>
              <a:rPr lang="en-IN" dirty="0">
                <a:latin typeface="Times New Roman" panose="02020603050405020304" pitchFamily="18" charset="0"/>
                <a:cs typeface="Times New Roman" panose="02020603050405020304" pitchFamily="18" charset="0"/>
              </a:rPr>
              <a:t>Management</a:t>
            </a:r>
          </a:p>
        </p:txBody>
      </p:sp>
      <p:sp>
        <p:nvSpPr>
          <p:cNvPr id="13" name="Rectangle 12">
            <a:extLst>
              <a:ext uri="{FF2B5EF4-FFF2-40B4-BE49-F238E27FC236}">
                <a16:creationId xmlns:a16="http://schemas.microsoft.com/office/drawing/2014/main" id="{6B1C7D56-BDC6-437E-892E-F2DE06698815}"/>
              </a:ext>
            </a:extLst>
          </p:cNvPr>
          <p:cNvSpPr/>
          <p:nvPr/>
        </p:nvSpPr>
        <p:spPr>
          <a:xfrm>
            <a:off x="159657" y="3980543"/>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Order</a:t>
            </a:r>
          </a:p>
          <a:p>
            <a:pPr algn="ctr"/>
            <a:r>
              <a:rPr lang="en-IN" dirty="0">
                <a:latin typeface="Times New Roman" panose="02020603050405020304" pitchFamily="18" charset="0"/>
                <a:cs typeface="Times New Roman" panose="02020603050405020304" pitchFamily="18" charset="0"/>
              </a:rPr>
              <a:t>Management</a:t>
            </a:r>
          </a:p>
        </p:txBody>
      </p:sp>
      <p:sp>
        <p:nvSpPr>
          <p:cNvPr id="14" name="Rectangle 13">
            <a:extLst>
              <a:ext uri="{FF2B5EF4-FFF2-40B4-BE49-F238E27FC236}">
                <a16:creationId xmlns:a16="http://schemas.microsoft.com/office/drawing/2014/main" id="{A0E93465-5A8D-466E-81B6-882851790E18}"/>
              </a:ext>
            </a:extLst>
          </p:cNvPr>
          <p:cNvSpPr/>
          <p:nvPr/>
        </p:nvSpPr>
        <p:spPr>
          <a:xfrm>
            <a:off x="159657" y="4992930"/>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a:t>
            </a:r>
          </a:p>
          <a:p>
            <a:pPr algn="ctr"/>
            <a:r>
              <a:rPr lang="en-IN" dirty="0">
                <a:latin typeface="Times New Roman" panose="02020603050405020304" pitchFamily="18" charset="0"/>
                <a:cs typeface="Times New Roman" panose="02020603050405020304" pitchFamily="18" charset="0"/>
              </a:rPr>
              <a:t>Management</a:t>
            </a:r>
          </a:p>
        </p:txBody>
      </p:sp>
      <p:sp>
        <p:nvSpPr>
          <p:cNvPr id="15" name="Rectangle 14">
            <a:extLst>
              <a:ext uri="{FF2B5EF4-FFF2-40B4-BE49-F238E27FC236}">
                <a16:creationId xmlns:a16="http://schemas.microsoft.com/office/drawing/2014/main" id="{5228EAD5-2B17-4F81-BAF3-A1EAC5F72D55}"/>
              </a:ext>
            </a:extLst>
          </p:cNvPr>
          <p:cNvSpPr/>
          <p:nvPr/>
        </p:nvSpPr>
        <p:spPr>
          <a:xfrm>
            <a:off x="159657" y="6005317"/>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System user</a:t>
            </a:r>
          </a:p>
          <a:p>
            <a:pPr algn="ctr"/>
            <a:r>
              <a:rPr lang="en-IN" dirty="0">
                <a:latin typeface="Times New Roman" panose="02020603050405020304" pitchFamily="18" charset="0"/>
                <a:cs typeface="Times New Roman" panose="02020603050405020304" pitchFamily="18" charset="0"/>
              </a:rPr>
              <a:t>Management</a:t>
            </a:r>
          </a:p>
        </p:txBody>
      </p:sp>
      <p:sp>
        <p:nvSpPr>
          <p:cNvPr id="16" name="Rectangle 15">
            <a:extLst>
              <a:ext uri="{FF2B5EF4-FFF2-40B4-BE49-F238E27FC236}">
                <a16:creationId xmlns:a16="http://schemas.microsoft.com/office/drawing/2014/main" id="{FE73852B-AE6F-424E-B3C3-F63D5DD92300}"/>
              </a:ext>
            </a:extLst>
          </p:cNvPr>
          <p:cNvSpPr/>
          <p:nvPr/>
        </p:nvSpPr>
        <p:spPr>
          <a:xfrm>
            <a:off x="159657" y="4934853"/>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Vegetable</a:t>
            </a:r>
          </a:p>
          <a:p>
            <a:pPr algn="ctr"/>
            <a:r>
              <a:rPr lang="en-IN" dirty="0">
                <a:latin typeface="Times New Roman" panose="02020603050405020304" pitchFamily="18" charset="0"/>
                <a:cs typeface="Times New Roman" panose="02020603050405020304" pitchFamily="18" charset="0"/>
              </a:rPr>
              <a:t>Management</a:t>
            </a:r>
          </a:p>
        </p:txBody>
      </p:sp>
      <p:sp>
        <p:nvSpPr>
          <p:cNvPr id="17" name="Rectangle 16">
            <a:extLst>
              <a:ext uri="{FF2B5EF4-FFF2-40B4-BE49-F238E27FC236}">
                <a16:creationId xmlns:a16="http://schemas.microsoft.com/office/drawing/2014/main" id="{463757C0-F91C-4C95-90A1-E8448F40765B}"/>
              </a:ext>
            </a:extLst>
          </p:cNvPr>
          <p:cNvSpPr/>
          <p:nvPr/>
        </p:nvSpPr>
        <p:spPr>
          <a:xfrm>
            <a:off x="159657" y="4920339"/>
            <a:ext cx="1944914" cy="740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a:t>
            </a:r>
          </a:p>
          <a:p>
            <a:pPr algn="ctr"/>
            <a:r>
              <a:rPr lang="en-IN" dirty="0">
                <a:latin typeface="Times New Roman" panose="02020603050405020304" pitchFamily="18" charset="0"/>
                <a:cs typeface="Times New Roman" panose="02020603050405020304" pitchFamily="18" charset="0"/>
              </a:rPr>
              <a:t>Management</a:t>
            </a:r>
          </a:p>
        </p:txBody>
      </p:sp>
      <p:cxnSp>
        <p:nvCxnSpPr>
          <p:cNvPr id="19" name="Straight Arrow Connector 18">
            <a:extLst>
              <a:ext uri="{FF2B5EF4-FFF2-40B4-BE49-F238E27FC236}">
                <a16:creationId xmlns:a16="http://schemas.microsoft.com/office/drawing/2014/main" id="{AD0FF963-F444-407A-9F67-7ABB57E65ECE}"/>
              </a:ext>
            </a:extLst>
          </p:cNvPr>
          <p:cNvCxnSpPr>
            <a:stCxn id="4" idx="3"/>
            <a:endCxn id="3" idx="1"/>
          </p:cNvCxnSpPr>
          <p:nvPr/>
        </p:nvCxnSpPr>
        <p:spPr>
          <a:xfrm>
            <a:off x="2104571" y="1574800"/>
            <a:ext cx="2972824" cy="1202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5D96D104-4A6B-481E-A754-7437BEB0CCA2}"/>
              </a:ext>
            </a:extLst>
          </p:cNvPr>
          <p:cNvCxnSpPr>
            <a:cxnSpLocks/>
            <a:stCxn id="11" idx="3"/>
          </p:cNvCxnSpPr>
          <p:nvPr/>
        </p:nvCxnSpPr>
        <p:spPr>
          <a:xfrm>
            <a:off x="2104571" y="2507343"/>
            <a:ext cx="2786743" cy="4390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34636983-ECCE-48DF-8F2B-EAF134959FC5}"/>
              </a:ext>
            </a:extLst>
          </p:cNvPr>
          <p:cNvCxnSpPr>
            <a:cxnSpLocks/>
          </p:cNvCxnSpPr>
          <p:nvPr/>
        </p:nvCxnSpPr>
        <p:spPr>
          <a:xfrm>
            <a:off x="2104570" y="3283854"/>
            <a:ext cx="2786743" cy="4481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0C7009E3-B8FF-4B8C-917C-A09F3C6AE0DF}"/>
              </a:ext>
            </a:extLst>
          </p:cNvPr>
          <p:cNvCxnSpPr>
            <a:cxnSpLocks/>
            <a:stCxn id="13" idx="3"/>
          </p:cNvCxnSpPr>
          <p:nvPr/>
        </p:nvCxnSpPr>
        <p:spPr>
          <a:xfrm flipV="1">
            <a:off x="2104571" y="3922466"/>
            <a:ext cx="2786742" cy="4281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C5551657-162B-4449-B667-F4127434C023}"/>
              </a:ext>
            </a:extLst>
          </p:cNvPr>
          <p:cNvCxnSpPr>
            <a:cxnSpLocks/>
            <a:stCxn id="17" idx="3"/>
          </p:cNvCxnSpPr>
          <p:nvPr/>
        </p:nvCxnSpPr>
        <p:spPr>
          <a:xfrm flipV="1">
            <a:off x="2104571" y="4074867"/>
            <a:ext cx="2939142" cy="12155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4287AC7-9EF9-4928-B269-F97A0ED556B0}"/>
              </a:ext>
            </a:extLst>
          </p:cNvPr>
          <p:cNvCxnSpPr>
            <a:cxnSpLocks/>
            <a:stCxn id="15" idx="3"/>
          </p:cNvCxnSpPr>
          <p:nvPr/>
        </p:nvCxnSpPr>
        <p:spPr>
          <a:xfrm flipV="1">
            <a:off x="2104571" y="4227267"/>
            <a:ext cx="3091542" cy="21481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0425B4BE-714D-4152-B78E-5AED75230AD2}"/>
              </a:ext>
            </a:extLst>
          </p:cNvPr>
          <p:cNvCxnSpPr>
            <a:cxnSpLocks/>
          </p:cNvCxnSpPr>
          <p:nvPr/>
        </p:nvCxnSpPr>
        <p:spPr>
          <a:xfrm flipH="1" flipV="1">
            <a:off x="6444341" y="4205800"/>
            <a:ext cx="1814287" cy="1831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E8239367-7708-4A3B-91D4-E5D24489E3EF}"/>
              </a:ext>
            </a:extLst>
          </p:cNvPr>
          <p:cNvCxnSpPr>
            <a:cxnSpLocks/>
          </p:cNvCxnSpPr>
          <p:nvPr/>
        </p:nvCxnSpPr>
        <p:spPr>
          <a:xfrm flipH="1" flipV="1">
            <a:off x="6741885" y="3952847"/>
            <a:ext cx="1516743" cy="15228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72C9BAFF-91C9-4751-AD0D-A45C0572AEB0}"/>
              </a:ext>
            </a:extLst>
          </p:cNvPr>
          <p:cNvCxnSpPr>
            <a:cxnSpLocks/>
          </p:cNvCxnSpPr>
          <p:nvPr/>
        </p:nvCxnSpPr>
        <p:spPr>
          <a:xfrm flipH="1" flipV="1">
            <a:off x="6923315" y="3476173"/>
            <a:ext cx="1335313" cy="1099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72BF4B1-DF1D-4851-94F9-4D33462BA5CC}"/>
              </a:ext>
            </a:extLst>
          </p:cNvPr>
          <p:cNvCxnSpPr>
            <a:cxnSpLocks/>
            <a:stCxn id="8" idx="1"/>
          </p:cNvCxnSpPr>
          <p:nvPr/>
        </p:nvCxnSpPr>
        <p:spPr>
          <a:xfrm flipH="1" flipV="1">
            <a:off x="6832600" y="3025935"/>
            <a:ext cx="1426028" cy="290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5F025B9C-A848-4602-A48C-CEF6D4E857D6}"/>
              </a:ext>
            </a:extLst>
          </p:cNvPr>
          <p:cNvCxnSpPr>
            <a:cxnSpLocks/>
            <a:endCxn id="3" idx="7"/>
          </p:cNvCxnSpPr>
          <p:nvPr/>
        </p:nvCxnSpPr>
        <p:spPr>
          <a:xfrm flipH="1">
            <a:off x="6606604" y="2553888"/>
            <a:ext cx="1652024" cy="2234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C3F98540-2B48-4C9A-B9D0-2D1FE8299A37}"/>
              </a:ext>
            </a:extLst>
          </p:cNvPr>
          <p:cNvCxnSpPr>
            <a:cxnSpLocks/>
          </p:cNvCxnSpPr>
          <p:nvPr/>
        </p:nvCxnSpPr>
        <p:spPr>
          <a:xfrm flipH="1">
            <a:off x="6226629" y="1487090"/>
            <a:ext cx="2031999" cy="10893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4415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7EE2-BCBC-4994-8C6C-331A0194DF70}"/>
              </a:ext>
            </a:extLst>
          </p:cNvPr>
          <p:cNvSpPr>
            <a:spLocks noGrp="1"/>
          </p:cNvSpPr>
          <p:nvPr>
            <p:ph type="title"/>
          </p:nvPr>
        </p:nvSpPr>
        <p:spPr>
          <a:xfrm>
            <a:off x="646111" y="452718"/>
            <a:ext cx="9404723" cy="5833782"/>
          </a:xfrm>
        </p:spPr>
        <p:txBody>
          <a:bodyPr/>
          <a:lstStyle/>
          <a:p>
            <a:r>
              <a:rPr lang="en-IN" sz="5400" dirty="0">
                <a:solidFill>
                  <a:srgbClr val="002060"/>
                </a:solidFill>
                <a:latin typeface="Times New Roman" panose="02020603050405020304" pitchFamily="18" charset="0"/>
                <a:cs typeface="Times New Roman" panose="02020603050405020304" pitchFamily="18" charset="0"/>
              </a:rPr>
              <a:t>Specific Objective</a:t>
            </a:r>
            <a:br>
              <a:rPr lang="en-IN" sz="54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To help speed up the process of store.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2. To automated the manual reservation of the shop.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To standardized the reservation system with the list of guests.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4. To reduce the amount of time and effort consume by the customer to reserve.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5. Provide user account and password to ensure the security of stored files.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6. To avoid manual and repeating work.</a:t>
            </a:r>
            <a:br>
              <a:rPr lang="en-IN" sz="28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60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6258-4B5D-47B0-B7DE-D0FC825CC78B}"/>
              </a:ext>
            </a:extLst>
          </p:cNvPr>
          <p:cNvSpPr>
            <a:spLocks noGrp="1"/>
          </p:cNvSpPr>
          <p:nvPr>
            <p:ph type="title"/>
          </p:nvPr>
        </p:nvSpPr>
        <p:spPr>
          <a:xfrm>
            <a:off x="646111" y="452718"/>
            <a:ext cx="11332529" cy="6405282"/>
          </a:xfrm>
        </p:spPr>
        <p:txBody>
          <a:bodyPr/>
          <a:lstStyle/>
          <a:p>
            <a:pPr algn="just"/>
            <a:r>
              <a:rPr lang="en-IN" sz="5400" dirty="0">
                <a:solidFill>
                  <a:srgbClr val="002060"/>
                </a:solidFill>
                <a:latin typeface="Times New Roman" panose="02020603050405020304" pitchFamily="18" charset="0"/>
                <a:cs typeface="Times New Roman" panose="02020603050405020304" pitchFamily="18" charset="0"/>
              </a:rPr>
              <a:t>PURPOSE</a:t>
            </a:r>
            <a:br>
              <a:rPr lang="en-IN" sz="5400" dirty="0">
                <a:solidFill>
                  <a:srgbClr val="002060"/>
                </a:solidFill>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 propose to build a software project that can efficiently handle and manage various activities of a vegetable shop and all these activities will be happening under the supervision of the administrator. At the same time, the need for managing its operations and tasks arises. </a:t>
            </a:r>
            <a:br>
              <a:rPr lang="en-IN" sz="5400"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97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A068-85D6-494C-BFCD-D3D16EF420BE}"/>
              </a:ext>
            </a:extLst>
          </p:cNvPr>
          <p:cNvSpPr>
            <a:spLocks noGrp="1"/>
          </p:cNvSpPr>
          <p:nvPr>
            <p:ph type="title"/>
          </p:nvPr>
        </p:nvSpPr>
        <p:spPr>
          <a:xfrm>
            <a:off x="646111" y="452718"/>
            <a:ext cx="9800909" cy="5925222"/>
          </a:xfrm>
        </p:spPr>
        <p:txBody>
          <a:bodyPr/>
          <a:lstStyle/>
          <a:p>
            <a:r>
              <a:rPr lang="en-US" sz="4400" dirty="0">
                <a:latin typeface="Times New Roman" panose="02020603050405020304" pitchFamily="18" charset="0"/>
                <a:cs typeface="Times New Roman" panose="02020603050405020304" pitchFamily="18" charset="0"/>
              </a:rPr>
              <a:t>The scope of proposed system defines the features of the system. In future produce mobile app to adding the features of following: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1) Provide dynamic menu</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2) Live status of store.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3) Order the vegetable from tablet or mobile.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4) Payment through application</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516E-9EEA-481F-A31F-90C374171F8A}"/>
              </a:ext>
            </a:extLst>
          </p:cNvPr>
          <p:cNvSpPr>
            <a:spLocks noGrp="1"/>
          </p:cNvSpPr>
          <p:nvPr>
            <p:ph type="title"/>
          </p:nvPr>
        </p:nvSpPr>
        <p:spPr>
          <a:xfrm>
            <a:off x="646111" y="452718"/>
            <a:ext cx="9404723" cy="5993802"/>
          </a:xfrm>
        </p:spPr>
        <p:txBody>
          <a:bodyPr/>
          <a:lstStyle/>
          <a:p>
            <a:pPr algn="just"/>
            <a:r>
              <a:rPr lang="en-IN" sz="5400" dirty="0">
                <a:solidFill>
                  <a:srgbClr val="002060"/>
                </a:solidFill>
                <a:latin typeface="Times New Roman" panose="02020603050405020304" pitchFamily="18" charset="0"/>
                <a:cs typeface="Times New Roman" panose="02020603050405020304" pitchFamily="18" charset="0"/>
              </a:rPr>
              <a:t>APPLICABILITY</a:t>
            </a:r>
            <a:br>
              <a:rPr lang="en-IN" sz="5400" dirty="0">
                <a:solidFill>
                  <a:srgbClr val="002060"/>
                </a:solidFill>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The project will be online and will be available to all its users with all the needs taken care of the customer is not in contact with internet and with social media then we have also arrange advertisement with the help of brochure which will contain our contact numbers, Email address etc.</a:t>
            </a:r>
            <a:endParaRPr lang="en-IN"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15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FC32-3378-4D5C-965B-969BCB0B1952}"/>
              </a:ext>
            </a:extLst>
          </p:cNvPr>
          <p:cNvSpPr>
            <a:spLocks noGrp="1"/>
          </p:cNvSpPr>
          <p:nvPr>
            <p:ph type="title"/>
          </p:nvPr>
        </p:nvSpPr>
        <p:spPr>
          <a:xfrm>
            <a:off x="646111" y="452718"/>
            <a:ext cx="9404723" cy="6108102"/>
          </a:xfrm>
        </p:spPr>
        <p:txBody>
          <a:bodyPr/>
          <a:lstStyle/>
          <a:p>
            <a:pPr algn="just"/>
            <a:r>
              <a:rPr lang="en-IN" sz="4800" dirty="0">
                <a:solidFill>
                  <a:srgbClr val="002060"/>
                </a:solidFill>
                <a:latin typeface="Times New Roman" panose="02020603050405020304" pitchFamily="18" charset="0"/>
                <a:cs typeface="Times New Roman" panose="02020603050405020304" pitchFamily="18" charset="0"/>
              </a:rPr>
              <a:t>REQUIREMENT SPECIFICATION</a:t>
            </a:r>
            <a:br>
              <a:rPr lang="en-IN" sz="4800" dirty="0">
                <a:solidFill>
                  <a:srgbClr val="002060"/>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We create an android application for monitoring the vegetables through internet. The main aim of this application is to reduce the manual work of the people. In this application all details and records are maintained database software.</a:t>
            </a:r>
            <a:br>
              <a:rPr lang="en-US" sz="2400" dirty="0">
                <a:latin typeface="Times New Roman" panose="02020603050405020304" pitchFamily="18" charset="0"/>
                <a:cs typeface="Times New Roman" panose="02020603050405020304" pitchFamily="18" charset="0"/>
              </a:rPr>
            </a:br>
            <a:br>
              <a:rPr lang="en-IN" sz="5400" dirty="0">
                <a:solidFill>
                  <a:schemeClr val="bg1"/>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Vegetables names and vegetable prices are displayed in the application. Whenever we need data, we can easily access the database to retrieve the data that are already stored at anywhere in the world. The prices will be updated periodically day by day.</a:t>
            </a:r>
            <a:br>
              <a:rPr lang="en-US" sz="2400" dirty="0">
                <a:latin typeface="Times New Roman" panose="02020603050405020304" pitchFamily="18" charset="0"/>
                <a:cs typeface="Times New Roman" panose="02020603050405020304" pitchFamily="18" charset="0"/>
              </a:rPr>
            </a:br>
            <a:br>
              <a:rPr lang="en-IN" sz="5400" dirty="0">
                <a:solidFill>
                  <a:schemeClr val="bg1"/>
                </a:solidFill>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records are frequently 17 updated by the admin of the application. It provides a simple user interface to the users. The working method of users are designed by very simple.</a:t>
            </a:r>
            <a:br>
              <a:rPr lang="en-IN" sz="5400" dirty="0">
                <a:solidFill>
                  <a:schemeClr val="bg1"/>
                </a:solidFill>
                <a:latin typeface="Times New Roman" panose="02020603050405020304" pitchFamily="18" charset="0"/>
                <a:cs typeface="Times New Roman" panose="02020603050405020304" pitchFamily="18" charset="0"/>
              </a:rPr>
            </a:br>
            <a:endParaRPr lang="en-IN"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82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ECFB-3AD0-449C-A98D-137BEB72E654}"/>
              </a:ext>
            </a:extLst>
          </p:cNvPr>
          <p:cNvSpPr>
            <a:spLocks noGrp="1"/>
          </p:cNvSpPr>
          <p:nvPr>
            <p:ph type="title"/>
          </p:nvPr>
        </p:nvSpPr>
        <p:spPr>
          <a:xfrm>
            <a:off x="646111" y="452718"/>
            <a:ext cx="9404723" cy="6153822"/>
          </a:xfrm>
        </p:spPr>
        <p:txBody>
          <a:bodyPr/>
          <a:lstStyle/>
          <a:p>
            <a:r>
              <a:rPr lang="en-IN" sz="5400" dirty="0">
                <a:solidFill>
                  <a:srgbClr val="002060"/>
                </a:solidFill>
                <a:latin typeface="Times New Roman" panose="02020603050405020304" pitchFamily="18" charset="0"/>
                <a:cs typeface="Times New Roman" panose="02020603050405020304" pitchFamily="18" charset="0"/>
              </a:rPr>
              <a:t>Advantages</a:t>
            </a:r>
            <a:br>
              <a:rPr lang="en-IN" sz="5400" dirty="0">
                <a:solidFill>
                  <a:srgbClr val="002060"/>
                </a:solidFill>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The retrieval of vegetable prices is very fast in this       	application and it also easy to the users. It reduces the  	manual work of the local market members.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The users get quick update about the prices of 	vegetables in the market.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The prices will be updated periodically.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The updating of prices is very easy in this application. 	Using of this application user can view the vegetable 	prices at anywhere.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 The application needs one time updates per day. The 	simple clicking options improve the interface of the app</a:t>
            </a:r>
            <a:endParaRPr lang="en-IN"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47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32B6-C40E-4649-93CA-5BDD89AA787F}"/>
              </a:ext>
            </a:extLst>
          </p:cNvPr>
          <p:cNvSpPr>
            <a:spLocks noGrp="1"/>
          </p:cNvSpPr>
          <p:nvPr>
            <p:ph type="title"/>
          </p:nvPr>
        </p:nvSpPr>
        <p:spPr>
          <a:xfrm>
            <a:off x="646111" y="452718"/>
            <a:ext cx="9404723" cy="6222402"/>
          </a:xfrm>
        </p:spPr>
        <p:txBody>
          <a:bodyPr/>
          <a:lstStyle/>
          <a:p>
            <a:r>
              <a:rPr lang="en-IN" sz="5400" dirty="0">
                <a:solidFill>
                  <a:srgbClr val="002060"/>
                </a:solidFill>
                <a:latin typeface="Times New Roman" panose="02020603050405020304" pitchFamily="18" charset="0"/>
                <a:cs typeface="Times New Roman" panose="02020603050405020304" pitchFamily="18" charset="0"/>
              </a:rPr>
              <a:t>REQUIREMENT ANALYSIS</a:t>
            </a:r>
            <a:br>
              <a:rPr lang="en-IN" sz="54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It is the first step of the project. The requirements can be defined as “A complete understanding of the software development effort system requirements should set out what the system should do rather than how this is done. A requirement may be a functional requirement, that is, it describes system service or function. Alternatively, it may be a non-functional requirement, that is, a constraint placed on the system.</a:t>
            </a:r>
            <a:br>
              <a:rPr lang="en-IN" sz="7200" dirty="0">
                <a:latin typeface="Times New Roman" panose="02020603050405020304" pitchFamily="18" charset="0"/>
                <a:cs typeface="Times New Roman" panose="02020603050405020304" pitchFamily="18" charset="0"/>
              </a:rPr>
            </a:b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16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2368</TotalTime>
  <Words>1716</Words>
  <Application>Microsoft Office PowerPoint</Application>
  <PresentationFormat>Widescreen</PresentationFormat>
  <Paragraphs>365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3</vt:lpstr>
      <vt:lpstr>Ion</vt:lpstr>
      <vt:lpstr> ONLINE VEGETABLE MARKET</vt:lpstr>
      <vt:lpstr>OBJECTIVES The purpose of the project is to create a system of mobile application to access by the customer to book the vegetable of a particular store with specific details. So that there will be no wastage of time</vt:lpstr>
      <vt:lpstr>Specific Objective 1. To help speed up the process of store.   2. To automated the manual reservation of the shop.   3. To standardized the reservation system with the list of guests.   4. To reduce the amount of time and effort consume by the customer to reserve.   5. Provide user account and password to ensure the security of stored files.   6. To avoid manual and repeating work. </vt:lpstr>
      <vt:lpstr>PURPOSE I propose to build a software project that can efficiently handle and manage various activities of a vegetable shop and all these activities will be happening under the supervision of the administrator. At the same time, the need for managing its operations and tasks arises.  </vt:lpstr>
      <vt:lpstr>The scope of proposed system defines the features of the system. In future produce mobile app to adding the features of following: -  1) Provide dynamic menu  2) Live status of store.  3) Order the vegetable from tablet or mobile.  4) Payment through application</vt:lpstr>
      <vt:lpstr>APPLICABILITY The project will be online and will be available to all its users with all the needs taken care of the customer is not in contact with internet and with social media then we have also arrange advertisement with the help of brochure which will contain our contact numbers, Email address etc.</vt:lpstr>
      <vt:lpstr>REQUIREMENT SPECIFICATION We create an android application for monitoring the vegetables through internet. The main aim of this application is to reduce the manual work of the people. In this application all details and records are maintained database software.  Vegetables names and vegetable prices are displayed in the application. Whenever we need data, we can easily access the database to retrieve the data that are already stored at anywhere in the world. The prices will be updated periodically day by day.  The records are frequently 17 updated by the admin of the application. It provides a simple user interface to the users. The working method of users are designed by very simple. </vt:lpstr>
      <vt:lpstr>Advantages  The retrieval of vegetable prices is very fast in this        application and it also easy to the users. It reduces the   manual work of the local market members.  The users get quick update about the prices of  vegetables in the market.   The prices will be updated periodically.   The updating of prices is very easy in this application.  Using of this application user can view the vegetable  prices at anywhere.   The application needs one time updates per day. The  simple clicking options improve the interface of the app</vt:lpstr>
      <vt:lpstr>REQUIREMENT ANALYSIS It is the first step of the project. The requirements can be defined as “A complete understanding of the software development effort system requirements should set out what the system should do rather than how this is done. A requirement may be a functional requirement, that is, it describes system service or function. Alternatively, it may be a non-functional requirement, that is, a constraint placed on the system. </vt:lpstr>
      <vt:lpstr>Functional requirements 1) System should allow the user to select     restaurant and menus from catalog.  2) System should provide check table  availability and reserve table.   3) System should provide facility to check   order state.  4) System should provide facility to       customer validation.</vt:lpstr>
      <vt:lpstr>Non-functional requirements Performance: -Server should be minimized as much as possible to get maximum performance  Availability: -Because customer access the website across the world, it needs to be able to be available 24 hours a day, 7-day s a week  Reliability: - Because of 24*7 availability, backup plan and procedures must be introduced.</vt:lpstr>
      <vt:lpstr>HARDWARE REQUIREMENT AND SOFTWARE REQUIREMENT  HARDWARE REQUIREMENT  1 Processor: - Intel(R) Core(TM) i3-5005U CPU @ 2.00GHz 2.00 GHz  2. Memory: - 8.00 GB RAM for windows                                XP/windows7/windows8/windows 8.1   3. System Type: - 64 bit Operating System, x64-based processor   SOFTWARE REQUIREMENTS   1. FRONTEND: - Java    2. BACKEND: - My SQL.    3. BROWSER: - Google Chrome</vt:lpstr>
      <vt:lpstr>CLASS DIAGRAM </vt:lpstr>
      <vt:lpstr>System Design 1) Data module  &gt;Login Pages: - A user and admin must login   with his user name and password to the system  after registration.    &gt;Vegetable menu maker: - menu maker helps    you transform a handful of vegetable photos    and some saucy sentences into a complete,    professional menu in just a few minutes. </vt:lpstr>
      <vt:lpstr>&gt;Online vegetable booking: - In order to   manage the vegetables, they must  memorise or retain information about   what vegetables are available &gt;Payment methods: - online payments let    your customers pay for your goods  and services through your website or  app. Payments can be automatic and  convenient. Make sure you use encryption for sending payment information to protect your customers from cyber criminals</vt:lpstr>
      <vt:lpstr>&gt;Reservation management: - It can manage all table reservations  &gt;Table management: - it can manage table and seats of the restaurant</vt:lpstr>
      <vt:lpstr>Data Dictionary  Registration Page:</vt:lpstr>
      <vt:lpstr>Login Table</vt:lpstr>
      <vt:lpstr>Customer Details</vt:lpstr>
      <vt:lpstr>Order Details</vt:lpstr>
      <vt:lpstr>Bill vegetable items </vt:lpstr>
      <vt:lpstr>Payment collection</vt:lpstr>
      <vt:lpstr>Use Case Diagram </vt:lpstr>
      <vt:lpstr>2nd  level DFD for User </vt:lpstr>
      <vt:lpstr>Data Flow Diagram </vt:lpstr>
      <vt:lpstr>1st Level DFD for User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anish</dc:creator>
  <cp:lastModifiedBy>anish</cp:lastModifiedBy>
  <cp:revision>6</cp:revision>
  <dcterms:created xsi:type="dcterms:W3CDTF">2022-11-12T15:26:51Z</dcterms:created>
  <dcterms:modified xsi:type="dcterms:W3CDTF">2023-04-04T08:24:22Z</dcterms:modified>
</cp:coreProperties>
</file>