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F153-C2BC-404A-8655-D6654FA08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1322317"/>
            <a:ext cx="10270155" cy="2616199"/>
          </a:xfrm>
        </p:spPr>
        <p:txBody>
          <a:bodyPr/>
          <a:lstStyle/>
          <a:p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Leave   Management System</a:t>
            </a:r>
            <a:endParaRPr lang="en-IN" b="1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F756E-B0F2-4BA7-ADCF-3488854CE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3588" y="4225491"/>
            <a:ext cx="6919435" cy="169404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:- By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Dhanaji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Madhekar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42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51EE-A0BB-4515-B145-52628EB7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0E8B3-AC4B-4DD5-B83E-F354FC2F8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76926"/>
            <a:ext cx="10018713" cy="47991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u="sng" dirty="0"/>
              <a:t>Employee Registration API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200" b="1" i="1" u="sng" dirty="0"/>
              <a:t>Endpoint: /</a:t>
            </a:r>
            <a:r>
              <a:rPr lang="en-IN" sz="1200" b="1" i="1" u="sng" dirty="0" err="1"/>
              <a:t>api</a:t>
            </a:r>
            <a:r>
              <a:rPr lang="en-IN" sz="1200" b="1" i="1" u="sng" dirty="0"/>
              <a:t>/employee/register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200" b="1" i="1" u="sng" dirty="0"/>
              <a:t>Method: POST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200" b="1" i="1" u="sng" dirty="0"/>
              <a:t>Description: Allows a new employee to register.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200" b="1" i="1" u="sng" dirty="0"/>
              <a:t>Request Body:</a:t>
            </a:r>
          </a:p>
          <a:p>
            <a:pPr marL="457200" lvl="1" indent="0">
              <a:buNone/>
            </a:pPr>
            <a:r>
              <a:rPr lang="en-IN" sz="800" b="1" i="1" u="sng" dirty="0"/>
              <a:t>Json</a:t>
            </a:r>
          </a:p>
          <a:p>
            <a:pPr marL="457200" lvl="1" indent="0">
              <a:buNone/>
            </a:pPr>
            <a:r>
              <a:rPr lang="en-IN" sz="800" b="1" i="1" u="sng" dirty="0"/>
              <a:t>Copy code</a:t>
            </a:r>
          </a:p>
          <a:p>
            <a:pPr marL="457200" lvl="1" indent="0">
              <a:buNone/>
            </a:pPr>
            <a:r>
              <a:rPr lang="en-IN" sz="800" b="1" i="1" u="sng" dirty="0"/>
              <a:t>{  </a:t>
            </a:r>
          </a:p>
          <a:p>
            <a:pPr marL="457200" lvl="1" indent="0">
              <a:buNone/>
            </a:pPr>
            <a:r>
              <a:rPr lang="en-IN" sz="800" b="1" i="1" u="sng" dirty="0"/>
              <a:t>"</a:t>
            </a:r>
            <a:r>
              <a:rPr lang="en-IN" sz="800" b="1" i="1" u="sng" dirty="0" err="1"/>
              <a:t>firstName</a:t>
            </a:r>
            <a:r>
              <a:rPr lang="en-IN" sz="800" b="1" i="1" u="sng" dirty="0"/>
              <a:t>": “Rajendra More",  “</a:t>
            </a:r>
          </a:p>
          <a:p>
            <a:pPr marL="457200" lvl="1" indent="0">
              <a:buNone/>
            </a:pPr>
            <a:r>
              <a:rPr lang="en-IN" sz="800" b="1" i="1" u="sng" dirty="0"/>
              <a:t>"email": “rajendramore0303@gmail.com",  </a:t>
            </a:r>
          </a:p>
          <a:p>
            <a:pPr marL="457200" lvl="1" indent="0">
              <a:buNone/>
            </a:pPr>
            <a:r>
              <a:rPr lang="en-IN" sz="800" b="1" i="1" u="sng" dirty="0"/>
              <a:t>"password": “Raju@123!“</a:t>
            </a:r>
          </a:p>
          <a:p>
            <a:pPr marL="457200" lvl="1" indent="0">
              <a:buNone/>
            </a:pPr>
            <a:r>
              <a:rPr lang="en-IN" sz="800" b="1" i="1" u="sng" dirty="0"/>
              <a:t>“Department : IT”,</a:t>
            </a:r>
          </a:p>
          <a:p>
            <a:pPr marL="457200" lvl="1" indent="0">
              <a:buNone/>
            </a:pPr>
            <a:r>
              <a:rPr lang="en-IN" sz="800" b="1" i="1" u="sng" dirty="0"/>
              <a:t>“Designation : Testing”,</a:t>
            </a:r>
          </a:p>
          <a:p>
            <a:pPr marL="457200" lvl="1" indent="0">
              <a:buNone/>
            </a:pPr>
            <a:r>
              <a:rPr lang="en-IN" sz="800" b="1" i="1" u="sng" dirty="0"/>
              <a:t>“Role : Employee”</a:t>
            </a:r>
          </a:p>
          <a:p>
            <a:pPr marL="457200" lvl="1" indent="0">
              <a:buNone/>
            </a:pPr>
            <a:r>
              <a:rPr lang="en-IN" sz="800" b="1" i="1" u="sng" dirty="0"/>
              <a:t>}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1600" b="1" i="1" u="sng" dirty="0"/>
          </a:p>
          <a:p>
            <a:pPr>
              <a:buFont typeface="Wingdings" panose="05000000000000000000" pitchFamily="2" charset="2"/>
              <a:buChar char="v"/>
            </a:pPr>
            <a:endParaRPr lang="en-IN" sz="1600" b="1" i="1" u="sng" dirty="0"/>
          </a:p>
        </p:txBody>
      </p:sp>
    </p:spTree>
    <p:extLst>
      <p:ext uri="{BB962C8B-B14F-4D97-AF65-F5344CB8AC3E}">
        <p14:creationId xmlns:p14="http://schemas.microsoft.com/office/powerpoint/2010/main" val="45525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58AF47-864E-4894-AAF4-3853F311A49A}"/>
              </a:ext>
            </a:extLst>
          </p:cNvPr>
          <p:cNvSpPr txBox="1"/>
          <p:nvPr/>
        </p:nvSpPr>
        <p:spPr>
          <a:xfrm>
            <a:off x="3539690" y="1090681"/>
            <a:ext cx="6097604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u="sng" dirty="0"/>
              <a:t>Employee Login API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u="sng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Endpoint: /</a:t>
            </a:r>
            <a:r>
              <a:rPr lang="en-US" sz="1600" b="1" dirty="0" err="1"/>
              <a:t>api</a:t>
            </a:r>
            <a:r>
              <a:rPr lang="en-US" sz="1600" b="1" dirty="0"/>
              <a:t>/employee/login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Method: POST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Description: Logs in an employee and returns a JWT token.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Request Body</a:t>
            </a:r>
            <a:r>
              <a:rPr lang="en-US" b="1" u="sng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b="1" u="sng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b="1" u="sng" dirty="0"/>
          </a:p>
          <a:p>
            <a:pPr lvl="2"/>
            <a:r>
              <a:rPr lang="en-IN" sz="1400" b="1" i="1" u="sng" dirty="0"/>
              <a:t>Json</a:t>
            </a:r>
          </a:p>
          <a:p>
            <a:pPr lvl="2"/>
            <a:r>
              <a:rPr lang="en-IN" sz="1400" b="1" i="1" u="sng" dirty="0"/>
              <a:t>Copy code</a:t>
            </a:r>
          </a:p>
          <a:p>
            <a:pPr lvl="2"/>
            <a:r>
              <a:rPr lang="en-IN" sz="1400" b="1" i="1" u="sng" dirty="0"/>
              <a:t>{ </a:t>
            </a:r>
          </a:p>
          <a:p>
            <a:pPr lvl="2"/>
            <a:r>
              <a:rPr lang="en-IN" sz="1400" b="1" i="1" u="sng" dirty="0"/>
              <a:t> "email": “rajendramore0303@.com",</a:t>
            </a:r>
          </a:p>
          <a:p>
            <a:pPr lvl="2"/>
            <a:r>
              <a:rPr lang="en-IN" sz="1400" b="1" i="1" u="sng" dirty="0"/>
              <a:t>  "password": “Raju@123!“</a:t>
            </a:r>
          </a:p>
          <a:p>
            <a:pPr lvl="2"/>
            <a:r>
              <a:rPr lang="en-IN" sz="1400" b="1" i="1" u="sng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3388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3C4431-6E44-44F9-B6BD-DBECC8D23C3F}"/>
              </a:ext>
            </a:extLst>
          </p:cNvPr>
          <p:cNvSpPr txBox="1"/>
          <p:nvPr/>
        </p:nvSpPr>
        <p:spPr>
          <a:xfrm>
            <a:off x="3154680" y="792299"/>
            <a:ext cx="6097604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Submit Leave Request API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b="1" dirty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Endpoint: /</a:t>
            </a:r>
            <a:r>
              <a:rPr lang="en-US" dirty="0" err="1"/>
              <a:t>api</a:t>
            </a:r>
            <a:r>
              <a:rPr lang="en-US" dirty="0"/>
              <a:t>/leave/submit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Method: POST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Description: Allows an employee to submit a leave request.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dirty="0"/>
              <a:t>Request Body:</a:t>
            </a:r>
          </a:p>
          <a:p>
            <a:pPr lvl="1"/>
            <a:endParaRPr lang="en-US" dirty="0"/>
          </a:p>
          <a:p>
            <a:pPr lvl="2"/>
            <a:r>
              <a:rPr lang="en-US" sz="1600" i="1" dirty="0"/>
              <a:t>Json</a:t>
            </a:r>
          </a:p>
          <a:p>
            <a:pPr lvl="2"/>
            <a:r>
              <a:rPr lang="en-US" sz="1600" i="1" dirty="0"/>
              <a:t>Copy code</a:t>
            </a:r>
          </a:p>
          <a:p>
            <a:pPr lvl="2"/>
            <a:endParaRPr lang="en-US" sz="1600" i="1" dirty="0"/>
          </a:p>
          <a:p>
            <a:pPr lvl="2"/>
            <a:r>
              <a:rPr lang="en-US" sz="1600" i="1" dirty="0"/>
              <a:t>{  </a:t>
            </a:r>
          </a:p>
          <a:p>
            <a:pPr lvl="2"/>
            <a:r>
              <a:rPr lang="en-US" sz="1600" i="1" dirty="0"/>
              <a:t>"</a:t>
            </a:r>
            <a:r>
              <a:rPr lang="en-US" sz="1600" i="1" dirty="0" err="1"/>
              <a:t>leaveType</a:t>
            </a:r>
            <a:r>
              <a:rPr lang="en-US" sz="1600" i="1" dirty="0"/>
              <a:t>": "annual",</a:t>
            </a:r>
          </a:p>
          <a:p>
            <a:pPr lvl="2"/>
            <a:r>
              <a:rPr lang="en-US" sz="1600" i="1" dirty="0"/>
              <a:t>  "</a:t>
            </a:r>
            <a:r>
              <a:rPr lang="en-US" sz="1600" i="1" dirty="0" err="1"/>
              <a:t>startDate</a:t>
            </a:r>
            <a:r>
              <a:rPr lang="en-US" sz="1600" i="1" dirty="0"/>
              <a:t>": "2024-10-15",  </a:t>
            </a:r>
          </a:p>
          <a:p>
            <a:pPr lvl="2"/>
            <a:r>
              <a:rPr lang="en-US" sz="1600" i="1" dirty="0"/>
              <a:t>"</a:t>
            </a:r>
            <a:r>
              <a:rPr lang="en-US" sz="1600" i="1" dirty="0" err="1"/>
              <a:t>endDate</a:t>
            </a:r>
            <a:r>
              <a:rPr lang="en-US" sz="1600" i="1" dirty="0"/>
              <a:t>": "2024-10-18",  </a:t>
            </a:r>
          </a:p>
          <a:p>
            <a:pPr lvl="2"/>
            <a:r>
              <a:rPr lang="en-US" sz="1600" i="1" dirty="0"/>
              <a:t>"</a:t>
            </a:r>
            <a:r>
              <a:rPr lang="en-US" sz="1600" i="1" dirty="0" err="1"/>
              <a:t>employeeId</a:t>
            </a:r>
            <a:r>
              <a:rPr lang="en-US" sz="1600" i="1" dirty="0"/>
              <a:t>": 1</a:t>
            </a:r>
          </a:p>
          <a:p>
            <a:pPr lvl="2"/>
            <a:r>
              <a:rPr lang="en-US" sz="1600" i="1" dirty="0"/>
              <a:t>}</a:t>
            </a:r>
            <a:endParaRPr lang="en-IN" sz="1600" i="1" dirty="0"/>
          </a:p>
          <a:p>
            <a:endParaRPr lang="en-IN" b="1" dirty="0"/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0300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43FA63-ACA9-420A-B982-362008F5890A}"/>
              </a:ext>
            </a:extLst>
          </p:cNvPr>
          <p:cNvSpPr txBox="1"/>
          <p:nvPr/>
        </p:nvSpPr>
        <p:spPr>
          <a:xfrm>
            <a:off x="3260559" y="323315"/>
            <a:ext cx="609760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b="1" dirty="0"/>
              <a:t>Approve Leave Request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sz="1400" b="1" dirty="0"/>
              <a:t> </a:t>
            </a:r>
            <a:r>
              <a:rPr lang="en-IN" sz="1600" dirty="0" err="1"/>
              <a:t>APIEndpoint</a:t>
            </a:r>
            <a:r>
              <a:rPr lang="en-IN" sz="1600" dirty="0"/>
              <a:t>: </a:t>
            </a:r>
            <a:r>
              <a:rPr lang="en-IN" dirty="0"/>
              <a:t>/</a:t>
            </a:r>
            <a:r>
              <a:rPr lang="en-IN" dirty="0" err="1"/>
              <a:t>api</a:t>
            </a:r>
            <a:r>
              <a:rPr lang="en-IN" dirty="0"/>
              <a:t>/leave/approve/{</a:t>
            </a:r>
            <a:r>
              <a:rPr lang="en-IN" dirty="0" err="1"/>
              <a:t>employeeId</a:t>
            </a:r>
            <a:r>
              <a:rPr lang="en-IN" dirty="0"/>
              <a:t>}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dirty="0"/>
              <a:t>Method: PUT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dirty="0"/>
              <a:t>Description: Allows an administrator to approve a pending leave request.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IN" dirty="0"/>
              <a:t>Request Body:</a:t>
            </a:r>
          </a:p>
          <a:p>
            <a:pPr lvl="2"/>
            <a:r>
              <a:rPr lang="en-IN" dirty="0"/>
              <a:t>Json</a:t>
            </a:r>
          </a:p>
          <a:p>
            <a:pPr lvl="2"/>
            <a:r>
              <a:rPr lang="en-IN" dirty="0"/>
              <a:t>Copy code</a:t>
            </a:r>
          </a:p>
          <a:p>
            <a:pPr lvl="2"/>
            <a:r>
              <a:rPr lang="en-IN" dirty="0"/>
              <a:t>{ </a:t>
            </a:r>
          </a:p>
          <a:p>
            <a:pPr lvl="2"/>
            <a:r>
              <a:rPr lang="en-IN" dirty="0"/>
              <a:t>	 "</a:t>
            </a:r>
            <a:r>
              <a:rPr lang="en-IN" dirty="0" err="1"/>
              <a:t>adminRemarks</a:t>
            </a:r>
            <a:r>
              <a:rPr lang="en-IN" dirty="0"/>
              <a:t>": "Approved with conditions“</a:t>
            </a:r>
          </a:p>
          <a:p>
            <a:pPr lvl="2"/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 Reject Leave Request </a:t>
            </a:r>
          </a:p>
          <a:p>
            <a:endParaRPr lang="en-IN" sz="1600" dirty="0"/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IN" sz="1600" dirty="0" err="1"/>
              <a:t>APIEndpoint</a:t>
            </a:r>
            <a:r>
              <a:rPr lang="en-IN" sz="1600" dirty="0"/>
              <a:t>:</a:t>
            </a:r>
            <a:r>
              <a:rPr lang="en-IN" dirty="0"/>
              <a:t>/</a:t>
            </a:r>
            <a:r>
              <a:rPr lang="en-IN" dirty="0" err="1"/>
              <a:t>api</a:t>
            </a:r>
            <a:r>
              <a:rPr lang="en-IN" dirty="0"/>
              <a:t>/leave/reject/{</a:t>
            </a:r>
            <a:r>
              <a:rPr lang="en-IN" dirty="0" err="1"/>
              <a:t>employeeId</a:t>
            </a:r>
            <a:r>
              <a:rPr lang="en-IN" dirty="0"/>
              <a:t>}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IN" dirty="0"/>
              <a:t>Method: PUT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IN" dirty="0"/>
              <a:t>Description: Allows an administrator to reject a pending leave request.</a:t>
            </a:r>
          </a:p>
        </p:txBody>
      </p:sp>
    </p:spTree>
    <p:extLst>
      <p:ext uri="{BB962C8B-B14F-4D97-AF65-F5344CB8AC3E}">
        <p14:creationId xmlns:p14="http://schemas.microsoft.com/office/powerpoint/2010/main" val="1874013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A3DA-A2A0-474B-9A87-34E9D643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6883" y="685800"/>
            <a:ext cx="11839908" cy="1752599"/>
          </a:xfrm>
        </p:spPr>
        <p:txBody>
          <a:bodyPr>
            <a:normAutofit/>
          </a:bodyPr>
          <a:lstStyle/>
          <a:p>
            <a:r>
              <a:rPr lang="en-IN" sz="4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Leave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C0DA-816B-495A-A6D3-146217A36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187" y="866275"/>
            <a:ext cx="9057374" cy="451424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Annual Leave</a:t>
            </a:r>
            <a:r>
              <a:rPr lang="en-US" b="1" i="1" dirty="0"/>
              <a:t>: </a:t>
            </a:r>
            <a:r>
              <a:rPr lang="en-US" i="1" dirty="0"/>
              <a:t>General vacation leave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Sick Leave: </a:t>
            </a:r>
            <a:r>
              <a:rPr lang="en-US" i="1" dirty="0"/>
              <a:t>Leave taken due to illness.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Casual Leave: </a:t>
            </a:r>
            <a:r>
              <a:rPr lang="en-US" i="1" dirty="0"/>
              <a:t>Short-term leave for personal matters.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085604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B900-1184-40E2-89F2-1FC9D8DD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4025" y="685800"/>
            <a:ext cx="12427049" cy="1752599"/>
          </a:xfrm>
        </p:spPr>
        <p:txBody>
          <a:bodyPr>
            <a:normAutofit/>
          </a:bodyPr>
          <a:lstStyle/>
          <a:p>
            <a:r>
              <a:rPr lang="en-IN" sz="4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EFB28-C79B-41E6-98C4-0FC14BDAC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79058"/>
            <a:ext cx="10018713" cy="2059806"/>
          </a:xfrm>
        </p:spPr>
        <p:txBody>
          <a:bodyPr/>
          <a:lstStyle/>
          <a:p>
            <a:r>
              <a:rPr lang="en-US" b="1" dirty="0" err="1"/>
              <a:t>Serilog</a:t>
            </a:r>
            <a:r>
              <a:rPr lang="en-US" b="1" dirty="0"/>
              <a:t>: </a:t>
            </a:r>
          </a:p>
          <a:p>
            <a:pPr marL="457200" lvl="1" indent="0">
              <a:buNone/>
            </a:pPr>
            <a:r>
              <a:rPr lang="en-US" i="1" dirty="0"/>
              <a:t>The system uses </a:t>
            </a:r>
            <a:r>
              <a:rPr lang="en-US" i="1" dirty="0" err="1"/>
              <a:t>Serilog</a:t>
            </a:r>
            <a:r>
              <a:rPr lang="en-US" i="1" dirty="0"/>
              <a:t> for structured logging. Logs are written to both the console and a log file (logs/logfile.txt). This enables tracking of critical events, including application errors and failed email attempts.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217723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4E25-5FC8-4A72-9A25-FDC28486A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0513" y="685800"/>
            <a:ext cx="12003538" cy="1752599"/>
          </a:xfrm>
        </p:spPr>
        <p:txBody>
          <a:bodyPr>
            <a:normAutofit/>
          </a:bodyPr>
          <a:lstStyle/>
          <a:p>
            <a:r>
              <a:rPr lang="en-IN" sz="4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B8FF9-1E46-41E1-8135-BC37AEF90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73179"/>
            <a:ext cx="10018713" cy="2446423"/>
          </a:xfrm>
        </p:spPr>
        <p:txBody>
          <a:bodyPr/>
          <a:lstStyle/>
          <a:p>
            <a:r>
              <a:rPr lang="en-US" i="1" dirty="0"/>
              <a:t>Error handling is implemented using try-catch blocks and appropriate HTTP status codes.</a:t>
            </a:r>
          </a:p>
          <a:p>
            <a:r>
              <a:rPr lang="en-US" i="1" dirty="0"/>
              <a:t>Common errors such as invalid login attempts, insufficient leave balance, and unrecognized leave types return descriptive error messages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681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652CF7-FFAA-406B-BD6E-04885460758F}"/>
              </a:ext>
            </a:extLst>
          </p:cNvPr>
          <p:cNvSpPr txBox="1"/>
          <p:nvPr/>
        </p:nvSpPr>
        <p:spPr>
          <a:xfrm>
            <a:off x="2945331" y="259882"/>
            <a:ext cx="6201075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Set Up the Project</a:t>
            </a:r>
          </a:p>
          <a:p>
            <a:pPr marL="342900" indent="-342900">
              <a:buAutoNum type="arabicPeriod"/>
            </a:pPr>
            <a:r>
              <a:rPr lang="en-IN" sz="2000" b="1" dirty="0"/>
              <a:t>Pre-requisites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.NET Core SDK (8.0 or later).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SQL Server (or compatible database system).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sz="2000" b="1" dirty="0"/>
              <a:t>2. Installation Steps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dirty="0"/>
              <a:t>Clone the repository.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dirty="0"/>
              <a:t>Set up the database: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Update the </a:t>
            </a:r>
            <a:r>
              <a:rPr lang="en-IN" dirty="0" err="1"/>
              <a:t>appsettings.json</a:t>
            </a:r>
            <a:r>
              <a:rPr lang="en-IN" dirty="0"/>
              <a:t> with your database connection string.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Run the Entity Framework migrations to set up the database schema.</a:t>
            </a:r>
          </a:p>
          <a:p>
            <a:r>
              <a:rPr lang="en-IN" b="1" dirty="0"/>
              <a:t>3.Configure JWT: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Update the JWT settings in the </a:t>
            </a:r>
            <a:r>
              <a:rPr lang="en-IN" dirty="0" err="1"/>
              <a:t>appsettings.json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b="1" dirty="0"/>
              <a:t>4</a:t>
            </a:r>
            <a:r>
              <a:rPr lang="en-IN" dirty="0"/>
              <a:t>. </a:t>
            </a:r>
            <a:r>
              <a:rPr lang="en-IN" b="1" dirty="0"/>
              <a:t>Run the project: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Use dotnet run to start the application.</a:t>
            </a:r>
          </a:p>
          <a:p>
            <a:r>
              <a:rPr lang="en-IN" dirty="0"/>
              <a:t>5</a:t>
            </a:r>
            <a:r>
              <a:rPr lang="en-IN" b="1" dirty="0"/>
              <a:t>.Access Swagger: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Once the project is running, navigate to /swagger to access the API documentation.</a:t>
            </a:r>
          </a:p>
        </p:txBody>
      </p:sp>
    </p:spTree>
    <p:extLst>
      <p:ext uri="{BB962C8B-B14F-4D97-AF65-F5344CB8AC3E}">
        <p14:creationId xmlns:p14="http://schemas.microsoft.com/office/powerpoint/2010/main" val="2454907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5568-E374-4A52-9999-501CB1B5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85800"/>
            <a:ext cx="11503024" cy="1752599"/>
          </a:xfrm>
        </p:spPr>
        <p:txBody>
          <a:bodyPr/>
          <a:lstStyle/>
          <a:p>
            <a:r>
              <a:rPr lang="en-IN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6867E-2B80-42AC-B7C7-0148E6CF2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79058"/>
            <a:ext cx="10018713" cy="258919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Dashboard for employees and admins: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i="1" dirty="0"/>
              <a:t>To display a summary of leave balances and pending requests</a:t>
            </a:r>
            <a:r>
              <a:rPr lang="en-US" dirty="0"/>
              <a:t>.</a:t>
            </a:r>
          </a:p>
          <a:p>
            <a:r>
              <a:rPr lang="en-US" b="1" dirty="0"/>
              <a:t>Leave History: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i="1" dirty="0"/>
              <a:t>View past leave requests and their statuses.</a:t>
            </a:r>
          </a:p>
          <a:p>
            <a:r>
              <a:rPr lang="en-US" b="1" dirty="0"/>
              <a:t>Leave Policy Management: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i="1" dirty="0"/>
              <a:t>Admins can manage company leave policies (e.g., number of leaves per year).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843122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45F1-B899-4BBD-86DC-F24DF3E3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8779" y="685800"/>
            <a:ext cx="12561803" cy="1752599"/>
          </a:xfrm>
        </p:spPr>
        <p:txBody>
          <a:bodyPr/>
          <a:lstStyle/>
          <a:p>
            <a:r>
              <a:rPr lang="en-IN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E2393-BDD0-4746-9795-079B88126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432" y="2146434"/>
            <a:ext cx="10018713" cy="21560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u="sng" dirty="0"/>
              <a:t>The Employee Leave Management System provides a robust, scalable solution for managing employee leaves in an organization. With features like leave tracking, approval workflows, and notifications, the system helps streamline the entire leave management process.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49902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146E-3360-45A8-9038-2FCC7E6A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7633" y="685800"/>
            <a:ext cx="11820658" cy="2509787"/>
          </a:xfrm>
        </p:spPr>
        <p:txBody>
          <a:bodyPr/>
          <a:lstStyle/>
          <a:p>
            <a:r>
              <a:rPr lang="en-IN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FD24F-0D03-4697-B29F-EF34FE618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Employee Leave Management System (ELMS) is a web-based application developed using ASP.NET Core </a:t>
            </a:r>
            <a:r>
              <a:rPr lang="en-US" i="1" dirty="0" err="1"/>
              <a:t>WebAPI</a:t>
            </a:r>
            <a:r>
              <a:rPr lang="en-US" i="1" dirty="0"/>
              <a:t>, Entity Framework Core, and SQL Server. The system is designed to streamline the process of managing employee leave requests, approvals, and tracking leave balances. The system incorporates role-based access control (RBAC), with employees and administrators having different levels of access. JWT (JSON Web Tokens) is used for secure authentication, while </a:t>
            </a:r>
            <a:r>
              <a:rPr lang="en-US" i="1" dirty="0" err="1"/>
              <a:t>Serilog</a:t>
            </a:r>
            <a:r>
              <a:rPr lang="en-US" i="1" dirty="0"/>
              <a:t>/</a:t>
            </a:r>
            <a:r>
              <a:rPr lang="en-US" i="1" dirty="0" err="1"/>
              <a:t>NLog</a:t>
            </a:r>
            <a:r>
              <a:rPr lang="en-US" i="1" dirty="0"/>
              <a:t> is implemented for logging purposes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269730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B22633-24F7-4480-BC7B-6D51C53056F7}"/>
              </a:ext>
            </a:extLst>
          </p:cNvPr>
          <p:cNvSpPr txBox="1"/>
          <p:nvPr/>
        </p:nvSpPr>
        <p:spPr>
          <a:xfrm>
            <a:off x="3520439" y="2311303"/>
            <a:ext cx="60976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28000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1CB9-04A3-4323-A9AB-ABA660A4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1381" y="685800"/>
            <a:ext cx="11724405" cy="1752599"/>
          </a:xfrm>
        </p:spPr>
        <p:txBody>
          <a:bodyPr/>
          <a:lstStyle/>
          <a:p>
            <a:r>
              <a:rPr lang="en-IN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464A-5442-48A3-9770-BD7F2A15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38425"/>
            <a:ext cx="10018713" cy="36479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Employee registration and login.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Role-based access for employees and administrators.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Submission and management of leave requests.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Leave approval/rejection by administrators.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Leave balance tracking for different leave types (Annual, Sick, Casual).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Detailed API documentation using Swagger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71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3F39-DBDA-45E7-8135-E75A18C6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85800"/>
            <a:ext cx="11503024" cy="1752599"/>
          </a:xfrm>
        </p:spPr>
        <p:txBody>
          <a:bodyPr/>
          <a:lstStyle/>
          <a:p>
            <a:r>
              <a:rPr lang="en-IN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ABF4-3E9A-422F-86AE-FC8151AE7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36809"/>
            <a:ext cx="10018713" cy="336884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ASP.NET Core </a:t>
            </a:r>
            <a:r>
              <a:rPr lang="en-IN" dirty="0" err="1"/>
              <a:t>WebAPI</a:t>
            </a:r>
            <a:r>
              <a:rPr lang="en-IN" dirty="0"/>
              <a:t> (version 8.0 or later)Entity Framework Core for database interactions.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SQL Server as the database management system.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JWT (JSON Web Tokens) for secure authentication.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 err="1"/>
              <a:t>Serilog</a:t>
            </a:r>
            <a:r>
              <a:rPr lang="en-IN" dirty="0"/>
              <a:t>/</a:t>
            </a:r>
            <a:r>
              <a:rPr lang="en-IN" dirty="0" err="1"/>
              <a:t>NLog</a:t>
            </a:r>
            <a:r>
              <a:rPr lang="en-IN" dirty="0"/>
              <a:t> for logging.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Swagger for API documentation.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C# for the backend development.</a:t>
            </a:r>
          </a:p>
        </p:txBody>
      </p:sp>
    </p:spTree>
    <p:extLst>
      <p:ext uri="{BB962C8B-B14F-4D97-AF65-F5344CB8AC3E}">
        <p14:creationId xmlns:p14="http://schemas.microsoft.com/office/powerpoint/2010/main" val="272065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484A-C031-474E-841B-E140E578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Architecture</a:t>
            </a:r>
            <a:br>
              <a:rPr lang="en-IN" dirty="0"/>
            </a:br>
            <a:r>
              <a:rPr lang="en-IN" dirty="0"/>
              <a:t>(</a:t>
            </a:r>
            <a:r>
              <a:rPr lang="en-IN" i="1" dirty="0"/>
              <a:t>Components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A8268-9154-4E6F-B93E-743035D9D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2715125"/>
            <a:ext cx="10018713" cy="3579797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900" b="1" u="sng" dirty="0"/>
              <a:t>Employee Registration and Login</a:t>
            </a:r>
          </a:p>
          <a:p>
            <a:pPr lvl="1"/>
            <a:r>
              <a:rPr lang="en-US" i="1" dirty="0"/>
              <a:t>Employees register and log in via API.</a:t>
            </a:r>
          </a:p>
          <a:p>
            <a:pPr lvl="1"/>
            <a:r>
              <a:rPr lang="en-US" i="1" dirty="0"/>
              <a:t>Secure authentication using JWT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600" b="1" u="sng" dirty="0"/>
              <a:t>Leave </a:t>
            </a:r>
            <a:r>
              <a:rPr lang="en-US" sz="2600" b="1" u="sng" dirty="0" err="1"/>
              <a:t>ManagementEmployees</a:t>
            </a:r>
            <a:r>
              <a:rPr lang="en-US" sz="2600" b="1" u="sng" dirty="0"/>
              <a:t> </a:t>
            </a:r>
          </a:p>
          <a:p>
            <a:pPr lvl="1"/>
            <a:r>
              <a:rPr lang="en-US" i="1" dirty="0"/>
              <a:t>can submit leave requests.</a:t>
            </a:r>
          </a:p>
          <a:p>
            <a:pPr lvl="1"/>
            <a:r>
              <a:rPr lang="en-US" i="1" dirty="0"/>
              <a:t>Administrators can approve or reject leave requests.</a:t>
            </a:r>
          </a:p>
          <a:p>
            <a:endParaRPr lang="en-IN" i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600" b="1" i="1" u="sng" dirty="0"/>
              <a:t>Leave Balance Management</a:t>
            </a:r>
          </a:p>
          <a:p>
            <a:pPr lvl="1"/>
            <a:r>
              <a:rPr lang="en-US" i="1" dirty="0"/>
              <a:t>Employees have separate balances for different leave types.</a:t>
            </a:r>
          </a:p>
          <a:p>
            <a:pPr lvl="1"/>
            <a:r>
              <a:rPr lang="en-US" i="1" dirty="0"/>
              <a:t>Leave balance is updated when leave requests are approved or rejected.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64079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03D2-8D84-439A-9981-116B284C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4775" y="685800"/>
            <a:ext cx="12407799" cy="1752599"/>
          </a:xfrm>
        </p:spPr>
        <p:txBody>
          <a:bodyPr/>
          <a:lstStyle/>
          <a:p>
            <a:r>
              <a:rPr lang="en-IN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9371D-6254-4A61-ADC9-75E58143A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b="1" u="sng" dirty="0"/>
              <a:t>Employee: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IN" i="1" dirty="0"/>
              <a:t>Stores employee information (ID, Name, Email, Role, etc.).</a:t>
            </a:r>
          </a:p>
          <a:p>
            <a:endParaRPr lang="en-IN" i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600" b="1" u="sng" dirty="0" err="1"/>
              <a:t>LeaveRequest</a:t>
            </a:r>
            <a:r>
              <a:rPr lang="en-US" sz="2600" b="1" u="sng" dirty="0"/>
              <a:t>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i="1" dirty="0"/>
              <a:t>Stores leave requests (</a:t>
            </a:r>
            <a:r>
              <a:rPr lang="en-US" i="1" dirty="0" err="1"/>
              <a:t>EmployeeID</a:t>
            </a:r>
            <a:r>
              <a:rPr lang="en-US" i="1" dirty="0"/>
              <a:t>, </a:t>
            </a:r>
            <a:r>
              <a:rPr lang="en-US" i="1" dirty="0" err="1"/>
              <a:t>LeaveType</a:t>
            </a:r>
            <a:r>
              <a:rPr lang="en-US" i="1" dirty="0"/>
              <a:t>, StartDate, </a:t>
            </a:r>
            <a:r>
              <a:rPr lang="en-US" i="1" dirty="0" err="1"/>
              <a:t>EndDate</a:t>
            </a:r>
            <a:r>
              <a:rPr lang="en-US" i="1" dirty="0"/>
              <a:t>, Status, etc.).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i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600" b="1" dirty="0" err="1"/>
              <a:t>LeaveBalance</a:t>
            </a:r>
            <a:r>
              <a:rPr lang="en-US" sz="2600" b="1" dirty="0"/>
              <a:t>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i="1" dirty="0"/>
              <a:t>Tracks leave balances (</a:t>
            </a:r>
            <a:r>
              <a:rPr lang="en-US" i="1" dirty="0" err="1"/>
              <a:t>EmployeeID</a:t>
            </a:r>
            <a:r>
              <a:rPr lang="en-US" i="1" dirty="0"/>
              <a:t>, </a:t>
            </a:r>
            <a:r>
              <a:rPr lang="en-US" i="1" dirty="0" err="1"/>
              <a:t>AnnualLeave</a:t>
            </a:r>
            <a:r>
              <a:rPr lang="en-US" i="1" dirty="0"/>
              <a:t>, </a:t>
            </a:r>
            <a:r>
              <a:rPr lang="en-US" i="1" dirty="0" err="1"/>
              <a:t>SickLeave</a:t>
            </a:r>
            <a:r>
              <a:rPr lang="en-US" i="1" dirty="0"/>
              <a:t>, </a:t>
            </a:r>
            <a:r>
              <a:rPr lang="en-US" i="1" dirty="0" err="1"/>
              <a:t>CasualLeave</a:t>
            </a:r>
            <a:r>
              <a:rPr lang="en-US" i="1" dirty="0"/>
              <a:t>, etc.).</a:t>
            </a:r>
            <a:endParaRPr lang="en-IN" i="1" dirty="0"/>
          </a:p>
          <a:p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0367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3D2E-9897-41AC-9F93-05BA1623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2526" y="1164657"/>
            <a:ext cx="12465549" cy="1273742"/>
          </a:xfrm>
        </p:spPr>
        <p:txBody>
          <a:bodyPr/>
          <a:lstStyle/>
          <a:p>
            <a:r>
              <a:rPr lang="en-IN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FF4E8-347E-44FB-803C-53D598D36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808" y="1318661"/>
            <a:ext cx="9366215" cy="46393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u="sng" dirty="0"/>
              <a:t>User Authentication</a:t>
            </a:r>
          </a:p>
          <a:p>
            <a:pPr marL="0" indent="0">
              <a:buNone/>
            </a:pPr>
            <a:endParaRPr lang="en-US" b="1" u="sng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Registration</a:t>
            </a:r>
            <a:r>
              <a:rPr lang="en-US" i="1" dirty="0"/>
              <a:t>: New employees can register their details through the API. Passwords are securely hashed.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Login</a:t>
            </a:r>
            <a:r>
              <a:rPr lang="en-US" dirty="0"/>
              <a:t>: </a:t>
            </a:r>
            <a:r>
              <a:rPr lang="en-US" i="1" dirty="0"/>
              <a:t>Employees log in using their credentials, and a JWT token is issued for authentication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58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C162AB-F8A5-43FB-8902-CBA33CF2F3A1}"/>
              </a:ext>
            </a:extLst>
          </p:cNvPr>
          <p:cNvSpPr txBox="1"/>
          <p:nvPr/>
        </p:nvSpPr>
        <p:spPr>
          <a:xfrm>
            <a:off x="2509787" y="686421"/>
            <a:ext cx="6097604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u="sng" dirty="0"/>
              <a:t>Leave Request Management</a:t>
            </a:r>
          </a:p>
          <a:p>
            <a:endParaRPr lang="en-IN" b="1" dirty="0"/>
          </a:p>
          <a:p>
            <a:endParaRPr lang="en-IN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	</a:t>
            </a:r>
            <a:r>
              <a:rPr lang="en-US" b="1" i="1" dirty="0"/>
              <a:t>Employees submit leave requests by specifying the 	leave type (Annual, Sick, Casual), start date, and end 	date.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i="1" dirty="0"/>
              <a:t>	Administrators can approve or reject 	pending leave requests.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u="sng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/>
              <a:t>Leave Approval and Rejection</a:t>
            </a:r>
          </a:p>
          <a:p>
            <a:endParaRPr lang="en-US" b="1" u="sng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i="1" dirty="0"/>
              <a:t>Administrators can view pending leave requests and approve or reject them.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1" i="1" dirty="0"/>
              <a:t>Upon approval, the leave balance for the corresponding leave type is updated, and an email notification is sent to the employee</a:t>
            </a:r>
            <a:r>
              <a:rPr lang="en-US" b="1" u="sng" dirty="0"/>
              <a:t>.</a:t>
            </a:r>
          </a:p>
          <a:p>
            <a:pPr lvl="1"/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2647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8E9558-85F1-4C85-B211-638EF72DD5DD}"/>
              </a:ext>
            </a:extLst>
          </p:cNvPr>
          <p:cNvSpPr txBox="1"/>
          <p:nvPr/>
        </p:nvSpPr>
        <p:spPr>
          <a:xfrm>
            <a:off x="2768065" y="1223029"/>
            <a:ext cx="60976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u="sng" dirty="0"/>
              <a:t>Leave Balance Management</a:t>
            </a:r>
          </a:p>
          <a:p>
            <a:endParaRPr lang="en-IN" sz="2000" b="1" u="sng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i="1" dirty="0"/>
              <a:t>Employees can view their remaining leave balance.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i="1" dirty="0"/>
              <a:t>When a leave request is approved, the leave balance is automatically updated.</a:t>
            </a:r>
            <a:endParaRPr lang="en-IN" sz="2000" b="1" i="1" dirty="0"/>
          </a:p>
        </p:txBody>
      </p:sp>
    </p:spTree>
    <p:extLst>
      <p:ext uri="{BB962C8B-B14F-4D97-AF65-F5344CB8AC3E}">
        <p14:creationId xmlns:p14="http://schemas.microsoft.com/office/powerpoint/2010/main" val="3950574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109</TotalTime>
  <Words>1035</Words>
  <Application>Microsoft Office PowerPoint</Application>
  <PresentationFormat>Widescreen</PresentationFormat>
  <Paragraphs>159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Corbel</vt:lpstr>
      <vt:lpstr>Wingdings</vt:lpstr>
      <vt:lpstr>Parallax</vt:lpstr>
      <vt:lpstr>Employee Leave   Management System</vt:lpstr>
      <vt:lpstr>Project Overview</vt:lpstr>
      <vt:lpstr>Key Features</vt:lpstr>
      <vt:lpstr>Technologies Used</vt:lpstr>
      <vt:lpstr>System Architecture (Components)</vt:lpstr>
      <vt:lpstr>Database Schema</vt:lpstr>
      <vt:lpstr>Project Modules</vt:lpstr>
      <vt:lpstr>PowerPoint Presentation</vt:lpstr>
      <vt:lpstr>PowerPoint Presentation</vt:lpstr>
      <vt:lpstr>Key Functionalities</vt:lpstr>
      <vt:lpstr>PowerPoint Presentation</vt:lpstr>
      <vt:lpstr>PowerPoint Presentation</vt:lpstr>
      <vt:lpstr>PowerPoint Presentation</vt:lpstr>
      <vt:lpstr>Leave Types</vt:lpstr>
      <vt:lpstr>Logging</vt:lpstr>
      <vt:lpstr>Error Handling</vt:lpstr>
      <vt:lpstr>PowerPoint Presentation</vt:lpstr>
      <vt:lpstr>Future Enhancements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Leave   Management System</dc:title>
  <dc:creator>Dipak Palve</dc:creator>
  <cp:lastModifiedBy>Dipak Palve</cp:lastModifiedBy>
  <cp:revision>1</cp:revision>
  <dcterms:created xsi:type="dcterms:W3CDTF">2024-10-16T18:14:38Z</dcterms:created>
  <dcterms:modified xsi:type="dcterms:W3CDTF">2024-10-16T20:03:55Z</dcterms:modified>
</cp:coreProperties>
</file>