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chobitshacenunbyte.com/2019/10/18/jenkins-utilizando-docker-y-proxy-inverso-con-nginx/"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mrhien.info/blog/cai-dat-apache-tomcat-7-tren-centos-5/"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mrhien.info/blog/cai-dat-apache-tomcat-7-tren-centos-5/"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hyperlink" Target="http://stackoverflow.com/questions/33860628/tomcat-webapp-wont-launch" TargetMode="External"/><Relationship Id="rId5" Type="http://schemas.openxmlformats.org/officeDocument/2006/relationships/image" Target="../media/image17.png"/><Relationship Id="rId4" Type="http://schemas.openxmlformats.org/officeDocument/2006/relationships/hyperlink" Target="https://www.ochobitshacenunbyte.com/2017/04/27/instalar-apache-tomcat-8-en-centos-7/"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2EA1-8534-9CC6-1625-7D2E92E12ECD}"/>
              </a:ext>
            </a:extLst>
          </p:cNvPr>
          <p:cNvSpPr>
            <a:spLocks noGrp="1"/>
          </p:cNvSpPr>
          <p:nvPr>
            <p:ph type="ctrTitle"/>
          </p:nvPr>
        </p:nvSpPr>
        <p:spPr>
          <a:xfrm>
            <a:off x="1521078" y="2571960"/>
            <a:ext cx="9974934" cy="2190803"/>
          </a:xfrm>
        </p:spPr>
        <p:txBody>
          <a:bodyPr>
            <a:normAutofit/>
          </a:bodyPr>
          <a:lstStyle/>
          <a:p>
            <a:r>
              <a:rPr lang="en-US" sz="2400" b="1" dirty="0">
                <a:solidFill>
                  <a:schemeClr val="accent6">
                    <a:lumMod val="75000"/>
                  </a:schemeClr>
                </a:solidFill>
              </a:rPr>
              <a:t>PART-1: JENKINS MASTER AND SLAVE CONFIGURATION</a:t>
            </a:r>
            <a:br>
              <a:rPr lang="en-US" sz="2400" b="1" dirty="0">
                <a:solidFill>
                  <a:schemeClr val="accent6">
                    <a:lumMod val="75000"/>
                  </a:schemeClr>
                </a:solidFill>
              </a:rPr>
            </a:br>
            <a:br>
              <a:rPr lang="en-US" sz="2400" b="1" dirty="0">
                <a:solidFill>
                  <a:schemeClr val="accent6">
                    <a:lumMod val="75000"/>
                  </a:schemeClr>
                </a:solidFill>
              </a:rPr>
            </a:br>
            <a:r>
              <a:rPr lang="en-US" sz="2400" b="1" dirty="0">
                <a:solidFill>
                  <a:schemeClr val="accent6">
                    <a:lumMod val="75000"/>
                  </a:schemeClr>
                </a:solidFill>
              </a:rPr>
              <a:t>PART-2: BUILDING MAVEN PROJET AND DEPLOYING IN TOMCAT USING JENKINS</a:t>
            </a:r>
            <a:endParaRPr lang="en-IN" sz="2400" dirty="0"/>
          </a:p>
        </p:txBody>
      </p:sp>
      <p:sp>
        <p:nvSpPr>
          <p:cNvPr id="4" name="TextBox 3">
            <a:extLst>
              <a:ext uri="{FF2B5EF4-FFF2-40B4-BE49-F238E27FC236}">
                <a16:creationId xmlns:a16="http://schemas.microsoft.com/office/drawing/2014/main" id="{2D0CDCE2-08A8-BBF2-0D7C-7E2349C7AF7C}"/>
              </a:ext>
            </a:extLst>
          </p:cNvPr>
          <p:cNvSpPr txBox="1"/>
          <p:nvPr/>
        </p:nvSpPr>
        <p:spPr>
          <a:xfrm>
            <a:off x="4412974" y="583096"/>
            <a:ext cx="3697356" cy="830997"/>
          </a:xfrm>
          <a:prstGeom prst="rect">
            <a:avLst/>
          </a:prstGeom>
          <a:noFill/>
        </p:spPr>
        <p:txBody>
          <a:bodyPr wrap="square" rtlCol="0">
            <a:spAutoFit/>
          </a:bodyPr>
          <a:lstStyle/>
          <a:p>
            <a:pPr algn="ctr"/>
            <a:r>
              <a:rPr lang="en-US" sz="4800" b="1" u="sng" dirty="0"/>
              <a:t>PROJECT-4</a:t>
            </a:r>
            <a:endParaRPr lang="en-IN" b="1" u="sng" dirty="0"/>
          </a:p>
        </p:txBody>
      </p:sp>
      <p:sp>
        <p:nvSpPr>
          <p:cNvPr id="5" name="TextBox 4">
            <a:extLst>
              <a:ext uri="{FF2B5EF4-FFF2-40B4-BE49-F238E27FC236}">
                <a16:creationId xmlns:a16="http://schemas.microsoft.com/office/drawing/2014/main" id="{68102BFB-E7F6-A701-0D90-9C63FC27DBB7}"/>
              </a:ext>
            </a:extLst>
          </p:cNvPr>
          <p:cNvSpPr txBox="1"/>
          <p:nvPr/>
        </p:nvSpPr>
        <p:spPr>
          <a:xfrm>
            <a:off x="7394714" y="5320797"/>
            <a:ext cx="4598504" cy="954107"/>
          </a:xfrm>
          <a:prstGeom prst="rect">
            <a:avLst/>
          </a:prstGeom>
          <a:noFill/>
        </p:spPr>
        <p:txBody>
          <a:bodyPr wrap="square" rtlCol="0">
            <a:spAutoFit/>
          </a:bodyPr>
          <a:lstStyle/>
          <a:p>
            <a:pPr algn="ctr"/>
            <a:r>
              <a:rPr lang="en-US" sz="2800" b="1" dirty="0">
                <a:solidFill>
                  <a:srgbClr val="00B050"/>
                </a:solidFill>
              </a:rPr>
              <a:t>BY:</a:t>
            </a:r>
          </a:p>
          <a:p>
            <a:pPr algn="ctr"/>
            <a:r>
              <a:rPr lang="en-US" sz="2800" b="1" dirty="0">
                <a:solidFill>
                  <a:srgbClr val="00B050"/>
                </a:solidFill>
              </a:rPr>
              <a:t>MOHAMMED AJLALUDDIN</a:t>
            </a:r>
            <a:endParaRPr lang="en-IN" sz="2800" b="1" dirty="0">
              <a:solidFill>
                <a:srgbClr val="00B050"/>
              </a:solidFill>
            </a:endParaRPr>
          </a:p>
        </p:txBody>
      </p:sp>
      <p:pic>
        <p:nvPicPr>
          <p:cNvPr id="10" name="Picture 9">
            <a:extLst>
              <a:ext uri="{FF2B5EF4-FFF2-40B4-BE49-F238E27FC236}">
                <a16:creationId xmlns:a16="http://schemas.microsoft.com/office/drawing/2014/main" id="{E3E185A1-863D-3F14-A5EA-8098BEEA077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693966" y="197705"/>
            <a:ext cx="2046387" cy="2095238"/>
          </a:xfrm>
          <a:prstGeom prst="roundRect">
            <a:avLst>
              <a:gd name="adj" fmla="val 16667"/>
            </a:avLst>
          </a:prstGeom>
          <a:ln>
            <a:noFill/>
          </a:ln>
          <a:effectLst>
            <a:outerShdw blurRad="152400" dist="317500" dir="5400000" sx="90000" sy="-19000" rotWithShape="0">
              <a:prstClr val="black">
                <a:alpha val="15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891E2A35-25B3-888B-BF82-69FFF115626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521078" y="5041780"/>
            <a:ext cx="2552700" cy="1228725"/>
          </a:xfrm>
          <a:prstGeom prst="roundRect">
            <a:avLst>
              <a:gd name="adj" fmla="val 16667"/>
            </a:avLst>
          </a:prstGeom>
          <a:ln>
            <a:noFill/>
          </a:ln>
          <a:effectLst>
            <a:outerShdw blurRad="76200" dir="18900000" sy="23000" kx="-1200000" algn="bl" rotWithShape="0">
              <a:prstClr val="black">
                <a:alpha val="2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3490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AD925B-C111-2C66-2E4E-95BB8F451B12}"/>
              </a:ext>
            </a:extLst>
          </p:cNvPr>
          <p:cNvPicPr>
            <a:picLocks noChangeAspect="1"/>
          </p:cNvPicPr>
          <p:nvPr/>
        </p:nvPicPr>
        <p:blipFill>
          <a:blip r:embed="rId2"/>
          <a:stretch>
            <a:fillRect/>
          </a:stretch>
        </p:blipFill>
        <p:spPr>
          <a:xfrm>
            <a:off x="495300" y="1548732"/>
            <a:ext cx="5600700" cy="3416968"/>
          </a:xfrm>
          <a:prstGeom prst="rect">
            <a:avLst/>
          </a:prstGeom>
        </p:spPr>
      </p:pic>
      <p:pic>
        <p:nvPicPr>
          <p:cNvPr id="5" name="Picture 4">
            <a:extLst>
              <a:ext uri="{FF2B5EF4-FFF2-40B4-BE49-F238E27FC236}">
                <a16:creationId xmlns:a16="http://schemas.microsoft.com/office/drawing/2014/main" id="{2F0B5CA7-765A-9291-675E-3E4D84F50BEB}"/>
              </a:ext>
            </a:extLst>
          </p:cNvPr>
          <p:cNvPicPr>
            <a:picLocks noChangeAspect="1"/>
          </p:cNvPicPr>
          <p:nvPr/>
        </p:nvPicPr>
        <p:blipFill>
          <a:blip r:embed="rId3"/>
          <a:stretch>
            <a:fillRect/>
          </a:stretch>
        </p:blipFill>
        <p:spPr>
          <a:xfrm>
            <a:off x="6672692" y="469900"/>
            <a:ext cx="5278475" cy="4108814"/>
          </a:xfrm>
          <a:prstGeom prst="rect">
            <a:avLst/>
          </a:prstGeom>
        </p:spPr>
      </p:pic>
      <p:sp>
        <p:nvSpPr>
          <p:cNvPr id="6" name="TextBox 5">
            <a:extLst>
              <a:ext uri="{FF2B5EF4-FFF2-40B4-BE49-F238E27FC236}">
                <a16:creationId xmlns:a16="http://schemas.microsoft.com/office/drawing/2014/main" id="{3A36A04F-B907-8824-3276-75EA813829B6}"/>
              </a:ext>
            </a:extLst>
          </p:cNvPr>
          <p:cNvSpPr txBox="1"/>
          <p:nvPr/>
        </p:nvSpPr>
        <p:spPr>
          <a:xfrm>
            <a:off x="1723446" y="1087067"/>
            <a:ext cx="3124200" cy="461665"/>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Project Configurations</a:t>
            </a:r>
            <a:endParaRPr lang="en-IN"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A9A39CB-FD67-176F-E008-CF3DEE2DB52E}"/>
              </a:ext>
            </a:extLst>
          </p:cNvPr>
          <p:cNvSpPr txBox="1"/>
          <p:nvPr/>
        </p:nvSpPr>
        <p:spPr>
          <a:xfrm>
            <a:off x="7734300" y="4734867"/>
            <a:ext cx="3606800" cy="461665"/>
          </a:xfrm>
          <a:prstGeom prst="rect">
            <a:avLst/>
          </a:prstGeom>
          <a:noFill/>
        </p:spPr>
        <p:txBody>
          <a:bodyPr wrap="square" rtlCol="0">
            <a:spAutoFit/>
          </a:bodyPr>
          <a:lstStyle/>
          <a:p>
            <a:pPr algn="ctr"/>
            <a:r>
              <a:rPr lang="en-IN" sz="2400" b="1" dirty="0"/>
              <a:t>Slave Server</a:t>
            </a:r>
            <a:endParaRPr lang="en-IN" b="1" dirty="0"/>
          </a:p>
        </p:txBody>
      </p:sp>
    </p:spTree>
    <p:extLst>
      <p:ext uri="{BB962C8B-B14F-4D97-AF65-F5344CB8AC3E}">
        <p14:creationId xmlns:p14="http://schemas.microsoft.com/office/powerpoint/2010/main" val="2515818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A27E16-0E75-8E5C-C35D-BF7683885992}"/>
              </a:ext>
            </a:extLst>
          </p:cNvPr>
          <p:cNvSpPr txBox="1"/>
          <p:nvPr/>
        </p:nvSpPr>
        <p:spPr>
          <a:xfrm>
            <a:off x="1603513" y="192157"/>
            <a:ext cx="10283687" cy="7602081"/>
          </a:xfrm>
          <a:prstGeom prst="rect">
            <a:avLst/>
          </a:prstGeom>
          <a:noFill/>
        </p:spPr>
        <p:txBody>
          <a:bodyPr wrap="square" rtlCol="0">
            <a:spAutoFit/>
          </a:bodyPr>
          <a:lstStyle/>
          <a:p>
            <a:pPr algn="ctr"/>
            <a:r>
              <a:rPr lang="en-US" sz="2400" b="1" u="sng" dirty="0">
                <a:solidFill>
                  <a:srgbClr val="FF0000"/>
                </a:solidFill>
                <a:latin typeface="Calibri" panose="020F0502020204030204" pitchFamily="34" charset="0"/>
                <a:cs typeface="Calibri" panose="020F0502020204030204" pitchFamily="34" charset="0"/>
              </a:rPr>
              <a:t>BUILDING MAVEN PROJECT AND DEPLOYING PROJECT IN TOMCAT USING JENKINS</a:t>
            </a:r>
            <a:endParaRPr lang="en-US" b="1" u="sng" dirty="0">
              <a:solidFill>
                <a:srgbClr val="FF0000"/>
              </a:solidFill>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What is Maven?</a:t>
            </a:r>
          </a:p>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Maven is a popular open-source build tool developed by the Apache Group to build, publish, and deploy several projects at once for better </a:t>
            </a:r>
            <a:r>
              <a:rPr lang="en-IN" sz="2000" kern="100" dirty="0">
                <a:latin typeface="Calibri" panose="020F0502020204030204" pitchFamily="34" charset="0"/>
                <a:ea typeface="Calibri" panose="020F0502020204030204" pitchFamily="34" charset="0"/>
                <a:cs typeface="Times New Roman" panose="02020603050405020304" pitchFamily="18" charset="0"/>
              </a:rPr>
              <a:t>project management.</a:t>
            </a:r>
          </a:p>
          <a:p>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Apache </a:t>
            </a:r>
            <a:r>
              <a:rPr lang="en-IN" sz="2000" kern="100" dirty="0">
                <a:latin typeface="Calibri" panose="020F0502020204030204" pitchFamily="34" charset="0"/>
                <a:ea typeface="Calibri" panose="020F0502020204030204" pitchFamily="34" charset="0"/>
                <a:cs typeface="Times New Roman" panose="02020603050405020304" pitchFamily="18" charset="0"/>
              </a:rPr>
              <a:t>Maven is a software project management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comprehension tool. </a:t>
            </a: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Based on the concept of a project object model (POM), Maven can manage a project's build, test and package.</a:t>
            </a:r>
          </a:p>
          <a:p>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000" b="1"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What is POM file?</a:t>
            </a:r>
          </a:p>
          <a:p>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POM stands for “Project Object Model “.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pom. xml file contains information of project and configuration information for the maven to build the project such as dependencies, build directory, source directory, test source directory, plugin, goals etc.</a:t>
            </a:r>
          </a:p>
          <a:p>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What is Apache Tomcat?</a:t>
            </a:r>
          </a:p>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Apache Tomcat is a web container. It allows the users to run Servlet and JAVA Server Pages that are based on the web-applications</a:t>
            </a:r>
            <a:r>
              <a:rPr lang="en-IN" sz="2000" kern="1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p>
          <a:p>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2000" kern="100" dirty="0">
                <a:latin typeface="Calibri" panose="020F0502020204030204" pitchFamily="34" charset="0"/>
                <a:ea typeface="Calibri" panose="020F0502020204030204" pitchFamily="34" charset="0"/>
                <a:cs typeface="Times New Roman" panose="02020603050405020304" pitchFamily="18" charset="0"/>
              </a:rPr>
              <a:t>Apache Tomcat </a:t>
            </a:r>
            <a:r>
              <a:rPr lang="en-IN" sz="2000" dirty="0">
                <a:effectLst/>
                <a:latin typeface="Calibri" panose="020F0502020204030204" pitchFamily="34" charset="0"/>
                <a:ea typeface="Calibri" panose="020F0502020204030204" pitchFamily="34" charset="0"/>
                <a:cs typeface="Times New Roman" panose="02020603050405020304" pitchFamily="18" charset="0"/>
              </a:rPr>
              <a:t>is used to deploy project (java project). It can be used only for hosting JAVA based code.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Calibri" panose="020F0502020204030204" pitchFamily="34" charset="0"/>
              <a:cs typeface="Calibri" panose="020F0502020204030204" pitchFamily="34" charset="0"/>
            </a:endParaRPr>
          </a:p>
          <a:p>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061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4CB837-6DA0-280C-F15E-F54810E0201B}"/>
              </a:ext>
            </a:extLst>
          </p:cNvPr>
          <p:cNvSpPr txBox="1"/>
          <p:nvPr/>
        </p:nvSpPr>
        <p:spPr>
          <a:xfrm>
            <a:off x="1563756" y="0"/>
            <a:ext cx="10429461" cy="7820602"/>
          </a:xfrm>
          <a:prstGeom prst="rect">
            <a:avLst/>
          </a:prstGeom>
          <a:noFill/>
        </p:spPr>
        <p:txBody>
          <a:bodyPr wrap="square" rtlCol="0">
            <a:spAutoFit/>
          </a:bodyPr>
          <a:lstStyle/>
          <a:p>
            <a:r>
              <a:rPr lang="en-US" sz="2000" b="1" dirty="0"/>
              <a:t>Tomcat Installation In Linux:</a:t>
            </a:r>
          </a:p>
          <a:p>
            <a:endParaRPr lang="en-US" sz="2000" b="1" dirty="0"/>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Launch A EC2 Instance by giving 8080,8081,8090 ports in security group.</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Connect to the instance.</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Create a new user and switch to the created user.</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Install java 1.8* version in instance.</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Install tomcat 9 version by using </a:t>
            </a:r>
            <a:r>
              <a:rPr lang="en-US" sz="2000" dirty="0" err="1">
                <a:latin typeface="Calibri" panose="020F0502020204030204" pitchFamily="34" charset="0"/>
                <a:cs typeface="Calibri" panose="020F0502020204030204" pitchFamily="34" charset="0"/>
              </a:rPr>
              <a:t>wget</a:t>
            </a:r>
            <a:r>
              <a:rPr lang="en-US" sz="2000" dirty="0">
                <a:latin typeface="Calibri" panose="020F0502020204030204" pitchFamily="34" charset="0"/>
                <a:cs typeface="Calibri" panose="020F0502020204030204" pitchFamily="34" charset="0"/>
              </a:rPr>
              <a:t> command and provide tomcat download </a:t>
            </a:r>
            <a:r>
              <a:rPr lang="en-US" sz="2000" dirty="0" err="1">
                <a:latin typeface="Calibri" panose="020F0502020204030204" pitchFamily="34" charset="0"/>
                <a:cs typeface="Calibri" panose="020F0502020204030204" pitchFamily="34" charset="0"/>
              </a:rPr>
              <a:t>url</a:t>
            </a:r>
            <a:r>
              <a:rPr lang="en-US" sz="2000" dirty="0">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Once tomcat is downloaded, Extract the tomcat files by using “tar –</a:t>
            </a:r>
            <a:r>
              <a:rPr lang="en-US" sz="2000" dirty="0" err="1">
                <a:latin typeface="Calibri" panose="020F0502020204030204" pitchFamily="34" charset="0"/>
                <a:cs typeface="Calibri" panose="020F0502020204030204" pitchFamily="34" charset="0"/>
              </a:rPr>
              <a:t>xvzf</a:t>
            </a:r>
            <a:r>
              <a:rPr lang="en-US" sz="2000" dirty="0">
                <a:latin typeface="Calibri" panose="020F0502020204030204" pitchFamily="34" charset="0"/>
                <a:cs typeface="Calibri" panose="020F0502020204030204" pitchFamily="34" charset="0"/>
              </a:rPr>
              <a:t>” command.</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Go to META-IN directory (cd /tomcat/webapps/manager/META-IN directory).</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Edit “context.xml’ file such that comment last four lines. </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Go to conf directory (cd /tomcat/conf/ directory).</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Add user, password and roles in  “tomcat-user.xml” file.</a:t>
            </a:r>
          </a:p>
          <a:p>
            <a:pPr marL="342900" indent="-342900">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&lt;user username= “Ajlal” password= “ajlal121” roles=”</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Ajlal,manager,manager</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gui,manager</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-script”/&gt;</a:t>
            </a:r>
          </a:p>
          <a:p>
            <a:pPr marL="342900" indent="-342900">
              <a:buFont typeface="Wingdings" panose="05000000000000000000" pitchFamily="2" charset="2"/>
              <a:buChar char="Ø"/>
            </a:pPr>
            <a:r>
              <a:rPr lang="en-IN" sz="2000" kern="100" dirty="0">
                <a:latin typeface="Calibri" panose="020F0502020204030204" pitchFamily="34" charset="0"/>
                <a:ea typeface="Calibri" panose="020F0502020204030204" pitchFamily="34" charset="0"/>
                <a:cs typeface="Times New Roman" panose="02020603050405020304" pitchFamily="18" charset="0"/>
              </a:rPr>
              <a:t>Go to bin directory (cd /tomcat/bin)/</a:t>
            </a:r>
          </a:p>
          <a:p>
            <a:pPr marL="342900" indent="-342900">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Execute “./startup.sh” command to start the tomcat server.</a:t>
            </a:r>
          </a:p>
          <a:p>
            <a:pPr marL="342900" indent="-342900">
              <a:buFont typeface="Wingdings" panose="05000000000000000000" pitchFamily="2" charset="2"/>
              <a:buChar char="Ø"/>
            </a:pPr>
            <a:r>
              <a:rPr lang="en-IN" sz="2000" kern="100" dirty="0">
                <a:latin typeface="Calibri" panose="020F0502020204030204" pitchFamily="34" charset="0"/>
                <a:ea typeface="Calibri" panose="020F0502020204030204" pitchFamily="34" charset="0"/>
                <a:cs typeface="Times New Roman" panose="02020603050405020304" pitchFamily="18" charset="0"/>
              </a:rPr>
              <a:t>To stop tomcat server execute  “./shutdown.sh”.</a:t>
            </a:r>
          </a:p>
          <a:p>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Note: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To start and stop tomcat server from any directory execute following commands.</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Command: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sudo</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ln -s /home/ajlal/apache-tomcat-9.0.78/bin/startup.sh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/bin/</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tomcatup</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sudo</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ln -s /home/ajlal/apache-tomcat-9.0.78/bin/shutdown.sh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2000" dirty="0">
                <a:effectLst/>
                <a:latin typeface="Calibri" panose="020F0502020204030204" pitchFamily="34" charset="0"/>
                <a:ea typeface="Calibri" panose="020F0502020204030204" pitchFamily="34" charset="0"/>
                <a:cs typeface="Times New Roman" panose="02020603050405020304" pitchFamily="18" charset="0"/>
              </a:rPr>
              <a:t>/bin/</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tomcatdown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3BAF3A1-56C1-7204-381C-242E13E62A6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639300" y="0"/>
            <a:ext cx="2552700" cy="1228725"/>
          </a:xfrm>
          <a:prstGeom prst="rect">
            <a:avLst/>
          </a:prstGeom>
        </p:spPr>
      </p:pic>
    </p:spTree>
    <p:extLst>
      <p:ext uri="{BB962C8B-B14F-4D97-AF65-F5344CB8AC3E}">
        <p14:creationId xmlns:p14="http://schemas.microsoft.com/office/powerpoint/2010/main" val="379029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94A9B5-257A-E9F0-46D2-68E65009CA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448" y="193045"/>
            <a:ext cx="5943657" cy="3115029"/>
          </a:xfrm>
          <a:prstGeom prst="rect">
            <a:avLst/>
          </a:prstGeom>
          <a:noFill/>
          <a:ln>
            <a:noFill/>
          </a:ln>
        </p:spPr>
      </p:pic>
      <p:pic>
        <p:nvPicPr>
          <p:cNvPr id="3" name="Picture 2">
            <a:extLst>
              <a:ext uri="{FF2B5EF4-FFF2-40B4-BE49-F238E27FC236}">
                <a16:creationId xmlns:a16="http://schemas.microsoft.com/office/drawing/2014/main" id="{14D40307-1DCD-FB2E-747A-DF86F37026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8242" y="3443668"/>
            <a:ext cx="5959863" cy="3115028"/>
          </a:xfrm>
          <a:prstGeom prst="rect">
            <a:avLst/>
          </a:prstGeom>
          <a:noFill/>
          <a:ln>
            <a:noFill/>
          </a:ln>
        </p:spPr>
      </p:pic>
      <p:sp>
        <p:nvSpPr>
          <p:cNvPr id="4" name="TextBox 3">
            <a:extLst>
              <a:ext uri="{FF2B5EF4-FFF2-40B4-BE49-F238E27FC236}">
                <a16:creationId xmlns:a16="http://schemas.microsoft.com/office/drawing/2014/main" id="{22F97B01-B16A-3B4E-4173-AA4A36390B99}"/>
              </a:ext>
            </a:extLst>
          </p:cNvPr>
          <p:cNvSpPr txBox="1"/>
          <p:nvPr/>
        </p:nvSpPr>
        <p:spPr>
          <a:xfrm>
            <a:off x="9210262" y="1550505"/>
            <a:ext cx="3220278"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Commenting last four lines</a:t>
            </a:r>
          </a:p>
        </p:txBody>
      </p:sp>
      <p:sp>
        <p:nvSpPr>
          <p:cNvPr id="5" name="TextBox 4">
            <a:extLst>
              <a:ext uri="{FF2B5EF4-FFF2-40B4-BE49-F238E27FC236}">
                <a16:creationId xmlns:a16="http://schemas.microsoft.com/office/drawing/2014/main" id="{88475BBF-F4C8-6CC1-F36B-DED215CAE3D0}"/>
              </a:ext>
            </a:extLst>
          </p:cNvPr>
          <p:cNvSpPr txBox="1"/>
          <p:nvPr/>
        </p:nvSpPr>
        <p:spPr>
          <a:xfrm>
            <a:off x="9210262" y="4678017"/>
            <a:ext cx="2862468" cy="646331"/>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Adding user, password and roles</a:t>
            </a:r>
          </a:p>
        </p:txBody>
      </p:sp>
      <p:cxnSp>
        <p:nvCxnSpPr>
          <p:cNvPr id="7" name="Straight Arrow Connector 6">
            <a:extLst>
              <a:ext uri="{FF2B5EF4-FFF2-40B4-BE49-F238E27FC236}">
                <a16:creationId xmlns:a16="http://schemas.microsoft.com/office/drawing/2014/main" id="{2B792B16-7C4A-ACFE-98D1-B51A041E1F79}"/>
              </a:ext>
            </a:extLst>
          </p:cNvPr>
          <p:cNvCxnSpPr>
            <a:endCxn id="4" idx="1"/>
          </p:cNvCxnSpPr>
          <p:nvPr/>
        </p:nvCxnSpPr>
        <p:spPr>
          <a:xfrm>
            <a:off x="7832035" y="1750559"/>
            <a:ext cx="137822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F799266-5B78-217A-A380-786A379FC928}"/>
              </a:ext>
            </a:extLst>
          </p:cNvPr>
          <p:cNvCxnSpPr/>
          <p:nvPr/>
        </p:nvCxnSpPr>
        <p:spPr>
          <a:xfrm>
            <a:off x="7832035" y="5001182"/>
            <a:ext cx="1179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37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781EB9-E4AB-BBDE-B58C-67A388A38D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6707" y="146300"/>
            <a:ext cx="9306235" cy="1689887"/>
          </a:xfrm>
          <a:prstGeom prst="rect">
            <a:avLst/>
          </a:prstGeom>
          <a:noFill/>
          <a:ln>
            <a:noFill/>
          </a:ln>
        </p:spPr>
      </p:pic>
      <p:sp>
        <p:nvSpPr>
          <p:cNvPr id="4" name="TextBox 3">
            <a:extLst>
              <a:ext uri="{FF2B5EF4-FFF2-40B4-BE49-F238E27FC236}">
                <a16:creationId xmlns:a16="http://schemas.microsoft.com/office/drawing/2014/main" id="{C964D7D3-EB56-6F4F-EFBA-B99F358D21DA}"/>
              </a:ext>
            </a:extLst>
          </p:cNvPr>
          <p:cNvSpPr txBox="1"/>
          <p:nvPr/>
        </p:nvSpPr>
        <p:spPr>
          <a:xfrm>
            <a:off x="3829246" y="1836187"/>
            <a:ext cx="5905108" cy="461665"/>
          </a:xfrm>
          <a:prstGeom prst="rect">
            <a:avLst/>
          </a:prstGeom>
          <a:noFill/>
        </p:spPr>
        <p:txBody>
          <a:bodyPr wrap="square" rtlCol="0">
            <a:spAutoFit/>
          </a:bodyPr>
          <a:lstStyle/>
          <a:p>
            <a:r>
              <a:rPr lang="en-IN" sz="2400" dirty="0">
                <a:latin typeface="Calibri" panose="020F0502020204030204" pitchFamily="34" charset="0"/>
                <a:cs typeface="Calibri" panose="020F0502020204030204" pitchFamily="34" charset="0"/>
              </a:rPr>
              <a:t>To start and tomcat server from any directory</a:t>
            </a:r>
          </a:p>
        </p:txBody>
      </p:sp>
      <p:pic>
        <p:nvPicPr>
          <p:cNvPr id="15" name="Picture 14">
            <a:extLst>
              <a:ext uri="{FF2B5EF4-FFF2-40B4-BE49-F238E27FC236}">
                <a16:creationId xmlns:a16="http://schemas.microsoft.com/office/drawing/2014/main" id="{862E087A-EF29-CD22-0E4A-A26B8E12245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582784" y="3704931"/>
            <a:ext cx="6286047" cy="2967014"/>
          </a:xfrm>
          <a:prstGeom prst="rect">
            <a:avLst/>
          </a:prstGeom>
        </p:spPr>
      </p:pic>
      <p:pic>
        <p:nvPicPr>
          <p:cNvPr id="18" name="Picture 17">
            <a:extLst>
              <a:ext uri="{FF2B5EF4-FFF2-40B4-BE49-F238E27FC236}">
                <a16:creationId xmlns:a16="http://schemas.microsoft.com/office/drawing/2014/main" id="{63306F3C-6204-7610-C182-653E3D45EA33}"/>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12544" t="6639" r="13589" b="8966"/>
          <a:stretch/>
        </p:blipFill>
        <p:spPr>
          <a:xfrm>
            <a:off x="323169" y="3526074"/>
            <a:ext cx="5190779" cy="3335995"/>
          </a:xfrm>
          <a:prstGeom prst="rect">
            <a:avLst/>
          </a:prstGeom>
        </p:spPr>
      </p:pic>
      <p:sp>
        <p:nvSpPr>
          <p:cNvPr id="20" name="TextBox 19">
            <a:extLst>
              <a:ext uri="{FF2B5EF4-FFF2-40B4-BE49-F238E27FC236}">
                <a16:creationId xmlns:a16="http://schemas.microsoft.com/office/drawing/2014/main" id="{16D370E6-5B23-5A1B-0020-19BA2404D725}"/>
              </a:ext>
            </a:extLst>
          </p:cNvPr>
          <p:cNvSpPr txBox="1"/>
          <p:nvPr/>
        </p:nvSpPr>
        <p:spPr>
          <a:xfrm>
            <a:off x="2457646" y="2779569"/>
            <a:ext cx="2743200" cy="461665"/>
          </a:xfrm>
          <a:prstGeom prst="rect">
            <a:avLst/>
          </a:prstGeom>
          <a:noFill/>
        </p:spPr>
        <p:txBody>
          <a:bodyPr wrap="square" rtlCol="0">
            <a:spAutoFit/>
          </a:bodyPr>
          <a:lstStyle/>
          <a:p>
            <a:r>
              <a:rPr lang="en-IN" sz="2400" dirty="0">
                <a:latin typeface="Calibri" panose="020F0502020204030204" pitchFamily="34" charset="0"/>
                <a:cs typeface="Calibri" panose="020F0502020204030204" pitchFamily="34" charset="0"/>
              </a:rPr>
              <a:t>Tomcat server:</a:t>
            </a:r>
          </a:p>
        </p:txBody>
      </p:sp>
    </p:spTree>
    <p:extLst>
      <p:ext uri="{BB962C8B-B14F-4D97-AF65-F5344CB8AC3E}">
        <p14:creationId xmlns:p14="http://schemas.microsoft.com/office/powerpoint/2010/main" val="11128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E18C57-A8E9-F9BD-60C6-31B8E23281AD}"/>
              </a:ext>
            </a:extLst>
          </p:cNvPr>
          <p:cNvSpPr txBox="1"/>
          <p:nvPr/>
        </p:nvSpPr>
        <p:spPr>
          <a:xfrm>
            <a:off x="1630017" y="231913"/>
            <a:ext cx="10204174" cy="5601533"/>
          </a:xfrm>
          <a:prstGeom prst="rect">
            <a:avLst/>
          </a:prstGeom>
          <a:noFill/>
        </p:spPr>
        <p:txBody>
          <a:bodyPr wrap="square" rtlCol="0">
            <a:spAutoFit/>
          </a:bodyPr>
          <a:lstStyle/>
          <a:p>
            <a:pPr algn="ctr"/>
            <a:r>
              <a:rPr lang="en-IN" sz="2800" b="1" u="sng" dirty="0">
                <a:solidFill>
                  <a:srgbClr val="FF0000"/>
                </a:solidFill>
                <a:latin typeface="Calibri" panose="020F0502020204030204" pitchFamily="34" charset="0"/>
                <a:cs typeface="Calibri" panose="020F0502020204030204" pitchFamily="34" charset="0"/>
              </a:rPr>
              <a:t>BUILDING AND DEPLOYING MAVEN PROJECT</a:t>
            </a:r>
          </a:p>
          <a:p>
            <a:pPr algn="ctr"/>
            <a:endParaRPr lang="en-IN" sz="2800" b="1" u="sng" dirty="0">
              <a:solidFill>
                <a:srgbClr val="FF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rPr>
              <a:t>login into the Jenkins server with an 8080 port and click on manage Jenkins to configure the system with plugins of maven integration &amp; deploy to container and also add the maven installation tool in the system Tool configuration.</a:t>
            </a:r>
          </a:p>
          <a:p>
            <a:endParaRPr lang="en-US" sz="2000" dirty="0">
              <a:effectLst/>
              <a:latin typeface="Calibri" panose="020F0502020204030204" pitchFamily="34" charset="0"/>
              <a:ea typeface="Calibri" panose="020F0502020204030204" pitchFamily="34" charset="0"/>
            </a:endParaRP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 </a:t>
            </a:r>
            <a:r>
              <a:rPr lang="en-US" sz="2000" kern="0" dirty="0">
                <a:effectLst/>
                <a:latin typeface="Calibri" panose="020F0502020204030204" pitchFamily="34" charset="0"/>
                <a:ea typeface="Calibri" panose="020F0502020204030204" pitchFamily="34" charset="0"/>
              </a:rPr>
              <a:t>Create a job for the Tomcat web application naming tomcat.</a:t>
            </a:r>
          </a:p>
          <a:p>
            <a:endParaRPr lang="en-US" sz="2000" kern="0" dirty="0">
              <a:effectLst/>
              <a:latin typeface="Calibri" panose="020F0502020204030204" pitchFamily="34" charset="0"/>
              <a:ea typeface="Calibri" panose="020F0502020204030204" pitchFamily="34" charset="0"/>
            </a:endParaRPr>
          </a:p>
          <a:p>
            <a:pPr marL="342900" indent="-342900">
              <a:buFont typeface="Wingdings" panose="05000000000000000000" pitchFamily="2" charset="2"/>
              <a:buChar char="Ø"/>
            </a:pPr>
            <a:r>
              <a:rPr lang="en-US" sz="2000" kern="100" dirty="0">
                <a:effectLst/>
                <a:latin typeface="Calibri" panose="020F0502020204030204" pitchFamily="34" charset="0"/>
                <a:ea typeface="Calibri" panose="020F0502020204030204" pitchFamily="34" charset="0"/>
                <a:cs typeface="Calibri" panose="020F0502020204030204" pitchFamily="34" charset="0"/>
              </a:rPr>
              <a:t>Configuring the job in source code management with Git repository, Invoking top-level maven targets in build steps with the goal and post build Actions with Deploy War file to a container.</a:t>
            </a:r>
          </a:p>
          <a:p>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kern="0" dirty="0">
                <a:effectLst/>
                <a:latin typeface="Calibri" panose="020F0502020204030204" pitchFamily="34" charset="0"/>
                <a:ea typeface="Calibri" panose="020F0502020204030204" pitchFamily="34" charset="0"/>
                <a:cs typeface="Calibri" panose="020F0502020204030204" pitchFamily="34" charset="0"/>
              </a:rPr>
              <a:t>Apply and Save the configuration to Build the job assigned in Dashboard.</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sz="2000" kern="0" dirty="0">
                <a:effectLst/>
                <a:latin typeface="Calibri" panose="020F0502020204030204" pitchFamily="34" charset="0"/>
                <a:ea typeface="Calibri" panose="020F0502020204030204" pitchFamily="34" charset="0"/>
                <a:cs typeface="Calibri" panose="020F0502020204030204" pitchFamily="34" charset="0"/>
              </a:rPr>
              <a:t>Check the Web application output in the Apache Tomcat server by browsing Instance public Ip with 8080 port.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480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46DC1B-1020-6253-B1D4-78D0CB0C9BF5}"/>
              </a:ext>
            </a:extLst>
          </p:cNvPr>
          <p:cNvSpPr txBox="1"/>
          <p:nvPr/>
        </p:nvSpPr>
        <p:spPr>
          <a:xfrm>
            <a:off x="1550504" y="0"/>
            <a:ext cx="10641496" cy="830997"/>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PROJECT CONFIGURATION:</a:t>
            </a:r>
          </a:p>
          <a:p>
            <a:endParaRPr lang="en-IN" sz="24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AAD8C1D-3A8C-B68B-95E3-BE4A3E251A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794" b="44562"/>
          <a:stretch/>
        </p:blipFill>
        <p:spPr bwMode="auto">
          <a:xfrm>
            <a:off x="2494657" y="548020"/>
            <a:ext cx="8478143" cy="2509574"/>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C46FB6E2-C12A-AA90-3988-F0DCCB9EF02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38" b="6317"/>
          <a:stretch/>
        </p:blipFill>
        <p:spPr bwMode="auto">
          <a:xfrm>
            <a:off x="2587422" y="3275725"/>
            <a:ext cx="8478143" cy="33365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1442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E6FEF8-0F19-EDC5-5633-9A5AC5270910}"/>
              </a:ext>
            </a:extLst>
          </p:cNvPr>
          <p:cNvSpPr txBox="1"/>
          <p:nvPr/>
        </p:nvSpPr>
        <p:spPr>
          <a:xfrm>
            <a:off x="1762538" y="272750"/>
            <a:ext cx="2637183" cy="461665"/>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OUTPUT</a:t>
            </a:r>
            <a:endParaRPr lang="en-IN"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7104ADC-52AC-D4D7-4F85-CD7D9D19F3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4091" y="161186"/>
            <a:ext cx="5787967" cy="3255218"/>
          </a:xfrm>
          <a:prstGeom prst="rect">
            <a:avLst/>
          </a:prstGeom>
        </p:spPr>
      </p:pic>
      <p:pic>
        <p:nvPicPr>
          <p:cNvPr id="4" name="Picture 3">
            <a:extLst>
              <a:ext uri="{FF2B5EF4-FFF2-40B4-BE49-F238E27FC236}">
                <a16:creationId xmlns:a16="http://schemas.microsoft.com/office/drawing/2014/main" id="{C2F5AA95-7499-1784-C55C-583D15BE20A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868" b="8464"/>
          <a:stretch/>
        </p:blipFill>
        <p:spPr bwMode="auto">
          <a:xfrm>
            <a:off x="4514821" y="3778477"/>
            <a:ext cx="6245943" cy="30795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686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CB7D9B2-0278-E2F0-1C32-3DCC811D46C9}"/>
              </a:ext>
            </a:extLst>
          </p:cNvPr>
          <p:cNvSpPr/>
          <p:nvPr/>
        </p:nvSpPr>
        <p:spPr>
          <a:xfrm>
            <a:off x="4184747" y="2560934"/>
            <a:ext cx="4997353" cy="1083965"/>
          </a:xfrm>
          <a:prstGeom prst="rect">
            <a:avLst/>
          </a:prstGeom>
          <a:noFill/>
        </p:spPr>
        <p:txBody>
          <a:bodyPr wrap="none" lIns="91440" tIns="45720" rIns="91440" bIns="45720">
            <a:prstTxWarp prst="textWave1">
              <a:avLst/>
            </a:prstTxWarp>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outerShdw blurRad="60007" dir="2000400" sy="-30000" kx="-800400" algn="bl" rotWithShape="0">
                    <a:prstClr val="black">
                      <a:alpha val="20000"/>
                    </a:prstClr>
                  </a:outerShdw>
                </a:effectLst>
              </a:rPr>
              <a:t>THANK YOU</a:t>
            </a:r>
          </a:p>
        </p:txBody>
      </p:sp>
    </p:spTree>
    <p:extLst>
      <p:ext uri="{BB962C8B-B14F-4D97-AF65-F5344CB8AC3E}">
        <p14:creationId xmlns:p14="http://schemas.microsoft.com/office/powerpoint/2010/main" val="363655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7914FD-273D-12EF-9570-7BE70CCB3CAE}"/>
              </a:ext>
            </a:extLst>
          </p:cNvPr>
          <p:cNvSpPr txBox="1"/>
          <p:nvPr/>
        </p:nvSpPr>
        <p:spPr>
          <a:xfrm>
            <a:off x="1908313" y="152399"/>
            <a:ext cx="10283687" cy="6254020"/>
          </a:xfrm>
          <a:prstGeom prst="rect">
            <a:avLst/>
          </a:prstGeom>
          <a:noFill/>
        </p:spPr>
        <p:txBody>
          <a:bodyPr wrap="square" rtlCol="0">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JENKINS: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Jenkins is open-source automation server</a:t>
            </a:r>
            <a:r>
              <a:rPr lang="en-IN" sz="2000" kern="100" dirty="0">
                <a:effectLst/>
                <a:latin typeface="Calibri" panose="020F0502020204030204" pitchFamily="34" charset="0"/>
                <a:ea typeface="Calibri" panose="020F0502020204030204" pitchFamily="34" charset="0"/>
                <a:cs typeface="Calibri" panose="020F0502020204030204" pitchFamily="34" charset="0"/>
              </a:rPr>
              <a:t>. It is developed by java language. </a:t>
            </a:r>
            <a:r>
              <a:rPr lang="en-IN" sz="2000" kern="100" dirty="0">
                <a:solidFill>
                  <a:srgbClr val="000C1A"/>
                </a:solidFill>
                <a:effectLst/>
                <a:latin typeface="Calibri" panose="020F0502020204030204" pitchFamily="34" charset="0"/>
                <a:ea typeface="Calibri" panose="020F0502020204030204" pitchFamily="34" charset="0"/>
                <a:cs typeface="Calibri" panose="020F0502020204030204" pitchFamily="34" charset="0"/>
              </a:rPr>
              <a:t>Jenkins provides hundreds of plugins to support building, deploying and automating any project.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IN" sz="2000" kern="100" dirty="0">
                <a:solidFill>
                  <a:srgbClr val="000C1A"/>
                </a:solidFill>
                <a:effectLst/>
                <a:latin typeface="Calibri" panose="020F0502020204030204" pitchFamily="34" charset="0"/>
                <a:ea typeface="Calibri" panose="020F0502020204030204" pitchFamily="34" charset="0"/>
                <a:cs typeface="Calibri" panose="020F0502020204030204" pitchFamily="34" charset="0"/>
              </a:rPr>
              <a:t>Path of Jenkins: /var/lib/Jenkins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IN" sz="2000" kern="100" dirty="0">
                <a:solidFill>
                  <a:srgbClr val="000C1A"/>
                </a:solidFill>
                <a:effectLst/>
                <a:latin typeface="Calibri" panose="020F0502020204030204" pitchFamily="34" charset="0"/>
                <a:ea typeface="Calibri" panose="020F0502020204030204" pitchFamily="34" charset="0"/>
                <a:cs typeface="Calibri" panose="020F0502020204030204" pitchFamily="34" charset="0"/>
              </a:rPr>
              <a:t>Default port: 8080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kern="100" dirty="0">
                <a:solidFill>
                  <a:srgbClr val="000C1A"/>
                </a:solidFill>
                <a:effectLst/>
                <a:latin typeface="Calibri" panose="020F0502020204030204" pitchFamily="34" charset="0"/>
                <a:ea typeface="Calibri" panose="020F0502020204030204" pitchFamily="34" charset="0"/>
                <a:cs typeface="Calibri" panose="020F0502020204030204" pitchFamily="34" charset="0"/>
              </a:rPr>
              <a:t>Jenkins is used for automate Build and Deployment process. Using Jenkins we can implement CI &amp; CD (Continuous Integration and Continuous Deployment)</a:t>
            </a:r>
          </a:p>
          <a:p>
            <a:pPr marL="342900" lvl="0" indent="-342900">
              <a:lnSpc>
                <a:spcPct val="107000"/>
              </a:lnSpc>
              <a:buFont typeface="Symbol" panose="05050102010706020507" pitchFamily="18" charset="2"/>
              <a:buChar char=""/>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kern="100" dirty="0">
                <a:solidFill>
                  <a:srgbClr val="000C1A"/>
                </a:solidFill>
                <a:effectLst/>
                <a:latin typeface="Calibri" panose="020F0502020204030204" pitchFamily="34" charset="0"/>
                <a:ea typeface="Calibri" panose="020F0502020204030204" pitchFamily="34" charset="0"/>
                <a:cs typeface="Calibri" panose="020F0502020204030204" pitchFamily="34" charset="0"/>
              </a:rPr>
              <a:t>CI &amp; CD is used to build and test software project or application continuously making it easier to integrate changes in the project.</a:t>
            </a:r>
          </a:p>
          <a:p>
            <a:pPr lvl="0">
              <a:lnSpc>
                <a:spcPct val="107000"/>
              </a:lnSpc>
              <a:spcAft>
                <a:spcPts val="800"/>
              </a:spcAft>
            </a:pPr>
            <a:endParaRPr lang="en-IN" sz="2000" kern="100" dirty="0">
              <a:solidFill>
                <a:srgbClr val="000C1A"/>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pPr>
            <a:r>
              <a:rPr lang="en-IN" sz="2000" b="1" kern="100" dirty="0">
                <a:solidFill>
                  <a:srgbClr val="000C1A"/>
                </a:solidFill>
                <a:latin typeface="Calibri" panose="020F0502020204030204" pitchFamily="34" charset="0"/>
                <a:ea typeface="Calibri" panose="020F0502020204030204" pitchFamily="34" charset="0"/>
                <a:cs typeface="Calibri" panose="020F0502020204030204" pitchFamily="34" charset="0"/>
              </a:rPr>
              <a:t>JENKINS PIPELINE:-</a:t>
            </a:r>
          </a:p>
          <a:p>
            <a:pPr lvl="0">
              <a:lnSpc>
                <a:spcPct val="107000"/>
              </a:lnSpc>
              <a:spcAft>
                <a:spcPts val="800"/>
              </a:spcAft>
            </a:pPr>
            <a:r>
              <a:rPr lang="en-US" sz="2000" b="0" i="0" dirty="0">
                <a:solidFill>
                  <a:srgbClr val="000C1A"/>
                </a:solidFill>
                <a:effectLst/>
                <a:latin typeface="Calibri" panose="020F0502020204030204" pitchFamily="34" charset="0"/>
                <a:cs typeface="Calibri" panose="020F0502020204030204" pitchFamily="34" charset="0"/>
              </a:rPr>
              <a:t>Jenkins Pipeline is a suite of plugins which supports implementing and integrating </a:t>
            </a:r>
            <a:r>
              <a:rPr lang="en-US" sz="2000" b="0" dirty="0">
                <a:solidFill>
                  <a:srgbClr val="000C1A"/>
                </a:solidFill>
                <a:effectLst/>
                <a:latin typeface="Calibri" panose="020F0502020204030204" pitchFamily="34" charset="0"/>
                <a:cs typeface="Calibri" panose="020F0502020204030204" pitchFamily="34" charset="0"/>
              </a:rPr>
              <a:t>continuous delivery pipelines</a:t>
            </a:r>
            <a:r>
              <a:rPr lang="en-US" sz="2000" b="0" i="0" dirty="0">
                <a:solidFill>
                  <a:srgbClr val="000C1A"/>
                </a:solidFill>
                <a:effectLst/>
                <a:latin typeface="Calibri" panose="020F0502020204030204" pitchFamily="34" charset="0"/>
                <a:cs typeface="Calibri" panose="020F0502020204030204" pitchFamily="34" charset="0"/>
              </a:rPr>
              <a:t> into Jenkins.</a:t>
            </a:r>
            <a:endParaRPr lang="en-IN" sz="2000" b="1" kern="100" dirty="0">
              <a:solidFill>
                <a:srgbClr val="000C1A"/>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pPr>
            <a:r>
              <a:rPr lang="en-US" sz="2000" b="0" i="0" dirty="0">
                <a:solidFill>
                  <a:srgbClr val="000C1A"/>
                </a:solidFill>
                <a:effectLst/>
                <a:latin typeface="Calibri" panose="020F0502020204030204" pitchFamily="34" charset="0"/>
                <a:cs typeface="Calibri" panose="020F0502020204030204" pitchFamily="34" charset="0"/>
              </a:rPr>
              <a:t>A Pipeline is a user-defined model of a CD pipeline. A Pipeline’s code defines your entire build process, which typically includes stages for building an application, testing it and then delivering it.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80567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A7EAE-4B52-82ED-7615-F39A651D13E7}"/>
              </a:ext>
            </a:extLst>
          </p:cNvPr>
          <p:cNvSpPr txBox="1"/>
          <p:nvPr/>
        </p:nvSpPr>
        <p:spPr>
          <a:xfrm>
            <a:off x="2014330" y="414130"/>
            <a:ext cx="9753600" cy="7171194"/>
          </a:xfrm>
          <a:prstGeom prst="rect">
            <a:avLst/>
          </a:prstGeom>
          <a:noFill/>
        </p:spPr>
        <p:txBody>
          <a:bodyPr wrap="square" rtlCol="0">
            <a:spAutoFit/>
          </a:bodyPr>
          <a:lstStyle/>
          <a:p>
            <a:r>
              <a:rPr lang="en-IN" sz="2000" b="1" kern="100" dirty="0">
                <a:solidFill>
                  <a:srgbClr val="000C1A"/>
                </a:solidFill>
                <a:effectLst/>
                <a:latin typeface="Calibri" panose="020F0502020204030204" pitchFamily="34" charset="0"/>
                <a:ea typeface="Calibri" panose="020F0502020204030204" pitchFamily="34" charset="0"/>
                <a:cs typeface="Calibri" panose="020F0502020204030204" pitchFamily="34" charset="0"/>
              </a:rPr>
              <a:t>JENKINS MASTER AND SLAVE CONFIGURATION: - </a:t>
            </a:r>
            <a:r>
              <a:rPr lang="en-IN" sz="2000" kern="10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The Jenkins master acts to </a:t>
            </a:r>
            <a:r>
              <a:rPr lang="en-IN" sz="2000" kern="10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schedule the jobs, assign slaves, and send builds to slaves to execute the jobs</a:t>
            </a:r>
            <a:r>
              <a:rPr lang="en-IN" sz="2000" kern="10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 </a:t>
            </a: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order to perform testing in different environments, Jenkins uses various Slaves. Multiple slaves servers can be attached to single master server.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gn="ctr"/>
            <a:r>
              <a:rPr lang="en-IN" sz="2000" b="1" u="sng" kern="100" dirty="0">
                <a:effectLst/>
                <a:latin typeface="Calibri" panose="020F0502020204030204" pitchFamily="34" charset="0"/>
                <a:ea typeface="Calibri" panose="020F0502020204030204" pitchFamily="34" charset="0"/>
                <a:cs typeface="Calibri" panose="020F0502020204030204" pitchFamily="34" charset="0"/>
              </a:rPr>
              <a:t>JENKINS MASTER AND SLAVE ARCHITECTURE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3" name="Picture 2" descr="Configure Jenkins master — slave architecture in AWS">
            <a:extLst>
              <a:ext uri="{FF2B5EF4-FFF2-40B4-BE49-F238E27FC236}">
                <a16:creationId xmlns:a16="http://schemas.microsoft.com/office/drawing/2014/main" id="{99A16930-8C4D-72A0-119A-E2AD9EAC18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47" y="2239508"/>
            <a:ext cx="5494579" cy="4618492"/>
          </a:xfrm>
          <a:prstGeom prst="rect">
            <a:avLst/>
          </a:prstGeom>
          <a:noFill/>
          <a:ln>
            <a:noFill/>
          </a:ln>
        </p:spPr>
      </p:pic>
    </p:spTree>
    <p:extLst>
      <p:ext uri="{BB962C8B-B14F-4D97-AF65-F5344CB8AC3E}">
        <p14:creationId xmlns:p14="http://schemas.microsoft.com/office/powerpoint/2010/main" val="373093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05AAA-D5FF-CA7D-6D9F-3F21298B3C3F}"/>
              </a:ext>
            </a:extLst>
          </p:cNvPr>
          <p:cNvSpPr txBox="1"/>
          <p:nvPr/>
        </p:nvSpPr>
        <p:spPr>
          <a:xfrm>
            <a:off x="1722782" y="145774"/>
            <a:ext cx="10310191" cy="5636287"/>
          </a:xfrm>
          <a:prstGeom prst="rect">
            <a:avLst/>
          </a:prstGeom>
          <a:noFill/>
        </p:spPr>
        <p:txBody>
          <a:bodyPr wrap="square" rtlCol="0">
            <a:spAutoFit/>
          </a:bodyPr>
          <a:lstStyle/>
          <a:p>
            <a:r>
              <a:rPr lang="en-IN" sz="2000" b="1" dirty="0">
                <a:solidFill>
                  <a:srgbClr val="002060"/>
                </a:solidFill>
              </a:rPr>
              <a:t>PRE-REQUISTES:-</a:t>
            </a:r>
            <a:r>
              <a:rPr lang="en-IN" sz="2000" b="1" dirty="0">
                <a:solidFill>
                  <a:schemeClr val="accent1"/>
                </a:solidFill>
              </a:rPr>
              <a:t> </a:t>
            </a:r>
          </a:p>
          <a:p>
            <a:endParaRPr lang="en-IN" sz="2000" b="1" dirty="0">
              <a:solidFill>
                <a:schemeClr val="accent1"/>
              </a:solidFill>
            </a:endParaRPr>
          </a:p>
          <a:p>
            <a:pPr marL="742950" lvl="1" indent="-285750">
              <a:buFont typeface="Wingdings" panose="05000000000000000000" pitchFamily="2" charset="2"/>
              <a:buChar char="v"/>
            </a:pPr>
            <a:r>
              <a:rPr lang="en-IN" sz="2000" dirty="0">
                <a:latin typeface="Calibri" panose="020F0502020204030204" pitchFamily="34" charset="0"/>
                <a:cs typeface="Calibri" panose="020F0502020204030204" pitchFamily="34" charset="0"/>
              </a:rPr>
              <a:t>AWS Account</a:t>
            </a:r>
          </a:p>
          <a:p>
            <a:pPr lvl="1"/>
            <a:endParaRPr lang="en-IN" sz="2000"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v"/>
            </a:pPr>
            <a:r>
              <a:rPr lang="en-IN" sz="2000" dirty="0">
                <a:latin typeface="Calibri" panose="020F0502020204030204" pitchFamily="34" charset="0"/>
                <a:cs typeface="Calibri" panose="020F0502020204030204" pitchFamily="34" charset="0"/>
              </a:rPr>
              <a:t>EC2 Instance</a:t>
            </a:r>
          </a:p>
          <a:p>
            <a:pPr lvl="1"/>
            <a:endParaRPr lang="en-IN" sz="2000"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v"/>
            </a:pPr>
            <a:r>
              <a:rPr lang="en-IN" sz="2000" dirty="0">
                <a:latin typeface="Calibri" panose="020F0502020204030204" pitchFamily="34" charset="0"/>
                <a:cs typeface="Calibri" panose="020F0502020204030204" pitchFamily="34" charset="0"/>
              </a:rPr>
              <a:t>Jenkins</a:t>
            </a:r>
            <a:r>
              <a:rPr lang="en-IN" sz="2000" b="1" dirty="0">
                <a:solidFill>
                  <a:schemeClr val="accent1"/>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Server</a:t>
            </a:r>
          </a:p>
          <a:p>
            <a:pPr marL="742950" lvl="1" indent="-285750">
              <a:buFont typeface="Wingdings" panose="05000000000000000000" pitchFamily="2" charset="2"/>
              <a:buChar char="v"/>
            </a:pPr>
            <a:endParaRPr lang="en-IN" sz="2000" dirty="0">
              <a:latin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Create EC2 Instance for master server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kernal</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version +  t2.medium + 16gb storage) and  another EC2 Instance for Slave server(</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kernal</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t2.medium). Connect to the instances.</a:t>
            </a: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Install Jenkins in master server by executing Jenkins installations commands and setup Jenkins server.</a:t>
            </a:r>
          </a:p>
          <a:p>
            <a:pPr lvl="0">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latin typeface="Calibri" panose="020F0502020204030204" pitchFamily="34" charset="0"/>
              <a:cs typeface="Calibri" panose="020F0502020204030204" pitchFamily="34" charset="0"/>
            </a:endParaRPr>
          </a:p>
          <a:p>
            <a:pPr lvl="1"/>
            <a:endParaRPr lang="en-IN" b="1" dirty="0">
              <a:latin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798381BF-E816-D715-D63D-B5090583309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6057" y="3654215"/>
            <a:ext cx="5844964" cy="30937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7961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F7C2F-85C7-37DA-8C83-466D102EE085}"/>
              </a:ext>
            </a:extLst>
          </p:cNvPr>
          <p:cNvSpPr txBox="1"/>
          <p:nvPr/>
        </p:nvSpPr>
        <p:spPr>
          <a:xfrm>
            <a:off x="1603514" y="212735"/>
            <a:ext cx="10363200" cy="3293209"/>
          </a:xfrm>
          <a:prstGeom prst="rect">
            <a:avLst/>
          </a:prstGeom>
          <a:noFill/>
        </p:spPr>
        <p:txBody>
          <a:bodyPr wrap="square" rtlCol="0">
            <a:spAutoFit/>
          </a:bodyPr>
          <a:lstStyle/>
          <a:p>
            <a:pPr algn="ctr"/>
            <a:r>
              <a:rPr lang="en-IN" sz="2400" b="1" u="sng"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SLAVE NODE CONFIGURATIONS</a:t>
            </a:r>
          </a:p>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Create a new user, SSH key and copy the key into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Authorized_keys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PROCEDURE:-</a:t>
            </a:r>
          </a:p>
          <a:p>
            <a:pPr marL="342900" indent="-342900">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Times New Roman" panose="02020603050405020304" pitchFamily="18" charset="0"/>
              </a:rPr>
              <a:t>Update the instance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Times New Roman" panose="02020603050405020304" pitchFamily="18" charset="0"/>
              </a:rPr>
              <a:t>Install java in machine.</a:t>
            </a:r>
          </a:p>
          <a:p>
            <a:pPr marL="342900" indent="-342900">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Create a new user and add password to that user.</a:t>
            </a:r>
          </a:p>
          <a:p>
            <a:pPr marL="342900" indent="-342900">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Times New Roman" panose="02020603050405020304" pitchFamily="18" charset="0"/>
              </a:rPr>
              <a:t>Switch to the New user (slave3)</a:t>
            </a:r>
            <a:r>
              <a:rPr lang="en-IN"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Generate a new key in the user.</a:t>
            </a:r>
          </a:p>
          <a:p>
            <a:pPr marL="342900" indent="-342900">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Times New Roman" panose="02020603050405020304" pitchFamily="18" charset="0"/>
              </a:rPr>
              <a:t>Copy public key id_rsa.pub in new file with name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authorized_keys</a:t>
            </a:r>
            <a:r>
              <a:rPr lang="en-IN" sz="20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Times New Roman" panose="02020603050405020304" pitchFamily="18" charset="0"/>
              </a:rPr>
              <a:t>Change the permission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authorized_keys</a:t>
            </a:r>
            <a:r>
              <a:rPr lang="en-IN" sz="2000" dirty="0">
                <a:effectLst/>
                <a:latin typeface="Calibri" panose="020F0502020204030204" pitchFamily="34" charset="0"/>
                <a:ea typeface="Calibri" panose="020F0502020204030204" pitchFamily="34" charset="0"/>
                <a:cs typeface="Times New Roman" panose="02020603050405020304" pitchFamily="18" charset="0"/>
              </a:rPr>
              <a:t> file i.e., give all permissions to the user.</a:t>
            </a:r>
            <a:endParaRPr lang="en-IN" sz="2000" dirty="0"/>
          </a:p>
        </p:txBody>
      </p:sp>
      <p:pic>
        <p:nvPicPr>
          <p:cNvPr id="6" name="Picture 5">
            <a:extLst>
              <a:ext uri="{FF2B5EF4-FFF2-40B4-BE49-F238E27FC236}">
                <a16:creationId xmlns:a16="http://schemas.microsoft.com/office/drawing/2014/main" id="{23AD5B22-F9FD-4457-824E-F5D82F36C792}"/>
              </a:ext>
            </a:extLst>
          </p:cNvPr>
          <p:cNvPicPr>
            <a:picLocks noChangeAspect="1"/>
          </p:cNvPicPr>
          <p:nvPr/>
        </p:nvPicPr>
        <p:blipFill>
          <a:blip r:embed="rId2"/>
          <a:stretch>
            <a:fillRect/>
          </a:stretch>
        </p:blipFill>
        <p:spPr>
          <a:xfrm>
            <a:off x="612989" y="4108340"/>
            <a:ext cx="5212581" cy="19265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E5203B2A-CF2D-EFDA-FE9C-6755B157F7C2}"/>
              </a:ext>
            </a:extLst>
          </p:cNvPr>
          <p:cNvPicPr>
            <a:picLocks noChangeAspect="1"/>
          </p:cNvPicPr>
          <p:nvPr/>
        </p:nvPicPr>
        <p:blipFill>
          <a:blip r:embed="rId3"/>
          <a:stretch>
            <a:fillRect/>
          </a:stretch>
        </p:blipFill>
        <p:spPr>
          <a:xfrm>
            <a:off x="6096000" y="3564791"/>
            <a:ext cx="5989121" cy="32932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801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4BD0F2-FED9-97FE-7BAA-43F2B58C1287}"/>
              </a:ext>
            </a:extLst>
          </p:cNvPr>
          <p:cNvSpPr txBox="1"/>
          <p:nvPr/>
        </p:nvSpPr>
        <p:spPr>
          <a:xfrm>
            <a:off x="1603513" y="139148"/>
            <a:ext cx="10194787" cy="4462760"/>
          </a:xfrm>
          <a:prstGeom prst="rect">
            <a:avLst/>
          </a:prstGeom>
          <a:noFill/>
        </p:spPr>
        <p:txBody>
          <a:bodyPr wrap="square" rtlCol="0">
            <a:spAutoFit/>
          </a:bodyPr>
          <a:lstStyle/>
          <a:p>
            <a:pPr algn="ctr"/>
            <a:r>
              <a:rPr lang="en-IN" sz="2400" b="1" u="sng"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MASTER SERVER CONFIGURATION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Copy the slave node public key to master node’s known_hosts.</a:t>
            </a:r>
          </a:p>
          <a:p>
            <a:endParaRPr lang="en-IN" sz="2000" b="1" kern="100" dirty="0">
              <a:latin typeface="Calibri" panose="020F0502020204030204" pitchFamily="34" charset="0"/>
              <a:ea typeface="Calibri" panose="020F0502020204030204" pitchFamily="34" charset="0"/>
              <a:cs typeface="Times New Roman" panose="02020603050405020304" pitchFamily="18" charset="0"/>
            </a:endParaRPr>
          </a:p>
          <a:p>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PROCEDURE:-</a:t>
            </a:r>
          </a:p>
          <a:p>
            <a:pPr marL="342900" indent="-342900">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Times New Roman" panose="02020603050405020304" pitchFamily="18" charset="0"/>
              </a:rPr>
              <a:t>Create a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ssh</a:t>
            </a:r>
            <a:r>
              <a:rPr lang="en-IN" sz="2000" dirty="0">
                <a:effectLst/>
                <a:latin typeface="Calibri" panose="020F0502020204030204" pitchFamily="34" charset="0"/>
                <a:ea typeface="Calibri" panose="020F0502020204030204" pitchFamily="34" charset="0"/>
                <a:cs typeface="Times New Roman" panose="02020603050405020304" pitchFamily="18" charset="0"/>
              </a:rPr>
              <a:t> directory in path /var/lib/Jenkins/.</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ssh</a:t>
            </a:r>
            <a:r>
              <a:rPr lang="en-IN" sz="2000" dirty="0">
                <a:effectLst/>
                <a:latin typeface="Calibri" panose="020F0502020204030204" pitchFamily="34" charset="0"/>
                <a:ea typeface="Calibri" panose="020F0502020204030204" pitchFamily="34" charset="0"/>
                <a:cs typeface="Times New Roman" panose="02020603050405020304" pitchFamily="18" charset="0"/>
              </a:rPr>
              <a:t>.</a:t>
            </a:r>
            <a:endParaRPr lang="en-IN" sz="2400" b="1"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Times New Roman" panose="02020603050405020304" pitchFamily="18" charset="0"/>
              </a:rPr>
              <a:t>Go to the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ssh</a:t>
            </a:r>
            <a:r>
              <a:rPr lang="en-IN" sz="2000" dirty="0">
                <a:effectLst/>
                <a:latin typeface="Calibri" panose="020F0502020204030204" pitchFamily="34" charset="0"/>
                <a:ea typeface="Calibri" panose="020F0502020204030204" pitchFamily="34" charset="0"/>
                <a:cs typeface="Times New Roman" panose="02020603050405020304" pitchFamily="18" charset="0"/>
              </a:rPr>
              <a:t> directory.</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Change the permissions of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ssh</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directory i.e., give all permissions to users, group and others.</a:t>
            </a:r>
          </a:p>
          <a:p>
            <a:pPr marL="342900" indent="-342900">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Times New Roman" panose="02020603050405020304" pitchFamily="18" charset="0"/>
              </a:rPr>
              <a:t>copy the public key(id_rsa.pub) of slave node to known_hosts.</a:t>
            </a:r>
          </a:p>
          <a:p>
            <a:pPr marL="342900" indent="-342900">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Times New Roman" panose="02020603050405020304" pitchFamily="18" charset="0"/>
              </a:rPr>
              <a:t>Change the ownership known_hosts from ec2-user to Jenkins.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Change the permissions of known_hosts i.e., give all permissions to user only.</a:t>
            </a:r>
          </a:p>
          <a:p>
            <a:pPr marL="342900" indent="-342900">
              <a:buFont typeface="Wingdings" panose="05000000000000000000" pitchFamily="2" charset="2"/>
              <a:buChar char="Ø"/>
            </a:pP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pic>
        <p:nvPicPr>
          <p:cNvPr id="4" name="Picture 3">
            <a:extLst>
              <a:ext uri="{FF2B5EF4-FFF2-40B4-BE49-F238E27FC236}">
                <a16:creationId xmlns:a16="http://schemas.microsoft.com/office/drawing/2014/main" id="{932DBBB3-D7A9-69D2-A1C9-10D01FE88C7E}"/>
              </a:ext>
            </a:extLst>
          </p:cNvPr>
          <p:cNvPicPr>
            <a:picLocks noChangeAspect="1"/>
          </p:cNvPicPr>
          <p:nvPr/>
        </p:nvPicPr>
        <p:blipFill>
          <a:blip r:embed="rId2"/>
          <a:stretch>
            <a:fillRect/>
          </a:stretch>
        </p:blipFill>
        <p:spPr>
          <a:xfrm>
            <a:off x="2814971" y="4073356"/>
            <a:ext cx="8983329" cy="2419688"/>
          </a:xfrm>
          <a:prstGeom prst="rect">
            <a:avLst/>
          </a:prstGeom>
        </p:spPr>
      </p:pic>
    </p:spTree>
    <p:extLst>
      <p:ext uri="{BB962C8B-B14F-4D97-AF65-F5344CB8AC3E}">
        <p14:creationId xmlns:p14="http://schemas.microsoft.com/office/powerpoint/2010/main" val="103613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9A059C-68D3-814C-71C1-8DD5EBCF8054}"/>
              </a:ext>
            </a:extLst>
          </p:cNvPr>
          <p:cNvSpPr txBox="1"/>
          <p:nvPr/>
        </p:nvSpPr>
        <p:spPr>
          <a:xfrm>
            <a:off x="1639483" y="143881"/>
            <a:ext cx="10151165" cy="4739759"/>
          </a:xfrm>
          <a:prstGeom prst="rect">
            <a:avLst/>
          </a:prstGeom>
          <a:noFill/>
        </p:spPr>
        <p:txBody>
          <a:bodyPr wrap="square" rtlCol="0">
            <a:spAutoFit/>
          </a:bodyPr>
          <a:lstStyle/>
          <a:p>
            <a:pPr algn="ctr"/>
            <a:r>
              <a:rPr lang="en-IN" sz="2400" b="1" u="sng"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ATTACHING SLAVE NODE TO MASTER SERVER</a:t>
            </a:r>
          </a:p>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Attaching slaver server with master server.</a:t>
            </a:r>
          </a:p>
          <a:p>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PROCEDURE:-</a:t>
            </a:r>
          </a:p>
          <a:p>
            <a:pPr marL="342900" indent="-342900">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Times New Roman" panose="02020603050405020304" pitchFamily="18" charset="0"/>
              </a:rPr>
              <a:t>Go to Jenkins server.</a:t>
            </a:r>
            <a:endParaRPr lang="en-IN" sz="2400" b="1"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Click Manage Jenkins option in Dashboard.</a:t>
            </a:r>
          </a:p>
          <a:p>
            <a:pPr marL="342900" indent="-342900">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Click on Manage Nodes and Cloud and then click on New Node.</a:t>
            </a:r>
          </a:p>
          <a:p>
            <a:pPr marL="342900" indent="-342900">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Enter the node name and select permanent agent and click ok.</a:t>
            </a:r>
          </a:p>
          <a:p>
            <a:pPr marL="342900" indent="-342900">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Times New Roman" panose="02020603050405020304" pitchFamily="18" charset="0"/>
              </a:rPr>
              <a:t>Enter the Node configuration such description, label name, number of executors, credentials, remote root directory etc.</a:t>
            </a:r>
          </a:p>
          <a:p>
            <a:pPr marL="342900" indent="-342900">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While adding credentials choose kind as SSH username with private key and provide user name and private key which is generated in slave user.</a:t>
            </a:r>
          </a:p>
          <a:p>
            <a:pPr marL="342900" indent="-342900">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Click on save option and check in the log weather the slave server is online or offline. </a:t>
            </a:r>
          </a:p>
          <a:p>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pic>
        <p:nvPicPr>
          <p:cNvPr id="4" name="Picture 3">
            <a:extLst>
              <a:ext uri="{FF2B5EF4-FFF2-40B4-BE49-F238E27FC236}">
                <a16:creationId xmlns:a16="http://schemas.microsoft.com/office/drawing/2014/main" id="{B99C4453-2D2C-2762-27E0-DFBB203929DF}"/>
              </a:ext>
            </a:extLst>
          </p:cNvPr>
          <p:cNvPicPr>
            <a:picLocks noChangeAspect="1"/>
          </p:cNvPicPr>
          <p:nvPr/>
        </p:nvPicPr>
        <p:blipFill>
          <a:blip r:embed="rId2"/>
          <a:stretch>
            <a:fillRect/>
          </a:stretch>
        </p:blipFill>
        <p:spPr>
          <a:xfrm>
            <a:off x="5295900" y="4210983"/>
            <a:ext cx="6382878" cy="26470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95658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B7DAC-BA03-7A5D-39BE-869574F9654E}"/>
              </a:ext>
            </a:extLst>
          </p:cNvPr>
          <p:cNvSpPr txBox="1"/>
          <p:nvPr/>
        </p:nvSpPr>
        <p:spPr>
          <a:xfrm>
            <a:off x="1244600" y="190500"/>
            <a:ext cx="4051300" cy="646331"/>
          </a:xfrm>
          <a:prstGeom prst="rect">
            <a:avLst/>
          </a:prstGeom>
          <a:noFill/>
        </p:spPr>
        <p:txBody>
          <a:bodyPr wrap="square" rtlCol="0">
            <a:spAutoFit/>
          </a:bodyPr>
          <a:lstStyle/>
          <a:p>
            <a:r>
              <a:rPr lang="en-IN" sz="3600" b="1" dirty="0">
                <a:solidFill>
                  <a:srgbClr val="FF0000"/>
                </a:solidFill>
                <a:latin typeface="Calibri" panose="020F0502020204030204" pitchFamily="34" charset="0"/>
                <a:cs typeface="Calibri" panose="020F0502020204030204" pitchFamily="34" charset="0"/>
              </a:rPr>
              <a:t>CONFIGURATIONS:</a:t>
            </a:r>
          </a:p>
        </p:txBody>
      </p:sp>
      <p:pic>
        <p:nvPicPr>
          <p:cNvPr id="4" name="Picture 3">
            <a:extLst>
              <a:ext uri="{FF2B5EF4-FFF2-40B4-BE49-F238E27FC236}">
                <a16:creationId xmlns:a16="http://schemas.microsoft.com/office/drawing/2014/main" id="{188D18BA-1741-BEB7-CA54-61C6D39E23D2}"/>
              </a:ext>
            </a:extLst>
          </p:cNvPr>
          <p:cNvPicPr>
            <a:picLocks noChangeAspect="1"/>
          </p:cNvPicPr>
          <p:nvPr/>
        </p:nvPicPr>
        <p:blipFill>
          <a:blip r:embed="rId2"/>
          <a:stretch>
            <a:fillRect/>
          </a:stretch>
        </p:blipFill>
        <p:spPr>
          <a:xfrm>
            <a:off x="5158494" y="101599"/>
            <a:ext cx="6474706" cy="3135067"/>
          </a:xfrm>
          <a:prstGeom prst="rect">
            <a:avLst/>
          </a:prstGeom>
        </p:spPr>
      </p:pic>
      <p:pic>
        <p:nvPicPr>
          <p:cNvPr id="6" name="Picture 5">
            <a:extLst>
              <a:ext uri="{FF2B5EF4-FFF2-40B4-BE49-F238E27FC236}">
                <a16:creationId xmlns:a16="http://schemas.microsoft.com/office/drawing/2014/main" id="{448D4C6C-8C51-3709-7439-8838655828AE}"/>
              </a:ext>
            </a:extLst>
          </p:cNvPr>
          <p:cNvPicPr>
            <a:picLocks noChangeAspect="1"/>
          </p:cNvPicPr>
          <p:nvPr/>
        </p:nvPicPr>
        <p:blipFill>
          <a:blip r:embed="rId3"/>
          <a:stretch>
            <a:fillRect/>
          </a:stretch>
        </p:blipFill>
        <p:spPr>
          <a:xfrm>
            <a:off x="4994447" y="3653211"/>
            <a:ext cx="6802314" cy="2980110"/>
          </a:xfrm>
          <a:prstGeom prst="rect">
            <a:avLst/>
          </a:prstGeom>
        </p:spPr>
      </p:pic>
    </p:spTree>
    <p:extLst>
      <p:ext uri="{BB962C8B-B14F-4D97-AF65-F5344CB8AC3E}">
        <p14:creationId xmlns:p14="http://schemas.microsoft.com/office/powerpoint/2010/main" val="5763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2CAAE2-2187-E5B2-C55C-D7C5E8AEDCF8}"/>
              </a:ext>
            </a:extLst>
          </p:cNvPr>
          <p:cNvSpPr txBox="1"/>
          <p:nvPr/>
        </p:nvSpPr>
        <p:spPr>
          <a:xfrm>
            <a:off x="1549400" y="0"/>
            <a:ext cx="10083800" cy="6986528"/>
          </a:xfrm>
          <a:prstGeom prst="rect">
            <a:avLst/>
          </a:prstGeom>
          <a:noFill/>
        </p:spPr>
        <p:txBody>
          <a:bodyPr wrap="square" rtlCol="0">
            <a:spAutoFit/>
          </a:bodyPr>
          <a:lstStyle/>
          <a:p>
            <a:pPr algn="ctr"/>
            <a:r>
              <a:rPr lang="en-IN" sz="2800" b="1" u="sng" dirty="0">
                <a:solidFill>
                  <a:srgbClr val="FF0000"/>
                </a:solidFill>
                <a:latin typeface="Calibri" panose="020F0502020204030204" pitchFamily="34" charset="0"/>
                <a:cs typeface="Calibri" panose="020F0502020204030204" pitchFamily="34" charset="0"/>
              </a:rPr>
              <a:t>RUNNING A JOB IN SLAVE SERVER</a:t>
            </a:r>
          </a:p>
          <a:p>
            <a:endParaRPr lang="en-IN"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PROCEDURE: -</a:t>
            </a:r>
          </a:p>
          <a:p>
            <a:r>
              <a:rPr lang="en-IN" sz="2000" b="1" dirty="0">
                <a:latin typeface="Calibri" panose="020F0502020204030204" pitchFamily="34" charset="0"/>
                <a:cs typeface="Calibri" panose="020F0502020204030204" pitchFamily="34" charset="0"/>
              </a:rPr>
              <a:t> </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Login to Jenkins server.</a:t>
            </a:r>
          </a:p>
          <a:p>
            <a:endParaRPr lang="en-IN"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Create a new task by providing name and descriptions.</a:t>
            </a:r>
          </a:p>
          <a:p>
            <a:endParaRPr lang="en-IN"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Select “Restrict where this project can be run” option and provide label Name in “ Label Expression” to select the slave.</a:t>
            </a:r>
          </a:p>
          <a:p>
            <a:endParaRPr lang="en-IN"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Select Git as “Source Code Repository”.</a:t>
            </a:r>
          </a:p>
          <a:p>
            <a:endParaRPr lang="en-IN"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Provide Project repo URL with credentials.</a:t>
            </a:r>
          </a:p>
          <a:p>
            <a:endParaRPr lang="en-IN"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Select Execute Shell in Build Steps and provide execution command to run the project.</a:t>
            </a:r>
          </a:p>
          <a:p>
            <a:endParaRPr lang="en-IN"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Click Apply and Save option.</a:t>
            </a:r>
          </a:p>
          <a:p>
            <a:endParaRPr lang="en-IN"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After providing all project configuration build the project by selecting “Build Now”.</a:t>
            </a: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3187248"/>
      </p:ext>
    </p:extLst>
  </p:cSld>
  <p:clrMapOvr>
    <a:masterClrMapping/>
  </p:clrMapOvr>
</p:sld>
</file>

<file path=ppt/theme/theme1.xml><?xml version="1.0" encoding="utf-8"?>
<a:theme xmlns:a="http://schemas.openxmlformats.org/drawingml/2006/main" name="Wis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322</TotalTime>
  <Words>1291</Words>
  <Application>Microsoft Office PowerPoint</Application>
  <PresentationFormat>Widescreen</PresentationFormat>
  <Paragraphs>156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Symbol</vt:lpstr>
      <vt:lpstr>Wingdings</vt:lpstr>
      <vt:lpstr>Wingdings 3</vt:lpstr>
      <vt:lpstr>Wisp</vt:lpstr>
      <vt:lpstr>PART-1: JENKINS MASTER AND SLAVE CONFIGURATION  PART-2: BUILDING MAVEN PROJET AND DEPLOYING IN TOMCAT USING 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MASTER AND SLAVE CONFIGURATION</dc:title>
  <dc:creator>Mohammed Ajlaluddin</dc:creator>
  <cp:lastModifiedBy>Mohammed Ajlaluddin</cp:lastModifiedBy>
  <cp:revision>4</cp:revision>
  <dcterms:created xsi:type="dcterms:W3CDTF">2023-07-23T17:29:37Z</dcterms:created>
  <dcterms:modified xsi:type="dcterms:W3CDTF">2023-08-10T16:50:17Z</dcterms:modified>
</cp:coreProperties>
</file>