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56" r:id="rId2"/>
    <p:sldId id="257" r:id="rId3"/>
    <p:sldId id="260" r:id="rId4"/>
    <p:sldId id="259" r:id="rId5"/>
    <p:sldId id="261" r:id="rId6"/>
    <p:sldId id="262" r:id="rId7"/>
    <p:sldId id="263" r:id="rId8"/>
    <p:sldId id="264" r:id="rId9"/>
    <p:sldId id="266" r:id="rId10"/>
    <p:sldId id="267" r:id="rId11"/>
    <p:sldId id="269" r:id="rId12"/>
    <p:sldId id="25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72" d="100"/>
          <a:sy n="72" d="100"/>
        </p:scale>
        <p:origin x="660" y="7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7/12/2023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7/12/2023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
        <p:nvSpPr>
          <p:cNvPr id="7" name="Rectangle 6">
            <a:extLst>
              <a:ext uri="{FF2B5EF4-FFF2-40B4-BE49-F238E27FC236}">
                <a16:creationId xmlns:a16="http://schemas.microsoft.com/office/drawing/2014/main" id="{0E2729D9-B6AA-CE43-7905-B91AEAEF9D23}"/>
              </a:ext>
            </a:extLst>
          </p:cNvPr>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E163DD1-2954-3E42-DA76-ED7CF18927F0}"/>
              </a:ext>
            </a:extLst>
          </p:cNvPr>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4742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7/12/2023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585921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7/12/2023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581979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7/12/2023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345188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7/12/2023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523535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CC0096-1860-4642-9CD2-0079EA5E7CD1}" type="datetimeFigureOut">
              <a:rPr lang="en-US" smtClean="0"/>
              <a:pPr/>
              <a:t>7/12/2023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328157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CC0096-1860-4642-9CD2-0079EA5E7CD1}" type="datetimeFigureOut">
              <a:rPr lang="en-US" smtClean="0"/>
              <a:pPr/>
              <a:t>7/12/2023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909983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821588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570371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7/12/2023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7/12/2023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887408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3401481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216663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7/12/2023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380334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7/12/2023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455616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7/12/2023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188314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240341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8" name="Rectangle 7" descr="An empty placeholder to add an image. Click on the placeholder and select the image that you wish to add.">
            <a:extLst>
              <a:ext uri="{FF2B5EF4-FFF2-40B4-BE49-F238E27FC236}">
                <a16:creationId xmlns:a16="http://schemas.microsoft.com/office/drawing/2014/main" id="{27500575-48E9-73FA-C76B-F4886BD7D9D5}"/>
              </a:ext>
            </a:extLst>
          </p:cNvPr>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1356175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7CC0096-1860-4642-9CD2-0079EA5E7CD1}" type="datetimeFigureOut">
              <a:rPr lang="en-US" smtClean="0"/>
              <a:pPr/>
              <a:t>7/12/2023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3585824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56" r:id="rId18"/>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189472D-E73A-F0F8-739E-0CBB0B33682A}"/>
              </a:ext>
            </a:extLst>
          </p:cNvPr>
          <p:cNvSpPr txBox="1"/>
          <p:nvPr/>
        </p:nvSpPr>
        <p:spPr>
          <a:xfrm>
            <a:off x="2135560" y="692696"/>
            <a:ext cx="7920880" cy="1015663"/>
          </a:xfrm>
          <a:prstGeom prst="rect">
            <a:avLst/>
          </a:prstGeom>
          <a:noFill/>
        </p:spPr>
        <p:txBody>
          <a:bodyPr wrap="square" rtlCol="0">
            <a:spAutoFit/>
          </a:bodyPr>
          <a:lstStyle/>
          <a:p>
            <a:pPr algn="ctr"/>
            <a:r>
              <a:rPr lang="en-IN" sz="6000" b="1" dirty="0">
                <a:solidFill>
                  <a:schemeClr val="accent1">
                    <a:lumMod val="75000"/>
                  </a:schemeClr>
                </a:solidFill>
              </a:rPr>
              <a:t>PROJECT-3</a:t>
            </a:r>
          </a:p>
        </p:txBody>
      </p:sp>
      <p:sp>
        <p:nvSpPr>
          <p:cNvPr id="9" name="TextBox 8">
            <a:extLst>
              <a:ext uri="{FF2B5EF4-FFF2-40B4-BE49-F238E27FC236}">
                <a16:creationId xmlns:a16="http://schemas.microsoft.com/office/drawing/2014/main" id="{4D21724E-14F9-FB2D-6D94-10183806D9CE}"/>
              </a:ext>
            </a:extLst>
          </p:cNvPr>
          <p:cNvSpPr txBox="1"/>
          <p:nvPr/>
        </p:nvSpPr>
        <p:spPr>
          <a:xfrm>
            <a:off x="-16430" y="2996952"/>
            <a:ext cx="11928648" cy="3431709"/>
          </a:xfrm>
          <a:prstGeom prst="rect">
            <a:avLst/>
          </a:prstGeom>
          <a:noFill/>
        </p:spPr>
        <p:txBody>
          <a:bodyPr wrap="square" rtlCol="0">
            <a:spAutoFit/>
          </a:bodyPr>
          <a:lstStyle/>
          <a:p>
            <a:pPr algn="ctr"/>
            <a:r>
              <a:rPr lang="en-IN" sz="4000" dirty="0"/>
              <a:t>DEPLOYMENT OF PYTHON APPLICATION</a:t>
            </a:r>
          </a:p>
          <a:p>
            <a:pPr algn="ctr"/>
            <a:endParaRPr lang="en-IN" sz="3200" dirty="0"/>
          </a:p>
          <a:p>
            <a:pPr algn="ctr"/>
            <a:r>
              <a:rPr lang="en-IN" sz="4100" dirty="0"/>
              <a:t>          </a:t>
            </a:r>
          </a:p>
          <a:p>
            <a:pPr algn="ctr"/>
            <a:r>
              <a:rPr lang="en-IN" sz="3600" dirty="0"/>
              <a:t>                                                                     </a:t>
            </a:r>
            <a:r>
              <a:rPr lang="en-IN" sz="2800" dirty="0"/>
              <a:t>By:-</a:t>
            </a:r>
          </a:p>
          <a:p>
            <a:pPr algn="ctr"/>
            <a:r>
              <a:rPr lang="en-IN" sz="2800" dirty="0"/>
              <a:t>					                                                             Mohammed Ajlaluddin</a:t>
            </a:r>
          </a:p>
          <a:p>
            <a:pPr algn="ctr"/>
            <a:endParaRPr lang="en-IN" sz="4000"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0A1F92-8380-F2B7-6BC6-F7E80D73F66E}"/>
              </a:ext>
            </a:extLst>
          </p:cNvPr>
          <p:cNvSpPr txBox="1"/>
          <p:nvPr/>
        </p:nvSpPr>
        <p:spPr>
          <a:xfrm>
            <a:off x="191344" y="260648"/>
            <a:ext cx="11809312" cy="7201972"/>
          </a:xfrm>
          <a:prstGeom prst="rect">
            <a:avLst/>
          </a:prstGeom>
          <a:noFill/>
        </p:spPr>
        <p:txBody>
          <a:bodyPr wrap="square" rtlCol="0">
            <a:spAutoFit/>
          </a:bodyPr>
          <a:lstStyle/>
          <a:p>
            <a:pPr algn="ctr"/>
            <a:r>
              <a:rPr lang="en-US" sz="2400" b="1" u="sng" dirty="0">
                <a:solidFill>
                  <a:schemeClr val="accent1"/>
                </a:solidFill>
              </a:rPr>
              <a:t>MODULE-4</a:t>
            </a:r>
          </a:p>
          <a:p>
            <a:pPr algn="ctr"/>
            <a:r>
              <a:rPr lang="en-US" sz="2400" b="1" u="sng" dirty="0">
                <a:solidFill>
                  <a:schemeClr val="accent1"/>
                </a:solidFill>
              </a:rPr>
              <a:t>DEPLOYMENT OF PYTHON APPLICATION THROUGH JENKINS BY USING TERRAFORM SCRIPT</a:t>
            </a:r>
            <a:endParaRPr lang="en-IN" sz="2400" b="1" u="sng" dirty="0">
              <a:solidFill>
                <a:schemeClr val="accent1"/>
              </a:solidFill>
            </a:endParaRPr>
          </a:p>
          <a:p>
            <a:pPr algn="ctr"/>
            <a:endParaRPr lang="en-IN" dirty="0"/>
          </a:p>
          <a:p>
            <a:r>
              <a:rPr lang="en-IN" b="1" dirty="0">
                <a:solidFill>
                  <a:srgbClr val="FF0000"/>
                </a:solidFill>
              </a:rPr>
              <a:t>PROCEDURE: -</a:t>
            </a:r>
          </a:p>
          <a:p>
            <a:endParaRPr lang="en-IN" dirty="0"/>
          </a:p>
          <a:p>
            <a:pPr marL="285750" indent="-285750">
              <a:buFont typeface="Wingdings" panose="05000000000000000000" pitchFamily="2" charset="2"/>
              <a:buChar char="v"/>
            </a:pPr>
            <a:r>
              <a:rPr lang="en-US" sz="2000" dirty="0"/>
              <a:t>Launch a EC2 Instance by giving 8080 port in security group.</a:t>
            </a:r>
          </a:p>
          <a:p>
            <a:endParaRPr lang="en-US" sz="2000" dirty="0"/>
          </a:p>
          <a:p>
            <a:pPr marL="285750" indent="-285750">
              <a:buFont typeface="Wingdings" panose="05000000000000000000" pitchFamily="2" charset="2"/>
              <a:buChar char="v"/>
            </a:pPr>
            <a:r>
              <a:rPr lang="en-US" sz="2000" dirty="0"/>
              <a:t>Connect to the Jenkins server by browsing public Ip of instance with 8080 port.</a:t>
            </a:r>
          </a:p>
          <a:p>
            <a:endParaRPr lang="en-US" sz="2000" dirty="0"/>
          </a:p>
          <a:p>
            <a:pPr marL="285750" indent="-285750">
              <a:buFont typeface="Wingdings" panose="05000000000000000000" pitchFamily="2" charset="2"/>
              <a:buChar char="v"/>
            </a:pPr>
            <a:r>
              <a:rPr lang="en-US" sz="2000" dirty="0"/>
              <a:t>Create a new freestyle project and give project description .</a:t>
            </a:r>
          </a:p>
          <a:p>
            <a:endParaRPr lang="en-US" sz="2000" dirty="0"/>
          </a:p>
          <a:p>
            <a:pPr marL="285750" indent="-285750">
              <a:buFont typeface="Wingdings" panose="05000000000000000000" pitchFamily="2" charset="2"/>
              <a:buChar char="v"/>
            </a:pPr>
            <a:r>
              <a:rPr lang="en-US" sz="2000" dirty="0"/>
              <a:t>Select Git as source code management and provide Userdata.sh repo URL with credentials.</a:t>
            </a:r>
          </a:p>
          <a:p>
            <a:endParaRPr lang="en-US" sz="2000" dirty="0"/>
          </a:p>
          <a:p>
            <a:pPr marL="285750" indent="-285750">
              <a:buFont typeface="Wingdings" panose="05000000000000000000" pitchFamily="2" charset="2"/>
              <a:buChar char="v"/>
            </a:pPr>
            <a:r>
              <a:rPr lang="en-US" sz="2000" dirty="0"/>
              <a:t>Select Execute Shell in build steps and provide “./data.sh”.</a:t>
            </a:r>
          </a:p>
          <a:p>
            <a:endParaRPr lang="en-US" sz="2000" dirty="0"/>
          </a:p>
          <a:p>
            <a:pPr marL="285750" indent="-285750">
              <a:buFont typeface="Wingdings" panose="05000000000000000000" pitchFamily="2" charset="2"/>
              <a:buChar char="v"/>
            </a:pPr>
            <a:r>
              <a:rPr lang="en-US" sz="2000" dirty="0"/>
              <a:t>Build the project </a:t>
            </a:r>
          </a:p>
          <a:p>
            <a:pPr marL="285750" indent="-285750">
              <a:buFont typeface="Wingdings" panose="05000000000000000000" pitchFamily="2" charset="2"/>
              <a:buChar char="v"/>
            </a:pPr>
            <a:endParaRPr lang="en-US" sz="2000" dirty="0"/>
          </a:p>
          <a:p>
            <a:pPr marL="285750" indent="-285750">
              <a:buFont typeface="Wingdings" panose="05000000000000000000" pitchFamily="2" charset="2"/>
              <a:buChar char="v"/>
            </a:pPr>
            <a:r>
              <a:rPr lang="en-US" sz="2000" dirty="0"/>
              <a:t>After building check the console output to check the output.</a:t>
            </a:r>
          </a:p>
          <a:p>
            <a:endParaRPr lang="en-US" sz="2000" dirty="0"/>
          </a:p>
          <a:p>
            <a:pPr marL="285750" indent="-285750">
              <a:buFont typeface="Wingdings" panose="05000000000000000000" pitchFamily="2" charset="2"/>
              <a:buChar char="v"/>
            </a:pPr>
            <a:r>
              <a:rPr lang="en-US" sz="2000" dirty="0"/>
              <a:t>Browse the public Ip of instance with given port to see python web application.</a:t>
            </a:r>
          </a:p>
          <a:p>
            <a:pPr marL="285750" indent="-285750">
              <a:buFont typeface="Wingdings" panose="05000000000000000000" pitchFamily="2" charset="2"/>
              <a:buChar char="v"/>
            </a:pPr>
            <a:endParaRPr lang="en-US" sz="2000" dirty="0"/>
          </a:p>
          <a:p>
            <a:pPr marL="285750" indent="-285750">
              <a:buFont typeface="Wingdings" panose="05000000000000000000" pitchFamily="2" charset="2"/>
              <a:buChar char="v"/>
            </a:pPr>
            <a:endParaRPr lang="en-US" dirty="0"/>
          </a:p>
        </p:txBody>
      </p:sp>
    </p:spTree>
    <p:extLst>
      <p:ext uri="{BB962C8B-B14F-4D97-AF65-F5344CB8AC3E}">
        <p14:creationId xmlns:p14="http://schemas.microsoft.com/office/powerpoint/2010/main" val="2137331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445E16-A1E4-86DE-6FB6-ADF00DF86F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663" y="1412776"/>
            <a:ext cx="9948673" cy="532859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TextBox 4">
            <a:extLst>
              <a:ext uri="{FF2B5EF4-FFF2-40B4-BE49-F238E27FC236}">
                <a16:creationId xmlns:a16="http://schemas.microsoft.com/office/drawing/2014/main" id="{CAED3899-3481-ACC5-610A-F4CED0E54508}"/>
              </a:ext>
            </a:extLst>
          </p:cNvPr>
          <p:cNvSpPr txBox="1"/>
          <p:nvPr/>
        </p:nvSpPr>
        <p:spPr>
          <a:xfrm>
            <a:off x="479376" y="260648"/>
            <a:ext cx="2591002" cy="646331"/>
          </a:xfrm>
          <a:prstGeom prst="rect">
            <a:avLst/>
          </a:prstGeom>
          <a:noFill/>
        </p:spPr>
        <p:txBody>
          <a:bodyPr wrap="square" rtlCol="0">
            <a:spAutoFit/>
          </a:bodyPr>
          <a:lstStyle/>
          <a:p>
            <a:r>
              <a:rPr lang="en-US" sz="3600" b="1" dirty="0">
                <a:solidFill>
                  <a:schemeClr val="accent1"/>
                </a:solidFill>
                <a:latin typeface="+mj-lt"/>
              </a:rPr>
              <a:t>OUTPUT</a:t>
            </a:r>
            <a:endParaRPr lang="en-IN" sz="3600" b="1" dirty="0">
              <a:solidFill>
                <a:schemeClr val="accent1"/>
              </a:solidFill>
              <a:latin typeface="+mj-lt"/>
            </a:endParaRPr>
          </a:p>
        </p:txBody>
      </p:sp>
    </p:spTree>
    <p:extLst>
      <p:ext uri="{BB962C8B-B14F-4D97-AF65-F5344CB8AC3E}">
        <p14:creationId xmlns:p14="http://schemas.microsoft.com/office/powerpoint/2010/main" val="568953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C3A37A-8F8E-3E34-296E-3F69C13AFE77}"/>
              </a:ext>
            </a:extLst>
          </p:cNvPr>
          <p:cNvSpPr txBox="1"/>
          <p:nvPr/>
        </p:nvSpPr>
        <p:spPr>
          <a:xfrm>
            <a:off x="623392" y="476672"/>
            <a:ext cx="10153128" cy="6122125"/>
          </a:xfrm>
          <a:prstGeom prst="rect">
            <a:avLst/>
          </a:prstGeom>
          <a:noFill/>
        </p:spPr>
        <p:txBody>
          <a:bodyPr wrap="square" rtlCol="0">
            <a:spAutoFit/>
          </a:bodyPr>
          <a:lstStyle/>
          <a:p>
            <a:pPr>
              <a:lnSpc>
                <a:spcPct val="107000"/>
              </a:lnSpc>
              <a:spcAft>
                <a:spcPts val="800"/>
              </a:spcAft>
            </a:pPr>
            <a:r>
              <a:rPr lang="en-US" sz="2400" b="1" kern="100" dirty="0">
                <a:solidFill>
                  <a:schemeClr val="accent1"/>
                </a:solidFill>
                <a:effectLst/>
                <a:ea typeface="Calibri" panose="020F0502020204030204" pitchFamily="34" charset="0"/>
                <a:cs typeface="Times New Roman" panose="02020603050405020304" pitchFamily="18" charset="0"/>
              </a:rPr>
              <a:t>What is Webhook?</a:t>
            </a:r>
            <a:endParaRPr lang="en-IN" sz="2400" kern="100" dirty="0">
              <a:solidFill>
                <a:schemeClr val="accent1"/>
              </a:solidFill>
              <a:effectLst/>
              <a:ea typeface="Calibri" panose="020F0502020204030204" pitchFamily="34" charset="0"/>
              <a:cs typeface="Times New Roman" panose="02020603050405020304" pitchFamily="18" charset="0"/>
            </a:endParaRPr>
          </a:p>
          <a:p>
            <a:pPr>
              <a:lnSpc>
                <a:spcPct val="107000"/>
              </a:lnSpc>
              <a:spcAft>
                <a:spcPts val="800"/>
              </a:spcAft>
            </a:pPr>
            <a:r>
              <a:rPr lang="en-US" sz="2400" kern="100" dirty="0">
                <a:effectLst/>
                <a:ea typeface="Calibri" panose="020F0502020204030204" pitchFamily="34" charset="0"/>
                <a:cs typeface="Times New Roman" panose="02020603050405020304" pitchFamily="18" charset="0"/>
              </a:rPr>
              <a:t>A webhook enables third-party services like GitHub to send real-time updates to an application. Updates are triggered by an event or an action by the webhook provider like push to a repository, any commit to a code or pull request creation.</a:t>
            </a:r>
            <a:endParaRPr lang="en-IN" sz="24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n-US" sz="2400" b="1" kern="100" dirty="0">
                <a:solidFill>
                  <a:schemeClr val="accent1"/>
                </a:solidFill>
                <a:effectLst/>
                <a:ea typeface="Calibri" panose="020F0502020204030204" pitchFamily="34" charset="0"/>
                <a:cs typeface="Times New Roman" panose="02020603050405020304" pitchFamily="18" charset="0"/>
              </a:rPr>
              <a:t>What is POLLSCM?</a:t>
            </a:r>
            <a:endParaRPr lang="en-IN" sz="2400" kern="100" dirty="0">
              <a:solidFill>
                <a:schemeClr val="accent1"/>
              </a:solidFill>
              <a:effectLst/>
              <a:ea typeface="Calibri" panose="020F0502020204030204" pitchFamily="34" charset="0"/>
              <a:cs typeface="Times New Roman" panose="02020603050405020304" pitchFamily="18" charset="0"/>
            </a:endParaRPr>
          </a:p>
          <a:p>
            <a:pPr>
              <a:lnSpc>
                <a:spcPct val="107000"/>
              </a:lnSpc>
              <a:spcAft>
                <a:spcPts val="800"/>
              </a:spcAft>
            </a:pPr>
            <a:r>
              <a:rPr lang="en-US" sz="2400" kern="100" dirty="0">
                <a:effectLst/>
                <a:ea typeface="Calibri" panose="020F0502020204030204" pitchFamily="34" charset="0"/>
                <a:cs typeface="Times New Roman" panose="02020603050405020304" pitchFamily="18" charset="0"/>
              </a:rPr>
              <a:t>Poll SCM  polls the SCM periodically for checking if any changes or any new commits were made to the code and shall build the project if any new commits were pushed since the last build.</a:t>
            </a:r>
            <a:endParaRPr lang="en-IN" sz="24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n-US" sz="2400" b="1" kern="100" dirty="0">
                <a:solidFill>
                  <a:schemeClr val="accent1"/>
                </a:solidFill>
                <a:effectLst/>
                <a:ea typeface="Calibri" panose="020F0502020204030204" pitchFamily="34" charset="0"/>
                <a:cs typeface="Times New Roman" panose="02020603050405020304" pitchFamily="18" charset="0"/>
              </a:rPr>
              <a:t>What is Build Periodically?</a:t>
            </a:r>
            <a:endParaRPr lang="en-IN" sz="2400" kern="100" dirty="0">
              <a:solidFill>
                <a:schemeClr val="accent1"/>
              </a:solidFill>
              <a:effectLst/>
              <a:ea typeface="Calibri" panose="020F0502020204030204" pitchFamily="34" charset="0"/>
              <a:cs typeface="Times New Roman" panose="02020603050405020304" pitchFamily="18" charset="0"/>
            </a:endParaRPr>
          </a:p>
          <a:p>
            <a:pPr>
              <a:lnSpc>
                <a:spcPct val="107000"/>
              </a:lnSpc>
              <a:spcAft>
                <a:spcPts val="800"/>
              </a:spcAft>
            </a:pPr>
            <a:r>
              <a:rPr lang="en-US" sz="2400" kern="100" dirty="0">
                <a:effectLst/>
                <a:ea typeface="Calibri" panose="020F0502020204030204" pitchFamily="34" charset="0"/>
                <a:cs typeface="Times New Roman" panose="02020603050405020304" pitchFamily="18" charset="0"/>
              </a:rPr>
              <a:t>Build Periodically is process where we can set a time so that after every desired time the project will build automatically whether new changes or commits are happened or not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18287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370AD0-D2BA-E0AB-CC17-B045E1AEF138}"/>
              </a:ext>
            </a:extLst>
          </p:cNvPr>
          <p:cNvSpPr txBox="1"/>
          <p:nvPr/>
        </p:nvSpPr>
        <p:spPr>
          <a:xfrm>
            <a:off x="911424" y="260648"/>
            <a:ext cx="9649072" cy="6562053"/>
          </a:xfrm>
          <a:prstGeom prst="rect">
            <a:avLst/>
          </a:prstGeom>
          <a:noFill/>
        </p:spPr>
        <p:txBody>
          <a:bodyPr wrap="square" rtlCol="0">
            <a:spAutoFit/>
          </a:bodyPr>
          <a:lstStyle/>
          <a:p>
            <a:pPr>
              <a:lnSpc>
                <a:spcPct val="107000"/>
              </a:lnSpc>
              <a:spcAft>
                <a:spcPts val="800"/>
              </a:spcAft>
            </a:pPr>
            <a:r>
              <a:rPr lang="en-US" sz="3200" b="1" kern="100" dirty="0">
                <a:solidFill>
                  <a:schemeClr val="accent1"/>
                </a:solidFill>
                <a:effectLst/>
                <a:ea typeface="Calibri" panose="020F0502020204030204" pitchFamily="34" charset="0"/>
                <a:cs typeface="Times New Roman" panose="02020603050405020304" pitchFamily="18" charset="0"/>
              </a:rPr>
              <a:t>Module-1:</a:t>
            </a:r>
            <a:r>
              <a:rPr lang="en-US" sz="3200" kern="100" dirty="0">
                <a:solidFill>
                  <a:schemeClr val="bg1"/>
                </a:solidFill>
                <a:effectLst/>
                <a:ea typeface="Calibri" panose="020F0502020204030204" pitchFamily="34" charset="0"/>
                <a:cs typeface="Times New Roman" panose="02020603050405020304" pitchFamily="18" charset="0"/>
              </a:rPr>
              <a:t> </a:t>
            </a:r>
            <a:r>
              <a:rPr lang="en-US" sz="3200" kern="100" dirty="0">
                <a:effectLst/>
                <a:ea typeface="Calibri" panose="020F0502020204030204" pitchFamily="34" charset="0"/>
                <a:cs typeface="Times New Roman" panose="02020603050405020304" pitchFamily="18" charset="0"/>
              </a:rPr>
              <a:t>Manual Deployment</a:t>
            </a:r>
            <a:endParaRPr lang="en-IN" sz="32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n-US" sz="3200" b="1" kern="100" dirty="0">
                <a:solidFill>
                  <a:schemeClr val="accent1"/>
                </a:solidFill>
                <a:effectLst/>
                <a:ea typeface="Calibri" panose="020F0502020204030204" pitchFamily="34" charset="0"/>
                <a:cs typeface="Times New Roman" panose="02020603050405020304" pitchFamily="18" charset="0"/>
              </a:rPr>
              <a:t>Module-2:</a:t>
            </a:r>
            <a:r>
              <a:rPr lang="en-US" sz="3200" kern="100" dirty="0">
                <a:effectLst/>
                <a:ea typeface="Calibri" panose="020F0502020204030204" pitchFamily="34" charset="0"/>
                <a:cs typeface="Times New Roman" panose="02020603050405020304" pitchFamily="18" charset="0"/>
              </a:rPr>
              <a:t> Deployment Through Terraform Script</a:t>
            </a:r>
            <a:endParaRPr lang="en-IN" sz="32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n-US" sz="3200" b="1" kern="100" dirty="0">
                <a:solidFill>
                  <a:schemeClr val="accent1"/>
                </a:solidFill>
                <a:effectLst/>
                <a:ea typeface="Calibri" panose="020F0502020204030204" pitchFamily="34" charset="0"/>
                <a:cs typeface="Times New Roman" panose="02020603050405020304" pitchFamily="18" charset="0"/>
              </a:rPr>
              <a:t>Module-3:</a:t>
            </a:r>
            <a:r>
              <a:rPr lang="en-US" sz="3200" kern="100" dirty="0">
                <a:solidFill>
                  <a:schemeClr val="accent1"/>
                </a:solidFill>
                <a:effectLst/>
                <a:ea typeface="Calibri" panose="020F0502020204030204" pitchFamily="34" charset="0"/>
                <a:cs typeface="Times New Roman" panose="02020603050405020304" pitchFamily="18" charset="0"/>
              </a:rPr>
              <a:t> </a:t>
            </a:r>
            <a:r>
              <a:rPr lang="en-US" sz="3200" kern="100" dirty="0">
                <a:effectLst/>
                <a:ea typeface="Calibri" panose="020F0502020204030204" pitchFamily="34" charset="0"/>
                <a:cs typeface="Times New Roman" panose="02020603050405020304" pitchFamily="18" charset="0"/>
              </a:rPr>
              <a:t>Automation Deployment Through Jenkins</a:t>
            </a:r>
            <a:endParaRPr lang="en-IN" sz="32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n-US" sz="3200" b="1" kern="100" dirty="0">
                <a:solidFill>
                  <a:schemeClr val="accent1"/>
                </a:solidFill>
                <a:effectLst/>
                <a:ea typeface="Calibri" panose="020F0502020204030204" pitchFamily="34" charset="0"/>
                <a:cs typeface="Times New Roman" panose="02020603050405020304" pitchFamily="18" charset="0"/>
              </a:rPr>
              <a:t>Module-4:</a:t>
            </a:r>
            <a:r>
              <a:rPr lang="en-US" sz="3200" kern="100" dirty="0">
                <a:effectLst/>
                <a:ea typeface="Calibri" panose="020F0502020204030204" pitchFamily="34" charset="0"/>
                <a:cs typeface="Times New Roman" panose="02020603050405020304" pitchFamily="18" charset="0"/>
              </a:rPr>
              <a:t> Deployment Through Jenkins by Using Terraform Script</a:t>
            </a:r>
          </a:p>
          <a:p>
            <a:pPr>
              <a:lnSpc>
                <a:spcPct val="107000"/>
              </a:lnSpc>
              <a:spcAft>
                <a:spcPts val="800"/>
              </a:spcAft>
            </a:pPr>
            <a:r>
              <a:rPr lang="en-US" sz="3200" b="1" kern="100" dirty="0">
                <a:solidFill>
                  <a:schemeClr val="accent1"/>
                </a:solidFill>
                <a:ea typeface="Calibri" panose="020F0502020204030204" pitchFamily="34" charset="0"/>
                <a:cs typeface="Times New Roman" panose="02020603050405020304" pitchFamily="18" charset="0"/>
              </a:rPr>
              <a:t>Tools used in this project: -</a:t>
            </a:r>
          </a:p>
          <a:p>
            <a:pPr marL="2286000" lvl="4" indent="-457200">
              <a:lnSpc>
                <a:spcPct val="107000"/>
              </a:lnSpc>
              <a:spcAft>
                <a:spcPts val="800"/>
              </a:spcAft>
              <a:buFont typeface="Wingdings" panose="05000000000000000000" pitchFamily="2" charset="2"/>
              <a:buChar char="v"/>
            </a:pPr>
            <a:r>
              <a:rPr lang="en-US" sz="3200" b="1" kern="100" dirty="0">
                <a:ea typeface="Calibri" panose="020F0502020204030204" pitchFamily="34" charset="0"/>
                <a:cs typeface="Times New Roman" panose="02020603050405020304" pitchFamily="18" charset="0"/>
              </a:rPr>
              <a:t>Git</a:t>
            </a:r>
          </a:p>
          <a:p>
            <a:pPr marL="2286000" lvl="4" indent="-457200">
              <a:lnSpc>
                <a:spcPct val="107000"/>
              </a:lnSpc>
              <a:spcAft>
                <a:spcPts val="800"/>
              </a:spcAft>
              <a:buFont typeface="Wingdings" panose="05000000000000000000" pitchFamily="2" charset="2"/>
              <a:buChar char="v"/>
            </a:pPr>
            <a:r>
              <a:rPr lang="en-US" sz="3200" b="1" kern="100" dirty="0">
                <a:ea typeface="Calibri" panose="020F0502020204030204" pitchFamily="34" charset="0"/>
                <a:cs typeface="Times New Roman" panose="02020603050405020304" pitchFamily="18" charset="0"/>
              </a:rPr>
              <a:t>Jenkins	</a:t>
            </a:r>
          </a:p>
          <a:p>
            <a:pPr marL="2286000" lvl="4" indent="-457200">
              <a:lnSpc>
                <a:spcPct val="107000"/>
              </a:lnSpc>
              <a:spcAft>
                <a:spcPts val="800"/>
              </a:spcAft>
              <a:buFont typeface="Wingdings" panose="05000000000000000000" pitchFamily="2" charset="2"/>
              <a:buChar char="v"/>
            </a:pPr>
            <a:r>
              <a:rPr lang="en-US" sz="3200" b="1" kern="100" dirty="0">
                <a:ea typeface="Calibri" panose="020F0502020204030204" pitchFamily="34" charset="0"/>
                <a:cs typeface="Times New Roman" panose="02020603050405020304" pitchFamily="18" charset="0"/>
              </a:rPr>
              <a:t>Terraform</a:t>
            </a:r>
          </a:p>
          <a:p>
            <a:pPr>
              <a:lnSpc>
                <a:spcPct val="107000"/>
              </a:lnSpc>
              <a:spcAft>
                <a:spcPts val="800"/>
              </a:spcAft>
            </a:pPr>
            <a:r>
              <a:rPr lang="en-US" sz="3200" kern="100" dirty="0">
                <a:effectLst/>
                <a:ea typeface="Calibri" panose="020F0502020204030204" pitchFamily="34" charset="0"/>
                <a:cs typeface="Times New Roman" panose="02020603050405020304" pitchFamily="18" charset="0"/>
              </a:rPr>
              <a:t>		</a:t>
            </a:r>
            <a:endParaRPr lang="en-IN" sz="3200" kern="1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79663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CDCA40-9979-C38C-283D-10D8A4F80160}"/>
              </a:ext>
            </a:extLst>
          </p:cNvPr>
          <p:cNvSpPr txBox="1"/>
          <p:nvPr/>
        </p:nvSpPr>
        <p:spPr>
          <a:xfrm>
            <a:off x="335360" y="0"/>
            <a:ext cx="11233248" cy="8171468"/>
          </a:xfrm>
          <a:prstGeom prst="rect">
            <a:avLst/>
          </a:prstGeom>
          <a:noFill/>
        </p:spPr>
        <p:txBody>
          <a:bodyPr wrap="square" rtlCol="0">
            <a:spAutoFit/>
          </a:bodyPr>
          <a:lstStyle/>
          <a:p>
            <a:r>
              <a:rPr lang="en-IN" sz="2100" b="1" dirty="0">
                <a:solidFill>
                  <a:schemeClr val="accent1"/>
                </a:solidFill>
              </a:rPr>
              <a:t>What is Flask?</a:t>
            </a:r>
          </a:p>
          <a:p>
            <a:endParaRPr lang="en-IN" sz="2100" b="1" dirty="0">
              <a:solidFill>
                <a:schemeClr val="accent1"/>
              </a:solidFill>
            </a:endParaRPr>
          </a:p>
          <a:p>
            <a:r>
              <a:rPr lang="en-IN" sz="2100" dirty="0"/>
              <a:t>	Flask is a small and light weight python web framework that provides useful tools and features that make creating web applications in python easier.</a:t>
            </a:r>
          </a:p>
          <a:p>
            <a:r>
              <a:rPr lang="en-IN" sz="2100" dirty="0"/>
              <a:t>It gives developer flexibility and is more accessible framework for new developers since you can build a web application quickly using only a single python file.</a:t>
            </a:r>
          </a:p>
          <a:p>
            <a:endParaRPr lang="en-IN" sz="2100" dirty="0"/>
          </a:p>
          <a:p>
            <a:r>
              <a:rPr lang="en-IN" sz="2100" b="1" dirty="0">
                <a:solidFill>
                  <a:schemeClr val="accent1"/>
                </a:solidFill>
              </a:rPr>
              <a:t>What is PIP? </a:t>
            </a:r>
          </a:p>
          <a:p>
            <a:endParaRPr lang="en-IN" sz="2100" b="1" dirty="0"/>
          </a:p>
          <a:p>
            <a:r>
              <a:rPr lang="en-IN" sz="2100" dirty="0"/>
              <a:t>	PIP is a package management system used to install and manage software packages written in python. It stands for “Preferred Installer Program”.</a:t>
            </a:r>
          </a:p>
          <a:p>
            <a:endParaRPr lang="en-IN" sz="2100" dirty="0"/>
          </a:p>
          <a:p>
            <a:r>
              <a:rPr lang="en-IN" sz="2100" b="1" dirty="0">
                <a:solidFill>
                  <a:schemeClr val="accent1"/>
                </a:solidFill>
              </a:rPr>
              <a:t>PYTHON: - </a:t>
            </a:r>
          </a:p>
          <a:p>
            <a:r>
              <a:rPr lang="en-IN" sz="2100" dirty="0"/>
              <a:t>	Python is a computer programming language often used to build websites and software automate tools.</a:t>
            </a:r>
            <a:br>
              <a:rPr lang="en-IN" sz="2100" dirty="0"/>
            </a:br>
            <a:endParaRPr lang="en-IN" sz="2100" dirty="0"/>
          </a:p>
          <a:p>
            <a:r>
              <a:rPr lang="en-IN" sz="2100" b="1" dirty="0">
                <a:solidFill>
                  <a:schemeClr val="accent1"/>
                </a:solidFill>
              </a:rPr>
              <a:t>PRE-REQUISTES:- </a:t>
            </a:r>
          </a:p>
          <a:p>
            <a:pPr marL="1657350" lvl="3" indent="-285750">
              <a:buFont typeface="Wingdings" panose="05000000000000000000" pitchFamily="2" charset="2"/>
              <a:buChar char="v"/>
            </a:pPr>
            <a:r>
              <a:rPr lang="en-IN" sz="2100" dirty="0"/>
              <a:t>AWS Account</a:t>
            </a:r>
          </a:p>
          <a:p>
            <a:pPr marL="1657350" lvl="3" indent="-285750">
              <a:buFont typeface="Wingdings" panose="05000000000000000000" pitchFamily="2" charset="2"/>
              <a:buChar char="v"/>
            </a:pPr>
            <a:r>
              <a:rPr lang="en-IN" sz="2100" dirty="0"/>
              <a:t>EC2 Instance</a:t>
            </a:r>
          </a:p>
          <a:p>
            <a:pPr marL="1657350" lvl="3" indent="-285750">
              <a:buFont typeface="Wingdings" panose="05000000000000000000" pitchFamily="2" charset="2"/>
              <a:buChar char="v"/>
            </a:pPr>
            <a:r>
              <a:rPr lang="en-IN" sz="2100" dirty="0"/>
              <a:t>VPC, Internet Gateway, Subnet and Route table</a:t>
            </a:r>
          </a:p>
          <a:p>
            <a:pPr marL="1657350" lvl="3" indent="-285750">
              <a:buFont typeface="Wingdings" panose="05000000000000000000" pitchFamily="2" charset="2"/>
              <a:buChar char="v"/>
            </a:pPr>
            <a:r>
              <a:rPr lang="en-IN" sz="2100" dirty="0"/>
              <a:t>Git Hub</a:t>
            </a:r>
          </a:p>
          <a:p>
            <a:pPr marL="285750" indent="-285750">
              <a:buFont typeface="Wingdings" panose="05000000000000000000" pitchFamily="2" charset="2"/>
              <a:buChar char="v"/>
            </a:pPr>
            <a:endParaRPr lang="en-IN" sz="2100" dirty="0"/>
          </a:p>
          <a:p>
            <a:endParaRPr lang="en-IN" sz="2100" dirty="0"/>
          </a:p>
          <a:p>
            <a:endParaRPr lang="en-IN" sz="2100" dirty="0"/>
          </a:p>
          <a:p>
            <a:endParaRPr lang="en-IN" sz="2100" b="1" dirty="0">
              <a:solidFill>
                <a:schemeClr val="accent1"/>
              </a:solidFill>
            </a:endParaRPr>
          </a:p>
        </p:txBody>
      </p:sp>
    </p:spTree>
    <p:extLst>
      <p:ext uri="{BB962C8B-B14F-4D97-AF65-F5344CB8AC3E}">
        <p14:creationId xmlns:p14="http://schemas.microsoft.com/office/powerpoint/2010/main" val="2864925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4F0C2A-021D-41B5-5273-2DEA5A260B69}"/>
              </a:ext>
            </a:extLst>
          </p:cNvPr>
          <p:cNvSpPr txBox="1"/>
          <p:nvPr/>
        </p:nvSpPr>
        <p:spPr>
          <a:xfrm>
            <a:off x="407368" y="71026"/>
            <a:ext cx="11665296" cy="6771084"/>
          </a:xfrm>
          <a:prstGeom prst="rect">
            <a:avLst/>
          </a:prstGeom>
          <a:noFill/>
        </p:spPr>
        <p:txBody>
          <a:bodyPr wrap="square" rtlCol="0">
            <a:spAutoFit/>
          </a:bodyPr>
          <a:lstStyle/>
          <a:p>
            <a:pPr algn="ctr"/>
            <a:r>
              <a:rPr lang="en-IN" sz="2000" b="1" u="sng" dirty="0">
                <a:solidFill>
                  <a:schemeClr val="accent1"/>
                </a:solidFill>
              </a:rPr>
              <a:t>MODULE-1</a:t>
            </a:r>
          </a:p>
          <a:p>
            <a:pPr algn="ctr"/>
            <a:r>
              <a:rPr lang="en-IN" sz="2000" b="1" u="sng" dirty="0">
                <a:solidFill>
                  <a:schemeClr val="accent1"/>
                </a:solidFill>
              </a:rPr>
              <a:t>DEPLOYMENT OF PYTHON APPLICATION MANUALLY</a:t>
            </a:r>
          </a:p>
          <a:p>
            <a:r>
              <a:rPr lang="en-IN" sz="2000" b="1" dirty="0">
                <a:solidFill>
                  <a:srgbClr val="FF0000"/>
                </a:solidFill>
              </a:rPr>
              <a:t>PROCEDURE:-</a:t>
            </a:r>
          </a:p>
          <a:p>
            <a:endParaRPr lang="en-IN" sz="2000" b="1" dirty="0">
              <a:solidFill>
                <a:schemeClr val="bg1"/>
              </a:solidFill>
            </a:endParaRPr>
          </a:p>
          <a:p>
            <a:pPr marL="342900" indent="-342900">
              <a:buFont typeface="Wingdings" panose="05000000000000000000" pitchFamily="2" charset="2"/>
              <a:buChar char="v"/>
            </a:pPr>
            <a:r>
              <a:rPr lang="en-IN" sz="2000" dirty="0"/>
              <a:t>Create</a:t>
            </a:r>
            <a:r>
              <a:rPr lang="en-IN" sz="2000" dirty="0">
                <a:solidFill>
                  <a:schemeClr val="bg1"/>
                </a:solidFill>
              </a:rPr>
              <a:t> </a:t>
            </a:r>
            <a:r>
              <a:rPr lang="en-IN" sz="2000" dirty="0"/>
              <a:t>a IAM user and attach policies to it.</a:t>
            </a:r>
          </a:p>
          <a:p>
            <a:endParaRPr lang="en-IN" sz="2000" dirty="0"/>
          </a:p>
          <a:p>
            <a:pPr marL="342900" indent="-342900">
              <a:buFont typeface="Wingdings" panose="05000000000000000000" pitchFamily="2" charset="2"/>
              <a:buChar char="v"/>
            </a:pPr>
            <a:r>
              <a:rPr lang="en-IN" sz="2000" dirty="0">
                <a:solidFill>
                  <a:schemeClr val="accent3">
                    <a:lumMod val="20000"/>
                    <a:lumOff val="80000"/>
                  </a:schemeClr>
                </a:solidFill>
              </a:rPr>
              <a:t>Create a custom VPC.</a:t>
            </a:r>
          </a:p>
          <a:p>
            <a:endParaRPr lang="en-IN" sz="2000" dirty="0">
              <a:solidFill>
                <a:schemeClr val="accent3">
                  <a:lumMod val="20000"/>
                  <a:lumOff val="80000"/>
                </a:schemeClr>
              </a:solidFill>
            </a:endParaRPr>
          </a:p>
          <a:p>
            <a:pPr marL="342900" indent="-342900">
              <a:buFont typeface="Wingdings" panose="05000000000000000000" pitchFamily="2" charset="2"/>
              <a:buChar char="v"/>
            </a:pPr>
            <a:r>
              <a:rPr lang="en-IN" sz="2000" dirty="0">
                <a:solidFill>
                  <a:schemeClr val="accent3">
                    <a:lumMod val="20000"/>
                    <a:lumOff val="80000"/>
                  </a:schemeClr>
                </a:solidFill>
              </a:rPr>
              <a:t>Create a EC2 Instance with any operating system.</a:t>
            </a:r>
          </a:p>
          <a:p>
            <a:endParaRPr lang="en-IN" sz="2000" dirty="0">
              <a:solidFill>
                <a:schemeClr val="accent3">
                  <a:lumMod val="20000"/>
                  <a:lumOff val="80000"/>
                </a:schemeClr>
              </a:solidFill>
            </a:endParaRPr>
          </a:p>
          <a:p>
            <a:pPr marL="285750" indent="-285750">
              <a:buFont typeface="Wingdings" panose="05000000000000000000" pitchFamily="2" charset="2"/>
              <a:buChar char="v"/>
            </a:pPr>
            <a:r>
              <a:rPr lang="en-IN" dirty="0"/>
              <a:t>Connect to EC2 instance by using Git Bash.</a:t>
            </a:r>
          </a:p>
          <a:p>
            <a:endParaRPr lang="en-IN" dirty="0"/>
          </a:p>
          <a:p>
            <a:pPr marL="285750" indent="-285750">
              <a:buFont typeface="Wingdings" panose="05000000000000000000" pitchFamily="2" charset="2"/>
              <a:buChar char="v"/>
            </a:pPr>
            <a:r>
              <a:rPr lang="en-IN" dirty="0"/>
              <a:t>Update the operating machine.</a:t>
            </a:r>
          </a:p>
          <a:p>
            <a:endParaRPr lang="en-IN" dirty="0"/>
          </a:p>
          <a:p>
            <a:pPr marL="285750" indent="-285750">
              <a:buFont typeface="Wingdings" panose="05000000000000000000" pitchFamily="2" charset="2"/>
              <a:buChar char="v"/>
            </a:pPr>
            <a:r>
              <a:rPr lang="en-IN" dirty="0"/>
              <a:t>Install required packages related for deployment of project.</a:t>
            </a:r>
          </a:p>
          <a:p>
            <a:endParaRPr lang="en-IN" dirty="0"/>
          </a:p>
          <a:p>
            <a:pPr marL="285750" indent="-285750">
              <a:buFont typeface="Wingdings" panose="05000000000000000000" pitchFamily="2" charset="2"/>
              <a:buChar char="v"/>
            </a:pPr>
            <a:r>
              <a:rPr lang="en-IN" dirty="0"/>
              <a:t>Clone the project source code  from Git Hub to your instance.</a:t>
            </a:r>
          </a:p>
          <a:p>
            <a:endParaRPr lang="en-IN" dirty="0"/>
          </a:p>
          <a:p>
            <a:pPr marL="285750" indent="-285750">
              <a:buFont typeface="Wingdings" panose="05000000000000000000" pitchFamily="2" charset="2"/>
              <a:buChar char="v"/>
            </a:pPr>
            <a:r>
              <a:rPr lang="en-IN" dirty="0"/>
              <a:t>Now go to the directory and install requirement packages.</a:t>
            </a:r>
          </a:p>
          <a:p>
            <a:endParaRPr lang="en-IN" dirty="0"/>
          </a:p>
          <a:p>
            <a:pPr marL="285750" indent="-285750">
              <a:buFont typeface="Wingdings" panose="05000000000000000000" pitchFamily="2" charset="2"/>
              <a:buChar char="v"/>
            </a:pPr>
            <a:r>
              <a:rPr lang="en-IN" dirty="0"/>
              <a:t>Modify the app.py file and run the flask server.</a:t>
            </a:r>
          </a:p>
          <a:p>
            <a:endParaRPr lang="en-IN" dirty="0"/>
          </a:p>
          <a:p>
            <a:pPr marL="285750" indent="-285750">
              <a:buFont typeface="Wingdings" panose="05000000000000000000" pitchFamily="2" charset="2"/>
              <a:buChar char="v"/>
            </a:pPr>
            <a:r>
              <a:rPr lang="en-IN" dirty="0"/>
              <a:t>Now browse the public Ip of instance with given port to see the python web application.</a:t>
            </a:r>
          </a:p>
        </p:txBody>
      </p:sp>
    </p:spTree>
    <p:extLst>
      <p:ext uri="{BB962C8B-B14F-4D97-AF65-F5344CB8AC3E}">
        <p14:creationId xmlns:p14="http://schemas.microsoft.com/office/powerpoint/2010/main" val="1952007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ED3899-3481-ACC5-610A-F4CED0E54508}"/>
              </a:ext>
            </a:extLst>
          </p:cNvPr>
          <p:cNvSpPr txBox="1"/>
          <p:nvPr/>
        </p:nvSpPr>
        <p:spPr>
          <a:xfrm>
            <a:off x="479376" y="260648"/>
            <a:ext cx="2591002" cy="646331"/>
          </a:xfrm>
          <a:prstGeom prst="rect">
            <a:avLst/>
          </a:prstGeom>
          <a:noFill/>
        </p:spPr>
        <p:txBody>
          <a:bodyPr wrap="square" rtlCol="0">
            <a:spAutoFit/>
          </a:bodyPr>
          <a:lstStyle/>
          <a:p>
            <a:r>
              <a:rPr lang="en-US" sz="3600" b="1" dirty="0">
                <a:solidFill>
                  <a:schemeClr val="accent1"/>
                </a:solidFill>
                <a:latin typeface="+mj-lt"/>
              </a:rPr>
              <a:t>OUTPUT</a:t>
            </a:r>
            <a:endParaRPr lang="en-IN" sz="3600" b="1" dirty="0">
              <a:solidFill>
                <a:schemeClr val="accent1"/>
              </a:solidFill>
              <a:latin typeface="+mj-lt"/>
            </a:endParaRPr>
          </a:p>
        </p:txBody>
      </p:sp>
      <p:pic>
        <p:nvPicPr>
          <p:cNvPr id="7" name="Picture 6">
            <a:extLst>
              <a:ext uri="{FF2B5EF4-FFF2-40B4-BE49-F238E27FC236}">
                <a16:creationId xmlns:a16="http://schemas.microsoft.com/office/drawing/2014/main" id="{921EE5B0-2E0D-8B84-37C3-AC056F9927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464" y="1196752"/>
            <a:ext cx="9865096" cy="5213262"/>
          </a:xfrm>
          <a:prstGeom prst="rect">
            <a:avLst/>
          </a:prstGeom>
        </p:spPr>
      </p:pic>
    </p:spTree>
    <p:extLst>
      <p:ext uri="{BB962C8B-B14F-4D97-AF65-F5344CB8AC3E}">
        <p14:creationId xmlns:p14="http://schemas.microsoft.com/office/powerpoint/2010/main" val="3114264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D15741-2ED6-DEE3-7492-09CC581C05C9}"/>
              </a:ext>
            </a:extLst>
          </p:cNvPr>
          <p:cNvSpPr txBox="1"/>
          <p:nvPr/>
        </p:nvSpPr>
        <p:spPr>
          <a:xfrm>
            <a:off x="335360" y="22171"/>
            <a:ext cx="11521280" cy="7786747"/>
          </a:xfrm>
          <a:prstGeom prst="rect">
            <a:avLst/>
          </a:prstGeom>
          <a:noFill/>
        </p:spPr>
        <p:txBody>
          <a:bodyPr wrap="square" rtlCol="0">
            <a:spAutoFit/>
          </a:bodyPr>
          <a:lstStyle/>
          <a:p>
            <a:pPr algn="ctr"/>
            <a:r>
              <a:rPr lang="en-US" sz="2000" b="1" u="sng" dirty="0">
                <a:solidFill>
                  <a:schemeClr val="accent1"/>
                </a:solidFill>
                <a:latin typeface="+mj-lt"/>
              </a:rPr>
              <a:t>MODULE-2</a:t>
            </a:r>
          </a:p>
          <a:p>
            <a:pPr algn="ctr"/>
            <a:r>
              <a:rPr lang="en-US" sz="2000" b="1" u="sng" dirty="0">
                <a:solidFill>
                  <a:schemeClr val="accent1"/>
                </a:solidFill>
                <a:latin typeface="+mj-lt"/>
              </a:rPr>
              <a:t>DEPLOYMENT OF PYTHON APPLICATION WITH JENKINS</a:t>
            </a:r>
          </a:p>
          <a:p>
            <a:r>
              <a:rPr lang="en-US" sz="2400" b="1" dirty="0">
                <a:solidFill>
                  <a:srgbClr val="FF0000"/>
                </a:solidFill>
              </a:rPr>
              <a:t>PROCEDURE</a:t>
            </a:r>
            <a:r>
              <a:rPr lang="en-US" sz="2000" b="1" dirty="0">
                <a:solidFill>
                  <a:srgbClr val="FF0000"/>
                </a:solidFill>
              </a:rPr>
              <a:t>: -</a:t>
            </a:r>
            <a:endParaRPr lang="en-US" sz="2000" dirty="0">
              <a:solidFill>
                <a:srgbClr val="FF0000"/>
              </a:solidFill>
            </a:endParaRPr>
          </a:p>
          <a:p>
            <a:pPr marL="342900" indent="-342900">
              <a:buFont typeface="Wingdings" panose="05000000000000000000" pitchFamily="2" charset="2"/>
              <a:buChar char="v"/>
            </a:pPr>
            <a:r>
              <a:rPr lang="en-US" sz="2000" dirty="0"/>
              <a:t> </a:t>
            </a:r>
            <a:r>
              <a:rPr lang="en-IN" sz="2000" dirty="0"/>
              <a:t>Create</a:t>
            </a:r>
            <a:r>
              <a:rPr lang="en-IN" sz="2000" dirty="0">
                <a:solidFill>
                  <a:schemeClr val="bg1"/>
                </a:solidFill>
              </a:rPr>
              <a:t> </a:t>
            </a:r>
            <a:r>
              <a:rPr lang="en-IN" sz="2000" dirty="0"/>
              <a:t>a IAM user and attach policies to it.</a:t>
            </a:r>
          </a:p>
          <a:p>
            <a:endParaRPr lang="en-IN" sz="2000" dirty="0"/>
          </a:p>
          <a:p>
            <a:pPr marL="342900" indent="-342900">
              <a:buFont typeface="Wingdings" panose="05000000000000000000" pitchFamily="2" charset="2"/>
              <a:buChar char="v"/>
            </a:pPr>
            <a:r>
              <a:rPr lang="en-IN" sz="2000" dirty="0">
                <a:solidFill>
                  <a:schemeClr val="accent3">
                    <a:lumMod val="20000"/>
                    <a:lumOff val="80000"/>
                  </a:schemeClr>
                </a:solidFill>
              </a:rPr>
              <a:t>Create a custom VPC.</a:t>
            </a:r>
          </a:p>
          <a:p>
            <a:endParaRPr lang="en-IN" sz="2000" dirty="0">
              <a:solidFill>
                <a:schemeClr val="accent3">
                  <a:lumMod val="20000"/>
                  <a:lumOff val="80000"/>
                </a:schemeClr>
              </a:solidFill>
            </a:endParaRPr>
          </a:p>
          <a:p>
            <a:pPr marL="342900" indent="-342900">
              <a:buFont typeface="Wingdings" panose="05000000000000000000" pitchFamily="2" charset="2"/>
              <a:buChar char="v"/>
            </a:pPr>
            <a:r>
              <a:rPr lang="en-IN" sz="2000" dirty="0">
                <a:solidFill>
                  <a:schemeClr val="accent3">
                    <a:lumMod val="20000"/>
                    <a:lumOff val="80000"/>
                  </a:schemeClr>
                </a:solidFill>
              </a:rPr>
              <a:t>Create a EC2 Instance with any operating system.</a:t>
            </a:r>
          </a:p>
          <a:p>
            <a:endParaRPr lang="en-IN" sz="2000" dirty="0">
              <a:solidFill>
                <a:schemeClr val="accent3">
                  <a:lumMod val="20000"/>
                  <a:lumOff val="80000"/>
                </a:schemeClr>
              </a:solidFill>
            </a:endParaRPr>
          </a:p>
          <a:p>
            <a:pPr marL="285750" indent="-285750">
              <a:buFont typeface="Wingdings" panose="05000000000000000000" pitchFamily="2" charset="2"/>
              <a:buChar char="v"/>
            </a:pPr>
            <a:r>
              <a:rPr lang="en-IN" sz="2000" dirty="0"/>
              <a:t>Connect to EC2 instance by using Git Bash.</a:t>
            </a:r>
          </a:p>
          <a:p>
            <a:pPr marL="285750" indent="-285750">
              <a:buFont typeface="Wingdings" panose="05000000000000000000" pitchFamily="2" charset="2"/>
              <a:buChar char="v"/>
            </a:pPr>
            <a:endParaRPr lang="en-IN" sz="2000" dirty="0"/>
          </a:p>
          <a:p>
            <a:pPr marL="285750" indent="-285750">
              <a:buFont typeface="Wingdings" panose="05000000000000000000" pitchFamily="2" charset="2"/>
              <a:buChar char="v"/>
            </a:pPr>
            <a:r>
              <a:rPr lang="en-IN" sz="2000" dirty="0"/>
              <a:t>Install Jenkins in EC2 instance by using certain commands.</a:t>
            </a:r>
          </a:p>
          <a:p>
            <a:pPr marL="285750" indent="-285750">
              <a:buFont typeface="Wingdings" panose="05000000000000000000" pitchFamily="2" charset="2"/>
              <a:buChar char="v"/>
            </a:pPr>
            <a:endParaRPr lang="en-IN" sz="2000" dirty="0"/>
          </a:p>
          <a:p>
            <a:pPr marL="285750" indent="-285750">
              <a:buFont typeface="Wingdings" panose="05000000000000000000" pitchFamily="2" charset="2"/>
              <a:buChar char="v"/>
            </a:pPr>
            <a:r>
              <a:rPr lang="en-IN" sz="2000" dirty="0"/>
              <a:t>Setup Jenkins server.</a:t>
            </a:r>
          </a:p>
          <a:p>
            <a:pPr marL="285750" indent="-285750">
              <a:buFont typeface="Wingdings" panose="05000000000000000000" pitchFamily="2" charset="2"/>
              <a:buChar char="v"/>
            </a:pPr>
            <a:endParaRPr lang="en-IN" sz="2000" dirty="0"/>
          </a:p>
          <a:p>
            <a:pPr marL="285750" indent="-285750">
              <a:buFont typeface="Wingdings" panose="05000000000000000000" pitchFamily="2" charset="2"/>
              <a:buChar char="v"/>
            </a:pPr>
            <a:r>
              <a:rPr lang="en-IN" sz="2000" dirty="0"/>
              <a:t>Create a new job by providing project description.</a:t>
            </a:r>
          </a:p>
          <a:p>
            <a:pPr marL="285750" indent="-285750">
              <a:buFont typeface="Wingdings" panose="05000000000000000000" pitchFamily="2" charset="2"/>
              <a:buChar char="v"/>
            </a:pPr>
            <a:endParaRPr lang="en-IN" sz="2000" dirty="0"/>
          </a:p>
          <a:p>
            <a:pPr marL="285750" indent="-285750">
              <a:buFont typeface="Wingdings" panose="05000000000000000000" pitchFamily="2" charset="2"/>
              <a:buChar char="v"/>
            </a:pPr>
            <a:r>
              <a:rPr lang="en-IN" sz="2000" dirty="0"/>
              <a:t>Select Git as a source code management and provide repo URL and  credentials.</a:t>
            </a:r>
          </a:p>
          <a:p>
            <a:pPr marL="285750" indent="-285750">
              <a:buFont typeface="Wingdings" panose="05000000000000000000" pitchFamily="2" charset="2"/>
              <a:buChar char="v"/>
            </a:pPr>
            <a:endParaRPr lang="en-IN" sz="2000" dirty="0"/>
          </a:p>
          <a:p>
            <a:pPr marL="285750" indent="-285750">
              <a:buFont typeface="Wingdings" panose="05000000000000000000" pitchFamily="2" charset="2"/>
              <a:buChar char="v"/>
            </a:pPr>
            <a:r>
              <a:rPr lang="en-IN" sz="2000" dirty="0"/>
              <a:t>Select Execute Step in Build Shell and provide commands.</a:t>
            </a:r>
          </a:p>
          <a:p>
            <a:endParaRPr lang="en-IN" sz="2000" dirty="0"/>
          </a:p>
          <a:p>
            <a:pPr marL="285750" indent="-285750">
              <a:buFont typeface="Wingdings" panose="05000000000000000000" pitchFamily="2" charset="2"/>
              <a:buChar char="v"/>
            </a:pPr>
            <a:r>
              <a:rPr lang="en-IN" sz="2000" dirty="0"/>
              <a:t>Build the project</a:t>
            </a:r>
          </a:p>
          <a:p>
            <a:pPr marL="285750" indent="-285750">
              <a:buFont typeface="Wingdings" panose="05000000000000000000" pitchFamily="2" charset="2"/>
              <a:buChar char="v"/>
            </a:pPr>
            <a:endParaRPr lang="en-IN" sz="2000" b="1" dirty="0"/>
          </a:p>
          <a:p>
            <a:pPr marL="285750" indent="-285750">
              <a:buFont typeface="Wingdings" panose="05000000000000000000" pitchFamily="2" charset="2"/>
              <a:buChar char="v"/>
            </a:pPr>
            <a:endParaRPr lang="en-IN" b="1" dirty="0"/>
          </a:p>
          <a:p>
            <a:endParaRPr lang="en-US" dirty="0"/>
          </a:p>
        </p:txBody>
      </p:sp>
    </p:spTree>
    <p:extLst>
      <p:ext uri="{BB962C8B-B14F-4D97-AF65-F5344CB8AC3E}">
        <p14:creationId xmlns:p14="http://schemas.microsoft.com/office/powerpoint/2010/main" val="3669143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3CE84E-A275-E19E-AD6A-D72099D153C6}"/>
              </a:ext>
            </a:extLst>
          </p:cNvPr>
          <p:cNvSpPr txBox="1"/>
          <p:nvPr/>
        </p:nvSpPr>
        <p:spPr>
          <a:xfrm>
            <a:off x="191344" y="116632"/>
            <a:ext cx="6096000" cy="646331"/>
          </a:xfrm>
          <a:prstGeom prst="rect">
            <a:avLst/>
          </a:prstGeom>
          <a:noFill/>
        </p:spPr>
        <p:txBody>
          <a:bodyPr wrap="square">
            <a:spAutoFit/>
          </a:bodyPr>
          <a:lstStyle/>
          <a:p>
            <a:r>
              <a:rPr lang="en-US" sz="3600" b="1" dirty="0">
                <a:solidFill>
                  <a:schemeClr val="accent1"/>
                </a:solidFill>
                <a:latin typeface="+mj-lt"/>
              </a:rPr>
              <a:t>OUTPUT</a:t>
            </a:r>
            <a:endParaRPr lang="en-IN" dirty="0"/>
          </a:p>
        </p:txBody>
      </p:sp>
      <p:pic>
        <p:nvPicPr>
          <p:cNvPr id="6" name="Picture 5">
            <a:extLst>
              <a:ext uri="{FF2B5EF4-FFF2-40B4-BE49-F238E27FC236}">
                <a16:creationId xmlns:a16="http://schemas.microsoft.com/office/drawing/2014/main" id="{F7CB1986-1D27-069A-0A14-5EEEB461C5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440" y="1052736"/>
            <a:ext cx="9696400" cy="5216192"/>
          </a:xfrm>
          <a:prstGeom prst="rect">
            <a:avLst/>
          </a:prstGeom>
        </p:spPr>
      </p:pic>
    </p:spTree>
    <p:extLst>
      <p:ext uri="{BB962C8B-B14F-4D97-AF65-F5344CB8AC3E}">
        <p14:creationId xmlns:p14="http://schemas.microsoft.com/office/powerpoint/2010/main" val="1887964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81623A-FA8B-88FD-1A39-80420E88A5AA}"/>
              </a:ext>
            </a:extLst>
          </p:cNvPr>
          <p:cNvSpPr txBox="1"/>
          <p:nvPr/>
        </p:nvSpPr>
        <p:spPr>
          <a:xfrm>
            <a:off x="263352" y="116632"/>
            <a:ext cx="11665296" cy="7632859"/>
          </a:xfrm>
          <a:prstGeom prst="rect">
            <a:avLst/>
          </a:prstGeom>
          <a:noFill/>
        </p:spPr>
        <p:txBody>
          <a:bodyPr wrap="square" rtlCol="0">
            <a:spAutoFit/>
          </a:bodyPr>
          <a:lstStyle/>
          <a:p>
            <a:pPr algn="ctr"/>
            <a:r>
              <a:rPr lang="en-US" sz="2000" b="1" u="sng" dirty="0">
                <a:solidFill>
                  <a:schemeClr val="accent1"/>
                </a:solidFill>
              </a:rPr>
              <a:t>MODULE-3</a:t>
            </a:r>
          </a:p>
          <a:p>
            <a:pPr algn="ctr"/>
            <a:r>
              <a:rPr lang="en-US" sz="2000" b="1" u="sng" dirty="0">
                <a:solidFill>
                  <a:schemeClr val="accent1"/>
                </a:solidFill>
              </a:rPr>
              <a:t>DEPLOYMENT OF PYTHON APPLIATION USING TERRAFORM SCRIPT</a:t>
            </a:r>
          </a:p>
          <a:p>
            <a:pPr algn="ctr"/>
            <a:endParaRPr lang="en-US" sz="2000" b="1" u="sng" dirty="0">
              <a:solidFill>
                <a:schemeClr val="accent1"/>
              </a:solidFill>
            </a:endParaRPr>
          </a:p>
          <a:p>
            <a:r>
              <a:rPr lang="en-US" sz="2000" b="1" dirty="0">
                <a:solidFill>
                  <a:srgbClr val="FF0000"/>
                </a:solidFill>
              </a:rPr>
              <a:t>PROCEDURE: -</a:t>
            </a:r>
          </a:p>
          <a:p>
            <a:endParaRPr lang="en-US" sz="2000" dirty="0"/>
          </a:p>
          <a:p>
            <a:pPr marL="342900" indent="-342900">
              <a:buFont typeface="Wingdings" panose="05000000000000000000" pitchFamily="2" charset="2"/>
              <a:buChar char="v"/>
            </a:pPr>
            <a:r>
              <a:rPr lang="en-IN" sz="2000" dirty="0"/>
              <a:t>Create</a:t>
            </a:r>
            <a:r>
              <a:rPr lang="en-IN" sz="2000" dirty="0">
                <a:solidFill>
                  <a:schemeClr val="bg1"/>
                </a:solidFill>
              </a:rPr>
              <a:t> </a:t>
            </a:r>
            <a:r>
              <a:rPr lang="en-IN" sz="2000" dirty="0"/>
              <a:t>a IAM user and attach policies to it.</a:t>
            </a:r>
          </a:p>
          <a:p>
            <a:endParaRPr lang="en-IN" sz="2000" dirty="0"/>
          </a:p>
          <a:p>
            <a:pPr marL="342900" indent="-342900">
              <a:buFont typeface="Wingdings" panose="05000000000000000000" pitchFamily="2" charset="2"/>
              <a:buChar char="v"/>
            </a:pPr>
            <a:r>
              <a:rPr lang="en-IN" sz="2000" dirty="0">
                <a:solidFill>
                  <a:schemeClr val="accent3">
                    <a:lumMod val="20000"/>
                    <a:lumOff val="80000"/>
                  </a:schemeClr>
                </a:solidFill>
              </a:rPr>
              <a:t>Create a custom VPC.</a:t>
            </a:r>
          </a:p>
          <a:p>
            <a:endParaRPr lang="en-IN" sz="2000" dirty="0">
              <a:solidFill>
                <a:schemeClr val="accent3">
                  <a:lumMod val="20000"/>
                  <a:lumOff val="80000"/>
                </a:schemeClr>
              </a:solidFill>
            </a:endParaRPr>
          </a:p>
          <a:p>
            <a:pPr marL="342900" indent="-342900">
              <a:buFont typeface="Wingdings" panose="05000000000000000000" pitchFamily="2" charset="2"/>
              <a:buChar char="v"/>
            </a:pPr>
            <a:r>
              <a:rPr lang="en-IN" sz="2000" dirty="0">
                <a:solidFill>
                  <a:schemeClr val="accent3">
                    <a:lumMod val="20000"/>
                    <a:lumOff val="80000"/>
                  </a:schemeClr>
                </a:solidFill>
              </a:rPr>
              <a:t>Create a EC2 Instance with any operating system and connect to the Instance with SSH key.</a:t>
            </a:r>
          </a:p>
          <a:p>
            <a:pPr marL="342900" indent="-342900">
              <a:buFont typeface="Wingdings" panose="05000000000000000000" pitchFamily="2" charset="2"/>
              <a:buChar char="v"/>
            </a:pPr>
            <a:endParaRPr lang="en-IN" sz="2000" dirty="0">
              <a:solidFill>
                <a:schemeClr val="accent3">
                  <a:lumMod val="20000"/>
                  <a:lumOff val="80000"/>
                </a:schemeClr>
              </a:solidFill>
            </a:endParaRPr>
          </a:p>
          <a:p>
            <a:pPr marL="342900" indent="-342900">
              <a:buFont typeface="Wingdings" panose="05000000000000000000" pitchFamily="2" charset="2"/>
              <a:buChar char="v"/>
            </a:pPr>
            <a:r>
              <a:rPr lang="en-IN" sz="2000" dirty="0">
                <a:solidFill>
                  <a:schemeClr val="accent3">
                    <a:lumMod val="20000"/>
                    <a:lumOff val="80000"/>
                  </a:schemeClr>
                </a:solidFill>
              </a:rPr>
              <a:t>Install terraform in Instance by executing installation command.</a:t>
            </a:r>
          </a:p>
          <a:p>
            <a:endParaRPr lang="en-IN" sz="2000" dirty="0">
              <a:solidFill>
                <a:schemeClr val="accent3">
                  <a:lumMod val="20000"/>
                  <a:lumOff val="80000"/>
                </a:schemeClr>
              </a:solidFill>
            </a:endParaRPr>
          </a:p>
          <a:p>
            <a:pPr marL="342900" indent="-342900">
              <a:buFont typeface="Wingdings" panose="05000000000000000000" pitchFamily="2" charset="2"/>
              <a:buChar char="v"/>
            </a:pPr>
            <a:r>
              <a:rPr lang="en-IN" sz="2000" dirty="0">
                <a:solidFill>
                  <a:schemeClr val="accent3">
                    <a:lumMod val="20000"/>
                    <a:lumOff val="80000"/>
                  </a:schemeClr>
                </a:solidFill>
              </a:rPr>
              <a:t>Create a Directory and go inside the directory.</a:t>
            </a:r>
          </a:p>
          <a:p>
            <a:pPr marL="342900" indent="-342900">
              <a:buFont typeface="Wingdings" panose="05000000000000000000" pitchFamily="2" charset="2"/>
              <a:buChar char="v"/>
            </a:pPr>
            <a:endParaRPr lang="en-IN" sz="2000" dirty="0">
              <a:solidFill>
                <a:schemeClr val="accent3">
                  <a:lumMod val="20000"/>
                  <a:lumOff val="80000"/>
                </a:schemeClr>
              </a:solidFill>
            </a:endParaRPr>
          </a:p>
          <a:p>
            <a:pPr marL="342900" indent="-342900">
              <a:buFont typeface="Wingdings" panose="05000000000000000000" pitchFamily="2" charset="2"/>
              <a:buChar char="v"/>
            </a:pPr>
            <a:r>
              <a:rPr lang="en-IN" sz="2000" dirty="0">
                <a:solidFill>
                  <a:schemeClr val="accent3">
                    <a:lumMod val="20000"/>
                    <a:lumOff val="80000"/>
                  </a:schemeClr>
                </a:solidFill>
              </a:rPr>
              <a:t>Create  files for VPC, Internet gateway, Subnet, Route Table and for EC2 Instance with .</a:t>
            </a:r>
            <a:r>
              <a:rPr lang="en-IN" sz="2000" dirty="0" err="1">
                <a:solidFill>
                  <a:schemeClr val="accent3">
                    <a:lumMod val="20000"/>
                    <a:lumOff val="80000"/>
                  </a:schemeClr>
                </a:solidFill>
              </a:rPr>
              <a:t>tf</a:t>
            </a:r>
            <a:r>
              <a:rPr lang="en-IN" sz="2000" dirty="0">
                <a:solidFill>
                  <a:schemeClr val="accent3">
                    <a:lumMod val="20000"/>
                    <a:lumOff val="80000"/>
                  </a:schemeClr>
                </a:solidFill>
              </a:rPr>
              <a:t> extension.</a:t>
            </a:r>
          </a:p>
          <a:p>
            <a:pPr marL="342900" indent="-342900">
              <a:buFont typeface="Wingdings" panose="05000000000000000000" pitchFamily="2" charset="2"/>
              <a:buChar char="v"/>
            </a:pPr>
            <a:endParaRPr lang="en-IN" sz="2000" dirty="0">
              <a:solidFill>
                <a:schemeClr val="accent3">
                  <a:lumMod val="20000"/>
                  <a:lumOff val="80000"/>
                </a:schemeClr>
              </a:solidFill>
            </a:endParaRPr>
          </a:p>
          <a:p>
            <a:pPr marL="342900" indent="-342900">
              <a:buFont typeface="Wingdings" panose="05000000000000000000" pitchFamily="2" charset="2"/>
              <a:buChar char="v"/>
            </a:pPr>
            <a:r>
              <a:rPr lang="en-IN" sz="2000" dirty="0">
                <a:solidFill>
                  <a:schemeClr val="accent3">
                    <a:lumMod val="20000"/>
                    <a:lumOff val="80000"/>
                  </a:schemeClr>
                </a:solidFill>
              </a:rPr>
              <a:t>Create user data file  with .</a:t>
            </a:r>
            <a:r>
              <a:rPr lang="en-IN" sz="2000" dirty="0" err="1">
                <a:solidFill>
                  <a:schemeClr val="accent3">
                    <a:lumMod val="20000"/>
                    <a:lumOff val="80000"/>
                  </a:schemeClr>
                </a:solidFill>
              </a:rPr>
              <a:t>sh</a:t>
            </a:r>
            <a:r>
              <a:rPr lang="en-IN" sz="2000" dirty="0">
                <a:solidFill>
                  <a:schemeClr val="accent3">
                    <a:lumMod val="20000"/>
                    <a:lumOff val="80000"/>
                  </a:schemeClr>
                </a:solidFill>
              </a:rPr>
              <a:t> extension and give commands in data.sh file. Give python app URL in data.sh file </a:t>
            </a:r>
          </a:p>
          <a:p>
            <a:pPr marL="342900" indent="-342900">
              <a:buFont typeface="Wingdings" panose="05000000000000000000" pitchFamily="2" charset="2"/>
              <a:buChar char="v"/>
            </a:pPr>
            <a:endParaRPr lang="en-IN" sz="2000" dirty="0">
              <a:solidFill>
                <a:schemeClr val="accent3">
                  <a:lumMod val="20000"/>
                  <a:lumOff val="80000"/>
                </a:schemeClr>
              </a:solidFill>
            </a:endParaRPr>
          </a:p>
          <a:p>
            <a:pPr marL="342900" indent="-342900">
              <a:buFont typeface="Wingdings" panose="05000000000000000000" pitchFamily="2" charset="2"/>
              <a:buChar char="v"/>
            </a:pPr>
            <a:r>
              <a:rPr lang="en-IN" sz="2000" dirty="0">
                <a:solidFill>
                  <a:schemeClr val="accent3">
                    <a:lumMod val="20000"/>
                    <a:lumOff val="80000"/>
                  </a:schemeClr>
                </a:solidFill>
              </a:rPr>
              <a:t>Execute terraform validate, terraform plan and terraform apply commands to build Infrastructure.</a:t>
            </a:r>
          </a:p>
          <a:p>
            <a:pPr marL="342900" indent="-342900">
              <a:buFont typeface="Wingdings" panose="05000000000000000000" pitchFamily="2" charset="2"/>
              <a:buChar char="v"/>
            </a:pPr>
            <a:endParaRPr lang="en-IN" sz="2000" dirty="0">
              <a:solidFill>
                <a:schemeClr val="accent3">
                  <a:lumMod val="20000"/>
                  <a:lumOff val="80000"/>
                </a:schemeClr>
              </a:solidFill>
            </a:endParaRPr>
          </a:p>
          <a:p>
            <a:endParaRPr lang="en-US" dirty="0"/>
          </a:p>
          <a:p>
            <a:endParaRPr lang="en-US" dirty="0"/>
          </a:p>
          <a:p>
            <a:endParaRPr lang="en-IN" dirty="0"/>
          </a:p>
        </p:txBody>
      </p:sp>
    </p:spTree>
    <p:extLst>
      <p:ext uri="{BB962C8B-B14F-4D97-AF65-F5344CB8AC3E}">
        <p14:creationId xmlns:p14="http://schemas.microsoft.com/office/powerpoint/2010/main" val="2166865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445E16-A1E4-86DE-6FB6-ADF00DF86F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663" y="1412776"/>
            <a:ext cx="9948673" cy="532859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TextBox 4">
            <a:extLst>
              <a:ext uri="{FF2B5EF4-FFF2-40B4-BE49-F238E27FC236}">
                <a16:creationId xmlns:a16="http://schemas.microsoft.com/office/drawing/2014/main" id="{CAED3899-3481-ACC5-610A-F4CED0E54508}"/>
              </a:ext>
            </a:extLst>
          </p:cNvPr>
          <p:cNvSpPr txBox="1"/>
          <p:nvPr/>
        </p:nvSpPr>
        <p:spPr>
          <a:xfrm>
            <a:off x="479376" y="260648"/>
            <a:ext cx="2591002" cy="646331"/>
          </a:xfrm>
          <a:prstGeom prst="rect">
            <a:avLst/>
          </a:prstGeom>
          <a:noFill/>
        </p:spPr>
        <p:txBody>
          <a:bodyPr wrap="square" rtlCol="0">
            <a:spAutoFit/>
          </a:bodyPr>
          <a:lstStyle/>
          <a:p>
            <a:r>
              <a:rPr lang="en-US" sz="3600" b="1" dirty="0">
                <a:solidFill>
                  <a:schemeClr val="accent1"/>
                </a:solidFill>
                <a:latin typeface="+mj-lt"/>
              </a:rPr>
              <a:t>OUTPUT</a:t>
            </a:r>
            <a:endParaRPr lang="en-IN" sz="3600" b="1" dirty="0">
              <a:solidFill>
                <a:schemeClr val="accent1"/>
              </a:solidFill>
              <a:latin typeface="+mj-lt"/>
            </a:endParaRPr>
          </a:p>
        </p:txBody>
      </p:sp>
    </p:spTree>
    <p:extLst>
      <p:ext uri="{BB962C8B-B14F-4D97-AF65-F5344CB8AC3E}">
        <p14:creationId xmlns:p14="http://schemas.microsoft.com/office/powerpoint/2010/main" val="20995964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186</TotalTime>
  <Words>739</Words>
  <Application>Microsoft Office PowerPoint</Application>
  <PresentationFormat>Widescreen</PresentationFormat>
  <Paragraphs>131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Calisto MT</vt:lpstr>
      <vt:lpstr>Candara</vt:lpstr>
      <vt:lpstr>Wingdings</vt:lpstr>
      <vt:lpstr>Wingdings 2</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Mohammed Ajlaluddin</dc:creator>
  <cp:lastModifiedBy>Mohammed Ajlaluddin</cp:lastModifiedBy>
  <cp:revision>3</cp:revision>
  <dcterms:created xsi:type="dcterms:W3CDTF">2023-07-12T06:45:13Z</dcterms:created>
  <dcterms:modified xsi:type="dcterms:W3CDTF">2023-07-12T14:00:44Z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