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22F7A68-4B93-415A-AEA0-75DAD87B557E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3DB7DE-DB27-4123-9AC4-F2B5D02269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3DC758-AE0E-49CB-9D01-888E01805AD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0DA50E-634A-44BB-84C1-B1655292A0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DDCC11-5743-4A46-B421-E0F74BF55B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2AE918-2DE2-4E6A-9346-B77BB1A010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7A7311-5829-4783-98D3-51E38D246B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C34C9A-48B7-4A53-8B3F-8AC9FBA380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781FB0-EFE2-4DC6-B3A9-595D9EB78F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9E2B9-361B-4738-BA8A-F865550929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3D1FF-16C3-434B-8054-B1DDE81D54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187AD5-5FBD-4B65-996E-D18EC81023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99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95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11996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5799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95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524072-228A-4993-9ABA-198D3F01A9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DD205C-98C6-4A3D-B16F-97B5BAEA49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AA14F2-D40A-481C-AF22-6DD515107D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07E1BB-C625-4BF2-B597-F42FD4ED9D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EC4FB-859C-4D30-8E5C-CBD615C3F1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0900B3-2752-4EC0-A70C-1C84968423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F7FCE2-07BC-48BD-B089-41D2CE920B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8218A7-D93C-4CC0-A105-9978EA2EBD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EEBC97-8A30-437C-A87B-5EC91F26EB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32C49B-1DCC-4182-BCE9-31718E913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88040F-5426-4E5C-A982-5A225B8D6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F8D60C-F732-4581-90EC-25DF3DA2CA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6D076E-BF4C-4886-B08B-028B179C8D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99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395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111996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5799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395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FC8E01-0D04-4FB9-A852-7BA766ABA2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EC437E-7451-45C9-B573-4214BAEE97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C5BC76-3559-491D-AD2E-BF513C3AF5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E88DEA-F1EF-4ADC-93B8-11B1A5E31A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EDBEA1-ACD6-44B8-9074-26FE9E4091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965D32-6373-44C5-BD3C-2DED136D99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414A8-2496-4050-8447-035DF50DA6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7738AC-69E3-411B-B988-F605C80C7D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63833E-A2CD-42B2-A490-E897E37667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AFD1F7-9251-40FE-BE3E-53A81CBAE0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079C9F-6E35-4618-8AFF-6C7D5BB524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4833D3-2EEB-4375-B9A1-2989B54790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200B97-F770-4A60-8487-4BE3E84953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99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395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111996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5799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395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7EC937-8B9D-44B7-81FB-12A6687BDF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2232C7-5B2E-45A1-AAF4-77D142D259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94F163-8ADB-49B6-B914-DC6AFCFFD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2A1DFD-659A-478A-A159-38DDE809CF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4488A-DC54-4D3E-8E4A-F932B21422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E7B189-6FD3-4D3A-8C61-697505BA94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C7C93D-DD71-4E40-BB76-A7CF0EEBFD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A9ABCC-D1FE-4CAD-9B22-038A75C119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90BA00-368D-49DB-96B6-2616321502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65C27A-CCEE-48ED-A040-1687A990D7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F48238-3166-4D5E-A892-9C1886B8B1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1B4E3B-E922-41B6-9F18-B57171169E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979C9E-A09A-47F1-9DD5-A02EEC0F79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5799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39520" y="182556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111996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5799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39520" y="4098240"/>
            <a:ext cx="32947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685D73-BFBB-4908-934F-56F51E370E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CA48CE-62A2-48FA-9533-A457A58BBE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3573B-43C5-4B7A-8191-3A25312483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E10FF5-0BA7-4761-B972-74DD00173C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363720" y="409824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69A0F9-E98E-49C7-A444-CACC3DA741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363720" y="1825560"/>
            <a:ext cx="49935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119960" y="4098240"/>
            <a:ext cx="102333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744D6-89D0-4FD3-BD6C-2B387F61AA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09680" y="4464000"/>
            <a:ext cx="9143640" cy="164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p>
            <a:pPr indent="0" algn="r">
              <a:lnSpc>
                <a:spcPct val="90000"/>
              </a:lnSpc>
              <a:buNone/>
            </a:pPr>
            <a:r>
              <a:rPr b="0" lang="en-US" sz="9600" spc="-301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9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ededed"/>
                </a:solidFill>
                <a:latin typeface="Corbel"/>
              </a:rPr>
              <a:t>&lt;date/time&gt;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2EAFAA-F28E-4B65-914B-69F92C7D26E9}" type="slidenum">
              <a:rPr b="0" lang="en-U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Click to edit the outline text format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367160"/>
            <a:ext cx="10515240" cy="81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987480"/>
            <a:ext cx="10515240" cy="337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Click icon to add picture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5186520"/>
            <a:ext cx="10513800" cy="682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16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ededed"/>
                </a:solidFill>
                <a:latin typeface="Corbel"/>
              </a:rPr>
              <a:t>&lt;date/time&gt;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46BAB6-F34E-4350-88F3-4C653321EF9B}" type="slidenum">
              <a:rPr b="0" lang="en-U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ededed"/>
                </a:solidFill>
                <a:latin typeface="Corbel"/>
              </a:rPr>
              <a:t>&lt;date/time&gt;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DCD3F5-F0D2-49F5-A3E9-0750431AD338}" type="slidenum">
              <a:rPr b="0" lang="en-U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ededed"/>
                </a:solidFill>
                <a:latin typeface="Corbel"/>
              </a:rPr>
              <a:t>Click to edit the outline text format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ededed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deded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ededed"/>
                </a:solidFill>
                <a:latin typeface="Corbel"/>
              </a:rPr>
              <a:t>&lt;date/time&gt;</a:t>
            </a:r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ededed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0ACEAF-6361-4316-A680-A7F9F73BACE8}" type="slidenum">
              <a:rPr b="0" lang="en-US" sz="1200" spc="-1" strike="noStrike">
                <a:solidFill>
                  <a:srgbClr val="ededed"/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data.xlsx" TargetMode="External"/><Relationship Id="rId2" Type="http://schemas.openxmlformats.org/officeDocument/2006/relationships/hyperlink" Target="file:///C:/Users/Ajmal%20Ansari/Desktop/Projects/Decoding%20Happiness%20&amp;%20Self%20Esteem/PData-8.xlsx" TargetMode="External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Kruskal1-1.xlsx" TargetMode="External"/><Relationship Id="rId2" Type="http://schemas.openxmlformats.org/officeDocument/2006/relationships/hyperlink" Target="file:///C:/Users/Ajmal%20Ansari/Desktop/Projects/Decoding%20Happiness%20&amp;%20Self%20Esteem/data.xlsx" TargetMode="External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rodata5.xlsx" TargetMode="External"/><Relationship Id="rId2" Type="http://schemas.openxmlformats.org/officeDocument/2006/relationships/hyperlink" Target="file:///C:/Users/Ajmal%20Ansari/Desktop/Projects/Decoding%20Happiness%20&amp;%20Self%20Esteem/PData-11.xlsx" TargetMode="External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Data-8.xlsx" TargetMode="External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Data-8.xlsx" TargetMode="External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Data-8.xlsx" TargetMode="External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Data-8.xlsx" TargetMode="External"/><Relationship Id="rId2" Type="http://schemas.openxmlformats.org/officeDocument/2006/relationships/hyperlink" Target="file:///C:/Users/Ajmal%20Ansari/Desktop/Projects/Decoding%20Happiness%20&amp;%20Self%20Esteem/PData-8.xlsx" TargetMode="External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Final%20Questionnaire.pdf" TargetMode="External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Data-8.xlsx" TargetMode="External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C:/Users/Ajmal%20Ansari/Desktop/Projects/Decoding%20Happiness%20&amp;%20Self%20Esteem/PData-11.xlsx" TargetMode="External"/><Relationship Id="rId2" Type="http://schemas.openxmlformats.org/officeDocument/2006/relationships/hyperlink" Target="file:///C:/Users/Ajmal%20Ansari/Desktop/Projects/Decoding%20Happiness%20&amp;%20Self%20Esteem/PData-8.xlsx" TargetMode="External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60120" y="4231080"/>
            <a:ext cx="9143640" cy="164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3600" spc="-301" strike="noStrike">
                <a:solidFill>
                  <a:srgbClr val="ffffff"/>
                </a:solidFill>
                <a:latin typeface="Corbel"/>
              </a:rPr>
              <a:t>Department  of  Statistics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1860480" y="3197880"/>
            <a:ext cx="9099360" cy="66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1000"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</a:rPr>
              <a:t>Fergusson College, Pune</a:t>
            </a:r>
            <a:endParaRPr b="0" lang="en-IN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TextBox 3"/>
          <p:cNvSpPr/>
          <p:nvPr/>
        </p:nvSpPr>
        <p:spPr>
          <a:xfrm>
            <a:off x="4572000" y="3200400"/>
            <a:ext cx="304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4" name="TextBox 4"/>
          <p:cNvSpPr/>
          <p:nvPr/>
        </p:nvSpPr>
        <p:spPr>
          <a:xfrm>
            <a:off x="4572000" y="3200400"/>
            <a:ext cx="304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75" name="Picture 5" descr="Fergusson College, Pune logo"/>
          <p:cNvPicPr/>
          <p:nvPr/>
        </p:nvPicPr>
        <p:blipFill>
          <a:blip r:embed="rId1"/>
          <a:stretch/>
        </p:blipFill>
        <p:spPr>
          <a:xfrm>
            <a:off x="5241600" y="803880"/>
            <a:ext cx="1873440" cy="19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119960" y="1456920"/>
            <a:ext cx="10233360" cy="4719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Height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Tests used-- ANOVA and the Kruskal Wallis test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For both Males and Females height is not associated with their happiness levels significantly.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For females, height  is associated positively with self esteem level.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BMI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used-Kruskal Wallis test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BMI is not associated with happiness as well as self esteem.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2"/>
              </a:rPr>
              <a:t>Project Data.xlsx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orbel"/>
              </a:rPr>
              <a:t>Professional Attributes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Qualification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used-Kruskal Wallis  Test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Qualification is not associated with an individual’s happiness.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Qualification  is associated with self esteem.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Kruskal1-1.xlsx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Occupation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used-ANOVA(heteroscedastic model) 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There was no evidence for different happiness levels in different occupations.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Also there was no evidence for different self esteem levels in different occupations.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2"/>
              </a:rPr>
              <a:t>project data.xlsx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(sheet 1 &amp;2)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1083960" y="976320"/>
            <a:ext cx="10233360" cy="5200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Family Income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used-Kruskal Wallis test 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Family Income is not  associated with happiness level.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Family Income is associated positively with self esteem.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(Income)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Working Hours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Test used- Welch’s t test and Wilcoxon’s Rank  Sum tests 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There was no evidence for different happiness levels for different no. of working hours.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There was no evidence for different self esteem levels for different no. of working hours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bca98"/>
                </a:solidFill>
                <a:uFillTx/>
                <a:latin typeface="Corbel"/>
                <a:hlinkClick r:id="rId2"/>
              </a:rPr>
              <a:t>Project Data.xlsx</a:t>
            </a: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(Work Hours)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Sedentary Hours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Test used-ANOVA  and Kruskal Wallis test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There was no evidence for different  happiness levels for different sedentary hours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There was no evidence for different self esteem levels for different levels of sedentary hours.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orbel"/>
              </a:rPr>
              <a:t>Personal Life Style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Exercise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Test used-Kruskal Wallis Test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The  No. of days of exercise in a week as well as exercise time per day are found to be associated positively  with  happiness.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The Exercise time per day is  positively associated with self esteem.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Exercise days  has no association with self esteem level.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1119960" y="1410480"/>
            <a:ext cx="10233360" cy="4766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rbel"/>
              </a:rPr>
              <a:t>Hobbies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Test used-Mann Whitney Test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Happiness is not associated with the total no. of hobbies an individual has.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Self Esteem also is not associated with the total no. of hobbies an individual has.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1119960" y="712800"/>
            <a:ext cx="10233360" cy="546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Family Members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used-Kruskal Wallis Test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Happiness is not associated with the total no. of family members.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Self Esteem also is not associated with the total no. of family members.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Friends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Test used-ANOVA  and Kruskal Wallis Test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Happiness is associated positively  with the no. of close  friends.</a:t>
            </a:r>
            <a:endParaRPr b="0" lang="en-US" sz="18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Self Esteem also is associated positively with the no. of close friends.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-28584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2"/>
              </a:rPr>
              <a:t>Project Data.xlsx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marL="285840"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FUTURE SCOPE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The effect of other relevant factors like marital status could also be checked.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A likert’s scale with more number of points would produce results which are more visual.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Estimates of effect sizes for different factors can be calculated.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The Associations may be further studied by randomized controlled trials to establish a cause and effect relationship.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19280" y="923760"/>
            <a:ext cx="10515240" cy="161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orbel"/>
              </a:rPr>
              <a:t>DECODING HAPPINESS AND SELF ESTEEM, </a:t>
            </a:r>
            <a:br>
              <a:rPr sz="2800"/>
            </a:br>
            <a:r>
              <a:rPr b="0" lang="en-US" sz="3600" spc="-1" strike="noStrike">
                <a:solidFill>
                  <a:srgbClr val="ededed"/>
                </a:solidFill>
                <a:latin typeface="Corbel"/>
              </a:rPr>
              <a:t>THE </a:t>
            </a:r>
            <a:r>
              <a:rPr b="0" lang="en-US" sz="3600" spc="-1" strike="noStrike">
                <a:solidFill>
                  <a:srgbClr val="ffffff"/>
                </a:solidFill>
                <a:latin typeface="Corbel"/>
              </a:rPr>
              <a:t>STATISTICAL WAY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79760" y="3305880"/>
            <a:ext cx="10513800" cy="268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By: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Ajmal J Ansari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Shivam Thakur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Swati Raja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Pranav Jha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Tushar Herekar</a:t>
            </a: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orbel"/>
              </a:rPr>
              <a:t>OUTLINE OF THE PROJECT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9" name="TextBox 2"/>
          <p:cNvSpPr/>
          <p:nvPr/>
        </p:nvSpPr>
        <p:spPr>
          <a:xfrm>
            <a:off x="712800" y="1687680"/>
            <a:ext cx="107708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What is Happiness and Self Esteem?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Proposed Factors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The Tests Used for measuring the two constructs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The Questionnaire-26 Questions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Data, Analysis and Results.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Future Scope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Most Used Analytical Tools- ANOVA ,Welch’s t-test, Kruskal Wallis test, Mann Whitney test, Shapiro Wilk Test.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orbel"/>
              </a:rPr>
              <a:t>What is  HAPPINESS and SELF-ESTEEM?</a:t>
            </a:r>
            <a:br>
              <a:rPr sz="3600"/>
            </a:b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53760" y="168768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Wingdings" charset="2"/>
              <a:buChar char="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Happiness: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Happiness is defined as “the experience of joy, contentment, or positive well-being, combined with a sense that one’s life is good, meaningful, and worthwhile.”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Self Esteem: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Self-esteem is based on personal belief system. It is a blend of the way we see ourselves and the way we believe others see us. Self-esteem encompasses beliefs (for example, "I am competent", "I am worthy") and emotions such as triumph, despair, pride, and shame.</a:t>
            </a: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orbel"/>
              </a:rPr>
              <a:t>Proposed Factors 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68768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latin typeface="Corbel"/>
              </a:rPr>
              <a:t>Physical 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Age, Gender, Height and Weight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rbel"/>
              </a:rPr>
              <a:t>Professional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Qualification, Occupation, Income, Hours Spent Working,   Sedentary Hours.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rbel"/>
              </a:rPr>
              <a:t>Personal Lifestyle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rbel"/>
              </a:rPr>
              <a:t>  </a:t>
            </a: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Exercise, Family, Friends, Hobbies, Stress. 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orbel"/>
              </a:rPr>
              <a:t>The Tests for Measuring Happiness &amp; Self Esteem</a:t>
            </a:r>
            <a:endParaRPr b="0" lang="en-US" sz="3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The Oxford Happiness Questionnaire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This test was developed by Michael Argyl and Peter Hills. It consists of two versions -Original and compact. </a:t>
            </a:r>
            <a:endParaRPr b="0" lang="en-US" sz="22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The compact  questionnaire consists of 8 questions. </a:t>
            </a:r>
            <a:endParaRPr b="0" lang="en-US" sz="22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All items are answered using a 6-point Likert's scale.</a:t>
            </a:r>
            <a:endParaRPr b="0" lang="en-US" sz="22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Rosenberg Self-Esteem Test</a:t>
            </a:r>
            <a:endParaRPr b="0" lang="en-US" sz="32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A 10-item scale that measures global self worth by measuring both positive and negative feelings about the self. </a:t>
            </a:r>
            <a:endParaRPr b="0" lang="en-US" sz="2200" spc="-1" strike="noStrike">
              <a:solidFill>
                <a:srgbClr val="ededed"/>
              </a:solidFill>
              <a:latin typeface="Corbe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All items are answered using a 6-point Likert’s scale.</a:t>
            </a:r>
            <a:endParaRPr b="0" lang="en-US" sz="22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orbel"/>
              </a:rPr>
              <a:t>The Questionnaire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Final Questionnaire.pdf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orbel"/>
              </a:rPr>
              <a:t>DATA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119960" y="1825560"/>
            <a:ext cx="10233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eded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US" sz="2800" spc="-1" strike="noStrike">
              <a:solidFill>
                <a:srgbClr val="ededed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orbel"/>
              </a:rPr>
              <a:t>Physical Attributes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1" name="TextBox 4"/>
          <p:cNvSpPr/>
          <p:nvPr/>
        </p:nvSpPr>
        <p:spPr>
          <a:xfrm>
            <a:off x="838080" y="1734840"/>
            <a:ext cx="10548000" cy="44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Age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used—The Kruskal Wallis test 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People Above 70 years of age have significantly higher mean happiness score than people in the age groups 16-20,20-30 and 40-50.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People Above 60 years of age have significantly higher self esteem than people in the age group 16-20.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1"/>
              </a:rPr>
              <a:t>Project Data.xlsx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Gender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Test used—Mann Whitney Test.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The test showed that Happiness is not associated with gender.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fbca98"/>
                </a:solidFill>
                <a:uFillTx/>
                <a:latin typeface="Corbel"/>
                <a:hlinkClick r:id="rId2"/>
              </a:rPr>
              <a:t>Project Data.xlsx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527</TotalTime>
  <Application>LibreOffice/7.5.5.2$Windows_X86_64 LibreOffice_project/ca8fe7424262805f223b9a2334bc7181abbcbf5e</Application>
  <AppVersion>15.0000</AppVersion>
  <Words>844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2015-09-22T16:41:35Z</dcterms:created>
  <dc:creator> </dc:creator>
  <dc:description/>
  <dc:language>en-IN</dc:language>
  <cp:lastModifiedBy/>
  <dcterms:modified xsi:type="dcterms:W3CDTF">2024-09-16T12:28:53Z</dcterms:modified>
  <cp:revision>244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Custom</vt:lpwstr>
  </property>
  <property fmtid="{D5CDD505-2E9C-101B-9397-08002B2CF9AE}" pid="4" name="Slides">
    <vt:i4>17</vt:i4>
  </property>
</Properties>
</file>