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AJAI SURIYA.S</a:t>
            </a:r>
            <a:endParaRPr lang="en-US" sz="2400" dirty="0"/>
          </a:p>
          <a:p>
            <a:r>
              <a:rPr lang="en-US" sz="2400" dirty="0"/>
              <a:t>REGISTER </a:t>
            </a:r>
            <a:r>
              <a:rPr lang="en-US" sz="2400" dirty="0" smtClean="0"/>
              <a:t>NO:122203361</a:t>
            </a:r>
          </a:p>
          <a:p>
            <a:r>
              <a:rPr lang="en-US" sz="2400" dirty="0"/>
              <a:t>6E696615561125CA8F647814B6728210</a:t>
            </a:r>
            <a:endParaRPr lang="en-US" sz="2400" dirty="0"/>
          </a:p>
          <a:p>
            <a:r>
              <a:rPr lang="en-US" sz="2400" dirty="0" smtClean="0"/>
              <a:t>DEPARTMENT: B.com(CS)</a:t>
            </a:r>
            <a:endParaRPr lang="en-US" sz="2400" dirty="0"/>
          </a:p>
          <a:p>
            <a:r>
              <a:rPr lang="en-US" sz="2400" dirty="0" smtClean="0"/>
              <a:t>COLLEGE:ST.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228600" y="1156951"/>
            <a:ext cx="10972800" cy="5539978"/>
          </a:xfrm>
        </p:spPr>
        <p:txBody>
          <a:bodyPr/>
          <a:lstStyle/>
          <a:p>
            <a:r>
              <a:rPr lang="en-GB" sz="2400" b="1" i="1" dirty="0" smtClean="0">
                <a:latin typeface="Bell MT" panose="02020503060305020303" pitchFamily="18" charset="0"/>
              </a:rPr>
              <a:t>In </a:t>
            </a:r>
            <a:r>
              <a:rPr lang="en-GB" sz="2400" b="1" i="1" dirty="0">
                <a:latin typeface="Bell MT" panose="02020503060305020303" pitchFamily="18" charset="0"/>
              </a:rPr>
              <a:t>the "Salary and compensation analysis Through excel Data </a:t>
            </a:r>
            <a:r>
              <a:rPr lang="en-GB" sz="2400" b="1" i="1" dirty="0" err="1">
                <a:latin typeface="Bell MT" panose="02020503060305020303" pitchFamily="18" charset="0"/>
              </a:rPr>
              <a:t>modeling</a:t>
            </a:r>
            <a:r>
              <a:rPr lang="en-GB" sz="2400" b="1" i="1" dirty="0">
                <a:latin typeface="Bell MT" panose="02020503060305020303" pitchFamily="18" charset="0"/>
              </a:rPr>
              <a:t>" project, the modelling phase involves setting up the Excel workbook with various tools and techniques to analyse and visualize the data </a:t>
            </a:r>
            <a:r>
              <a:rPr lang="en-GB" sz="2400" b="1" i="1" dirty="0" err="1">
                <a:latin typeface="Bell MT" panose="02020503060305020303" pitchFamily="18" charset="0"/>
              </a:rPr>
              <a:t>effectively.Here's</a:t>
            </a:r>
            <a:r>
              <a:rPr lang="en-GB" sz="2400" b="1" i="1" dirty="0">
                <a:latin typeface="Bell MT" panose="02020503060305020303" pitchFamily="18" charset="0"/>
              </a:rPr>
              <a:t> how each component will be used</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Data </a:t>
            </a:r>
            <a:r>
              <a:rPr lang="en-GB" sz="2400" b="1" i="1" dirty="0" err="1">
                <a:latin typeface="Bell MT" panose="02020503060305020303" pitchFamily="18" charset="0"/>
              </a:rPr>
              <a:t>FilteringPurpose</a:t>
            </a:r>
            <a:r>
              <a:rPr lang="en-GB" sz="2400" b="1" i="1" dirty="0">
                <a:latin typeface="Bell MT" panose="02020503060305020303" pitchFamily="18" charset="0"/>
              </a:rPr>
              <a:t>: To sort and refine the data to focus on specific criteria, such as department, date range, or individual employee pay </a:t>
            </a:r>
            <a:r>
              <a:rPr lang="en-GB" sz="2400" b="1" i="1" dirty="0" err="1">
                <a:latin typeface="Bell MT" panose="02020503060305020303" pitchFamily="18" charset="0"/>
              </a:rPr>
              <a:t>zone.Implementation</a:t>
            </a:r>
            <a:r>
              <a:rPr lang="en-GB" sz="2400" b="1" i="1" dirty="0">
                <a:latin typeface="Bell MT" panose="02020503060305020303" pitchFamily="18" charset="0"/>
              </a:rPr>
              <a:t>: Excel's filtering feature will be applied to datasets, allowing users to easily narrow down the data to view only the relevant information. For example, filtering by department or by employee types</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2</a:t>
            </a:r>
            <a:r>
              <a:rPr lang="en-GB" sz="2400" b="1" i="1" dirty="0">
                <a:latin typeface="Bell MT" panose="02020503060305020303" pitchFamily="18" charset="0"/>
              </a:rPr>
              <a:t>. Pivot </a:t>
            </a:r>
            <a:r>
              <a:rPr lang="en-GB" sz="2400" b="1" i="1" dirty="0" err="1">
                <a:latin typeface="Bell MT" panose="02020503060305020303" pitchFamily="18" charset="0"/>
              </a:rPr>
              <a:t>TablesPurpose</a:t>
            </a:r>
            <a:r>
              <a:rPr lang="en-GB" sz="2400" b="1" i="1" dirty="0">
                <a:latin typeface="Bell MT" panose="02020503060305020303" pitchFamily="18" charset="0"/>
              </a:rPr>
              <a:t>: To summarize and analyse large datasets by grouping and aggregating data based on different pay zone </a:t>
            </a:r>
            <a:r>
              <a:rPr lang="en-GB" sz="2400" b="1" i="1" dirty="0" err="1">
                <a:latin typeface="Bell MT" panose="02020503060305020303" pitchFamily="18" charset="0"/>
              </a:rPr>
              <a:t>metrics.Implementation</a:t>
            </a:r>
            <a:r>
              <a:rPr lang="en-GB" sz="2400" b="1" i="1" dirty="0">
                <a:latin typeface="Bell MT" panose="02020503060305020303" pitchFamily="18" charset="0"/>
              </a:rPr>
              <a:t>: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sz="2400" b="1"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970198" y="1371600"/>
            <a:ext cx="7276878"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219200"/>
            <a:ext cx="10972800" cy="3939540"/>
          </a:xfrm>
        </p:spPr>
        <p:txBody>
          <a:bodyPr/>
          <a:lstStyle/>
          <a:p>
            <a:r>
              <a:rPr lang="en-GB" sz="3200" i="1" dirty="0" smtClean="0">
                <a:latin typeface="Bell MT" panose="02020503060305020303" pitchFamily="18" charset="0"/>
              </a:rPr>
              <a:t>1.The important of data-driven decision making in compensation</a:t>
            </a:r>
          </a:p>
          <a:p>
            <a:r>
              <a:rPr lang="en-GB" sz="3200" i="1" dirty="0">
                <a:latin typeface="Bell MT" panose="02020503060305020303" pitchFamily="18" charset="0"/>
              </a:rPr>
              <a:t> </a:t>
            </a:r>
            <a:r>
              <a:rPr lang="en-GB" sz="3200" i="1" dirty="0" smtClean="0">
                <a:latin typeface="Bell MT" panose="02020503060305020303" pitchFamily="18" charset="0"/>
              </a:rPr>
              <a:t>   management.</a:t>
            </a:r>
          </a:p>
          <a:p>
            <a:r>
              <a:rPr lang="en-GB" sz="3200" i="1" dirty="0" smtClean="0">
                <a:latin typeface="Bell MT" panose="02020503060305020303" pitchFamily="18" charset="0"/>
              </a:rPr>
              <a:t>2.It analysis to ensure internal equity and market competitiveness.</a:t>
            </a:r>
          </a:p>
          <a:p>
            <a:r>
              <a:rPr lang="en-GB" sz="3200" i="1" dirty="0" smtClean="0">
                <a:latin typeface="Bell MT" panose="02020503060305020303" pitchFamily="18" charset="0"/>
              </a:rPr>
              <a:t>3.Exal data modelling in simplifying complex compensation data.</a:t>
            </a:r>
          </a:p>
          <a:p>
            <a:r>
              <a:rPr lang="en-GB" sz="3200" i="1" dirty="0" smtClean="0">
                <a:latin typeface="Bell MT" panose="02020503060305020303" pitchFamily="18" charset="0"/>
              </a:rPr>
              <a:t>4.Multi factors in compensation analysis, including job title, and </a:t>
            </a:r>
          </a:p>
          <a:p>
            <a:r>
              <a:rPr lang="en-GB" sz="3200" i="1" dirty="0">
                <a:latin typeface="Bell MT" panose="02020503060305020303" pitchFamily="18" charset="0"/>
              </a:rPr>
              <a:t> </a:t>
            </a:r>
            <a:r>
              <a:rPr lang="en-GB" sz="3200" i="1" dirty="0" smtClean="0">
                <a:latin typeface="Bell MT" panose="02020503060305020303" pitchFamily="18" charset="0"/>
              </a:rPr>
              <a:t>  performance rating.</a:t>
            </a:r>
          </a:p>
          <a:p>
            <a:r>
              <a:rPr lang="en-GB" sz="3200" i="1" dirty="0" smtClean="0">
                <a:latin typeface="Bell MT" panose="02020503060305020303" pitchFamily="18" charset="0"/>
              </a:rPr>
              <a:t>5.Compensation program ultimately driving business success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01246" y="2157722"/>
            <a:ext cx="8593228" cy="1446550"/>
          </a:xfrm>
          <a:prstGeom prst="rect">
            <a:avLst/>
          </a:prstGeom>
          <a:noFill/>
        </p:spPr>
        <p:txBody>
          <a:bodyPr wrap="square" rtlCol="0">
            <a:spAutoFit/>
          </a:bodyPr>
          <a:lstStyle/>
          <a:p>
            <a:r>
              <a:rPr lang="en-GB" sz="4400" b="1" i="1" dirty="0" smtClean="0">
                <a:latin typeface="Times New Roman" panose="02020603050405020304" pitchFamily="18" charset="0"/>
                <a:cs typeface="Times New Roman" panose="02020603050405020304" pitchFamily="18" charset="0"/>
              </a:rPr>
              <a:t>Salary and Compensation </a:t>
            </a:r>
            <a:r>
              <a:rPr lang="en-GB" sz="4400" b="1" i="1" dirty="0">
                <a:latin typeface="Times New Roman" panose="02020603050405020304" pitchFamily="18" charset="0"/>
                <a:cs typeface="Times New Roman" panose="02020603050405020304" pitchFamily="18" charset="0"/>
              </a:rPr>
              <a:t>A</a:t>
            </a:r>
            <a:r>
              <a:rPr lang="en-GB" sz="4400" b="1" i="1" dirty="0" smtClean="0">
                <a:latin typeface="Times New Roman" panose="02020603050405020304" pitchFamily="18" charset="0"/>
                <a:cs typeface="Times New Roman" panose="02020603050405020304" pitchFamily="18" charset="0"/>
              </a:rPr>
              <a:t>nalysis </a:t>
            </a:r>
            <a:r>
              <a:rPr lang="en-GB" sz="4400" b="1" i="1" dirty="0">
                <a:latin typeface="Times New Roman" panose="02020603050405020304" pitchFamily="18" charset="0"/>
                <a:cs typeface="Times New Roman" panose="02020603050405020304" pitchFamily="18" charset="0"/>
              </a:rPr>
              <a:t>T</a:t>
            </a:r>
            <a:r>
              <a:rPr lang="en-GB" sz="4400" b="1" i="1" dirty="0" smtClean="0">
                <a:latin typeface="Times New Roman" panose="02020603050405020304" pitchFamily="18" charset="0"/>
                <a:cs typeface="Times New Roman" panose="02020603050405020304" pitchFamily="18" charset="0"/>
              </a:rPr>
              <a:t>hrough </a:t>
            </a:r>
            <a:r>
              <a:rPr lang="en-GB" sz="4400" b="1" i="1" dirty="0">
                <a:latin typeface="Times New Roman" panose="02020603050405020304" pitchFamily="18" charset="0"/>
                <a:cs typeface="Times New Roman" panose="02020603050405020304" pitchFamily="18" charset="0"/>
              </a:rPr>
              <a:t>E</a:t>
            </a:r>
            <a:r>
              <a:rPr lang="en-GB" sz="4400" b="1" i="1" dirty="0" smtClean="0">
                <a:latin typeface="Times New Roman" panose="02020603050405020304" pitchFamily="18" charset="0"/>
                <a:cs typeface="Times New Roman" panose="02020603050405020304" pitchFamily="18" charset="0"/>
              </a:rPr>
              <a:t>xcel Data </a:t>
            </a:r>
            <a:r>
              <a:rPr lang="en-GB" sz="4400" b="1" i="1" dirty="0" err="1">
                <a:latin typeface="Times New Roman" panose="02020603050405020304" pitchFamily="18" charset="0"/>
                <a:cs typeface="Times New Roman" panose="02020603050405020304" pitchFamily="18" charset="0"/>
              </a:rPr>
              <a:t>M</a:t>
            </a:r>
            <a:r>
              <a:rPr lang="en-GB" sz="4400" b="1" i="1" dirty="0" err="1" smtClean="0">
                <a:latin typeface="Times New Roman" panose="02020603050405020304" pitchFamily="18" charset="0"/>
                <a:cs typeface="Times New Roman" panose="02020603050405020304" pitchFamily="18" charset="0"/>
              </a:rPr>
              <a:t>odeling</a:t>
            </a:r>
            <a:endParaRPr lang="en-IN" sz="4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7199" y="4059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734800" y="6467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1.Overview of salary and compensation analysis.</a:t>
            </a:r>
          </a:p>
          <a:p>
            <a:r>
              <a:rPr lang="en-GB" sz="3200" i="1" dirty="0" smtClean="0">
                <a:latin typeface="Bell MT" panose="02020503060305020303" pitchFamily="18" charset="0"/>
              </a:rPr>
              <a:t>2.Data-driven decision making.</a:t>
            </a:r>
          </a:p>
          <a:p>
            <a:r>
              <a:rPr lang="en-GB" sz="3200" i="1" dirty="0" smtClean="0">
                <a:latin typeface="Bell MT" panose="02020503060305020303" pitchFamily="18" charset="0"/>
              </a:rPr>
              <a:t>3.Sources of compensation data(e.g., HR systems ,surveys).</a:t>
            </a:r>
          </a:p>
          <a:p>
            <a:r>
              <a:rPr lang="en-GB" sz="3200" i="1" dirty="0" smtClean="0">
                <a:latin typeface="Bell MT" panose="02020503060305020303" pitchFamily="18" charset="0"/>
              </a:rPr>
              <a:t>4.Data quality and cleaning considerations.</a:t>
            </a:r>
          </a:p>
          <a:p>
            <a:r>
              <a:rPr lang="en-GB" sz="3200" i="1" dirty="0" smtClean="0">
                <a:latin typeface="Bell MT" panose="02020503060305020303" pitchFamily="18" charset="0"/>
              </a:rPr>
              <a:t>5.Create a data model for compensation analysis. </a:t>
            </a:r>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352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7767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11582400" cy="4924425"/>
          </a:xfrm>
        </p:spPr>
        <p:txBody>
          <a:bodyPr/>
          <a:lstStyle/>
          <a:p>
            <a:r>
              <a:rPr lang="en-GB" sz="3200" b="1" i="1" dirty="0" smtClean="0">
                <a:latin typeface="Bell MT" panose="02020503060305020303" pitchFamily="18" charset="0"/>
              </a:rPr>
              <a:t>1.Objective:</a:t>
            </a:r>
          </a:p>
          <a:p>
            <a:r>
              <a:rPr lang="en-GB" sz="3200" i="1" dirty="0">
                <a:latin typeface="Bell MT" panose="02020503060305020303" pitchFamily="18" charset="0"/>
              </a:rPr>
              <a:t> </a:t>
            </a:r>
            <a:r>
              <a:rPr lang="en-GB" sz="3200" i="1" dirty="0" smtClean="0">
                <a:latin typeface="Bell MT" panose="02020503060305020303" pitchFamily="18" charset="0"/>
              </a:rPr>
              <a:t>               *Analysis employee compensation data to identify trends,</a:t>
            </a:r>
          </a:p>
          <a:p>
            <a:r>
              <a:rPr lang="en-GB" sz="3200" i="1" dirty="0">
                <a:latin typeface="Bell MT" panose="02020503060305020303" pitchFamily="18" charset="0"/>
              </a:rPr>
              <a:t> </a:t>
            </a:r>
            <a:r>
              <a:rPr lang="en-GB" sz="3200" i="1" dirty="0" smtClean="0">
                <a:latin typeface="Bell MT" panose="02020503060305020303" pitchFamily="18" charset="0"/>
              </a:rPr>
              <a:t>disparities ,and areas for improvement.</a:t>
            </a:r>
          </a:p>
          <a:p>
            <a:r>
              <a:rPr lang="en-GB" sz="3200" b="1" i="1" dirty="0" smtClean="0">
                <a:latin typeface="Bell MT" panose="02020503060305020303" pitchFamily="18" charset="0"/>
              </a:rPr>
              <a:t>2.Scope:</a:t>
            </a:r>
          </a:p>
          <a:p>
            <a:r>
              <a:rPr lang="en-GB" sz="3200" i="1" dirty="0">
                <a:latin typeface="Bell MT" panose="02020503060305020303" pitchFamily="18" charset="0"/>
              </a:rPr>
              <a:t> </a:t>
            </a:r>
            <a:r>
              <a:rPr lang="en-GB" sz="3200" i="1" dirty="0" smtClean="0">
                <a:latin typeface="Bell MT" panose="02020503060305020303" pitchFamily="18" charset="0"/>
              </a:rPr>
              <a:t>          *Develop an excel data model to analyse and visualize</a:t>
            </a:r>
          </a:p>
          <a:p>
            <a:r>
              <a:rPr lang="en-GB" sz="3200" i="1" dirty="0" smtClean="0">
                <a:latin typeface="Bell MT" panose="02020503060305020303" pitchFamily="18" charset="0"/>
              </a:rPr>
              <a:t>Compensation trends.</a:t>
            </a:r>
          </a:p>
          <a:p>
            <a:r>
              <a:rPr lang="en-GB" sz="3200" b="1" i="1" dirty="0" smtClean="0">
                <a:latin typeface="Bell MT" panose="02020503060305020303" pitchFamily="18" charset="0"/>
              </a:rPr>
              <a:t>3.Deliverables:</a:t>
            </a:r>
          </a:p>
          <a:p>
            <a:r>
              <a:rPr lang="en-GB" sz="3200" i="1" dirty="0">
                <a:latin typeface="Bell MT" panose="02020503060305020303" pitchFamily="18" charset="0"/>
              </a:rPr>
              <a:t> </a:t>
            </a:r>
            <a:r>
              <a:rPr lang="en-GB" sz="3200" i="1" dirty="0" smtClean="0">
                <a:latin typeface="Bell MT" panose="02020503060305020303" pitchFamily="18" charset="0"/>
              </a:rPr>
              <a:t>                    *Interactive dashboards and </a:t>
            </a:r>
            <a:r>
              <a:rPr lang="en-GB" sz="3200" i="1" dirty="0" err="1" smtClean="0">
                <a:latin typeface="Bell MT" panose="02020503060305020303" pitchFamily="18" charset="0"/>
              </a:rPr>
              <a:t>visulaztion</a:t>
            </a:r>
            <a:r>
              <a:rPr lang="en-GB" sz="3200" i="1" dirty="0" smtClean="0">
                <a:latin typeface="Bell MT" panose="02020503060305020303" pitchFamily="18" charset="0"/>
              </a:rPr>
              <a:t> to facilitate</a:t>
            </a:r>
          </a:p>
          <a:p>
            <a:r>
              <a:rPr lang="en-GB" sz="3200" i="1" dirty="0" smtClean="0">
                <a:latin typeface="Bell MT" panose="02020503060305020303" pitchFamily="18" charset="0"/>
              </a:rPr>
              <a:t>Ongoing monitoring and improvement.</a:t>
            </a:r>
          </a:p>
          <a:p>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228600" y="1195704"/>
            <a:ext cx="10972800" cy="5416868"/>
          </a:xfrm>
        </p:spPr>
        <p:txBody>
          <a:bodyPr/>
          <a:lstStyle/>
          <a:p>
            <a:r>
              <a:rPr lang="en-GB" sz="3200" i="1" dirty="0" smtClean="0">
                <a:latin typeface="Bell MT" panose="02020503060305020303" pitchFamily="18" charset="0"/>
              </a:rPr>
              <a:t>1.HR.professionals.</a:t>
            </a:r>
          </a:p>
          <a:p>
            <a:r>
              <a:rPr lang="en-GB" sz="3200" i="1" dirty="0" smtClean="0">
                <a:latin typeface="Bell MT" panose="02020503060305020303" pitchFamily="18" charset="0"/>
              </a:rPr>
              <a:t>2.Compensation </a:t>
            </a:r>
            <a:r>
              <a:rPr lang="en-GB" sz="3200" i="1" dirty="0" err="1" smtClean="0">
                <a:latin typeface="Bell MT" panose="02020503060305020303" pitchFamily="18" charset="0"/>
              </a:rPr>
              <a:t>analsts</a:t>
            </a:r>
            <a:r>
              <a:rPr lang="en-GB" sz="3200" i="1" dirty="0" smtClean="0">
                <a:latin typeface="Bell MT" panose="02020503060305020303" pitchFamily="18" charset="0"/>
              </a:rPr>
              <a:t>.</a:t>
            </a:r>
          </a:p>
          <a:p>
            <a:r>
              <a:rPr lang="en-GB" sz="3200" i="1" dirty="0" smtClean="0">
                <a:latin typeface="Bell MT" panose="02020503060305020303" pitchFamily="18" charset="0"/>
              </a:rPr>
              <a:t>3.HR.managers</a:t>
            </a:r>
          </a:p>
          <a:p>
            <a:r>
              <a:rPr lang="en-GB" sz="3200" i="1" dirty="0" smtClean="0">
                <a:latin typeface="Bell MT" panose="02020503060305020303" pitchFamily="18" charset="0"/>
              </a:rPr>
              <a:t>4.Finance manager.</a:t>
            </a:r>
          </a:p>
          <a:p>
            <a:r>
              <a:rPr lang="en-GB" sz="3200" i="1" dirty="0" smtClean="0">
                <a:latin typeface="Bell MT" panose="02020503060305020303" pitchFamily="18" charset="0"/>
              </a:rPr>
              <a:t>5.Business leaders.</a:t>
            </a:r>
          </a:p>
          <a:p>
            <a:r>
              <a:rPr lang="en-GB" sz="3200" i="1" dirty="0" smtClean="0">
                <a:latin typeface="Bell MT" panose="02020503060305020303" pitchFamily="18" charset="0"/>
              </a:rPr>
              <a:t>6.Department managers.</a:t>
            </a:r>
          </a:p>
          <a:p>
            <a:r>
              <a:rPr lang="en-GB" sz="3200" i="1" dirty="0" smtClean="0">
                <a:latin typeface="Bell MT" panose="02020503060305020303" pitchFamily="18" charset="0"/>
              </a:rPr>
              <a:t>7.Talent acquisition.</a:t>
            </a:r>
          </a:p>
          <a:p>
            <a:r>
              <a:rPr lang="en-GB" sz="3200" i="1" dirty="0" smtClean="0">
                <a:latin typeface="Bell MT" panose="02020503060305020303" pitchFamily="18" charset="0"/>
              </a:rPr>
              <a:t>8.Employee experience</a:t>
            </a:r>
          </a:p>
          <a:p>
            <a:r>
              <a:rPr lang="en-GB" sz="3200" i="1" dirty="0" smtClean="0">
                <a:latin typeface="Bell MT" panose="02020503060305020303" pitchFamily="18" charset="0"/>
              </a:rPr>
              <a:t>9.DEI{(</a:t>
            </a:r>
            <a:r>
              <a:rPr lang="en-GB" sz="3200" i="1" dirty="0" err="1" smtClean="0">
                <a:latin typeface="Bell MT" panose="02020503060305020303" pitchFamily="18" charset="0"/>
              </a:rPr>
              <a:t>diversity,equity,inclusion</a:t>
            </a:r>
            <a:r>
              <a:rPr lang="en-GB" sz="3200" i="1" dirty="0" smtClean="0">
                <a:latin typeface="Bell MT" panose="02020503060305020303" pitchFamily="18" charset="0"/>
              </a:rPr>
              <a:t>)}.</a:t>
            </a:r>
          </a:p>
          <a:p>
            <a:r>
              <a:rPr lang="en-GB" sz="3200" i="1" dirty="0" smtClean="0">
                <a:latin typeface="Bell MT" panose="02020503060305020303" pitchFamily="18" charset="0"/>
              </a:rPr>
              <a:t>10.Data analysts.</a:t>
            </a:r>
            <a:endParaRPr lang="en-IN" sz="3200" i="1" dirty="0" smtClean="0">
              <a:latin typeface="Bell MT" panose="02020503060305020303" pitchFamily="18" charset="0"/>
            </a:endParaRPr>
          </a:p>
          <a:p>
            <a:endParaRPr lang="en-GB" sz="3200" i="1" dirty="0" smtClean="0">
              <a:latin typeface="Bell MT" panose="02020503060305020303"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8878"/>
            <a:ext cx="2695574" cy="3248025"/>
          </a:xfrm>
          <a:prstGeom prst="rect">
            <a:avLst/>
          </a:prstGeom>
        </p:spPr>
      </p:pic>
      <p:sp>
        <p:nvSpPr>
          <p:cNvPr id="3" name="object 3"/>
          <p:cNvSpPr/>
          <p:nvPr/>
        </p:nvSpPr>
        <p:spPr>
          <a:xfrm>
            <a:off x="91995" y="1095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006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82074" y="5785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28600" y="1130024"/>
            <a:ext cx="11734800" cy="4431983"/>
          </a:xfrm>
        </p:spPr>
        <p:txBody>
          <a:bodyPr/>
          <a:lstStyle/>
          <a:p>
            <a:r>
              <a:rPr lang="en-GB" sz="3200" i="1" dirty="0" smtClean="0"/>
              <a:t>     </a:t>
            </a:r>
            <a:r>
              <a:rPr lang="en-GB" sz="3200" i="1" dirty="0"/>
              <a:t> </a:t>
            </a:r>
            <a:r>
              <a:rPr lang="en-GB" sz="3200" i="1" dirty="0" smtClean="0"/>
              <a:t>                                   </a:t>
            </a:r>
            <a:r>
              <a:rPr lang="en-GB" sz="3200" b="1" i="1" dirty="0" smtClean="0">
                <a:latin typeface="Bell MT" panose="02020503060305020303" pitchFamily="18" charset="0"/>
              </a:rPr>
              <a:t>Value proposition</a:t>
            </a:r>
          </a:p>
          <a:p>
            <a:r>
              <a:rPr lang="en-GB" sz="3200" i="1" dirty="0" smtClean="0">
                <a:latin typeface="Bell MT" panose="02020503060305020303" pitchFamily="18" charset="0"/>
              </a:rPr>
              <a:t>1.Data-Driven insights unlock hidden patterns and trends in compensation data to inform strategic decision.</a:t>
            </a:r>
          </a:p>
          <a:p>
            <a:r>
              <a:rPr lang="en-GB" sz="3200" i="1" dirty="0" smtClean="0">
                <a:latin typeface="Bell MT" panose="02020503060305020303" pitchFamily="18" charset="0"/>
              </a:rPr>
              <a:t>2.Strategic business decision support business growth and </a:t>
            </a:r>
            <a:r>
              <a:rPr lang="en-GB" sz="3200" i="1" dirty="0" err="1" smtClean="0">
                <a:latin typeface="Bell MT" panose="02020503060305020303" pitchFamily="18" charset="0"/>
              </a:rPr>
              <a:t>ndfata</a:t>
            </a:r>
            <a:r>
              <a:rPr lang="en-GB" sz="3200" i="1" dirty="0" smtClean="0">
                <a:latin typeface="Bell MT" panose="02020503060305020303" pitchFamily="18" charset="0"/>
              </a:rPr>
              <a:t>-driven compensation insights.</a:t>
            </a:r>
          </a:p>
          <a:p>
            <a:r>
              <a:rPr lang="en-GB" sz="3200" i="1" dirty="0" smtClean="0">
                <a:latin typeface="Bell MT" panose="02020503060305020303" pitchFamily="18" charset="0"/>
              </a:rPr>
              <a:t>3.Scalability adapt to growing organizational needs and changing market conditions.</a:t>
            </a:r>
          </a:p>
          <a:p>
            <a:r>
              <a:rPr lang="en-GB" sz="3200" i="1" dirty="0" smtClean="0">
                <a:latin typeface="Bell MT" panose="02020503060305020303" pitchFamily="18" charset="0"/>
              </a:rPr>
              <a:t>4.Improved business outcomes, and </a:t>
            </a:r>
            <a:r>
              <a:rPr lang="en-GB" sz="3200" i="1" dirty="0" err="1" smtClean="0">
                <a:latin typeface="Bell MT" panose="02020503060305020303" pitchFamily="18" charset="0"/>
              </a:rPr>
              <a:t>employe</a:t>
            </a:r>
            <a:r>
              <a:rPr lang="en-GB" sz="3200" i="1" dirty="0" smtClean="0">
                <a:latin typeface="Bell MT" panose="02020503060305020303" pitchFamily="18" charset="0"/>
              </a:rPr>
              <a:t> </a:t>
            </a:r>
            <a:r>
              <a:rPr lang="en-GB" sz="3200" i="1" dirty="0" err="1" smtClean="0">
                <a:latin typeface="Bell MT" panose="02020503060305020303" pitchFamily="18" charset="0"/>
              </a:rPr>
              <a:t>satification</a:t>
            </a:r>
            <a:r>
              <a:rPr lang="en-GB" sz="3200" i="1" dirty="0" smtClean="0">
                <a:latin typeface="Bell MT" panose="02020503060305020303" pitchFamily="18" charset="0"/>
              </a:rPr>
              <a:t>, and market competitiveness</a:t>
            </a:r>
            <a:r>
              <a:rPr lang="en-GB" sz="3200" i="1" dirty="0" smtClean="0"/>
              <a:t>.</a:t>
            </a:r>
            <a:endParaRPr lang="en-GB" sz="3200" i="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143634"/>
            <a:ext cx="11201400" cy="5909310"/>
          </a:xfrm>
        </p:spPr>
        <p:txBody>
          <a:bodyPr/>
          <a:lstStyle/>
          <a:p>
            <a:r>
              <a:rPr lang="en-GB" sz="3200" i="1" dirty="0" smtClean="0">
                <a:latin typeface="Bell MT" panose="02020503060305020303" pitchFamily="18" charset="0"/>
              </a:rPr>
              <a:t>1.Unique identifier for each employee.</a:t>
            </a:r>
          </a:p>
          <a:p>
            <a:r>
              <a:rPr lang="en-GB" sz="3200" i="1" dirty="0" smtClean="0">
                <a:latin typeface="Bell MT" panose="02020503060305020303" pitchFamily="18" charset="0"/>
              </a:rPr>
              <a:t>2.Employee name.</a:t>
            </a:r>
          </a:p>
          <a:p>
            <a:r>
              <a:rPr lang="en-GB" sz="3200" i="1" dirty="0" smtClean="0">
                <a:latin typeface="Bell MT" panose="02020503060305020303" pitchFamily="18" charset="0"/>
              </a:rPr>
              <a:t>3.Employee’s job title.</a:t>
            </a:r>
          </a:p>
          <a:p>
            <a:r>
              <a:rPr lang="en-GB" sz="3200" i="1" dirty="0" smtClean="0">
                <a:latin typeface="Bell MT" panose="02020503060305020303" pitchFamily="18" charset="0"/>
              </a:rPr>
              <a:t>4.Department where the employee work.</a:t>
            </a:r>
          </a:p>
          <a:p>
            <a:r>
              <a:rPr lang="en-GB" sz="3200" i="1" dirty="0" smtClean="0">
                <a:latin typeface="Bell MT" panose="02020503060305020303" pitchFamily="18" charset="0"/>
              </a:rPr>
              <a:t>5.Location(e .g., city, state, country).</a:t>
            </a:r>
          </a:p>
          <a:p>
            <a:r>
              <a:rPr lang="en-GB" sz="3200" i="1" dirty="0" smtClean="0">
                <a:latin typeface="Bell MT" panose="02020503060305020303" pitchFamily="18" charset="0"/>
              </a:rPr>
              <a:t>6.Date the employee was hired.</a:t>
            </a:r>
          </a:p>
          <a:p>
            <a:r>
              <a:rPr lang="en-GB" sz="3200" i="1" dirty="0" smtClean="0">
                <a:latin typeface="Bell MT" panose="02020503060305020303" pitchFamily="18" charset="0"/>
              </a:rPr>
              <a:t>7.Employee’s annual benefits amount.</a:t>
            </a:r>
          </a:p>
          <a:p>
            <a:r>
              <a:rPr lang="en-GB" sz="3200" i="1" dirty="0" smtClean="0">
                <a:latin typeface="Bell MT" panose="02020503060305020303" pitchFamily="18" charset="0"/>
              </a:rPr>
              <a:t>8.Employee’s job grade or level.</a:t>
            </a:r>
          </a:p>
          <a:p>
            <a:r>
              <a:rPr lang="en-GB" sz="3200" i="1" dirty="0">
                <a:latin typeface="Bell MT" panose="02020503060305020303" pitchFamily="18" charset="0"/>
              </a:rPr>
              <a:t> </a:t>
            </a:r>
            <a:r>
              <a:rPr lang="en-GB" sz="3200" i="1" dirty="0" smtClean="0">
                <a:latin typeface="Bell MT" panose="02020503060305020303" pitchFamily="18" charset="0"/>
              </a:rPr>
              <a:t>   </a:t>
            </a:r>
          </a:p>
          <a:p>
            <a:r>
              <a:rPr lang="en-GB" sz="3200" i="1" dirty="0">
                <a:latin typeface="Bell MT" panose="02020503060305020303" pitchFamily="18" charset="0"/>
              </a:rPr>
              <a:t> </a:t>
            </a:r>
            <a:r>
              <a:rPr lang="en-GB" sz="3200" i="1" dirty="0" smtClean="0">
                <a:latin typeface="Bell MT" panose="02020503060305020303" pitchFamily="18" charset="0"/>
              </a:rPr>
              <a:t>   {(This dataset can be used to analyse compensation trends, identify disparities and develop strategies to competitiveness)}</a:t>
            </a:r>
          </a:p>
          <a:p>
            <a:endParaRPr lang="en-IN" sz="3200"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95400" y="1600200"/>
            <a:ext cx="8839200" cy="4524315"/>
          </a:xfrm>
          <a:prstGeom prst="rect">
            <a:avLst/>
          </a:prstGeom>
        </p:spPr>
        <p:txBody>
          <a:bodyPr wrap="square">
            <a:spAutoFit/>
          </a:bodyPr>
          <a:lstStyle/>
          <a:p>
            <a:r>
              <a:rPr lang="en-GB" sz="3200" b="1" i="1" dirty="0">
                <a:latin typeface="Bell MT" panose="02020503060305020303" pitchFamily="18" charset="0"/>
              </a:rPr>
              <a:t>Predictive analytics: Integrating predictive methods to forecast future      salary and compensation based on historical data, giving      managers a proactive Approach to workplace </a:t>
            </a:r>
            <a:r>
              <a:rPr lang="en-GB" sz="3200" b="1" i="1" dirty="0" err="1">
                <a:latin typeface="Bell MT" panose="02020503060305020303" pitchFamily="18" charset="0"/>
              </a:rPr>
              <a:t>planning.Automated</a:t>
            </a:r>
            <a:r>
              <a:rPr lang="en-GB" sz="3200" b="1" i="1" dirty="0">
                <a:latin typeface="Bell MT" panose="02020503060305020303" pitchFamily="18" charset="0"/>
              </a:rPr>
              <a:t> alerts: the tool can be set up to send automated alerts for     critical salary &amp; compensation issues, ensuring that managers are      immediately notified when attention needed</a:t>
            </a:r>
            <a:endParaRPr lang="en-IN" sz="32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619</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26</cp:revision>
  <dcterms:created xsi:type="dcterms:W3CDTF">2024-03-29T15:07:22Z</dcterms:created>
  <dcterms:modified xsi:type="dcterms:W3CDTF">2024-09-09T09:40:24Z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