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55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8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9115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903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7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192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70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01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0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75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4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7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7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20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5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2BE99A-A10B-4E92-B548-0A689C2C465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CCA4A0-5B47-45B6-8EDF-346DD0C0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010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amonterorodriguez.com/conoce-que-te-ofrece-microsoft-power-bi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amonterorodriguez.com/conoce-que-te-ofrece-microsoft-power-bi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amonterorodriguez.com/conoce-que-te-ofrece-microsoft-power-bi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1B697E-D3A2-0659-3E65-3B0F47F71DF1}"/>
              </a:ext>
            </a:extLst>
          </p:cNvPr>
          <p:cNvSpPr txBox="1"/>
          <p:nvPr/>
        </p:nvSpPr>
        <p:spPr>
          <a:xfrm>
            <a:off x="1604914" y="1124535"/>
            <a:ext cx="609442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3600" b="0" i="0" u="none" strike="noStrike" baseline="0" dirty="0">
              <a:solidFill>
                <a:srgbClr val="000000"/>
              </a:solidFill>
              <a:latin typeface="PosteramaText-Bold"/>
            </a:endParaRPr>
          </a:p>
          <a:p>
            <a:r>
              <a:rPr lang="en-IN" sz="3600" b="0" i="0" u="none" strike="noStrike" baseline="0" dirty="0">
                <a:solidFill>
                  <a:srgbClr val="000000"/>
                </a:solidFill>
                <a:latin typeface="PosteramaText-Bold"/>
              </a:rPr>
              <a:t> </a:t>
            </a:r>
            <a:r>
              <a:rPr lang="en-IN" sz="6600" b="1" i="0" u="none" strike="noStrike" baseline="0" dirty="0">
                <a:solidFill>
                  <a:srgbClr val="FFC000"/>
                </a:solidFill>
                <a:latin typeface="PosteramaText-Bold"/>
              </a:rPr>
              <a:t>CREDIT CARD </a:t>
            </a:r>
          </a:p>
          <a:p>
            <a:r>
              <a:rPr lang="en-IN" sz="36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WEEKLY STATUS REPORT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91639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D104E0-E028-0757-4407-2F758AF74488}"/>
              </a:ext>
            </a:extLst>
          </p:cNvPr>
          <p:cNvSpPr txBox="1"/>
          <p:nvPr/>
        </p:nvSpPr>
        <p:spPr>
          <a:xfrm>
            <a:off x="1322110" y="1460683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Content</a:t>
            </a:r>
            <a:endParaRPr lang="en-US" sz="3200" b="0" i="0" u="none" strike="noStrike" baseline="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en-IN" sz="32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1. Project objective </a:t>
            </a:r>
          </a:p>
          <a:p>
            <a:r>
              <a:rPr lang="en-IN" sz="32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2. Data from SQL</a:t>
            </a:r>
          </a:p>
          <a:p>
            <a:r>
              <a:rPr lang="en-IN" sz="32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3. Data processing &amp; DAX</a:t>
            </a:r>
          </a:p>
          <a:p>
            <a:r>
              <a:rPr lang="en-IN" sz="32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4. Dashboard &amp; insights</a:t>
            </a:r>
          </a:p>
          <a:p>
            <a:r>
              <a:rPr lang="en-IN" sz="32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5. Export &amp; share project </a:t>
            </a:r>
          </a:p>
        </p:txBody>
      </p:sp>
    </p:spTree>
    <p:extLst>
      <p:ext uri="{BB962C8B-B14F-4D97-AF65-F5344CB8AC3E}">
        <p14:creationId xmlns:p14="http://schemas.microsoft.com/office/powerpoint/2010/main" val="100419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AB6E02-3D36-A9A5-1EE6-067BC553746B}"/>
              </a:ext>
            </a:extLst>
          </p:cNvPr>
          <p:cNvSpPr txBox="1"/>
          <p:nvPr/>
        </p:nvSpPr>
        <p:spPr>
          <a:xfrm>
            <a:off x="973318" y="1288099"/>
            <a:ext cx="95281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Project Objective</a:t>
            </a:r>
            <a:endParaRPr lang="en-IN" sz="3200" b="0" i="0" u="none" strike="noStrike" baseline="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To develop a comprehensive credit card weekly dashboard that provides real-time insights into key performance metrics and trends, enabling stakeholders to monitor and analyze credit card operations effectively.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713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B7FF45-A3E2-2784-2DAE-720B8B6F3DA5}"/>
              </a:ext>
            </a:extLst>
          </p:cNvPr>
          <p:cNvSpPr txBox="1"/>
          <p:nvPr/>
        </p:nvSpPr>
        <p:spPr>
          <a:xfrm>
            <a:off x="1036948" y="1870625"/>
            <a:ext cx="1045432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Download Data</a:t>
            </a:r>
            <a:endParaRPr lang="en-IN" sz="3200" b="0" i="0" u="none" strike="noStrike" baseline="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en-US" sz="32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GitHub: https://github.com/AjmeraJainAkshit/Credit_Card_Financial_Report </a:t>
            </a:r>
            <a:endParaRPr lang="en-IN" sz="3200" dirty="0"/>
          </a:p>
        </p:txBody>
      </p:sp>
      <p:pic>
        <p:nvPicPr>
          <p:cNvPr id="1026" name="Picture 2" descr="Github Style Guide">
            <a:extLst>
              <a:ext uri="{FF2B5EF4-FFF2-40B4-BE49-F238E27FC236}">
                <a16:creationId xmlns:a16="http://schemas.microsoft.com/office/drawing/2014/main" id="{3012EFDE-F847-A370-5178-CA5F97ABF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7" t="5801" r="1547" b="4546"/>
          <a:stretch/>
        </p:blipFill>
        <p:spPr bwMode="auto">
          <a:xfrm>
            <a:off x="6768446" y="3704735"/>
            <a:ext cx="4618956" cy="277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17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87800A-1F72-3C5D-00F8-51673B13CD7F}"/>
              </a:ext>
            </a:extLst>
          </p:cNvPr>
          <p:cNvSpPr txBox="1"/>
          <p:nvPr/>
        </p:nvSpPr>
        <p:spPr>
          <a:xfrm>
            <a:off x="1755742" y="1718829"/>
            <a:ext cx="60944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Import data to SQL database</a:t>
            </a:r>
            <a:endParaRPr lang="en-IN" sz="3200" b="0" i="0" u="none" strike="noStrike" baseline="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en-IN" sz="32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Prepare csv file </a:t>
            </a:r>
          </a:p>
          <a:p>
            <a:r>
              <a:rPr lang="en-IN" sz="32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Create tables in SQL</a:t>
            </a:r>
          </a:p>
          <a:p>
            <a:r>
              <a:rPr lang="en-US" sz="32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import csv file into SQL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01656-55CE-052D-E459-1DA5DA827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44379" y="1431882"/>
            <a:ext cx="3359085" cy="37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6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CF1977-CA96-E96B-E78D-79FDA9026DC5}"/>
              </a:ext>
            </a:extLst>
          </p:cNvPr>
          <p:cNvSpPr txBox="1"/>
          <p:nvPr/>
        </p:nvSpPr>
        <p:spPr>
          <a:xfrm>
            <a:off x="593889" y="276646"/>
            <a:ext cx="8408709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DAX Queries </a:t>
            </a:r>
            <a:endParaRPr lang="en-IN" sz="4400" b="0" i="0" u="none" strike="noStrike" baseline="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en-IN" sz="1800" b="1" i="0" u="none" strike="noStrike" baseline="0" dirty="0" err="1">
                <a:latin typeface="Calibri" panose="020F0502020204030204" pitchFamily="34" charset="0"/>
              </a:rPr>
              <a:t>AgeGroup</a:t>
            </a:r>
            <a:r>
              <a:rPr lang="en-IN" sz="1800" b="1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= SWITCH(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TRUE(), 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customer_age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] &lt; 30, "20-30", 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customer_age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] &gt;= 30 &amp;&amp; 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customer_age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] &lt; 40, "30-40", 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customer_age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] &gt;= 40 &amp;&amp; 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customer_age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] &lt; 50, "40-50", 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customer_age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] &gt;= 50 &amp;&amp; 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customer_age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] &lt; 60, "50-60", 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customer_age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] &gt;= 60, "60+",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"unknown"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)</a:t>
            </a:r>
          </a:p>
          <a:p>
            <a:r>
              <a:rPr lang="en-IN" sz="1800" b="1" i="0" u="none" strike="noStrike" baseline="0" dirty="0" err="1">
                <a:latin typeface="Calibri" panose="020F0502020204030204" pitchFamily="34" charset="0"/>
              </a:rPr>
              <a:t>IncomeGroup</a:t>
            </a:r>
            <a:r>
              <a:rPr lang="en-IN" sz="1800" b="1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= SWITCH(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TRUE(), 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'[income] &lt; 35000, "Low", 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'[income] &gt;= 35000 &amp;&amp; 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'[income] &lt;70000, "Med", 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'[income] &gt;= 70000, "High",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"unknown"</a:t>
            </a:r>
          </a:p>
          <a:p>
            <a:r>
              <a:rPr lang="en-IN" sz="1800" b="0" i="0" u="none" strike="noStrike" baseline="0" dirty="0">
                <a:latin typeface="Calibri" panose="020F0502020204030204" pitchFamily="34" charset="0"/>
              </a:rPr>
              <a:t>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38CAC-023C-76E6-0B36-7BF88E2C4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44379" y="1431882"/>
            <a:ext cx="3359085" cy="37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1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5A121E-28CA-A269-6042-831AEFE1F022}"/>
              </a:ext>
            </a:extLst>
          </p:cNvPr>
          <p:cNvSpPr txBox="1"/>
          <p:nvPr/>
        </p:nvSpPr>
        <p:spPr>
          <a:xfrm>
            <a:off x="499621" y="526084"/>
            <a:ext cx="8502977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DAX Queries </a:t>
            </a:r>
            <a:endParaRPr lang="en-IN" sz="4400" b="0" i="0" u="none" strike="noStrike" baseline="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en-US" sz="1800" b="1" i="0" u="none" strike="noStrike" baseline="0" dirty="0">
                <a:latin typeface="Calibri" panose="020F0502020204030204" pitchFamily="34" charset="0"/>
              </a:rPr>
              <a:t>week_num2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= WEEKNUM('public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week_start_date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])</a:t>
            </a:r>
          </a:p>
          <a:p>
            <a:r>
              <a:rPr lang="en-US" sz="1800" b="1" i="0" u="none" strike="noStrike" baseline="0" dirty="0">
                <a:latin typeface="Calibri" panose="020F0502020204030204" pitchFamily="34" charset="0"/>
              </a:rPr>
              <a:t>Revenue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= 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annual_fees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] + 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total_trans_amt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] + 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interest_earned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]</a:t>
            </a:r>
          </a:p>
          <a:p>
            <a:r>
              <a:rPr lang="en-IN" sz="1800" b="1" i="0" u="none" strike="noStrike" baseline="0" dirty="0" err="1">
                <a:latin typeface="Calibri" panose="020F0502020204030204" pitchFamily="34" charset="0"/>
              </a:rPr>
              <a:t>Current_week_Reveneue</a:t>
            </a:r>
            <a:r>
              <a:rPr lang="en-IN" sz="1800" b="1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= CALCULATE( </a:t>
            </a:r>
          </a:p>
          <a:p>
            <a:r>
              <a:rPr lang="en-IN" sz="1800" b="0" i="0" u="none" strike="noStrike" baseline="0" dirty="0">
                <a:latin typeface="Calibri" panose="020F0502020204030204" pitchFamily="34" charset="0"/>
              </a:rPr>
              <a:t>SUM('public </a:t>
            </a:r>
            <a:r>
              <a:rPr lang="en-IN" sz="18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'[Revenue]),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FILTER( </a:t>
            </a:r>
          </a:p>
          <a:p>
            <a:r>
              <a:rPr lang="en-IN" sz="1800" b="0" i="0" u="none" strike="noStrike" baseline="0" dirty="0">
                <a:latin typeface="Calibri" panose="020F0502020204030204" pitchFamily="34" charset="0"/>
              </a:rPr>
              <a:t>ALL('public </a:t>
            </a:r>
            <a:r>
              <a:rPr lang="en-IN" sz="18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'), 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'[week_num2] = MAX('public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'[week_num2]))) </a:t>
            </a:r>
          </a:p>
          <a:p>
            <a:r>
              <a:rPr lang="en-IN" sz="1800" b="1" i="0" u="none" strike="noStrike" baseline="0" dirty="0" err="1">
                <a:latin typeface="Calibri" panose="020F0502020204030204" pitchFamily="34" charset="0"/>
              </a:rPr>
              <a:t>Previous_week_Reveneue</a:t>
            </a:r>
            <a:r>
              <a:rPr lang="en-IN" sz="1800" b="1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= CALCULATE( </a:t>
            </a:r>
          </a:p>
          <a:p>
            <a:r>
              <a:rPr lang="en-IN" sz="1800" b="0" i="0" u="none" strike="noStrike" baseline="0" dirty="0">
                <a:latin typeface="Calibri" panose="020F0502020204030204" pitchFamily="34" charset="0"/>
              </a:rPr>
              <a:t>SUM('public </a:t>
            </a:r>
            <a:r>
              <a:rPr lang="en-IN" sz="18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'[Revenue]),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FILTER( </a:t>
            </a:r>
          </a:p>
          <a:p>
            <a:r>
              <a:rPr lang="en-IN" sz="1800" b="0" i="0" u="none" strike="noStrike" baseline="0" dirty="0">
                <a:latin typeface="Calibri" panose="020F0502020204030204" pitchFamily="34" charset="0"/>
              </a:rPr>
              <a:t>ALL('public </a:t>
            </a:r>
            <a:r>
              <a:rPr lang="en-IN" sz="18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'), </a:t>
            </a:r>
          </a:p>
          <a:p>
            <a:r>
              <a:rPr lang="en-IN" sz="18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IN" sz="18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'[week_num2] = MAX('public </a:t>
            </a:r>
            <a:r>
              <a:rPr lang="en-IN" sz="18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'[week_num2])-1))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740CF-6CC9-0724-EB1E-EE386E77C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59538" y="2016343"/>
            <a:ext cx="3359085" cy="37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8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DDE4A3-D261-BE5B-ADB5-1ADFB729B242}"/>
              </a:ext>
            </a:extLst>
          </p:cNvPr>
          <p:cNvSpPr txBox="1"/>
          <p:nvPr/>
        </p:nvSpPr>
        <p:spPr>
          <a:xfrm>
            <a:off x="603315" y="582067"/>
            <a:ext cx="817304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Project Insights- Week 52 (24</a:t>
            </a:r>
            <a:r>
              <a:rPr lang="en-US" sz="2400" b="1" i="0" u="none" strike="noStrike" baseline="30000" dirty="0">
                <a:solidFill>
                  <a:srgbClr val="FFC000"/>
                </a:solidFill>
                <a:latin typeface="Arial" panose="020B0604020202020204" pitchFamily="34" charset="0"/>
              </a:rPr>
              <a:t>th</a:t>
            </a:r>
            <a:r>
              <a:rPr lang="en-US" sz="24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  </a:t>
            </a:r>
            <a:r>
              <a:rPr lang="en-US" sz="36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Dec)</a:t>
            </a:r>
            <a:endParaRPr lang="en-US" sz="3600" b="0" i="0" u="none" strike="noStrike" baseline="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en-IN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WoW change: </a:t>
            </a:r>
            <a:endParaRPr lang="en-IN" sz="2000" b="0" i="0" u="none" strike="noStrike" baseline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Revenue decreased by 12.83%, </a:t>
            </a:r>
          </a:p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Total Transaction Amt &amp; Count increased by 1.68% &amp;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1.68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%</a:t>
            </a:r>
          </a:p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Customer count increased by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25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%</a:t>
            </a:r>
          </a:p>
          <a:p>
            <a:endParaRPr lang="en-IN" sz="1800" b="0" i="0" u="none" strike="noStrike" baseline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r>
              <a:rPr lang="en-IN" sz="2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Overview YTD:</a:t>
            </a:r>
            <a:endParaRPr lang="en-IN" sz="2000" b="0" i="0" u="none" strike="noStrike" baseline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Overall revenue is 56M</a:t>
            </a:r>
          </a:p>
          <a:p>
            <a:r>
              <a:rPr lang="en-IN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Total interest is 8M</a:t>
            </a:r>
          </a:p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Total transaction amount is 45M</a:t>
            </a:r>
          </a:p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Male customers are contributing more in revenue 30.7M, female 25.5M</a:t>
            </a:r>
          </a:p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Blue &amp; Silver credit card are contributing to 93% of overall transactions</a:t>
            </a:r>
          </a:p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TX, NY &amp; CA is contributing to 68%</a:t>
            </a:r>
          </a:p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Overall Activation rate is 57.5%</a:t>
            </a:r>
          </a:p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Overall Delinquent rate is 6.06% </a:t>
            </a:r>
          </a:p>
        </p:txBody>
      </p:sp>
    </p:spTree>
    <p:extLst>
      <p:ext uri="{BB962C8B-B14F-4D97-AF65-F5344CB8AC3E}">
        <p14:creationId xmlns:p14="http://schemas.microsoft.com/office/powerpoint/2010/main" val="1310119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49</TotalTime>
  <Words>527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Calisto MT</vt:lpstr>
      <vt:lpstr>PosteramaText-Bold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Akshit Jain</dc:creator>
  <cp:lastModifiedBy>Akshit Jain</cp:lastModifiedBy>
  <cp:revision>2</cp:revision>
  <dcterms:created xsi:type="dcterms:W3CDTF">2024-06-27T12:03:01Z</dcterms:created>
  <dcterms:modified xsi:type="dcterms:W3CDTF">2024-06-27T12:52:06Z</dcterms:modified>
</cp:coreProperties>
</file>