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9" r:id="rId4"/>
    <p:sldId id="266" r:id="rId5"/>
    <p:sldId id="264" r:id="rId6"/>
    <p:sldId id="271" r:id="rId7"/>
    <p:sldId id="272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1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60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37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07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504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8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5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5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8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4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4021-BE42-462C-959A-B6CA26EEC503}" type="datetimeFigureOut">
              <a:rPr lang="fr-FR" smtClean="0"/>
              <a:t>29/01/2023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B7EA5-3343-437E-9BE3-38DB5F4AB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7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Liquide_ionique" TargetMode="External"/><Relationship Id="rId3" Type="http://schemas.openxmlformats.org/officeDocument/2006/relationships/hyperlink" Target="https://fr.wikipedia.org/wiki/Analyse_thermique" TargetMode="External"/><Relationship Id="rId7" Type="http://schemas.openxmlformats.org/officeDocument/2006/relationships/hyperlink" Target="https://fr.wikipedia.org/wiki/Polym%C3%A8re" TargetMode="External"/><Relationship Id="rId12" Type="http://schemas.openxmlformats.org/officeDocument/2006/relationships/hyperlink" Target="https://fr.wikipedia.org/wiki/R%C3%A9ticul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Temp%C3%A9rature_de_transition_vitreuse" TargetMode="External"/><Relationship Id="rId11" Type="http://schemas.openxmlformats.org/officeDocument/2006/relationships/hyperlink" Target="https://fr.wikipedia.org/wiki/Enthalpie_de_r%C3%A9action" TargetMode="External"/><Relationship Id="rId5" Type="http://schemas.openxmlformats.org/officeDocument/2006/relationships/hyperlink" Target="https://fr.wikipedia.org/wiki/Transition_de_phase" TargetMode="External"/><Relationship Id="rId10" Type="http://schemas.openxmlformats.org/officeDocument/2006/relationships/hyperlink" Target="https://fr.wikipedia.org/wiki/Cristallisation_(chimie)" TargetMode="External"/><Relationship Id="rId4" Type="http://schemas.openxmlformats.org/officeDocument/2006/relationships/hyperlink" Target="https://fr.wikipedia.org/wiki/Alumine" TargetMode="External"/><Relationship Id="rId9" Type="http://schemas.openxmlformats.org/officeDocument/2006/relationships/hyperlink" Target="https://fr.wikipedia.org/wiki/Fusion_(physique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Calorim%C3%A8tre" TargetMode="External"/><Relationship Id="rId3" Type="http://schemas.openxmlformats.org/officeDocument/2006/relationships/hyperlink" Target="https://fr.wikipedia.org/wiki/Transition_de_phase" TargetMode="External"/><Relationship Id="rId7" Type="http://schemas.openxmlformats.org/officeDocument/2006/relationships/hyperlink" Target="https://fr.wikipedia.org/wiki/Cristallogen%C3%A8s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.wikipedia.org/wiki/Fusion_(physique)" TargetMode="External"/><Relationship Id="rId5" Type="http://schemas.openxmlformats.org/officeDocument/2006/relationships/hyperlink" Target="https://fr.wikipedia.org/wiki/R%C3%A9action_exothermique" TargetMode="External"/><Relationship Id="rId10" Type="http://schemas.openxmlformats.org/officeDocument/2006/relationships/hyperlink" Target="https://fr.wikipedia.org/wiki/Contr%C3%B4le_qualit%C3%A9" TargetMode="External"/><Relationship Id="rId4" Type="http://schemas.openxmlformats.org/officeDocument/2006/relationships/hyperlink" Target="https://fr.wikipedia.org/wiki/R%C3%A9action_endothermique" TargetMode="External"/><Relationship Id="rId9" Type="http://schemas.openxmlformats.org/officeDocument/2006/relationships/hyperlink" Target="https://fr.wikipedia.org/wiki/Transition_vitreu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oint_de_fusion" TargetMode="External"/><Relationship Id="rId2" Type="http://schemas.openxmlformats.org/officeDocument/2006/relationships/hyperlink" Target="https://fr.wikipedia.org/wiki/Formule_chimiqu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fr.wikipedia.org/wiki/Point_d%27%C3%A9clair" TargetMode="External"/><Relationship Id="rId4" Type="http://schemas.openxmlformats.org/officeDocument/2006/relationships/hyperlink" Target="https://fr.wikipedia.org/wiki/Masse_volumiq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A584E-090D-A530-EDA9-80DE85E3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622"/>
            <a:ext cx="3854528" cy="1530162"/>
          </a:xfrm>
        </p:spPr>
        <p:txBody>
          <a:bodyPr>
            <a:normAutofit/>
          </a:bodyPr>
          <a:lstStyle/>
          <a:p>
            <a:r>
              <a:rPr lang="fr-FR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05A9E-C738-50CC-B6C9-49959695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48071"/>
            <a:ext cx="3854528" cy="341344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i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fr-FR" sz="280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DSC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 de la DSC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</a:t>
            </a:r>
            <a:r>
              <a:rPr lang="fr-FR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représentatif du dispositif expérimental (DSC)</a:t>
            </a:r>
            <a:endParaRPr lang="fr-FR" sz="2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L’analyse de </a:t>
            </a:r>
            <a:r>
              <a:rPr lang="fr-FR" sz="28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Paraffin</a:t>
            </a:r>
            <a:r>
              <a:rPr lang="fr-FR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ses étapes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Exemple(PMMA/PBT)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Formes typiques d’événements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4B8889C-8EC8-DF83-E82A-17F5799C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991" y="858078"/>
            <a:ext cx="4513541" cy="5567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DIFFERENTIAL SCANNING CALORIMETER</a:t>
            </a:r>
          </a:p>
        </p:txBody>
      </p:sp>
      <p:pic>
        <p:nvPicPr>
          <p:cNvPr id="8194" name="Picture 2" descr="Differential Scanning Calorimeter | UseScience">
            <a:extLst>
              <a:ext uri="{FF2B5EF4-FFF2-40B4-BE49-F238E27FC236}">
                <a16:creationId xmlns:a16="http://schemas.microsoft.com/office/drawing/2014/main" id="{4252D207-0F23-F9D4-2B86-A2961901E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91" y="1948071"/>
            <a:ext cx="3916486" cy="44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2380EB-ADE7-623B-FB99-DE62BDB8BD7B}"/>
              </a:ext>
            </a:extLst>
          </p:cNvPr>
          <p:cNvSpPr txBox="1"/>
          <p:nvPr/>
        </p:nvSpPr>
        <p:spPr>
          <a:xfrm>
            <a:off x="3480955" y="383371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Dépouillement des données: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F1842C-EC47-C2DB-4C2A-36999E5C3930}"/>
              </a:ext>
            </a:extLst>
          </p:cNvPr>
          <p:cNvSpPr txBox="1"/>
          <p:nvPr/>
        </p:nvSpPr>
        <p:spPr>
          <a:xfrm>
            <a:off x="152400" y="938192"/>
            <a:ext cx="90019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Température de Tg : 88,69°C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Chaleur spécifique : 0,3723 J (g . °C)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Chaleur échangée pendant la transition : -0,06194 W/g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Afin de déterminer la température de transition vitreuse, il faut toujours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sélectionner le point initial et le point final de la transition vitreuse. On observe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que la température de cristallisation n’est pas exactement égale à la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température de transition vitreuse.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observe un problème lié à l’échantillon : c’est-à-dire qu’il faut que la structure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soit cristalline donc que la température de cristallisation soit supérieure à la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température de fusion.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DE5728-0922-8336-A26E-598E2CC5EEE3}"/>
              </a:ext>
            </a:extLst>
          </p:cNvPr>
          <p:cNvSpPr txBox="1"/>
          <p:nvPr/>
        </p:nvSpPr>
        <p:spPr>
          <a:xfrm>
            <a:off x="183558" y="3417742"/>
            <a:ext cx="79490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Un problème vient de l’appareil, c’est-à-dire qu’il y a un écart entre le début de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la fusion et le moment où le logiciel le détecte.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Il n’y a pas de pic de fusion sur le spectre du PMMA.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Sur le spectre du PBT, on peut voir un pic de fusion et un pic de cristallisation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334B02-6395-0559-191C-B38D9411739A}"/>
              </a:ext>
            </a:extLst>
          </p:cNvPr>
          <p:cNvSpPr txBox="1"/>
          <p:nvPr/>
        </p:nvSpPr>
        <p:spPr>
          <a:xfrm>
            <a:off x="169723" y="4512105"/>
            <a:ext cx="7962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observe des marches de transition vitreuse sur ce graphique du PBT. Au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retour, on ne voit pas la marche car le signal est trop faible.</a:t>
            </a:r>
          </a:p>
        </p:txBody>
      </p:sp>
    </p:spTree>
    <p:extLst>
      <p:ext uri="{BB962C8B-B14F-4D97-AF65-F5344CB8AC3E}">
        <p14:creationId xmlns:p14="http://schemas.microsoft.com/office/powerpoint/2010/main" val="14270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Écran Littérature Calorimétrie de mélange DSC Calculs Quantifier Macro-DTA  ARC Calorimétrie spécialisée Échelle VSP (le dimensionnement des évents  forfait) - ppt télécharger">
            <a:extLst>
              <a:ext uri="{FF2B5EF4-FFF2-40B4-BE49-F238E27FC236}">
                <a16:creationId xmlns:a16="http://schemas.microsoft.com/office/drawing/2014/main" id="{1515736F-24CA-A120-9EEC-A0A61587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7" y="258417"/>
            <a:ext cx="8044068" cy="60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urbe DSC, calorimétrie différentielle de balayage. Analyse amorphe et semicrystalline polymère. - clipart vectoriel de Donnée libre de droits">
            <a:extLst>
              <a:ext uri="{FF2B5EF4-FFF2-40B4-BE49-F238E27FC236}">
                <a16:creationId xmlns:a16="http://schemas.microsoft.com/office/drawing/2014/main" id="{75845B65-BBD3-BB78-0D09-1DAE9656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" y="845127"/>
            <a:ext cx="8243454" cy="45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753A4-A182-CD07-4367-1B4D1F69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349" y="239744"/>
            <a:ext cx="5168348" cy="954156"/>
          </a:xfrm>
        </p:spPr>
        <p:txBody>
          <a:bodyPr>
            <a:normAutofit/>
          </a:bodyPr>
          <a:lstStyle/>
          <a:p>
            <a:r>
              <a:rPr lang="fr-F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</a:p>
        </p:txBody>
      </p:sp>
      <p:pic>
        <p:nvPicPr>
          <p:cNvPr id="1028" name="Picture 4" descr="DSC 3 Thermal Analysis System from METTLER TOLEDO">
            <a:extLst>
              <a:ext uri="{FF2B5EF4-FFF2-40B4-BE49-F238E27FC236}">
                <a16:creationId xmlns:a16="http://schemas.microsoft.com/office/drawing/2014/main" id="{1A8A9F83-2458-0386-DE51-A6A4ACBE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652" y="1574579"/>
            <a:ext cx="3905791" cy="370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1230EC5-4554-DE5C-4EF1-AD16B330E648}"/>
              </a:ext>
            </a:extLst>
          </p:cNvPr>
          <p:cNvSpPr txBox="1"/>
          <p:nvPr/>
        </p:nvSpPr>
        <p:spPr>
          <a:xfrm>
            <a:off x="198784" y="1574579"/>
            <a:ext cx="74874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La calorimétrie différentielle à balayage (en anglais, </a:t>
            </a:r>
            <a:r>
              <a:rPr lang="fr-FR" sz="1600" b="1" i="1" dirty="0" err="1">
                <a:solidFill>
                  <a:srgbClr val="202122"/>
                </a:solidFill>
                <a:effectLst/>
                <a:latin typeface="+mj-lt"/>
              </a:rPr>
              <a:t>Differential</a:t>
            </a:r>
            <a:r>
              <a:rPr lang="fr-FR" sz="1600" b="1" i="1" dirty="0">
                <a:solidFill>
                  <a:srgbClr val="202122"/>
                </a:solidFill>
                <a:effectLst/>
                <a:latin typeface="+mj-lt"/>
              </a:rPr>
              <a:t> Scanning </a:t>
            </a:r>
            <a:r>
              <a:rPr lang="fr-FR" sz="1600" b="1" i="1" dirty="0" err="1">
                <a:solidFill>
                  <a:srgbClr val="202122"/>
                </a:solidFill>
                <a:effectLst/>
                <a:latin typeface="+mj-lt"/>
              </a:rPr>
              <a:t>Calorimetry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ou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+mj-lt"/>
              </a:rPr>
              <a:t>DSC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) est une technique d'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3" tooltip="Analyse thermique"/>
              </a:rPr>
              <a:t>analyse thermique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. Elle mesure les différences des échanges de chaleur entre un échantillon à analyser et une référence (par exemple l'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4" tooltip="Alumine"/>
              </a:rPr>
              <a:t>alumine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ou encore l'air).</a:t>
            </a:r>
          </a:p>
          <a:p>
            <a:pPr algn="l"/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Elle permet de déterminer les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5" tooltip="Transition de phase"/>
              </a:rPr>
              <a:t>transitions de phase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la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6" tooltip="Température de transition vitreuse"/>
              </a:rPr>
              <a:t>température de transition vitreuse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(T</a:t>
            </a:r>
            <a:r>
              <a:rPr lang="fr-FR" sz="1600" b="1" i="0" baseline="-25000" dirty="0">
                <a:solidFill>
                  <a:srgbClr val="202122"/>
                </a:solidFill>
                <a:effectLst/>
                <a:latin typeface="+mj-lt"/>
              </a:rPr>
              <a:t>g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) des matériaux amorphes :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7" tooltip="Polymère"/>
              </a:rPr>
              <a:t>polymères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, verres (Inorganiques, organiques ou métalliques) et des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8" tooltip="Liquide ionique"/>
              </a:rPr>
              <a:t>liquides ioniques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les températures de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9" tooltip="Fusion (physique)"/>
              </a:rPr>
              <a:t>fusion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et de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10" tooltip="Cristallisation (chimie)"/>
              </a:rPr>
              <a:t>cristallisation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les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11" tooltip="Enthalpie de réaction"/>
              </a:rPr>
              <a:t>enthalpies de réaction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, pour connaître les taux de </a:t>
            </a:r>
            <a:r>
              <a:rPr lang="fr-FR" sz="1600" b="1" i="0" u="none" strike="noStrike" dirty="0">
                <a:solidFill>
                  <a:srgbClr val="3366CC"/>
                </a:solidFill>
                <a:effectLst/>
                <a:latin typeface="+mj-lt"/>
                <a:hlinkClick r:id="rId12" tooltip="Réticulation"/>
              </a:rPr>
              <a:t>réticulation</a:t>
            </a:r>
            <a:r>
              <a:rPr lang="fr-FR" sz="1600" b="1" i="0" dirty="0">
                <a:solidFill>
                  <a:srgbClr val="202122"/>
                </a:solidFill>
                <a:effectLst/>
                <a:latin typeface="+mj-lt"/>
              </a:rPr>
              <a:t> de certains polymères</a:t>
            </a:r>
          </a:p>
        </p:txBody>
      </p:sp>
    </p:spTree>
    <p:extLst>
      <p:ext uri="{BB962C8B-B14F-4D97-AF65-F5344CB8AC3E}">
        <p14:creationId xmlns:p14="http://schemas.microsoft.com/office/powerpoint/2010/main" val="38534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incipes de la DSC et applications - web séminaire à découvrir">
            <a:extLst>
              <a:ext uri="{FF2B5EF4-FFF2-40B4-BE49-F238E27FC236}">
                <a16:creationId xmlns:a16="http://schemas.microsoft.com/office/drawing/2014/main" id="{5B7B0A2D-DAFA-0BF6-F1B5-BBECA4C7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758" y="1179443"/>
            <a:ext cx="4345884" cy="508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897247F-2D55-4D17-DD4D-E92FB1E6BDB5}"/>
              </a:ext>
            </a:extLst>
          </p:cNvPr>
          <p:cNvSpPr txBox="1"/>
          <p:nvPr/>
        </p:nvSpPr>
        <p:spPr>
          <a:xfrm>
            <a:off x="2677767" y="225442"/>
            <a:ext cx="6836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Principes de la Calorimétrie différentielle à balayage DSC: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269718-4453-E367-2E1A-8773E6A628AE}"/>
              </a:ext>
            </a:extLst>
          </p:cNvPr>
          <p:cNvSpPr txBox="1"/>
          <p:nvPr/>
        </p:nvSpPr>
        <p:spPr>
          <a:xfrm>
            <a:off x="371889" y="1656522"/>
            <a:ext cx="6452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fr-F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</a:br>
            <a:endParaRPr lang="fr-F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8BB204-0D56-24AA-D444-2690C6A44D9F}"/>
              </a:ext>
            </a:extLst>
          </p:cNvPr>
          <p:cNvSpPr txBox="1"/>
          <p:nvPr/>
        </p:nvSpPr>
        <p:spPr>
          <a:xfrm>
            <a:off x="0" y="948690"/>
            <a:ext cx="72481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Cette technique repose sur le fait que lors d'une transformation physique, telle qu'une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3" tooltip="Transition de phase"/>
              </a:rPr>
              <a:t>transition de phase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, une certaine quantité de chaleur est échangée avec l'échantillon pour être maintenu à la même température que la référence. Le sens de cet échange de chaleur entre l'échantillon et l'équipement dépend de la nature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4" tooltip="Réaction endothermique"/>
              </a:rPr>
              <a:t>endothermique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 ou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5" tooltip="Réaction exothermique"/>
              </a:rPr>
              <a:t>exothermique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 du processus de transition. Ainsi, par exemple, un solide qui fond va absorber plus de chaleur pour pouvoir augmenter sa température au même rythme que la référence. La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6" tooltip="Fusion (physique)"/>
              </a:rPr>
              <a:t>fusion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 (passage de l'état solide à l'état liquide) est en effet une transition de phase endothermique car elle absorbe la chaleur. De même, l'échantillon peut subir des processus exothermiques, tels que la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7" tooltip="Cristallogenèse"/>
              </a:rPr>
              <a:t>cristallisation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, lorsqu'il transmet de la chaleur au système.</a:t>
            </a:r>
            <a:br>
              <a:rPr lang="fr-FR" sz="1600" b="1" dirty="0">
                <a:latin typeface="+mj-lt"/>
              </a:rPr>
            </a:b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En mesurant la différence de flux de chaleur entre l'échantillon et la référence, un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8" tooltip="Calorimètre"/>
              </a:rPr>
              <a:t>calorimètre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 différentiel à balayage peut mesurer la quantité de chaleur absorbée ou libérée au cours d'une transition. Cette technique peut également être utilisée pour observer des changements de phase plus subtils, comme les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9" tooltip="Transition vitreuse"/>
              </a:rPr>
              <a:t>transitions vitreuses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.</a:t>
            </a:r>
            <a:br>
              <a:rPr lang="fr-FR" sz="1600" b="1" dirty="0">
                <a:latin typeface="+mj-lt"/>
              </a:rPr>
            </a:b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La </a:t>
            </a:r>
            <a:r>
              <a:rPr lang="fr-FR" sz="1600" b="1" dirty="0">
                <a:solidFill>
                  <a:srgbClr val="FF0000"/>
                </a:solidFill>
                <a:effectLst/>
                <a:latin typeface="+mj-lt"/>
              </a:rPr>
              <a:t>DSC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 est largement utilisée en milieu industriel en </a:t>
            </a:r>
            <a:r>
              <a:rPr lang="fr-FR" sz="1600" b="1" strike="noStrike" dirty="0">
                <a:solidFill>
                  <a:srgbClr val="3366CC"/>
                </a:solidFill>
                <a:effectLst/>
                <a:latin typeface="+mj-lt"/>
                <a:hlinkClick r:id="rId10" tooltip="Contrôle qualité"/>
              </a:rPr>
              <a:t>contrôle qualité</a:t>
            </a:r>
            <a:r>
              <a:rPr lang="fr-FR" sz="1600" b="1" dirty="0">
                <a:solidFill>
                  <a:srgbClr val="202122"/>
                </a:solidFill>
                <a:effectLst/>
                <a:latin typeface="+mj-lt"/>
              </a:rPr>
              <a:t> en raison de son applicabilité dans l'évaluation de la pureté d'échantillons ou dans l'étude du durcissement de polymères</a:t>
            </a:r>
            <a:endParaRPr lang="fr-F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7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86A215F-466D-B0FE-6C16-75F960237DF9}"/>
              </a:ext>
            </a:extLst>
          </p:cNvPr>
          <p:cNvSpPr txBox="1"/>
          <p:nvPr/>
        </p:nvSpPr>
        <p:spPr>
          <a:xfrm>
            <a:off x="263236" y="540327"/>
            <a:ext cx="889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Présentation de l’appareillage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D75B52-3154-52BA-6E73-1057E98496BF}"/>
              </a:ext>
            </a:extLst>
          </p:cNvPr>
          <p:cNvSpPr txBox="1"/>
          <p:nvPr/>
        </p:nvSpPr>
        <p:spPr>
          <a:xfrm>
            <a:off x="263236" y="1191491"/>
            <a:ext cx="11430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utilise cette technique de caractérisation afin d’étudier ce qu’il arrive à des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polymères lorsqu’ils sont chauffés, c’est-à-dire étudier les transitions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thermiques d’un polymère. Les transitions thermiques sont les changements qui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interviennent dans un polymère lorsqu’on le chauffe comme la transition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vitreuse ou la fonte d’un polymère cristallin. Cette technique permet donc de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caractériser un changement d’état.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Le signal d’un changement d’état étant très faible, on réalise l’acquisition de ce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signal en fonction d’une référence afin d’obtenir un signal plus fort, plus intense.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En effet, quand il y a un changement d’état, la température de l’échantillon est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constante alors que celle de la référence continue d’augmenter.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obtient un signal où des pics vers le haut et vers le bas signalent un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changement d’état :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- Un pic vers le bas signale une réaction endothermique, c’est-à-dire que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l’échantillon absorbe beaucoup de chaleur comme lors d’une fusion.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- Un pic vers le haut signale une réaction exothermique, c’est-à-dire que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l’échantillon rejette de la chaleur comme lors d’une cristallisation qui est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le niveau énergétique le plus bas.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Les échantillons sont placés dans un four à deux couvercles : un pour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l’échantillon et un pour la référence.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fait un cycle de chauffage en fonction du polymère et on refroidit à l’azote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liquide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ff1"/>
              </a:rPr>
              <a:t>.</a:t>
            </a: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ff1"/>
            </a:endParaRPr>
          </a:p>
        </p:txBody>
      </p:sp>
    </p:spTree>
    <p:extLst>
      <p:ext uri="{BB962C8B-B14F-4D97-AF65-F5344CB8AC3E}">
        <p14:creationId xmlns:p14="http://schemas.microsoft.com/office/powerpoint/2010/main" val="83694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5FA44-B0B4-4776-C756-B1C93C12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 fontScale="90000"/>
          </a:bodyPr>
          <a:lstStyle/>
          <a:p>
            <a:r>
              <a:rPr lang="fr-FR" sz="27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Schéma</a:t>
            </a:r>
            <a:r>
              <a:rPr lang="fr-FR" sz="27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7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représentatif du dispositif expérimental (DSC):</a:t>
            </a:r>
            <a:br>
              <a:rPr lang="fr-FR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B775F2C-CAD1-5529-EF96-7BE78C93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2" y="1431235"/>
            <a:ext cx="8157226" cy="44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46E7-5052-479D-A043-D6D3DEA8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L’analyse de </a:t>
            </a:r>
            <a:r>
              <a:rPr lang="fr-FR" dirty="0" err="1"/>
              <a:t>Paraffin</a:t>
            </a:r>
            <a:r>
              <a:rPr lang="fr-FR" dirty="0"/>
              <a:t> avec les étapes: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99BD7D-1EED-E87A-36B0-CB1E052DFE81}"/>
              </a:ext>
            </a:extLst>
          </p:cNvPr>
          <p:cNvSpPr txBox="1"/>
          <p:nvPr/>
        </p:nvSpPr>
        <p:spPr>
          <a:xfrm>
            <a:off x="387927" y="2355273"/>
            <a:ext cx="51400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PARAFFIN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Corps solide, blanc, légèrement translucide, inodore, insipide, onctueux, fondant vers cinquante degrés, constitué d'hydrocarbures supérieurs de la série des paraffines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9435CD-38A3-C5E8-665A-93D5B6931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78846"/>
              </p:ext>
            </p:extLst>
          </p:nvPr>
        </p:nvGraphicFramePr>
        <p:xfrm>
          <a:off x="511074" y="3931812"/>
          <a:ext cx="4393430" cy="396240"/>
        </p:xfrm>
        <a:graphic>
          <a:graphicData uri="http://schemas.openxmlformats.org/drawingml/2006/table">
            <a:tbl>
              <a:tblPr/>
              <a:tblGrid>
                <a:gridCol w="2196715">
                  <a:extLst>
                    <a:ext uri="{9D8B030D-6E8A-4147-A177-3AD203B41FA5}">
                      <a16:colId xmlns:a16="http://schemas.microsoft.com/office/drawing/2014/main" val="2065849428"/>
                    </a:ext>
                  </a:extLst>
                </a:gridCol>
                <a:gridCol w="2196715">
                  <a:extLst>
                    <a:ext uri="{9D8B030D-6E8A-4147-A177-3AD203B41FA5}">
                      <a16:colId xmlns:a16="http://schemas.microsoft.com/office/drawing/2014/main" val="680451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2400" b="1" i="0" u="sng" baseline="30000" dirty="0">
                          <a:solidFill>
                            <a:srgbClr val="FF0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Formule</a:t>
                      </a:r>
                      <a:endParaRPr lang="fr-FR" sz="2400" b="1" i="0" u="sng" baseline="30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C</a:t>
                      </a:r>
                      <a:r>
                        <a:rPr lang="fr-FR" sz="2000" b="1" baseline="-25000" dirty="0">
                          <a:effectLst/>
                        </a:rPr>
                        <a:t>n</a:t>
                      </a:r>
                      <a:r>
                        <a:rPr lang="fr-FR" sz="2000" b="1" dirty="0"/>
                        <a:t>H</a:t>
                      </a:r>
                      <a:r>
                        <a:rPr lang="fr-FR" sz="2000" b="1" baseline="-25000" dirty="0">
                          <a:effectLst/>
                        </a:rPr>
                        <a:t>2n+2</a:t>
                      </a:r>
                      <a:endParaRPr lang="fr-FR" sz="2000" b="1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9403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A44C7FE-F497-0185-408D-FF1BF2602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33998"/>
              </p:ext>
            </p:extLst>
          </p:nvPr>
        </p:nvGraphicFramePr>
        <p:xfrm>
          <a:off x="511074" y="4367875"/>
          <a:ext cx="4393430" cy="365760"/>
        </p:xfrm>
        <a:graphic>
          <a:graphicData uri="http://schemas.openxmlformats.org/drawingml/2006/table">
            <a:tbl>
              <a:tblPr/>
              <a:tblGrid>
                <a:gridCol w="2196715">
                  <a:extLst>
                    <a:ext uri="{9D8B030D-6E8A-4147-A177-3AD203B41FA5}">
                      <a16:colId xmlns:a16="http://schemas.microsoft.com/office/drawing/2014/main" val="1052830690"/>
                    </a:ext>
                  </a:extLst>
                </a:gridCol>
                <a:gridCol w="2196715">
                  <a:extLst>
                    <a:ext uri="{9D8B030D-6E8A-4147-A177-3AD203B41FA5}">
                      <a16:colId xmlns:a16="http://schemas.microsoft.com/office/drawing/2014/main" val="2430018961"/>
                    </a:ext>
                  </a:extLst>
                </a:gridCol>
              </a:tblGrid>
              <a:tr h="306373">
                <a:tc>
                  <a:txBody>
                    <a:bodyPr/>
                    <a:lstStyle/>
                    <a:p>
                      <a:pPr algn="l"/>
                      <a:r>
                        <a:rPr lang="fr-FR" sz="2400" b="1" i="0" u="sng" baseline="30000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T° fusion</a:t>
                      </a:r>
                      <a:endParaRPr lang="fr-FR" sz="2400" b="1" i="0" baseline="30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 à 57 °C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9381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6496BDE-76FC-7E82-CDF1-67C42E0E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85892"/>
              </p:ext>
            </p:extLst>
          </p:nvPr>
        </p:nvGraphicFramePr>
        <p:xfrm>
          <a:off x="511072" y="4773459"/>
          <a:ext cx="4393430" cy="396240"/>
        </p:xfrm>
        <a:graphic>
          <a:graphicData uri="http://schemas.openxmlformats.org/drawingml/2006/table">
            <a:tbl>
              <a:tblPr/>
              <a:tblGrid>
                <a:gridCol w="2196715">
                  <a:extLst>
                    <a:ext uri="{9D8B030D-6E8A-4147-A177-3AD203B41FA5}">
                      <a16:colId xmlns:a16="http://schemas.microsoft.com/office/drawing/2014/main" val="307128695"/>
                    </a:ext>
                  </a:extLst>
                </a:gridCol>
                <a:gridCol w="2196715">
                  <a:extLst>
                    <a:ext uri="{9D8B030D-6E8A-4147-A177-3AD203B41FA5}">
                      <a16:colId xmlns:a16="http://schemas.microsoft.com/office/drawing/2014/main" val="239610225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fr-FR" sz="2400" b="1" u="none" strike="noStrike" baseline="30000" dirty="0">
                          <a:solidFill>
                            <a:srgbClr val="FF0000"/>
                          </a:solidFill>
                          <a:effectLst/>
                          <a:hlinkClick r:id="rId4" tooltip="Masse volumiqu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Masse volumique</a:t>
                      </a:r>
                      <a:endParaRPr lang="fr-FR" sz="2400" b="1" baseline="30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0,90 g cm</a:t>
                      </a:r>
                      <a:r>
                        <a:rPr lang="fr-FR" baseline="30000" dirty="0">
                          <a:effectLst/>
                        </a:rPr>
                        <a:t>−3</a:t>
                      </a:r>
                      <a:endParaRPr lang="fr-FR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81969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7FFC896-8380-B8CD-CB8B-31CCAAF48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42215"/>
              </p:ext>
            </p:extLst>
          </p:nvPr>
        </p:nvGraphicFramePr>
        <p:xfrm>
          <a:off x="511072" y="5206901"/>
          <a:ext cx="4393430" cy="365760"/>
        </p:xfrm>
        <a:graphic>
          <a:graphicData uri="http://schemas.openxmlformats.org/drawingml/2006/table">
            <a:tbl>
              <a:tblPr/>
              <a:tblGrid>
                <a:gridCol w="2196715">
                  <a:extLst>
                    <a:ext uri="{9D8B030D-6E8A-4147-A177-3AD203B41FA5}">
                      <a16:colId xmlns:a16="http://schemas.microsoft.com/office/drawing/2014/main" val="692614159"/>
                    </a:ext>
                  </a:extLst>
                </a:gridCol>
                <a:gridCol w="2196715">
                  <a:extLst>
                    <a:ext uri="{9D8B030D-6E8A-4147-A177-3AD203B41FA5}">
                      <a16:colId xmlns:a16="http://schemas.microsoft.com/office/drawing/2014/main" val="540946032"/>
                    </a:ext>
                  </a:extLst>
                </a:gridCol>
              </a:tblGrid>
              <a:tr h="362626">
                <a:tc>
                  <a:txBody>
                    <a:bodyPr/>
                    <a:lstStyle/>
                    <a:p>
                      <a:pPr algn="l"/>
                      <a:r>
                        <a:rPr lang="fr-FR" sz="2400" b="1" u="none" strike="noStrike" baseline="30000" dirty="0">
                          <a:solidFill>
                            <a:srgbClr val="FF0000"/>
                          </a:solidFill>
                          <a:effectLst/>
                          <a:hlinkClick r:id="rId5" tooltip="Point d'éclai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Point d’éclair</a:t>
                      </a:r>
                      <a:endParaRPr lang="fr-FR" sz="2400" b="1" baseline="30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199 °C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74172"/>
                  </a:ext>
                </a:extLst>
              </a:tr>
            </a:tbl>
          </a:graphicData>
        </a:graphic>
      </p:graphicFrame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3C02E-ACEA-F522-E04C-BBA4407A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930399"/>
            <a:ext cx="9038475" cy="4110963"/>
          </a:xfrm>
        </p:spPr>
        <p:txBody>
          <a:bodyPr/>
          <a:lstStyle/>
          <a:p>
            <a:pPr marL="0" indent="0">
              <a:buNone/>
            </a:pPr>
            <a:r>
              <a:rPr lang="fr-FR" b="1" i="1" dirty="0">
                <a:solidFill>
                  <a:srgbClr val="00B0F0"/>
                </a:solidFill>
              </a:rPr>
              <a:t>DEF:</a:t>
            </a:r>
          </a:p>
        </p:txBody>
      </p:sp>
      <p:pic>
        <p:nvPicPr>
          <p:cNvPr id="4" name="Picture 2" descr="Aucune description disponible.">
            <a:extLst>
              <a:ext uri="{FF2B5EF4-FFF2-40B4-BE49-F238E27FC236}">
                <a16:creationId xmlns:a16="http://schemas.microsoft.com/office/drawing/2014/main" id="{F5421534-1C62-A3A0-C2D3-4A613821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8767"/>
            <a:ext cx="2977111" cy="36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1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C857140B-C644-5395-C623-38D2B19C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55" y="574963"/>
            <a:ext cx="3463636" cy="57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ucune description disponible.">
            <a:extLst>
              <a:ext uri="{FF2B5EF4-FFF2-40B4-BE49-F238E27FC236}">
                <a16:creationId xmlns:a16="http://schemas.microsoft.com/office/drawing/2014/main" id="{C949C4E0-1F1C-AD4F-E4C6-2F8B55DF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8" y="574964"/>
            <a:ext cx="3838566" cy="28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ucune description disponible.">
            <a:extLst>
              <a:ext uri="{FF2B5EF4-FFF2-40B4-BE49-F238E27FC236}">
                <a16:creationId xmlns:a16="http://schemas.microsoft.com/office/drawing/2014/main" id="{1A190113-FACC-C62A-981D-5D28A392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29" y="574963"/>
            <a:ext cx="4148562" cy="2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ucune description disponible.">
            <a:extLst>
              <a:ext uri="{FF2B5EF4-FFF2-40B4-BE49-F238E27FC236}">
                <a16:creationId xmlns:a16="http://schemas.microsoft.com/office/drawing/2014/main" id="{C814C6EF-BAC7-39C1-EB03-AC983606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7" y="3661064"/>
            <a:ext cx="3838566" cy="27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ucune description disponible.">
            <a:extLst>
              <a:ext uri="{FF2B5EF4-FFF2-40B4-BE49-F238E27FC236}">
                <a16:creationId xmlns:a16="http://schemas.microsoft.com/office/drawing/2014/main" id="{2C701AFF-66B4-A071-5C57-7530B23F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93" y="3661064"/>
            <a:ext cx="4148562" cy="27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6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746D0B0-276C-68D5-D21D-B56BFBA40F9E}"/>
              </a:ext>
            </a:extLst>
          </p:cNvPr>
          <p:cNvSpPr txBox="1"/>
          <p:nvPr/>
        </p:nvSpPr>
        <p:spPr>
          <a:xfrm>
            <a:off x="277091" y="429491"/>
            <a:ext cx="8877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Analyse des échantillons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38299E-BCEB-7E81-9F98-B39569517690}"/>
              </a:ext>
            </a:extLst>
          </p:cNvPr>
          <p:cNvSpPr txBox="1"/>
          <p:nvPr/>
        </p:nvSpPr>
        <p:spPr>
          <a:xfrm>
            <a:off x="96982" y="955959"/>
            <a:ext cx="905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B0F0"/>
                </a:solidFill>
                <a:effectLst/>
              </a:rPr>
              <a:t>PMMA: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A23F80-090F-0A17-F29F-95782E8640B2}"/>
              </a:ext>
            </a:extLst>
          </p:cNvPr>
          <p:cNvSpPr txBox="1"/>
          <p:nvPr/>
        </p:nvSpPr>
        <p:spPr>
          <a:xfrm>
            <a:off x="96982" y="1366805"/>
            <a:ext cx="9057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Le PMMA est l’abréviation de poly méthacrylate de méthyle est un polymère </a:t>
            </a: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thermodurcissable transparent obtenu par polyaddition.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EADF55-2750-1BBE-8C04-83BBCC0555BC}"/>
              </a:ext>
            </a:extLst>
          </p:cNvPr>
          <p:cNvSpPr txBox="1"/>
          <p:nvPr/>
        </p:nvSpPr>
        <p:spPr>
          <a:xfrm>
            <a:off x="96982" y="1957665"/>
            <a:ext cx="905740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le connait plus sous le nom de Plexiglas. Sa transition vitreuse est comprise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entre 48°C pour un PMMA syndiotactique et 160°C pour un PMMA isotactique.</a:t>
            </a:r>
          </a:p>
          <a:p>
            <a:pPr algn="l"/>
            <a:endParaRPr lang="fr-FR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fr-FR" b="1" i="0" dirty="0">
                <a:solidFill>
                  <a:srgbClr val="00B0F0"/>
                </a:solidFill>
                <a:effectLst/>
              </a:rPr>
              <a:t>PBT: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E9D506-948B-BE3D-EFB5-F50FC8A9CE33}"/>
              </a:ext>
            </a:extLst>
          </p:cNvPr>
          <p:cNvSpPr txBox="1"/>
          <p:nvPr/>
        </p:nvSpPr>
        <p:spPr>
          <a:xfrm>
            <a:off x="96982" y="3015575"/>
            <a:ext cx="9057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Le PBT est l’abréviation de poly téréphtalate de butylène ou poly butylène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téréphtalate. C’est un polymère thermodurcissable de la famille des polyesters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46DE92-9D33-B49C-6937-5976CF4CF54D}"/>
              </a:ext>
            </a:extLst>
          </p:cNvPr>
          <p:cNvSpPr txBox="1"/>
          <p:nvPr/>
        </p:nvSpPr>
        <p:spPr>
          <a:xfrm>
            <a:off x="3172690" y="3851335"/>
            <a:ext cx="584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Préparation des échantillons :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5A7D9-3538-B938-8F40-23305FEF1653}"/>
              </a:ext>
            </a:extLst>
          </p:cNvPr>
          <p:cNvSpPr txBox="1"/>
          <p:nvPr/>
        </p:nvSpPr>
        <p:spPr>
          <a:xfrm>
            <a:off x="277091" y="4375977"/>
            <a:ext cx="88772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prépare un échantillon de PMMA en poudre dans un très petit creuset en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aluminium. On pèse le creuset à vide et on introduit entre 1 et 5 mg de PMMA.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Pour le PBT, on dispose de ce polymère sous forme de grains supérieurs à 5mg,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il faut les couper afin d’avoir moins de 5mg.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En effet, si l’échantillon est trop gros, on voit apparaitre un gradient de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température dans l’échantillon alors que si l’échantillon est de taille normale, la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température dans le matériau est homogène.</a:t>
            </a:r>
          </a:p>
        </p:txBody>
      </p:sp>
    </p:spTree>
    <p:extLst>
      <p:ext uri="{BB962C8B-B14F-4D97-AF65-F5344CB8AC3E}">
        <p14:creationId xmlns:p14="http://schemas.microsoft.com/office/powerpoint/2010/main" val="37149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38F67F2-BE1B-4345-E43C-BDBCA2EBD111}"/>
              </a:ext>
            </a:extLst>
          </p:cNvPr>
          <p:cNvSpPr txBox="1"/>
          <p:nvPr/>
        </p:nvSpPr>
        <p:spPr>
          <a:xfrm>
            <a:off x="3605646" y="235527"/>
            <a:ext cx="8794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Choix des paramètres: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3B7FCD-1196-86BC-718A-F6BB2BE77F6C}"/>
              </a:ext>
            </a:extLst>
          </p:cNvPr>
          <p:cNvSpPr txBox="1"/>
          <p:nvPr/>
        </p:nvSpPr>
        <p:spPr>
          <a:xfrm>
            <a:off x="166261" y="1011389"/>
            <a:ext cx="92894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On définit une gamme d’analyse pour chacun des deux polymères : </a:t>
            </a:r>
          </a:p>
          <a:p>
            <a:pPr algn="l"/>
            <a:r>
              <a:rPr lang="fr-FR" sz="1600" b="1" i="0" dirty="0">
                <a:solidFill>
                  <a:srgbClr val="00B0F0"/>
                </a:solidFill>
                <a:effectLst/>
                <a:latin typeface="+mj-lt"/>
              </a:rPr>
              <a:t>-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fr-FR" sz="1600" b="1" i="0" dirty="0">
                <a:solidFill>
                  <a:srgbClr val="00B0F0"/>
                </a:solidFill>
                <a:effectLst/>
                <a:latin typeface="+mj-lt"/>
              </a:rPr>
              <a:t>PMMA :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 25°C pendant 1min (isotherme)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 Rampe de chauffe jusqu’à 160°C à une vitesse de 10°C/min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 160°C pendant 1min (isotherme)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 Rampe de refroidissement jusqu’à 25°C à une vitesse de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10°C/min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o 25°C pendant 1min (isotherme)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18C825-0F78-1E46-BE11-AF966DC11896}"/>
              </a:ext>
            </a:extLst>
          </p:cNvPr>
          <p:cNvSpPr txBox="1"/>
          <p:nvPr/>
        </p:nvSpPr>
        <p:spPr>
          <a:xfrm>
            <a:off x="138552" y="3258342"/>
            <a:ext cx="95527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Pour le </a:t>
            </a:r>
            <a:r>
              <a:rPr lang="fr-FR" sz="1600" b="1" i="0" dirty="0">
                <a:solidFill>
                  <a:srgbClr val="00B0F0"/>
                </a:solidFill>
                <a:effectLst/>
                <a:latin typeface="+mj-lt"/>
              </a:rPr>
              <a:t>PBT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, on réalise le même cycle de chauffe à l’exception près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que la température atteinte est de 270°C.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La température maximale que l’on peut atteindre avec un appareil DSC est de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600°C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0BC9D1-DDA2-938C-8C82-4313E4DF8A07}"/>
              </a:ext>
            </a:extLst>
          </p:cNvPr>
          <p:cNvSpPr txBox="1"/>
          <p:nvPr/>
        </p:nvSpPr>
        <p:spPr>
          <a:xfrm>
            <a:off x="183567" y="4530444"/>
            <a:ext cx="7588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Le temps d’analyse pour le PMMA est de 35 minutes et donc le temps 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d’analyse pour le PBT est plus important.</a:t>
            </a:r>
          </a:p>
        </p:txBody>
      </p:sp>
    </p:spTree>
    <p:extLst>
      <p:ext uri="{BB962C8B-B14F-4D97-AF65-F5344CB8AC3E}">
        <p14:creationId xmlns:p14="http://schemas.microsoft.com/office/powerpoint/2010/main" val="23858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1186</Words>
  <Application>Microsoft Office PowerPoint</Application>
  <PresentationFormat>Grand écran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Arial</vt:lpstr>
      <vt:lpstr>Arial Rounded MT Bold</vt:lpstr>
      <vt:lpstr>Calibri</vt:lpstr>
      <vt:lpstr>ff1</vt:lpstr>
      <vt:lpstr>Roboto</vt:lpstr>
      <vt:lpstr>Trebuchet MS</vt:lpstr>
      <vt:lpstr>Wingdings</vt:lpstr>
      <vt:lpstr>Wingdings 3</vt:lpstr>
      <vt:lpstr>Facette</vt:lpstr>
      <vt:lpstr>Content:</vt:lpstr>
      <vt:lpstr>DSC</vt:lpstr>
      <vt:lpstr>Présentation PowerPoint</vt:lpstr>
      <vt:lpstr>Présentation PowerPoint</vt:lpstr>
      <vt:lpstr>Schéma représentatif du dispositif expérimental (DSC): </vt:lpstr>
      <vt:lpstr>L’analyse de Paraffin avec les étapes: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Ajmi mrad</dc:creator>
  <cp:lastModifiedBy>Rania Mrad</cp:lastModifiedBy>
  <cp:revision>9</cp:revision>
  <dcterms:created xsi:type="dcterms:W3CDTF">2022-11-16T18:53:51Z</dcterms:created>
  <dcterms:modified xsi:type="dcterms:W3CDTF">2023-01-29T13:10:33Z</dcterms:modified>
</cp:coreProperties>
</file>