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7.xml" /><Relationship Id="rId6" Type="http://schemas.openxmlformats.org/officeDocument/2006/relationships/slide" Target="slide7.xml" /><Relationship Id="rId7" Type="http://schemas.openxmlformats.org/officeDocument/2006/relationships/slide" Target="slide7.xml" /><Relationship Id="rId8" Type="http://schemas.openxmlformats.org/officeDocument/2006/relationships/slide" Target="slide10.xml" /><Relationship Id="rId9" Type="http://schemas.openxmlformats.org/officeDocument/2006/relationships/slide" Target="slide12.xml" /><Relationship Id="rId10" Type="http://schemas.openxmlformats.org/officeDocument/2006/relationships/slide" Target="slide19.xml" /><Relationship Id="rId11" Type="http://schemas.openxmlformats.org/officeDocument/2006/relationships/slide" Target="slide20.xml" /><Relationship Id="rId12" Type="http://schemas.openxmlformats.org/officeDocument/2006/relationships/slide" Target="slide20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TSM</a:t>
            </a:r>
            <a:r>
              <a:rPr/>
              <a:t> </a:t>
            </a:r>
            <a:r>
              <a:rPr/>
              <a:t>II.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Marcell</a:t>
            </a:r>
            <a:r>
              <a:rPr/>
              <a:t> </a:t>
            </a:r>
            <a:r>
              <a:rPr/>
              <a:t>P.</a:t>
            </a:r>
            <a:r>
              <a:rPr/>
              <a:t> </a:t>
            </a:r>
            <a:r>
              <a:rPr/>
              <a:t>Granát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</a:t>
            </a:r>
            <a:r>
              <a:rPr/>
              <a:t> </a:t>
            </a:r>
            <a:r>
              <a:rPr/>
              <a:t>05</a:t>
            </a:r>
            <a:r>
              <a:rPr/>
              <a:t> </a:t>
            </a:r>
            <a:r>
              <a:rPr/>
              <a:t>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LASSO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                  Length Class  Mode     
rss                    1 -none- numeric  
rsq                    1 -none- numeric  
gcv                    1 -none- numeric  
grsq                   1 -none- numeric  
bx                254736 -none- numeric  
dirs                3990 -none- numeric  
cuts                3990 -none- numeric  
selected.terms        36 -none- numeric  
prune.terms         1444 -none- numeric  
fitted.values       7076 -none- numeric  
residuals           7076 -none- numeric  
coefficients          36 -none- numeric  
rss.per.response       1 -none- numeric  
rsq.per.response       1 -none- numeric  
gcv.per.response       1 -none- numeric  
grsq.per.response      1 -none- numeric  
rss.per.subset        38 -none- numeric  
gcv.per.subset        38 -none- numeric  
leverages           7076 -none- numeric  
pmethod                1 -none- character
nprune                 0 -none- NULL     
penalty                1 -none- numeric  
nk                     1 -none- numeric  
thresh                 1 -none- numeric  
termcond               1 -none- numeric  
weights                0 -none- NULL     
call                   5 -none- call     
namesx                15 -none- character
modvars             1575 -none- numeric  
terms                  3 terms  call     
xlevels                6 -none- list     
data                  16 tbl_df list     
y                   7076 -none- numeric 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Szupermodell</a:t>
            </a:r>
          </a:p>
        </p:txBody>
      </p:sp>
      <p:pic>
        <p:nvPicPr>
          <p:cNvPr descr="tsm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Adatgyűjtés</a:t>
            </a:r>
          </a:p>
          <a:p>
            <a:pPr lvl="1"/>
            <a:r>
              <a:rPr>
                <a:hlinkClick r:id="rId3" action="ppaction://hlinksldjump"/>
              </a:rPr>
              <a:t>Változók szelektálása (Regressziós fa)</a:t>
            </a:r>
          </a:p>
          <a:p>
            <a:pPr lvl="2"/>
            <a:r>
              <a:rPr>
                <a:hlinkClick r:id="rId4" action="ppaction://hlinksldjump"/>
              </a:rPr>
              <a:t>Változó fontosság</a:t>
            </a:r>
          </a:p>
          <a:p>
            <a:pPr lvl="1"/>
            <a:r>
              <a:rPr>
                <a:hlinkClick r:id="rId5" action="ppaction://hlinksldjump"/>
              </a:rPr>
              <a:t>Modellek</a:t>
            </a:r>
          </a:p>
          <a:p>
            <a:pPr lvl="2"/>
            <a:r>
              <a:rPr>
                <a:hlinkClick r:id="rId6" action="ppaction://hlinksldjump"/>
              </a:rPr>
              <a:t>Setup</a:t>
            </a:r>
          </a:p>
          <a:p>
            <a:pPr lvl="2"/>
            <a:r>
              <a:rPr>
                <a:hlinkClick r:id="rId7" action="ppaction://hlinksldjump"/>
              </a:rPr>
              <a:t>Lineáris regresszió</a:t>
            </a:r>
          </a:p>
          <a:p>
            <a:pPr lvl="2"/>
            <a:r>
              <a:rPr>
                <a:hlinkClick r:id="rId8" action="ppaction://hlinksldjump"/>
              </a:rPr>
              <a:t>LASSO</a:t>
            </a:r>
          </a:p>
          <a:p>
            <a:pPr lvl="2"/>
            <a:r>
              <a:rPr>
                <a:hlinkClick r:id="rId9" action="ppaction://hlinksldjump"/>
              </a:rPr>
              <a:t>MARS</a:t>
            </a:r>
          </a:p>
          <a:p>
            <a:pPr lvl="1"/>
            <a:r>
              <a:rPr>
                <a:hlinkClick r:id="rId10" action="ppaction://hlinksldjump"/>
              </a:rPr>
              <a:t>Szupermodell</a:t>
            </a:r>
          </a:p>
          <a:p>
            <a:pPr lvl="1"/>
            <a:r>
              <a:rPr>
                <a:hlinkClick r:id="rId11" action="ppaction://hlinksldjump"/>
              </a:rPr>
              <a:t>A végső cél</a:t>
            </a:r>
          </a:p>
          <a:p>
            <a:pPr lvl="2"/>
            <a:r>
              <a:rPr>
                <a:hlinkClick r:id="rId12" action="ppaction://hlinksldjump"/>
              </a:rPr>
              <a:t>Adatgyűjtés 2.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végső</a:t>
            </a:r>
            <a:r>
              <a:rPr/>
              <a:t> </a:t>
            </a:r>
            <a:r>
              <a:rPr/>
              <a:t>cél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Adatgyűjtés 2.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cars_lifetime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available_cars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(date)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(url_to_car)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(date),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until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selling_type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"mayfly (probably not transaction)"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"2021-06-08"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"still alive"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"2021-06-08"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"new comer"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"2021-06-08"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"already sold"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"2021-06-08"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"well-known"</a:t>
            </a:r>
            <a:r>
              <a:rPr>
                <a:latin typeface="Courier"/>
              </a:rPr>
              <a:t>, 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"uncategorised"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selling_type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already</a:t>
                      </a:r>
                      <a:r>
                        <a:rPr/>
                        <a:t> </a:t>
                      </a:r>
                      <a:r>
                        <a:rPr/>
                        <a:t>sold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mayfly</a:t>
                      </a:r>
                      <a:r>
                        <a:rPr/>
                        <a:t> </a:t>
                      </a:r>
                      <a:r>
                        <a:rPr/>
                        <a:t>(probably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transaction)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well-known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40909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Megfigyelt</a:t>
            </a:r>
            <a:r>
              <a:rPr/>
              <a:t> </a:t>
            </a:r>
            <a:r>
              <a:rPr/>
              <a:t>autók</a:t>
            </a:r>
            <a:r>
              <a:rPr/>
              <a:t> </a:t>
            </a:r>
            <a:r>
              <a:rPr/>
              <a:t>elérhetőség</a:t>
            </a:r>
            <a:r>
              <a:rPr/>
              <a:t> </a:t>
            </a:r>
            <a:r>
              <a:rPr/>
              <a:t>szerint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Adatgyűjtés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Változók</a:t>
            </a:r>
            <a:r>
              <a:rPr/>
              <a:t> </a:t>
            </a:r>
            <a:r>
              <a:rPr/>
              <a:t>szelektálása</a:t>
            </a:r>
            <a:r>
              <a:rPr/>
              <a:t> </a:t>
            </a:r>
            <a:r>
              <a:rPr/>
              <a:t>(Regressziós</a:t>
            </a:r>
            <a:r>
              <a:rPr/>
              <a:t> </a:t>
            </a:r>
            <a:r>
              <a:rPr/>
              <a:t>fa)</a:t>
            </a:r>
          </a:p>
        </p:txBody>
      </p:sp>
      <p:pic>
        <p:nvPicPr>
          <p:cNvPr descr="tsm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Változó fontosság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Modellek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Setup</a:t>
            </a:r>
          </a:p>
          <a:p>
            <a:pPr lvl="1"/>
            <a:r>
              <a:rPr/>
              <a:t>finomhangolás 18 darab paraméter kombináción (3 x 6 mag)</a:t>
            </a:r>
          </a:p>
          <a:p>
            <a:pPr lvl="1"/>
            <a:r>
              <a:rPr/>
              <a:t>10 részre osztott egyszerű keresztvalidációval</a:t>
            </a:r>
          </a:p>
          <a:p>
            <a:pPr lvl="1"/>
            <a:r>
              <a:rPr/>
              <a:t>paraméter választás legjobb R^2 alapján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Lineáris regresszió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kivitel_Kombi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113113.9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2498683.0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0.0452694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0.9638927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kivitel_Egyterű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116969.5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2498728.5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0.0468116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0.9626635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allapot_Megkímélt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384350.9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2499034.1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0.1537998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0.8777680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allapot_Kitűnő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466549.5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2499035.1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0.1866919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0.8519028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brand_cadillac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135322.3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702343.0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0.1926727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0.8472159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kivitel_Lépcsőshátú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537998.4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2516925.5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0.2137522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0.8307409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allapot_Normál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550040.8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2498984.8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0.2201057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0.8257895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kivitel_Ferdehátú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636883.9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2498642.4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0.2548920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0.7988073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kivitel_Sedan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670828.8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2498767.2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0.2684639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0.7883431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hajtas_Összkerék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-181989.1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626955.2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-0.2902744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0.7716072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Legnagyobb</a:t>
            </a:r>
            <a:r>
              <a:rPr/>
              <a:t> </a:t>
            </a:r>
            <a:r>
              <a:rPr/>
              <a:t>T-statisztikával</a:t>
            </a:r>
            <a:r>
              <a:rPr/>
              <a:t> </a:t>
            </a:r>
            <a:r>
              <a:rPr/>
              <a:t>rendelkező</a:t>
            </a:r>
            <a:r>
              <a:rPr/>
              <a:t> </a:t>
            </a:r>
            <a:r>
              <a:rPr/>
              <a:t>paraméterek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 II.</dc:title>
  <dc:creator>Marcell P. Granát</dc:creator>
  <cp:keywords/>
  <dcterms:created xsi:type="dcterms:W3CDTF">2021-06-08T22:57:33Z</dcterms:created>
  <dcterms:modified xsi:type="dcterms:W3CDTF">2021-06-08T22:57:33Z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2021 05 30</vt:lpwstr>
  </property>
  <property fmtid="{D5CDD505-2E9C-101B-9397-08002B2CF9AE}" pid="3" name="output">
    <vt:lpwstr/>
  </property>
</Properties>
</file>