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0769D18-8F5C-44B2-9943-9D03DB47E330}">
  <a:tblStyle styleId="{10769D18-8F5C-44B2-9943-9D03DB47E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0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51520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1C4587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1C4587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1C4587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1C4587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6366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1C4587"/>
              </a:buClr>
              <a:buSzPts val="4200"/>
              <a:buNone/>
              <a:defRPr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pt-BR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2156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3000" b="1">
                <a:latin typeface="Times New Roman"/>
                <a:ea typeface="Times New Roman"/>
                <a:cs typeface="Times New Roman"/>
                <a:sym typeface="Times New Roman"/>
              </a:rPr>
              <a:t>INTELIGÊNCIA ARTIFICIAL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28117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Fernando Homem, João Garcia, Júlia Aleixo, Rodrigo Leite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b="1"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45812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Linguagem:</a:t>
            </a:r>
            <a:endParaRPr lang="pt-BR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Python.</a:t>
            </a:r>
            <a:endParaRPr lang="pt-BR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2000" dirty="0">
                <a:latin typeface="Times New Roman"/>
                <a:ea typeface="Times New Roman"/>
                <a:cs typeface="Times New Roman"/>
                <a:sym typeface="Times New Roman"/>
              </a:rPr>
              <a:t>Bibliotecas: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pt-B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r>
              <a:rPr lang="pt-BR" sz="18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pt-BR" sz="1800" dirty="0">
                <a:latin typeface="Times New Roman"/>
                <a:ea typeface="Times New Roman"/>
                <a:cs typeface="Times New Roman"/>
                <a:sym typeface="Times New Roman"/>
              </a:rPr>
              <a:t>Natural </a:t>
            </a:r>
            <a:r>
              <a:rPr lang="pt-B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r>
              <a:rPr lang="pt-BR" sz="1800" dirty="0">
                <a:latin typeface="Times New Roman"/>
                <a:ea typeface="Times New Roman"/>
                <a:cs typeface="Times New Roman"/>
                <a:sym typeface="Times New Roman"/>
              </a:rPr>
              <a:t> Toolkit</a:t>
            </a: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pt-BR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2000" dirty="0">
                <a:latin typeface="Times New Roman"/>
                <a:ea typeface="Times New Roman"/>
                <a:cs typeface="Times New Roman"/>
                <a:sym typeface="Times New Roman"/>
              </a:rPr>
              <a:t>Algoritmos: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pt-BR" sz="1800" dirty="0">
                <a:latin typeface="Times New Roman"/>
                <a:ea typeface="Times New Roman"/>
                <a:cs typeface="Times New Roman"/>
                <a:sym typeface="Times New Roman"/>
              </a:rPr>
              <a:t>Árvore de Decisão;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pt-BR" sz="1800" dirty="0">
                <a:latin typeface="Times New Roman"/>
                <a:ea typeface="Times New Roman"/>
                <a:cs typeface="Times New Roman"/>
                <a:sym typeface="Times New Roman"/>
              </a:rPr>
              <a:t>KNN (</a:t>
            </a:r>
            <a:r>
              <a:rPr lang="pt-B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K-Nearest</a:t>
            </a:r>
            <a:r>
              <a:rPr lang="pt-B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Neighbor</a:t>
            </a:r>
            <a:r>
              <a:rPr lang="pt-BR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914400" lvl="1" indent="-317500" rtl="0">
              <a:spcBef>
                <a:spcPts val="0"/>
              </a:spcBef>
              <a:buSzPts val="1400"/>
              <a:buFont typeface="Times New Roman"/>
              <a:buChar char="-"/>
            </a:pPr>
            <a:r>
              <a:rPr lang="pt-B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Naive</a:t>
            </a:r>
            <a:r>
              <a:rPr lang="pt-B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Bayes</a:t>
            </a:r>
            <a:endParaRPr lang="pt-BR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b="1">
                <a:latin typeface="Times New Roman"/>
                <a:ea typeface="Times New Roman"/>
                <a:cs typeface="Times New Roman"/>
                <a:sym typeface="Times New Roman"/>
              </a:rPr>
              <a:t>METODOLOGIA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 sz="2000" dirty="0">
                <a:latin typeface="Times New Roman"/>
                <a:ea typeface="Times New Roman"/>
                <a:cs typeface="Times New Roman"/>
                <a:sym typeface="Times New Roman"/>
              </a:rPr>
              <a:t>Seleção de atributos</a:t>
            </a:r>
            <a:r>
              <a:rPr lang="pt-BR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pt-BR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Bag </a:t>
            </a:r>
            <a:r>
              <a:rPr lang="pt-BR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Words</a:t>
            </a: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pt-BR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ngram_range</a:t>
            </a: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(1,2)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Matriz do n</a:t>
            </a: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úmero de incidências</a:t>
            </a:r>
            <a:endParaRPr lang="pt-BR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EXEMPLO</a:t>
            </a: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631223786"/>
              </p:ext>
            </p:extLst>
          </p:nvPr>
        </p:nvGraphicFramePr>
        <p:xfrm>
          <a:off x="1002725" y="2797334"/>
          <a:ext cx="7349500" cy="1730279"/>
        </p:xfrm>
        <a:graphic>
          <a:graphicData uri="http://schemas.openxmlformats.org/drawingml/2006/table">
            <a:tbl>
              <a:tblPr>
                <a:noFill/>
                <a:tableStyleId>{10769D18-8F5C-44B2-9943-9D03DB47E330}</a:tableStyleId>
              </a:tblPr>
              <a:tblGrid>
                <a:gridCol w="904875"/>
                <a:gridCol w="904875"/>
                <a:gridCol w="904875"/>
                <a:gridCol w="904875"/>
                <a:gridCol w="955100"/>
                <a:gridCol w="854650"/>
                <a:gridCol w="904875"/>
                <a:gridCol w="1015375"/>
              </a:tblGrid>
              <a:tr h="5416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'Filme'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'Muito'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'Bom'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'Horrível'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'Apesar'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'Elenco'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Resultado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Treino 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Treino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Teste 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pt-BR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Shape 82"/>
          <p:cNvSpPr txBox="1"/>
          <p:nvPr/>
        </p:nvSpPr>
        <p:spPr>
          <a:xfrm>
            <a:off x="438426" y="1147225"/>
            <a:ext cx="7349400" cy="23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6985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Treino:  </a:t>
            </a:r>
            <a:endParaRPr lang="pt-BR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6985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 filme é muito bom.</a:t>
            </a:r>
          </a:p>
          <a:p>
            <a:pPr marL="457200" lvl="0" indent="-6985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 filme é horrível, apesar do elenco. </a:t>
            </a:r>
          </a:p>
          <a:p>
            <a:pPr marL="457200" lvl="0" indent="-6985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Teste:  </a:t>
            </a:r>
            <a:endParaRPr lang="pt-BR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6985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Apesar do ator principal ser bom, o filme é horrível.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b="1">
                <a:latin typeface="Times New Roman"/>
                <a:ea typeface="Times New Roman"/>
                <a:cs typeface="Times New Roman"/>
                <a:sym typeface="Times New Roman"/>
              </a:rPr>
              <a:t>ÁRVORE DE DECISÃO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ós internos: teste do valor de uma propriedade</a:t>
            </a:r>
          </a:p>
          <a:p>
            <a:pPr marL="457200" lvl="0" indent="-34290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Ramos: rótulos dos resultados </a:t>
            </a:r>
          </a:p>
          <a:p>
            <a:pPr marL="457200" lvl="0" indent="-34290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Folhas: valor que deve ser retornado </a:t>
            </a: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caso ela seja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alcançada. </a:t>
            </a:r>
            <a:endParaRPr lang="pt-BR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b="1">
                <a:latin typeface="Times New Roman"/>
                <a:ea typeface="Times New Roman"/>
                <a:cs typeface="Times New Roman"/>
                <a:sym typeface="Times New Roman"/>
              </a:rPr>
              <a:t>K-NEAREST NEIGHBOR 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pt-BR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</a:t>
            </a:r>
            <a:r>
              <a:rPr lang="pt-BR" sz="20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914400" lvl="1" indent="-317500">
              <a:lnSpc>
                <a:spcPct val="150000"/>
              </a:lnSpc>
              <a:spcAft>
                <a:spcPts val="0"/>
              </a:spcAft>
              <a:buFont typeface="Times New Roman"/>
              <a:buChar char="-"/>
            </a:pP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Calcula dist</a:t>
            </a: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ância entre exemplo desconhecido e o dos conjunto de treinamento</a:t>
            </a:r>
            <a:endParaRPr lang="pt-BR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>
              <a:lnSpc>
                <a:spcPct val="150000"/>
              </a:lnSpc>
              <a:spcAft>
                <a:spcPts val="0"/>
              </a:spcAft>
              <a:buFont typeface="Times New Roman"/>
              <a:buChar char="-"/>
            </a:pP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Determina </a:t>
            </a:r>
            <a:r>
              <a:rPr lang="pt-BR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vizinhos mais p</a:t>
            </a: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róximos </a:t>
            </a:r>
          </a:p>
          <a:p>
            <a:pPr marL="914400" lvl="1" indent="-317500">
              <a:lnSpc>
                <a:spcPct val="150000"/>
              </a:lnSpc>
              <a:spcAft>
                <a:spcPts val="0"/>
              </a:spcAft>
              <a:buFont typeface="Times New Roman"/>
              <a:buChar char="-"/>
            </a:pP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Classifica o exemplo com base na quantidade majoritária</a:t>
            </a:r>
            <a:endParaRPr lang="pt-BR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pt-BR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Seleção </a:t>
            </a:r>
            <a:r>
              <a:rPr lang="pt-BR" sz="2000" dirty="0">
                <a:latin typeface="Times New Roman"/>
                <a:ea typeface="Times New Roman"/>
                <a:cs typeface="Times New Roman"/>
                <a:sym typeface="Times New Roman"/>
              </a:rPr>
              <a:t>do </a:t>
            </a:r>
            <a:r>
              <a:rPr lang="pt-BR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pt-BR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>
              <a:lnSpc>
                <a:spcPct val="150000"/>
              </a:lnSpc>
              <a:spcAft>
                <a:spcPts val="0"/>
              </a:spcAft>
              <a:buFont typeface="Times New Roman"/>
              <a:buChar char="-"/>
            </a:pP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úmeros ímpares</a:t>
            </a:r>
          </a:p>
          <a:p>
            <a:pPr marL="914400" lvl="1" indent="-317500">
              <a:lnSpc>
                <a:spcPct val="150000"/>
              </a:lnSpc>
              <a:spcAft>
                <a:spcPts val="0"/>
              </a:spcAft>
              <a:buFont typeface="Times New Roman"/>
              <a:buChar char="-"/>
            </a:pPr>
            <a:endParaRPr lang="pt-BR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>
              <a:lnSpc>
                <a:spcPct val="150000"/>
              </a:lnSpc>
              <a:spcAft>
                <a:spcPts val="0"/>
              </a:spcAft>
              <a:buFont typeface="Times New Roman"/>
              <a:buChar char="-"/>
            </a:pPr>
            <a:endParaRPr lang="pt-BR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Font typeface="Arial"/>
              <a:buChar char="•"/>
            </a:pPr>
            <a:endParaRPr lang="pt-BR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sz="2000" dirty="0" smtClean="0">
                <a:latin typeface="Times New Roman"/>
                <a:cs typeface="Times New Roman"/>
              </a:rPr>
              <a:t>Método baseado em probabilidade</a:t>
            </a:r>
          </a:p>
          <a:p>
            <a:pPr marL="342900" indent="-342900">
              <a:buFont typeface="Arial"/>
              <a:buChar char="•"/>
            </a:pPr>
            <a:r>
              <a:rPr lang="pt-BR" sz="2000" dirty="0" smtClean="0">
                <a:latin typeface="Times New Roman"/>
                <a:cs typeface="Times New Roman"/>
              </a:rPr>
              <a:t>Desconsidera correlação entre atributos</a:t>
            </a:r>
          </a:p>
          <a:p>
            <a:pPr marL="342900" indent="-342900">
              <a:buFont typeface="Arial"/>
              <a:buChar char="•"/>
            </a:pPr>
            <a:r>
              <a:rPr lang="pt-BR" sz="2000" dirty="0" smtClean="0">
                <a:latin typeface="Times New Roman"/>
                <a:cs typeface="Times New Roman"/>
              </a:rPr>
              <a:t>F</a:t>
            </a:r>
            <a:r>
              <a:rPr lang="pt-BR" sz="2000" dirty="0" smtClean="0">
                <a:latin typeface="Times New Roman"/>
                <a:cs typeface="Times New Roman"/>
              </a:rPr>
              <a:t>órmula: </a:t>
            </a:r>
            <a:endParaRPr lang="pt-BR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pt-BR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pt-BR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pt-BR" sz="2000" dirty="0" smtClean="0">
                <a:latin typeface="Times New Roman"/>
                <a:cs typeface="Times New Roman"/>
              </a:rPr>
              <a:t>Bernoulli </a:t>
            </a:r>
            <a:r>
              <a:rPr lang="pt-BR" sz="2000" dirty="0" err="1" smtClean="0">
                <a:latin typeface="Times New Roman"/>
                <a:cs typeface="Times New Roman"/>
              </a:rPr>
              <a:t>Naive</a:t>
            </a:r>
            <a:r>
              <a:rPr lang="pt-BR" sz="2000" dirty="0" smtClean="0">
                <a:latin typeface="Times New Roman"/>
                <a:cs typeface="Times New Roman"/>
              </a:rPr>
              <a:t> </a:t>
            </a:r>
            <a:r>
              <a:rPr lang="pt-BR" sz="2000" dirty="0" err="1" smtClean="0">
                <a:latin typeface="Times New Roman"/>
                <a:cs typeface="Times New Roman"/>
              </a:rPr>
              <a:t>Bayes</a:t>
            </a:r>
            <a:endParaRPr lang="pt-BR" sz="2000" dirty="0">
              <a:latin typeface="Times New Roman"/>
              <a:cs typeface="Times New Roman"/>
            </a:endParaRPr>
          </a:p>
        </p:txBody>
      </p:sp>
      <p:sp>
        <p:nvSpPr>
          <p:cNvPr id="4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 descr="Screen Shot 2017-12-09 at 10.5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" y="2924415"/>
            <a:ext cx="3180309" cy="10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9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952500" y="1358295"/>
          <a:ext cx="6925500" cy="2144544"/>
        </p:xfrm>
        <a:graphic>
          <a:graphicData uri="http://schemas.openxmlformats.org/drawingml/2006/table">
            <a:tbl>
              <a:tblPr>
                <a:noFill/>
                <a:tableStyleId>{10769D18-8F5C-44B2-9943-9D03DB47E330}</a:tableStyleId>
              </a:tblPr>
              <a:tblGrid>
                <a:gridCol w="1126125"/>
                <a:gridCol w="2110500"/>
                <a:gridCol w="1849475"/>
                <a:gridCol w="1839400"/>
              </a:tblGrid>
              <a:tr h="471350">
                <a:tc>
                  <a:txBody>
                    <a:bodyPr/>
                    <a:lstStyle/>
                    <a:p>
                      <a:pPr marL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Algoritmo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Taxa de Reconhecimento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 - Treinamento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 - Classificação</a:t>
                      </a: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Árvore de Decisão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b="1">
                <a:latin typeface="Times New Roman"/>
                <a:ea typeface="Times New Roman"/>
                <a:cs typeface="Times New Roman"/>
                <a:sym typeface="Times New Roman"/>
              </a:rPr>
              <a:t>OBRIGADA!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242</Words>
  <Application>Microsoft Macintosh PowerPoint</Application>
  <PresentationFormat>On-screen Show (16:9)</PresentationFormat>
  <Paragraphs>82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Economica</vt:lpstr>
      <vt:lpstr>Open Sans</vt:lpstr>
      <vt:lpstr>Luxe</vt:lpstr>
      <vt:lpstr>INTELIGÊNCIA ARTIFICIAL</vt:lpstr>
      <vt:lpstr>INTRODUÇÃO</vt:lpstr>
      <vt:lpstr>METODOLOGIA</vt:lpstr>
      <vt:lpstr>EXEMPLO</vt:lpstr>
      <vt:lpstr>ÁRVORE DE DECISÃO</vt:lpstr>
      <vt:lpstr>K-NEAREST NEIGHBOR </vt:lpstr>
      <vt:lpstr>NAIVE BAYES</vt:lpstr>
      <vt:lpstr>RESULTADOS</vt:lpstr>
      <vt:lpstr>OBRIGADA!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subject/>
  <dc:creator/>
  <cp:keywords/>
  <dc:description/>
  <cp:lastModifiedBy>Júlia</cp:lastModifiedBy>
  <cp:revision>5</cp:revision>
  <dcterms:modified xsi:type="dcterms:W3CDTF">2017-12-10T00:56:25Z</dcterms:modified>
  <cp:category/>
</cp:coreProperties>
</file>