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9.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1.xml" ContentType="application/vnd.openxmlformats-officedocument.presentationml.notesSlide+xml"/>
  <Override PartName="/ppt/tags/tag116.xml" ContentType="application/vnd.openxmlformats-officedocument.presentationml.tags+xml"/>
  <Override PartName="/ppt/notesSlides/notesSlide12.xml" ContentType="application/vnd.openxmlformats-officedocument.presentationml.notesSlide+xml"/>
  <Override PartName="/ppt/tags/tag117.xml" ContentType="application/vnd.openxmlformats-officedocument.presentationml.tags+xml"/>
  <Override PartName="/ppt/notesSlides/notesSlide13.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3"/>
  </p:notesMasterIdLst>
  <p:handoutMasterIdLst>
    <p:handoutMasterId r:id="rId24"/>
  </p:handoutMasterIdLst>
  <p:sldIdLst>
    <p:sldId id="259" r:id="rId2"/>
    <p:sldId id="264" r:id="rId3"/>
    <p:sldId id="281" r:id="rId4"/>
    <p:sldId id="282" r:id="rId5"/>
    <p:sldId id="270" r:id="rId6"/>
    <p:sldId id="266" r:id="rId7"/>
    <p:sldId id="267" r:id="rId8"/>
    <p:sldId id="279" r:id="rId9"/>
    <p:sldId id="280" r:id="rId10"/>
    <p:sldId id="290" r:id="rId11"/>
    <p:sldId id="288" r:id="rId12"/>
    <p:sldId id="283" r:id="rId13"/>
    <p:sldId id="289" r:id="rId14"/>
    <p:sldId id="272" r:id="rId15"/>
    <p:sldId id="268" r:id="rId16"/>
    <p:sldId id="269" r:id="rId17"/>
    <p:sldId id="284" r:id="rId18"/>
    <p:sldId id="285" r:id="rId19"/>
    <p:sldId id="286" r:id="rId20"/>
    <p:sldId id="287" r:id="rId21"/>
    <p:sldId id="27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491"/>
    <a:srgbClr val="6E6F73"/>
    <a:srgbClr val="670F31"/>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2" autoAdjust="0"/>
    <p:restoredTop sz="91583" autoAdjust="0"/>
  </p:normalViewPr>
  <p:slideViewPr>
    <p:cSldViewPr snapToGrid="0">
      <p:cViewPr varScale="1">
        <p:scale>
          <a:sx n="78" d="100"/>
          <a:sy n="78" d="100"/>
        </p:scale>
        <p:origin x="1114"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8/8/2019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8/8/2019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47827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2686956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92481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2852331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312655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146212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0822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384019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130788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334580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21975636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9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1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5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9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00.xml"/><Relationship Id="rId7" Type="http://schemas.openxmlformats.org/officeDocument/2006/relationships/image" Target="../media/image10.emf"/><Relationship Id="rId2" Type="http://schemas.openxmlformats.org/officeDocument/2006/relationships/tags" Target="../tags/tag99.xml"/><Relationship Id="rId1" Type="http://schemas.openxmlformats.org/officeDocument/2006/relationships/vmlDrawing" Target="../drawings/vmlDrawing28.vml"/><Relationship Id="rId6" Type="http://schemas.openxmlformats.org/officeDocument/2006/relationships/oleObject" Target="../embeddings/oleObject27.bin"/><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hyperlink" Target="https://public.tableau.com/profile/patricia2372#!/vizhome/RandomForrest-TennisPresentation/FeatureImportance3?publish=ye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02.xml"/><Relationship Id="rId7" Type="http://schemas.openxmlformats.org/officeDocument/2006/relationships/image" Target="../media/image10.emf"/><Relationship Id="rId2" Type="http://schemas.openxmlformats.org/officeDocument/2006/relationships/tags" Target="../tags/tag101.xml"/><Relationship Id="rId1" Type="http://schemas.openxmlformats.org/officeDocument/2006/relationships/vmlDrawing" Target="../drawings/vmlDrawing29.vml"/><Relationship Id="rId6" Type="http://schemas.openxmlformats.org/officeDocument/2006/relationships/oleObject" Target="../embeddings/oleObject26.bin"/><Relationship Id="rId5" Type="http://schemas.openxmlformats.org/officeDocument/2006/relationships/notesSlide" Target="../notesSlides/notesSlide7.xml"/><Relationship Id="rId10" Type="http://schemas.openxmlformats.org/officeDocument/2006/relationships/image" Target="../media/image26.png"/><Relationship Id="rId4" Type="http://schemas.openxmlformats.org/officeDocument/2006/relationships/slideLayout" Target="../slideLayouts/slideLayout2.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04.xml"/><Relationship Id="rId7" Type="http://schemas.openxmlformats.org/officeDocument/2006/relationships/image" Target="../media/image10.emf"/><Relationship Id="rId2" Type="http://schemas.openxmlformats.org/officeDocument/2006/relationships/tags" Target="../tags/tag103.xml"/><Relationship Id="rId1" Type="http://schemas.openxmlformats.org/officeDocument/2006/relationships/vmlDrawing" Target="../drawings/vmlDrawing30.vml"/><Relationship Id="rId6" Type="http://schemas.openxmlformats.org/officeDocument/2006/relationships/oleObject" Target="../embeddings/oleObject28.bin"/><Relationship Id="rId11" Type="http://schemas.openxmlformats.org/officeDocument/2006/relationships/image" Target="../media/image30.png"/><Relationship Id="rId5" Type="http://schemas.openxmlformats.org/officeDocument/2006/relationships/notesSlide" Target="../notesSlides/notesSlide8.xml"/><Relationship Id="rId10" Type="http://schemas.openxmlformats.org/officeDocument/2006/relationships/image" Target="../media/image29.png"/><Relationship Id="rId4" Type="http://schemas.openxmlformats.org/officeDocument/2006/relationships/slideLayout" Target="../slideLayouts/slideLayout2.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31.png"/><Relationship Id="rId2" Type="http://schemas.openxmlformats.org/officeDocument/2006/relationships/tags" Target="../tags/tag105.xml"/><Relationship Id="rId1" Type="http://schemas.openxmlformats.org/officeDocument/2006/relationships/vmlDrawing" Target="../drawings/vmlDrawing31.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vmlDrawing" Target="../drawings/vmlDrawing32.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10.emf"/><Relationship Id="rId2" Type="http://schemas.openxmlformats.org/officeDocument/2006/relationships/tags" Target="../tags/tag109.xml"/><Relationship Id="rId1" Type="http://schemas.openxmlformats.org/officeDocument/2006/relationships/vmlDrawing" Target="../drawings/vmlDrawing33.vml"/><Relationship Id="rId6" Type="http://schemas.openxmlformats.org/officeDocument/2006/relationships/oleObject" Target="../embeddings/oleObject30.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image" Target="../media/image10.emf"/><Relationship Id="rId2" Type="http://schemas.openxmlformats.org/officeDocument/2006/relationships/tags" Target="../tags/tag111.xml"/><Relationship Id="rId1" Type="http://schemas.openxmlformats.org/officeDocument/2006/relationships/vmlDrawing" Target="../drawings/vmlDrawing34.vml"/><Relationship Id="rId6" Type="http://schemas.openxmlformats.org/officeDocument/2006/relationships/oleObject" Target="../embeddings/oleObject31.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3.xml"/><Relationship Id="rId1" Type="http://schemas.openxmlformats.org/officeDocument/2006/relationships/vmlDrawing" Target="../drawings/vmlDrawing35.vml"/><Relationship Id="rId5" Type="http://schemas.openxmlformats.org/officeDocument/2006/relationships/image" Target="../media/image10.emf"/><Relationship Id="rId4"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115.xml"/><Relationship Id="rId7" Type="http://schemas.openxmlformats.org/officeDocument/2006/relationships/image" Target="../media/image10.emf"/><Relationship Id="rId2" Type="http://schemas.openxmlformats.org/officeDocument/2006/relationships/tags" Target="../tags/tag114.xml"/><Relationship Id="rId1" Type="http://schemas.openxmlformats.org/officeDocument/2006/relationships/vmlDrawing" Target="../drawings/vmlDrawing36.vml"/><Relationship Id="rId6" Type="http://schemas.openxmlformats.org/officeDocument/2006/relationships/oleObject" Target="../embeddings/oleObject33.bin"/><Relationship Id="rId5" Type="http://schemas.openxmlformats.org/officeDocument/2006/relationships/notesSlide" Target="../notesSlides/notesSlide11.xml"/><Relationship Id="rId10" Type="http://schemas.openxmlformats.org/officeDocument/2006/relationships/image" Target="../media/image34.png"/><Relationship Id="rId4" Type="http://schemas.openxmlformats.org/officeDocument/2006/relationships/slideLayout" Target="../slideLayouts/slideLayout2.xml"/><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2.xml"/><Relationship Id="rId7" Type="http://schemas.openxmlformats.org/officeDocument/2006/relationships/image" Target="../media/image35.png"/><Relationship Id="rId2" Type="http://schemas.openxmlformats.org/officeDocument/2006/relationships/tags" Target="../tags/tag116.xml"/><Relationship Id="rId1" Type="http://schemas.openxmlformats.org/officeDocument/2006/relationships/vmlDrawing" Target="../drawings/vmlDrawing37.vml"/><Relationship Id="rId6" Type="http://schemas.openxmlformats.org/officeDocument/2006/relationships/image" Target="../media/image10.emf"/><Relationship Id="rId5" Type="http://schemas.openxmlformats.org/officeDocument/2006/relationships/oleObject" Target="../embeddings/oleObject34.bin"/><Relationship Id="rId10" Type="http://schemas.openxmlformats.org/officeDocument/2006/relationships/image" Target="../media/image38.png"/><Relationship Id="rId4" Type="http://schemas.openxmlformats.org/officeDocument/2006/relationships/notesSlide" Target="../notesSlides/notesSlide12.xml"/><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Serve_and_volley" TargetMode="External"/><Relationship Id="rId3" Type="http://schemas.openxmlformats.org/officeDocument/2006/relationships/slideLayout" Target="../slideLayouts/slideLayout2.xml"/><Relationship Id="rId7" Type="http://schemas.openxmlformats.org/officeDocument/2006/relationships/hyperlink" Target="https://en.wikipedia.org/wiki/Volley_(tennis)" TargetMode="External"/><Relationship Id="rId2" Type="http://schemas.openxmlformats.org/officeDocument/2006/relationships/tags" Target="../tags/tag117.xml"/><Relationship Id="rId1" Type="http://schemas.openxmlformats.org/officeDocument/2006/relationships/vmlDrawing" Target="../drawings/vmlDrawing38.vml"/><Relationship Id="rId6" Type="http://schemas.openxmlformats.org/officeDocument/2006/relationships/image" Target="../media/image10.emf"/><Relationship Id="rId5" Type="http://schemas.openxmlformats.org/officeDocument/2006/relationships/oleObject" Target="../embeddings/oleObject35.bin"/><Relationship Id="rId4" Type="http://schemas.openxmlformats.org/officeDocument/2006/relationships/notesSlide" Target="../notesSlides/notesSlide13.xml"/><Relationship Id="rId9" Type="http://schemas.openxmlformats.org/officeDocument/2006/relationships/hyperlink" Target="https://en.wikipedia.org/wiki/Drop_shot" TargetMode="Externa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119.xml"/><Relationship Id="rId7" Type="http://schemas.openxmlformats.org/officeDocument/2006/relationships/image" Target="../media/image10.emf"/><Relationship Id="rId2" Type="http://schemas.openxmlformats.org/officeDocument/2006/relationships/tags" Target="../tags/tag118.xml"/><Relationship Id="rId1" Type="http://schemas.openxmlformats.org/officeDocument/2006/relationships/vmlDrawing" Target="../drawings/vmlDrawing39.vml"/><Relationship Id="rId6" Type="http://schemas.openxmlformats.org/officeDocument/2006/relationships/oleObject" Target="../embeddings/oleObject36.bin"/><Relationship Id="rId5" Type="http://schemas.openxmlformats.org/officeDocument/2006/relationships/slideLayout" Target="../slideLayouts/slideLayout9.xml"/><Relationship Id="rId10" Type="http://schemas.openxmlformats.org/officeDocument/2006/relationships/image" Target="../media/image40.png"/><Relationship Id="rId4" Type="http://schemas.openxmlformats.org/officeDocument/2006/relationships/tags" Target="../tags/tag120.xml"/><Relationship Id="rId9" Type="http://schemas.openxmlformats.org/officeDocument/2006/relationships/image" Target="../media/image39.emf"/></Relationships>
</file>

<file path=ppt/slides/_rels/slide3.xml.rels><?xml version="1.0" encoding="UTF-8" standalone="yes"?>
<Relationships xmlns="http://schemas.openxmlformats.org/package/2006/relationships"><Relationship Id="rId8" Type="http://schemas.openxmlformats.org/officeDocument/2006/relationships/hyperlink" Target="https://www.ultimatetennisstatistics.com/" TargetMode="External"/><Relationship Id="rId3" Type="http://schemas.openxmlformats.org/officeDocument/2006/relationships/tags" Target="../tags/tag86.xml"/><Relationship Id="rId7" Type="http://schemas.openxmlformats.org/officeDocument/2006/relationships/hyperlink" Target="https://archive.ics.uci.edu/ml/datasets/Tennis+Major+Tournament+Match+Statistics" TargetMode="External"/><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9.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8.xml"/><Relationship Id="rId7" Type="http://schemas.openxmlformats.org/officeDocument/2006/relationships/image" Target="../media/image10.emf"/><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10" Type="http://schemas.openxmlformats.org/officeDocument/2006/relationships/image" Target="../media/image14.png"/><Relationship Id="rId4" Type="http://schemas.openxmlformats.org/officeDocument/2006/relationships/slideLayout" Target="../slideLayouts/slideLayout2.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92.xml"/><Relationship Id="rId7" Type="http://schemas.openxmlformats.org/officeDocument/2006/relationships/image" Target="../media/image10.emf"/><Relationship Id="rId2" Type="http://schemas.openxmlformats.org/officeDocument/2006/relationships/tags" Target="../tags/tag9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xml"/><Relationship Id="rId10" Type="http://schemas.openxmlformats.org/officeDocument/2006/relationships/image" Target="../media/image17.png"/><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94.xml"/><Relationship Id="rId7" Type="http://schemas.openxmlformats.org/officeDocument/2006/relationships/image" Target="../media/image10.emf"/><Relationship Id="rId2" Type="http://schemas.openxmlformats.org/officeDocument/2006/relationships/tags" Target="../tags/tag93.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6.xml"/><Relationship Id="rId7" Type="http://schemas.openxmlformats.org/officeDocument/2006/relationships/image" Target="../media/image10.emf"/><Relationship Id="rId2" Type="http://schemas.openxmlformats.org/officeDocument/2006/relationships/tags" Target="../tags/tag95.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98.xml"/><Relationship Id="rId7" Type="http://schemas.openxmlformats.org/officeDocument/2006/relationships/image" Target="../media/image10.emf"/><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10" Type="http://schemas.openxmlformats.org/officeDocument/2006/relationships/hyperlink" Target="https://public.tableau.com/profile/patricia2372#!/vizhome/RandomForrest-TennisPresentation/FeatureImportance3?publish=yes" TargetMode="External"/><Relationship Id="rId4" Type="http://schemas.openxmlformats.org/officeDocument/2006/relationships/slideLayout" Target="../slideLayouts/slideLayout2.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19547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7"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a:t>Machine Learning Project:</a:t>
            </a:r>
            <a:br>
              <a:rPr lang="en-US" dirty="0"/>
            </a:br>
            <a:r>
              <a:rPr lang="en-US" dirty="0"/>
              <a:t>Tennis Analysis</a:t>
            </a:r>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8" name="think-cell Slide" r:id="rId6" imgW="410" imgH="409" progId="TCLayout.ActiveDocument.1">
                  <p:embed/>
                </p:oleObj>
              </mc:Choice>
              <mc:Fallback>
                <p:oleObj name="think-cell Slide" r:id="rId6" imgW="410" imgH="409"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Women's Tournaments</a:t>
            </a:r>
          </a:p>
        </p:txBody>
      </p:sp>
      <p:pic>
        <p:nvPicPr>
          <p:cNvPr id="114692" name="Picture 4" descr="https://lh3.googleusercontent.com/SfsN8YSl7HTm8mBEiA8cANlV-XqXbl3q0_6FBRQGN9N4XcKXFuiajkgaahtygj2jKN1_GA1cfMJMVwcj4yC2P7oOcLzdvTKohCVneQCdMm0bO2bmRtH7o7aj5q-e0f5EKeWj9h8aQV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477" y="1182189"/>
            <a:ext cx="8959083" cy="514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112789-2FF7-47D2-9449-222E6914EBEC}"/>
              </a:ext>
            </a:extLst>
          </p:cNvPr>
          <p:cNvSpPr txBox="1"/>
          <p:nvPr/>
        </p:nvSpPr>
        <p:spPr>
          <a:xfrm>
            <a:off x="407574" y="6112440"/>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hlinkClick r:id="rId9"/>
              </a:rPr>
              <a:t>Tableu</a:t>
            </a:r>
            <a:endParaRPr lang="en-US" dirty="0">
              <a:solidFill>
                <a:srgbClr val="575757"/>
              </a:solidFill>
            </a:endParaRPr>
          </a:p>
        </p:txBody>
      </p:sp>
    </p:spTree>
    <p:extLst>
      <p:ext uri="{BB962C8B-B14F-4D97-AF65-F5344CB8AC3E}">
        <p14:creationId xmlns:p14="http://schemas.microsoft.com/office/powerpoint/2010/main" val="3457535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17" name="think-cell Slide" r:id="rId6" imgW="410" imgH="409" progId="TCLayout.ActiveDocument.1">
                  <p:embed/>
                </p:oleObj>
              </mc:Choice>
              <mc:Fallback>
                <p:oleObj name="think-cell Slide" r:id="rId6" imgW="410" imgH="409"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sp>
        <p:nvSpPr>
          <p:cNvPr id="4" name="Rectangle 3"/>
          <p:cNvSpPr/>
          <p:nvPr/>
        </p:nvSpPr>
        <p:spPr>
          <a:xfrm>
            <a:off x="7041266" y="1713314"/>
            <a:ext cx="6096000" cy="892552"/>
          </a:xfrm>
          <a:prstGeom prst="rect">
            <a:avLst/>
          </a:prstGeom>
        </p:spPr>
        <p:txBody>
          <a:bodyPr>
            <a:spAutoFit/>
          </a:bodyPr>
          <a:lstStyle/>
          <a:p>
            <a:r>
              <a:rPr lang="en-US" sz="1600" dirty="0">
                <a:solidFill>
                  <a:schemeClr val="tx2">
                    <a:lumMod val="100000"/>
                  </a:schemeClr>
                </a:solidFill>
                <a:latin typeface="+mj-lt"/>
                <a:ea typeface="+mj-ea"/>
                <a:cs typeface="+mj-cs"/>
                <a:sym typeface="Trebuchet MS" panose="020B0603020202020204" pitchFamily="34" charset="0"/>
              </a:rPr>
              <a:t>Accuracy: 92.8%</a:t>
            </a:r>
          </a:p>
          <a:p>
            <a:br>
              <a:rPr lang="en-US" dirty="0"/>
            </a:br>
            <a:endParaRPr lang="en-US" dirty="0"/>
          </a:p>
        </p:txBody>
      </p:sp>
      <p:pic>
        <p:nvPicPr>
          <p:cNvPr id="5" name="Picture 4">
            <a:extLst>
              <a:ext uri="{FF2B5EF4-FFF2-40B4-BE49-F238E27FC236}">
                <a16:creationId xmlns:a16="http://schemas.microsoft.com/office/drawing/2014/main" id="{D9D83499-0EFB-4703-B156-4F49AF3EE122}"/>
              </a:ext>
            </a:extLst>
          </p:cNvPr>
          <p:cNvPicPr>
            <a:picLocks noChangeAspect="1"/>
          </p:cNvPicPr>
          <p:nvPr/>
        </p:nvPicPr>
        <p:blipFill>
          <a:blip r:embed="rId8"/>
          <a:stretch>
            <a:fillRect/>
          </a:stretch>
        </p:blipFill>
        <p:spPr>
          <a:xfrm>
            <a:off x="630000" y="1713314"/>
            <a:ext cx="6096000" cy="4442396"/>
          </a:xfrm>
          <a:prstGeom prst="rect">
            <a:avLst/>
          </a:prstGeom>
        </p:spPr>
      </p:pic>
      <p:pic>
        <p:nvPicPr>
          <p:cNvPr id="123906" name="Picture 2">
            <a:extLst>
              <a:ext uri="{FF2B5EF4-FFF2-40B4-BE49-F238E27FC236}">
                <a16:creationId xmlns:a16="http://schemas.microsoft.com/office/drawing/2014/main" id="{4E99F26C-6FED-4161-9526-D205ACA6DD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9532" y="2272399"/>
            <a:ext cx="4662467" cy="1660409"/>
          </a:xfrm>
          <a:prstGeom prst="rect">
            <a:avLst/>
          </a:prstGeom>
          <a:noFill/>
          <a:extLst>
            <a:ext uri="{909E8E84-426E-40DD-AFC4-6F175D3DCCD1}">
              <a14:hiddenFill xmlns:a14="http://schemas.microsoft.com/office/drawing/2010/main">
                <a:solidFill>
                  <a:srgbClr val="FFFFFF"/>
                </a:solidFill>
              </a14:hiddenFill>
            </a:ext>
          </a:extLst>
        </p:spPr>
      </p:pic>
      <p:pic>
        <p:nvPicPr>
          <p:cNvPr id="123908" name="Picture 4">
            <a:extLst>
              <a:ext uri="{FF2B5EF4-FFF2-40B4-BE49-F238E27FC236}">
                <a16:creationId xmlns:a16="http://schemas.microsoft.com/office/drawing/2014/main" id="{16146D33-D880-4631-9BC7-080EF166A4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9532" y="4392005"/>
            <a:ext cx="4662468" cy="176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20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9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pic>
        <p:nvPicPr>
          <p:cNvPr id="109582" name="Picture 14" descr="https://lh5.googleusercontent.com/gkC2yYFz5v4MXGpt8mDBwHGtl6-iZd5kHZxuBFivi1EGH5D2ylt8-11hWyDmXQvlwVwmwJkbg2NHrtbZ4p_nUeEmeLDV7cBGgSm3yR-MBL9dLPalIKgrCY1Lr0E61JY6-2PtE5JCHC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00" y="1741768"/>
            <a:ext cx="4756112" cy="2584189"/>
          </a:xfrm>
          <a:prstGeom prst="rect">
            <a:avLst/>
          </a:prstGeom>
          <a:noFill/>
          <a:extLst>
            <a:ext uri="{909E8E84-426E-40DD-AFC4-6F175D3DCCD1}">
              <a14:hiddenFill xmlns:a14="http://schemas.microsoft.com/office/drawing/2010/main">
                <a:solidFill>
                  <a:srgbClr val="FFFFFF"/>
                </a:solidFill>
              </a14:hiddenFill>
            </a:ext>
          </a:extLst>
        </p:spPr>
      </p:pic>
      <p:pic>
        <p:nvPicPr>
          <p:cNvPr id="109584" name="Picture 16" descr="https://lh3.googleusercontent.com/vX2UZMq1M424I5p2ix06csBPvGDdSasex6mxWVUb54gj5guGsrkw4RGRzqOKgPvdZ8BicNUQ_r-vW3XHUx37RWUJ12IbIeMuioC1cULtZrH0GiBI_u4QlitOt_G_1QYAOutGKAA1Ad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9492" y="1741768"/>
            <a:ext cx="2933700" cy="2447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FC48CE-7E59-49A9-A186-E9DEC600B8F8}"/>
              </a:ext>
            </a:extLst>
          </p:cNvPr>
          <p:cNvSpPr txBox="1"/>
          <p:nvPr/>
        </p:nvSpPr>
        <p:spPr>
          <a:xfrm>
            <a:off x="630000" y="1284568"/>
            <a:ext cx="4756112" cy="4572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solidFill>
                  <a:srgbClr val="575757"/>
                </a:solidFill>
              </a:rPr>
              <a:t>This is a pleasant sight:</a:t>
            </a:r>
          </a:p>
        </p:txBody>
      </p:sp>
      <p:sp>
        <p:nvSpPr>
          <p:cNvPr id="9" name="TextBox 8">
            <a:extLst>
              <a:ext uri="{FF2B5EF4-FFF2-40B4-BE49-F238E27FC236}">
                <a16:creationId xmlns:a16="http://schemas.microsoft.com/office/drawing/2014/main" id="{AA44264B-94D2-4D03-91DE-A386127B7D31}"/>
              </a:ext>
            </a:extLst>
          </p:cNvPr>
          <p:cNvSpPr txBox="1"/>
          <p:nvPr/>
        </p:nvSpPr>
        <p:spPr>
          <a:xfrm>
            <a:off x="630000" y="4380968"/>
            <a:ext cx="4756112" cy="4572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solidFill>
                  <a:srgbClr val="575757"/>
                </a:solidFill>
              </a:rPr>
              <a:t>This is not:</a:t>
            </a:r>
          </a:p>
        </p:txBody>
      </p:sp>
      <p:pic>
        <p:nvPicPr>
          <p:cNvPr id="5" name="Picture 4">
            <a:extLst>
              <a:ext uri="{FF2B5EF4-FFF2-40B4-BE49-F238E27FC236}">
                <a16:creationId xmlns:a16="http://schemas.microsoft.com/office/drawing/2014/main" id="{BB036099-9CC4-4A1D-943A-4CDC729441E3}"/>
              </a:ext>
            </a:extLst>
          </p:cNvPr>
          <p:cNvPicPr>
            <a:picLocks noChangeAspect="1"/>
          </p:cNvPicPr>
          <p:nvPr/>
        </p:nvPicPr>
        <p:blipFill>
          <a:blip r:embed="rId10"/>
          <a:stretch>
            <a:fillRect/>
          </a:stretch>
        </p:blipFill>
        <p:spPr>
          <a:xfrm>
            <a:off x="630000" y="4838168"/>
            <a:ext cx="4113743" cy="1836009"/>
          </a:xfrm>
          <a:prstGeom prst="rect">
            <a:avLst/>
          </a:prstGeom>
        </p:spPr>
      </p:pic>
      <p:pic>
        <p:nvPicPr>
          <p:cNvPr id="6" name="Picture 5">
            <a:extLst>
              <a:ext uri="{FF2B5EF4-FFF2-40B4-BE49-F238E27FC236}">
                <a16:creationId xmlns:a16="http://schemas.microsoft.com/office/drawing/2014/main" id="{18A00316-9D96-46D5-919B-58DCD98641F0}"/>
              </a:ext>
            </a:extLst>
          </p:cNvPr>
          <p:cNvPicPr>
            <a:picLocks noChangeAspect="1"/>
          </p:cNvPicPr>
          <p:nvPr/>
        </p:nvPicPr>
        <p:blipFill>
          <a:blip r:embed="rId11"/>
          <a:stretch>
            <a:fillRect/>
          </a:stretch>
        </p:blipFill>
        <p:spPr>
          <a:xfrm>
            <a:off x="6092717" y="4609568"/>
            <a:ext cx="2373717" cy="2064609"/>
          </a:xfrm>
          <a:prstGeom prst="rect">
            <a:avLst/>
          </a:prstGeom>
        </p:spPr>
      </p:pic>
    </p:spTree>
    <p:extLst>
      <p:ext uri="{BB962C8B-B14F-4D97-AF65-F5344CB8AC3E}">
        <p14:creationId xmlns:p14="http://schemas.microsoft.com/office/powerpoint/2010/main" val="282589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6" name="think-cell Slide" r:id="rId5" imgW="410" imgH="409" progId="TCLayout.ActiveDocument.1">
                  <p:embed/>
                </p:oleObj>
              </mc:Choice>
              <mc:Fallback>
                <p:oleObj name="think-cell Slide" r:id="rId5" imgW="410" imgH="409"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421704" y="2556815"/>
            <a:ext cx="3127881" cy="1495794"/>
          </a:xfrm>
        </p:spPr>
        <p:txBody>
          <a:bodyPr/>
          <a:lstStyle/>
          <a:p>
            <a:r>
              <a:rPr lang="en-US" dirty="0"/>
              <a:t>Winning Probability:</a:t>
            </a:r>
            <a:br>
              <a:rPr lang="en-US" dirty="0"/>
            </a:br>
            <a:r>
              <a:rPr lang="en-US" dirty="0"/>
              <a:t>GS vs. Non-GS	</a:t>
            </a:r>
          </a:p>
        </p:txBody>
      </p:sp>
      <p:sp>
        <p:nvSpPr>
          <p:cNvPr id="5" name="TextBox 4"/>
          <p:cNvSpPr txBox="1"/>
          <p:nvPr/>
        </p:nvSpPr>
        <p:spPr>
          <a:xfrm>
            <a:off x="4528454" y="362288"/>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An upset is less likely in Grand Slam tournaments as it is in regular ones. A favorite player has a ~80% chance of winning when facing an underdog ranked 100 places below in a Grand Slam tournament, but only around 70% winning chances in a regular one.</a:t>
            </a: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10" name="Picture 9" descr="A screenshot of a cell phone&#10;&#10;Description automatically generated">
            <a:extLst>
              <a:ext uri="{FF2B5EF4-FFF2-40B4-BE49-F238E27FC236}">
                <a16:creationId xmlns:a16="http://schemas.microsoft.com/office/drawing/2014/main" id="{BE1DF0EA-58E8-480E-890D-A805F479853A}"/>
              </a:ext>
            </a:extLst>
          </p:cNvPr>
          <p:cNvPicPr>
            <a:picLocks noChangeAspect="1"/>
          </p:cNvPicPr>
          <p:nvPr/>
        </p:nvPicPr>
        <p:blipFill>
          <a:blip r:embed="rId7"/>
          <a:stretch>
            <a:fillRect/>
          </a:stretch>
        </p:blipFill>
        <p:spPr>
          <a:xfrm>
            <a:off x="5021756" y="2759906"/>
            <a:ext cx="4783376" cy="3805797"/>
          </a:xfrm>
          <a:prstGeom prst="rect">
            <a:avLst/>
          </a:prstGeom>
        </p:spPr>
      </p:pic>
    </p:spTree>
    <p:extLst>
      <p:ext uri="{BB962C8B-B14F-4D97-AF65-F5344CB8AC3E}">
        <p14:creationId xmlns:p14="http://schemas.microsoft.com/office/powerpoint/2010/main" val="17415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21"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Predicting Point End Using Tracking Data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Harish</a:t>
            </a:r>
          </a:p>
          <a:p>
            <a:pPr marL="285750" indent="-285750">
              <a:buFont typeface="Arial" panose="020B0604020202020204" pitchFamily="34" charset="0"/>
              <a:buChar char="•"/>
            </a:pPr>
            <a:r>
              <a:rPr lang="en-US" dirty="0">
                <a:solidFill>
                  <a:srgbClr val="575757"/>
                </a:solidFill>
              </a:rPr>
              <a:t>To</a:t>
            </a:r>
          </a:p>
          <a:p>
            <a:pPr marL="285750" indent="-285750">
              <a:buFont typeface="Arial" panose="020B0604020202020204" pitchFamily="34" charset="0"/>
              <a:buChar char="•"/>
            </a:pPr>
            <a:r>
              <a:rPr lang="en-US" dirty="0">
                <a:solidFill>
                  <a:srgbClr val="575757"/>
                </a:solidFill>
              </a:rPr>
              <a:t>Add</a:t>
            </a:r>
          </a:p>
          <a:p>
            <a:pPr marL="285750" indent="-285750">
              <a:buFont typeface="Arial" panose="020B0604020202020204" pitchFamily="34" charset="0"/>
              <a:buChar char="•"/>
            </a:pPr>
            <a:r>
              <a:rPr lang="en-US" dirty="0">
                <a:solidFill>
                  <a:srgbClr val="575757"/>
                </a:solidFill>
              </a:rPr>
              <a:t>Steps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4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4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21"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Clustering</a:t>
            </a:r>
          </a:p>
        </p:txBody>
      </p:sp>
      <p:sp>
        <p:nvSpPr>
          <p:cNvPr id="5" name="TextBox 4"/>
          <p:cNvSpPr txBox="1"/>
          <p:nvPr/>
        </p:nvSpPr>
        <p:spPr>
          <a:xfrm>
            <a:off x="4404167" y="1996633"/>
            <a:ext cx="6458464"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Gathered major tournament match statistics from UCI</a:t>
            </a:r>
          </a:p>
          <a:p>
            <a:pPr marL="285750" indent="-285750">
              <a:buFont typeface="Arial" panose="020B0604020202020204" pitchFamily="34" charset="0"/>
              <a:buChar char="•"/>
            </a:pPr>
            <a:r>
              <a:rPr lang="en-US" dirty="0">
                <a:solidFill>
                  <a:srgbClr val="575757"/>
                </a:solidFill>
              </a:rPr>
              <a:t>Designed Alteryx workflow to clean up data and organize match statistics by player</a:t>
            </a:r>
          </a:p>
          <a:p>
            <a:pPr marL="285750" indent="-285750">
              <a:buFont typeface="Arial" panose="020B0604020202020204" pitchFamily="34" charset="0"/>
              <a:buChar char="•"/>
            </a:pPr>
            <a:r>
              <a:rPr lang="en-US" dirty="0">
                <a:solidFill>
                  <a:srgbClr val="575757"/>
                </a:solidFill>
              </a:rPr>
              <a:t>Utilized python tool within Alteryx to determine clusters</a:t>
            </a:r>
          </a:p>
          <a:p>
            <a:pPr marL="285750" indent="-285750">
              <a:buFont typeface="Arial" panose="020B0604020202020204" pitchFamily="34" charset="0"/>
              <a:buChar char="•"/>
            </a:pPr>
            <a:r>
              <a:rPr lang="en-US" dirty="0">
                <a:solidFill>
                  <a:srgbClr val="575757"/>
                </a:solidFill>
              </a:rPr>
              <a:t>Summarized data uploaded to Tableau server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568883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45"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Cleanup (Alteryx)</a:t>
            </a:r>
          </a:p>
        </p:txBody>
      </p:sp>
      <p:sp>
        <p:nvSpPr>
          <p:cNvPr id="5" name="TextBox 4"/>
          <p:cNvSpPr txBox="1"/>
          <p:nvPr/>
        </p:nvSpPr>
        <p:spPr>
          <a:xfrm>
            <a:off x="630000" y="1524303"/>
            <a:ext cx="4294540" cy="54714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Used formula tool to create new columns containing gender, name of tournament, and court surface (grass, clay, etc.)</a:t>
            </a:r>
          </a:p>
          <a:p>
            <a:endParaRPr lang="en-US" dirty="0">
              <a:solidFill>
                <a:srgbClr val="575757"/>
              </a:solidFill>
            </a:endParaRPr>
          </a:p>
          <a:p>
            <a:pPr marL="285750" indent="-285750">
              <a:buFont typeface="Arial" panose="020B0604020202020204" pitchFamily="34" charset="0"/>
              <a:buChar char="•"/>
            </a:pPr>
            <a:r>
              <a:rPr lang="en-US" dirty="0" err="1">
                <a:solidFill>
                  <a:srgbClr val="575757"/>
                </a:solidFill>
              </a:rPr>
              <a:t>Unioned</a:t>
            </a:r>
            <a:r>
              <a:rPr lang="en-US" dirty="0">
                <a:solidFill>
                  <a:srgbClr val="575757"/>
                </a:solidFill>
              </a:rPr>
              <a:t> major tournament data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Replaced null values in 'Final Games' columns with blanks, filtered out blank fields (drop n/a)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Assigned match a record ID</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Selected essential data fields to </a:t>
            </a:r>
          </a:p>
          <a:p>
            <a:r>
              <a:rPr lang="en-US" dirty="0">
                <a:solidFill>
                  <a:srgbClr val="575757"/>
                </a:solidFill>
              </a:rPr>
              <a:t>    carry forward in workflow</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Separated, and rejoined individual player data from matches to condense 'Player 1' and 'Player 2' fields into a single 'Player' field</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8054221" y="1248407"/>
            <a:ext cx="2456533" cy="1742668"/>
          </a:xfrm>
          <a:prstGeom prst="rect">
            <a:avLst/>
          </a:prstGeom>
        </p:spPr>
      </p:pic>
      <p:pic>
        <p:nvPicPr>
          <p:cNvPr id="8" name="Picture 7"/>
          <p:cNvPicPr>
            <a:picLocks noChangeAspect="1"/>
          </p:cNvPicPr>
          <p:nvPr/>
        </p:nvPicPr>
        <p:blipFill>
          <a:blip r:embed="rId9"/>
          <a:stretch>
            <a:fillRect/>
          </a:stretch>
        </p:blipFill>
        <p:spPr>
          <a:xfrm>
            <a:off x="8054221" y="3145784"/>
            <a:ext cx="2456533" cy="859787"/>
          </a:xfrm>
          <a:prstGeom prst="rect">
            <a:avLst/>
          </a:prstGeom>
        </p:spPr>
      </p:pic>
      <p:pic>
        <p:nvPicPr>
          <p:cNvPr id="7" name="Picture 6"/>
          <p:cNvPicPr>
            <a:picLocks noChangeAspect="1"/>
          </p:cNvPicPr>
          <p:nvPr/>
        </p:nvPicPr>
        <p:blipFill>
          <a:blip r:embed="rId10"/>
          <a:stretch>
            <a:fillRect/>
          </a:stretch>
        </p:blipFill>
        <p:spPr>
          <a:xfrm>
            <a:off x="8054221" y="4066222"/>
            <a:ext cx="3143250" cy="1971675"/>
          </a:xfrm>
          <a:prstGeom prst="rect">
            <a:avLst/>
          </a:prstGeom>
        </p:spPr>
      </p:pic>
    </p:spTree>
    <p:extLst>
      <p:ext uri="{BB962C8B-B14F-4D97-AF65-F5344CB8AC3E}">
        <p14:creationId xmlns:p14="http://schemas.microsoft.com/office/powerpoint/2010/main" val="2500591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69"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7"/>
          <a:stretch>
            <a:fillRect/>
          </a:stretch>
        </p:blipFill>
        <p:spPr>
          <a:xfrm>
            <a:off x="6380492" y="0"/>
            <a:ext cx="5811508" cy="3369597"/>
          </a:xfrm>
          <a:prstGeom prst="rect">
            <a:avLst/>
          </a:prstGeom>
        </p:spPr>
      </p:pic>
      <p:sp>
        <p:nvSpPr>
          <p:cNvPr id="3" name="Title 2"/>
          <p:cNvSpPr>
            <a:spLocks noGrp="1"/>
          </p:cNvSpPr>
          <p:nvPr>
            <p:ph type="title"/>
          </p:nvPr>
        </p:nvSpPr>
        <p:spPr/>
        <p:txBody>
          <a:bodyPr/>
          <a:lstStyle/>
          <a:p>
            <a:r>
              <a:rPr lang="en-US" dirty="0"/>
              <a:t>Clustering</a:t>
            </a:r>
          </a:p>
        </p:txBody>
      </p:sp>
      <p:sp>
        <p:nvSpPr>
          <p:cNvPr id="4" name="TextBox 3"/>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Summarized player data plugged in to Python tool</a:t>
            </a:r>
          </a:p>
          <a:p>
            <a:pPr marL="285750" indent="-285750">
              <a:buFont typeface="Arial" panose="020B0604020202020204" pitchFamily="34" charset="0"/>
              <a:buChar char="•"/>
            </a:pPr>
            <a:r>
              <a:rPr lang="en-US" dirty="0">
                <a:solidFill>
                  <a:srgbClr val="575757"/>
                </a:solidFill>
              </a:rPr>
              <a:t>Utilized Elbow method to </a:t>
            </a:r>
            <a:r>
              <a:rPr lang="en-US" dirty="0" err="1">
                <a:solidFill>
                  <a:srgbClr val="575757"/>
                </a:solidFill>
              </a:rPr>
              <a:t>validify</a:t>
            </a:r>
            <a:r>
              <a:rPr lang="en-US" dirty="0">
                <a:solidFill>
                  <a:srgbClr val="575757"/>
                </a:solidFill>
              </a:rPr>
              <a:t> optimal number of clusters</a:t>
            </a:r>
          </a:p>
          <a:p>
            <a:pPr marL="285750" indent="-285750">
              <a:buFont typeface="Arial" panose="020B0604020202020204" pitchFamily="34" charset="0"/>
              <a:buChar char="•"/>
            </a:pPr>
            <a:r>
              <a:rPr lang="en-US" dirty="0">
                <a:solidFill>
                  <a:srgbClr val="575757"/>
                </a:solidFill>
              </a:rPr>
              <a:t>Use K-Means to cluster players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6380492" y="4836404"/>
            <a:ext cx="5781077" cy="1799557"/>
          </a:xfrm>
          <a:prstGeom prst="rect">
            <a:avLst/>
          </a:prstGeom>
        </p:spPr>
      </p:pic>
      <p:pic>
        <p:nvPicPr>
          <p:cNvPr id="7" name="Picture 6"/>
          <p:cNvPicPr>
            <a:picLocks noChangeAspect="1"/>
          </p:cNvPicPr>
          <p:nvPr/>
        </p:nvPicPr>
        <p:blipFill>
          <a:blip r:embed="rId9"/>
          <a:stretch>
            <a:fillRect/>
          </a:stretch>
        </p:blipFill>
        <p:spPr>
          <a:xfrm>
            <a:off x="3709668" y="4107698"/>
            <a:ext cx="2386932" cy="2232936"/>
          </a:xfrm>
          <a:prstGeom prst="rect">
            <a:avLst/>
          </a:prstGeom>
        </p:spPr>
      </p:pic>
      <p:pic>
        <p:nvPicPr>
          <p:cNvPr id="8" name="Picture 7"/>
          <p:cNvPicPr>
            <a:picLocks noChangeAspect="1"/>
          </p:cNvPicPr>
          <p:nvPr/>
        </p:nvPicPr>
        <p:blipFill>
          <a:blip r:embed="rId10"/>
          <a:stretch>
            <a:fillRect/>
          </a:stretch>
        </p:blipFill>
        <p:spPr>
          <a:xfrm>
            <a:off x="6380492" y="3388390"/>
            <a:ext cx="2278766" cy="1448014"/>
          </a:xfrm>
          <a:prstGeom prst="rect">
            <a:avLst/>
          </a:prstGeom>
        </p:spPr>
      </p:pic>
      <p:sp>
        <p:nvSpPr>
          <p:cNvPr id="9" name="Rectangle 8"/>
          <p:cNvSpPr/>
          <p:nvPr/>
        </p:nvSpPr>
        <p:spPr>
          <a:xfrm>
            <a:off x="8494005" y="3378993"/>
            <a:ext cx="3667564" cy="1457411"/>
          </a:xfrm>
          <a:prstGeom prst="rect">
            <a:avLst/>
          </a:prstGeom>
          <a:solidFill>
            <a:srgbClr val="FFFFFF"/>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527632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83"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Agenda</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err="1">
                <a:solidFill>
                  <a:srgbClr val="575757"/>
                </a:solidFill>
              </a:rPr>
              <a:t>ETL</a:t>
            </a:r>
            <a:r>
              <a:rPr lang="en-US" dirty="0">
                <a:solidFill>
                  <a:srgbClr val="575757"/>
                </a:solidFill>
              </a:rPr>
              <a:t> Process</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r>
              <a:rPr lang="en-US" dirty="0">
                <a:solidFill>
                  <a:srgbClr val="575757"/>
                </a:solidFill>
              </a:rPr>
              <a:t>End Point Tracking</a:t>
            </a:r>
          </a:p>
          <a:p>
            <a:pPr marL="285750" indent="-285750">
              <a:buFont typeface="Arial" panose="020B0604020202020204" pitchFamily="34" charset="0"/>
              <a:buChar char="•"/>
            </a:pPr>
            <a:r>
              <a:rPr lang="en-US" dirty="0">
                <a:solidFill>
                  <a:srgbClr val="575757"/>
                </a:solidFill>
              </a:rPr>
              <a:t>Clustering</a:t>
            </a:r>
            <a:endParaRPr lang="en-US" dirty="0">
              <a:solidFill>
                <a:srgbClr val="575757"/>
              </a:solidFill>
              <a:sym typeface="Wingdings" panose="05000000000000000000" pitchFamily="2" charset="2"/>
            </a:endParaRPr>
          </a:p>
          <a:p>
            <a:pPr marL="285750" indent="-285750">
              <a:buFont typeface="Arial" panose="020B0604020202020204" pitchFamily="34" charset="0"/>
              <a:buChar char="•"/>
            </a:pPr>
            <a:r>
              <a:rPr lang="en-US" dirty="0">
                <a:solidFill>
                  <a:srgbClr val="575757"/>
                </a:solidFill>
                <a:sym typeface="Wingdings" panose="05000000000000000000" pitchFamily="2" charset="2"/>
              </a:rPr>
              <a:t>Conclusion</a:t>
            </a:r>
            <a:r>
              <a:rPr lang="en-US" dirty="0">
                <a:solidFill>
                  <a:srgbClr val="575757"/>
                </a:solidFill>
              </a:rPr>
              <a:t> </a:t>
            </a:r>
          </a:p>
          <a:p>
            <a:endParaRPr lang="en-US" dirty="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93"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Playstyles</a:t>
            </a:r>
          </a:p>
        </p:txBody>
      </p:sp>
      <p:sp>
        <p:nvSpPr>
          <p:cNvPr id="8" name="TextBox 7"/>
          <p:cNvSpPr txBox="1"/>
          <p:nvPr/>
        </p:nvSpPr>
        <p:spPr>
          <a:xfrm>
            <a:off x="293706" y="1564737"/>
            <a:ext cx="4700769" cy="51601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600" dirty="0">
                <a:solidFill>
                  <a:srgbClr val="575757"/>
                </a:solidFill>
              </a:rPr>
              <a:t>Aggressive Baseliner : </a:t>
            </a:r>
            <a:r>
              <a:rPr lang="en-US" sz="1050" dirty="0">
                <a:solidFill>
                  <a:srgbClr val="575757"/>
                </a:solidFill>
              </a:rPr>
              <a:t>An offensive or aggressive baseliner tries to control and dictate play by hitting powerful groundstrokes for winners usually from the area of the baseline or behind it. An effective offensive baseliner can overpower many opponents, however, when going for winners, they can also produce many errors since they have to repeatedly and correctly execute some difficult strokes.</a:t>
            </a:r>
          </a:p>
          <a:p>
            <a:endParaRPr lang="en-US" sz="1050" dirty="0">
              <a:solidFill>
                <a:srgbClr val="575757"/>
              </a:solidFill>
            </a:endParaRPr>
          </a:p>
          <a:p>
            <a:pPr marL="285750" indent="-285750">
              <a:buFont typeface="Arial" panose="020B0604020202020204" pitchFamily="34" charset="0"/>
              <a:buChar char="•"/>
            </a:pPr>
            <a:r>
              <a:rPr lang="en-US" sz="1600" dirty="0">
                <a:solidFill>
                  <a:srgbClr val="575757"/>
                </a:solidFill>
              </a:rPr>
              <a:t>Defensive Baseliner : </a:t>
            </a:r>
            <a:r>
              <a:rPr lang="en-US" sz="1050" dirty="0">
                <a:solidFill>
                  <a:srgbClr val="575757"/>
                </a:solidFill>
              </a:rPr>
              <a:t>A defensive baseliner tries to return every ball and relies on the opponent making mistakes. The trademarks of a counterpuncher include consistent shots with low error rate, as well as precise placement that makes it hard for their opponent to execute an aggressive shot. </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Server &amp; </a:t>
            </a:r>
            <a:r>
              <a:rPr lang="en-US" sz="1600" dirty="0" err="1">
                <a:solidFill>
                  <a:srgbClr val="575757"/>
                </a:solidFill>
              </a:rPr>
              <a:t>Volleyer</a:t>
            </a:r>
            <a:r>
              <a:rPr lang="en-US" sz="1600" dirty="0">
                <a:solidFill>
                  <a:srgbClr val="575757"/>
                </a:solidFill>
              </a:rPr>
              <a:t> : </a:t>
            </a:r>
            <a:r>
              <a:rPr lang="en-US" sz="1050" dirty="0">
                <a:solidFill>
                  <a:srgbClr val="575757"/>
                </a:solidFill>
              </a:rPr>
              <a:t>A serve and </a:t>
            </a:r>
            <a:r>
              <a:rPr lang="en-US" sz="1050" dirty="0" err="1">
                <a:solidFill>
                  <a:srgbClr val="575757"/>
                </a:solidFill>
              </a:rPr>
              <a:t>volleyer</a:t>
            </a:r>
            <a:r>
              <a:rPr lang="en-US" sz="1050" dirty="0">
                <a:solidFill>
                  <a:srgbClr val="575757"/>
                </a:solidFill>
              </a:rPr>
              <a:t> has a great net game, is quick around the net, and has a fine touch for </a:t>
            </a:r>
            <a:r>
              <a:rPr lang="en-US" sz="1050" dirty="0">
                <a:solidFill>
                  <a:srgbClr val="575757"/>
                </a:solidFill>
                <a:hlinkClick r:id="rId7" tooltip="Volley (tennis)"/>
              </a:rPr>
              <a:t>volleys</a:t>
            </a:r>
            <a:r>
              <a:rPr lang="en-US" sz="1050" dirty="0">
                <a:solidFill>
                  <a:srgbClr val="575757"/>
                </a:solidFill>
              </a:rPr>
              <a:t>. </a:t>
            </a:r>
            <a:r>
              <a:rPr lang="en-US" sz="1050" dirty="0">
                <a:solidFill>
                  <a:srgbClr val="575757"/>
                </a:solidFill>
                <a:hlinkClick r:id="rId8" tooltip="Serve and volley"/>
              </a:rPr>
              <a:t>Serve and </a:t>
            </a:r>
            <a:r>
              <a:rPr lang="en-US" sz="1050" dirty="0" err="1">
                <a:solidFill>
                  <a:srgbClr val="575757"/>
                </a:solidFill>
                <a:hlinkClick r:id="rId8" tooltip="Serve and volley"/>
              </a:rPr>
              <a:t>volleyers</a:t>
            </a:r>
            <a:r>
              <a:rPr lang="en-US" sz="1050" dirty="0">
                <a:solidFill>
                  <a:srgbClr val="575757"/>
                </a:solidFill>
              </a:rPr>
              <a:t> come up to the net at every opportunity when serving. They are almost always attackers and can hit many winners with varieties of volleys and </a:t>
            </a:r>
            <a:r>
              <a:rPr lang="en-US" sz="1050" dirty="0">
                <a:solidFill>
                  <a:srgbClr val="575757"/>
                </a:solidFill>
                <a:hlinkClick r:id="rId9" tooltip="Drop shot"/>
              </a:rPr>
              <a:t>drop volleys</a:t>
            </a:r>
            <a:r>
              <a:rPr lang="en-US" sz="1050" dirty="0">
                <a:solidFill>
                  <a:srgbClr val="575757"/>
                </a:solidFill>
              </a:rPr>
              <a:t>.</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All Court : </a:t>
            </a:r>
            <a:r>
              <a:rPr lang="en-US" sz="1050" dirty="0">
                <a:solidFill>
                  <a:srgbClr val="575757"/>
                </a:solidFill>
              </a:rPr>
              <a:t>All-court players, or all-rounders, have aspects of every tennis style, whether that be offensive baseliner, defensive counter-puncher or serve-and-</a:t>
            </a:r>
            <a:r>
              <a:rPr lang="en-US" sz="1050" dirty="0" err="1">
                <a:solidFill>
                  <a:srgbClr val="575757"/>
                </a:solidFill>
              </a:rPr>
              <a:t>volleyer</a:t>
            </a:r>
            <a:r>
              <a:rPr lang="en-US" sz="1050" dirty="0">
                <a:solidFill>
                  <a:srgbClr val="575757"/>
                </a:solidFill>
              </a:rPr>
              <a:t>. All-court players use the best bits from each style and mix it together to create a truly formidable tennis style to play against. In game situations they are very versatile; when an all-court player's baseline game is not working, he/she may switch to a net game, and vice versa. All-court players have the ability to adjust to different opponents that play different styles more easily than pure baseliners or serve and </a:t>
            </a:r>
            <a:r>
              <a:rPr lang="en-US" sz="1050" dirty="0" err="1">
                <a:solidFill>
                  <a:srgbClr val="575757"/>
                </a:solidFill>
              </a:rPr>
              <a:t>volleyers</a:t>
            </a:r>
            <a:r>
              <a:rPr lang="en-US" sz="1050" dirty="0">
                <a:solidFill>
                  <a:srgbClr val="575757"/>
                </a:solidFill>
              </a:rPr>
              <a:t>.</a:t>
            </a:r>
          </a:p>
          <a:p>
            <a:pPr algn="ctr"/>
            <a:endParaRPr lang="en-US" dirty="0">
              <a:solidFill>
                <a:srgbClr val="575757"/>
              </a:solidFill>
            </a:endParaRPr>
          </a:p>
        </p:txBody>
      </p:sp>
      <p:grpSp>
        <p:nvGrpSpPr>
          <p:cNvPr id="88" name="Group 87"/>
          <p:cNvGrpSpPr/>
          <p:nvPr/>
        </p:nvGrpSpPr>
        <p:grpSpPr>
          <a:xfrm>
            <a:off x="6214975" y="1454449"/>
            <a:ext cx="5632383" cy="5397260"/>
            <a:chOff x="6214975" y="1454449"/>
            <a:chExt cx="5632383" cy="5397260"/>
          </a:xfrm>
        </p:grpSpPr>
        <p:grpSp>
          <p:nvGrpSpPr>
            <p:cNvPr id="4" name="Group 3"/>
            <p:cNvGrpSpPr/>
            <p:nvPr/>
          </p:nvGrpSpPr>
          <p:grpSpPr>
            <a:xfrm>
              <a:off x="6775046" y="1979266"/>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nvGrpSpPr>
            <p:cNvPr id="25" name="Group 24"/>
            <p:cNvGrpSpPr/>
            <p:nvPr/>
          </p:nvGrpSpPr>
          <p:grpSpPr>
            <a:xfrm>
              <a:off x="8232305" y="2808190"/>
              <a:ext cx="713635" cy="469040"/>
              <a:chOff x="6558295" y="706056"/>
              <a:chExt cx="692008" cy="457200"/>
            </a:xfrm>
          </p:grpSpPr>
          <p:sp>
            <p:nvSpPr>
              <p:cNvPr id="26" name="Oval 25"/>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 name="TextBox 2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Matosevic</a:t>
                </a:r>
                <a:endParaRPr lang="en-US" sz="900" dirty="0">
                  <a:solidFill>
                    <a:srgbClr val="575757"/>
                  </a:solidFill>
                </a:endParaRPr>
              </a:p>
            </p:txBody>
          </p:sp>
        </p:grpSp>
        <p:grpSp>
          <p:nvGrpSpPr>
            <p:cNvPr id="49" name="Group 48"/>
            <p:cNvGrpSpPr/>
            <p:nvPr/>
          </p:nvGrpSpPr>
          <p:grpSpPr>
            <a:xfrm>
              <a:off x="8734155" y="2300179"/>
              <a:ext cx="713635" cy="469040"/>
              <a:chOff x="6558295" y="706056"/>
              <a:chExt cx="692008" cy="457200"/>
            </a:xfrm>
          </p:grpSpPr>
          <p:sp>
            <p:nvSpPr>
              <p:cNvPr id="50" name="Oval 49"/>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1" name="TextBox 5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Mayer</a:t>
                </a:r>
                <a:endParaRPr lang="en-US" sz="900" dirty="0">
                  <a:solidFill>
                    <a:srgbClr val="575757"/>
                  </a:solidFill>
                </a:endParaRPr>
              </a:p>
            </p:txBody>
          </p:sp>
        </p:grpSp>
        <p:grpSp>
          <p:nvGrpSpPr>
            <p:cNvPr id="52" name="Group 51"/>
            <p:cNvGrpSpPr/>
            <p:nvPr/>
          </p:nvGrpSpPr>
          <p:grpSpPr>
            <a:xfrm>
              <a:off x="9284314" y="2807609"/>
              <a:ext cx="713635" cy="469040"/>
              <a:chOff x="6558295" y="706056"/>
              <a:chExt cx="692008" cy="457200"/>
            </a:xfrm>
          </p:grpSpPr>
          <p:sp>
            <p:nvSpPr>
              <p:cNvPr id="53" name="Oval 52"/>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TextBox 5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Nadal</a:t>
                </a:r>
                <a:endParaRPr lang="en-US" sz="900" dirty="0">
                  <a:solidFill>
                    <a:srgbClr val="575757"/>
                  </a:solidFill>
                </a:endParaRPr>
              </a:p>
            </p:txBody>
          </p:sp>
        </p:grpSp>
        <p:grpSp>
          <p:nvGrpSpPr>
            <p:cNvPr id="55" name="Group 54"/>
            <p:cNvGrpSpPr/>
            <p:nvPr/>
          </p:nvGrpSpPr>
          <p:grpSpPr>
            <a:xfrm>
              <a:off x="9606413" y="5312467"/>
              <a:ext cx="713635" cy="469040"/>
              <a:chOff x="6558295" y="706056"/>
              <a:chExt cx="692008" cy="457200"/>
            </a:xfrm>
          </p:grpSpPr>
          <p:sp>
            <p:nvSpPr>
              <p:cNvPr id="56" name="Oval 55"/>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7" name="TextBox 5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Paire</a:t>
                </a:r>
                <a:endParaRPr lang="en-US" sz="900" dirty="0">
                  <a:solidFill>
                    <a:srgbClr val="575757"/>
                  </a:solidFill>
                </a:endParaRPr>
              </a:p>
            </p:txBody>
          </p:sp>
        </p:grpSp>
        <p:grpSp>
          <p:nvGrpSpPr>
            <p:cNvPr id="58" name="Group 57"/>
            <p:cNvGrpSpPr/>
            <p:nvPr/>
          </p:nvGrpSpPr>
          <p:grpSpPr>
            <a:xfrm>
              <a:off x="9994515" y="4415242"/>
              <a:ext cx="713635" cy="469040"/>
              <a:chOff x="6558295" y="706056"/>
              <a:chExt cx="692008" cy="457200"/>
            </a:xfrm>
          </p:grpSpPr>
          <p:sp>
            <p:nvSpPr>
              <p:cNvPr id="59" name="Oval 58"/>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0" name="TextBox 59"/>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Isner</a:t>
                </a:r>
                <a:endParaRPr lang="en-US" sz="900" dirty="0">
                  <a:solidFill>
                    <a:srgbClr val="575757"/>
                  </a:solidFill>
                </a:endParaRPr>
              </a:p>
            </p:txBody>
          </p:sp>
        </p:grpSp>
        <p:grpSp>
          <p:nvGrpSpPr>
            <p:cNvPr id="61" name="Group 60"/>
            <p:cNvGrpSpPr/>
            <p:nvPr/>
          </p:nvGrpSpPr>
          <p:grpSpPr>
            <a:xfrm>
              <a:off x="10281341" y="4955383"/>
              <a:ext cx="713635" cy="469040"/>
              <a:chOff x="6558295" y="706056"/>
              <a:chExt cx="692008" cy="457200"/>
            </a:xfrm>
          </p:grpSpPr>
          <p:sp>
            <p:nvSpPr>
              <p:cNvPr id="62" name="Oval 61"/>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3" name="TextBox 62"/>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Raonic</a:t>
                </a:r>
                <a:endParaRPr lang="en-US" sz="900" dirty="0">
                  <a:solidFill>
                    <a:srgbClr val="575757"/>
                  </a:solidFill>
                </a:endParaRPr>
              </a:p>
            </p:txBody>
          </p:sp>
        </p:grpSp>
        <p:grpSp>
          <p:nvGrpSpPr>
            <p:cNvPr id="64" name="Group 63"/>
            <p:cNvGrpSpPr/>
            <p:nvPr/>
          </p:nvGrpSpPr>
          <p:grpSpPr>
            <a:xfrm>
              <a:off x="7547654" y="5293035"/>
              <a:ext cx="713635" cy="469040"/>
              <a:chOff x="6558295" y="706056"/>
              <a:chExt cx="692008" cy="457200"/>
            </a:xfrm>
          </p:grpSpPr>
          <p:sp>
            <p:nvSpPr>
              <p:cNvPr id="65" name="Oval 64"/>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6" name="TextBox 65"/>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Thiem</a:t>
                </a:r>
                <a:endParaRPr lang="en-US" sz="900" dirty="0">
                  <a:solidFill>
                    <a:srgbClr val="575757"/>
                  </a:solidFill>
                </a:endParaRPr>
              </a:p>
            </p:txBody>
          </p:sp>
        </p:grpSp>
        <p:grpSp>
          <p:nvGrpSpPr>
            <p:cNvPr id="67" name="Group 66"/>
            <p:cNvGrpSpPr/>
            <p:nvPr/>
          </p:nvGrpSpPr>
          <p:grpSpPr>
            <a:xfrm>
              <a:off x="6902473" y="4578548"/>
              <a:ext cx="713635" cy="469040"/>
              <a:chOff x="6558295" y="706056"/>
              <a:chExt cx="692008" cy="457200"/>
            </a:xfrm>
          </p:grpSpPr>
          <p:sp>
            <p:nvSpPr>
              <p:cNvPr id="68" name="Oval 67"/>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9" name="TextBox 68"/>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Djokovic</a:t>
                </a:r>
                <a:endParaRPr lang="en-US" sz="900" dirty="0">
                  <a:solidFill>
                    <a:srgbClr val="575757"/>
                  </a:solidFill>
                </a:endParaRPr>
              </a:p>
            </p:txBody>
          </p:sp>
        </p:grpSp>
        <p:grpSp>
          <p:nvGrpSpPr>
            <p:cNvPr id="70" name="Group 69"/>
            <p:cNvGrpSpPr/>
            <p:nvPr/>
          </p:nvGrpSpPr>
          <p:grpSpPr>
            <a:xfrm>
              <a:off x="7908827" y="3747325"/>
              <a:ext cx="713635" cy="469040"/>
              <a:chOff x="6558295" y="706056"/>
              <a:chExt cx="692008" cy="457200"/>
            </a:xfrm>
          </p:grpSpPr>
          <p:sp>
            <p:nvSpPr>
              <p:cNvPr id="71" name="Oval 70"/>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2" name="TextBox 71"/>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Dewarman</a:t>
                </a:r>
                <a:endParaRPr lang="en-US" sz="900" dirty="0">
                  <a:solidFill>
                    <a:srgbClr val="575757"/>
                  </a:solidFill>
                </a:endParaRPr>
              </a:p>
            </p:txBody>
          </p:sp>
        </p:grpSp>
        <p:grpSp>
          <p:nvGrpSpPr>
            <p:cNvPr id="73" name="Group 72"/>
            <p:cNvGrpSpPr/>
            <p:nvPr/>
          </p:nvGrpSpPr>
          <p:grpSpPr>
            <a:xfrm>
              <a:off x="9482356" y="3745254"/>
              <a:ext cx="713635" cy="469040"/>
              <a:chOff x="6558295" y="706056"/>
              <a:chExt cx="692008" cy="457200"/>
            </a:xfrm>
          </p:grpSpPr>
          <p:sp>
            <p:nvSpPr>
              <p:cNvPr id="74" name="Oval 73"/>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5" name="TextBox 74"/>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Kyrgios</a:t>
                </a:r>
                <a:endParaRPr lang="en-US" sz="900" dirty="0">
                  <a:solidFill>
                    <a:srgbClr val="575757"/>
                  </a:solidFill>
                </a:endParaRPr>
              </a:p>
            </p:txBody>
          </p:sp>
        </p:grpSp>
        <p:grpSp>
          <p:nvGrpSpPr>
            <p:cNvPr id="76" name="Group 75"/>
            <p:cNvGrpSpPr/>
            <p:nvPr/>
          </p:nvGrpSpPr>
          <p:grpSpPr>
            <a:xfrm>
              <a:off x="8698723" y="5101590"/>
              <a:ext cx="713635" cy="469040"/>
              <a:chOff x="6558295" y="706056"/>
              <a:chExt cx="692008" cy="457200"/>
            </a:xfrm>
          </p:grpSpPr>
          <p:sp>
            <p:nvSpPr>
              <p:cNvPr id="77" name="Oval 76"/>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TextBox 77"/>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Johnson</a:t>
                </a:r>
                <a:endParaRPr lang="en-US" sz="900" dirty="0">
                  <a:solidFill>
                    <a:srgbClr val="575757"/>
                  </a:solidFill>
                </a:endParaRPr>
              </a:p>
            </p:txBody>
          </p:sp>
        </p:grpSp>
        <p:grpSp>
          <p:nvGrpSpPr>
            <p:cNvPr id="79" name="Group 78"/>
            <p:cNvGrpSpPr/>
            <p:nvPr/>
          </p:nvGrpSpPr>
          <p:grpSpPr>
            <a:xfrm>
              <a:off x="8567245" y="4002404"/>
              <a:ext cx="713635" cy="469040"/>
              <a:chOff x="6558295" y="706056"/>
              <a:chExt cx="692008" cy="457200"/>
            </a:xfrm>
          </p:grpSpPr>
          <p:sp>
            <p:nvSpPr>
              <p:cNvPr id="80" name="Oval 79"/>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1" name="TextBox 8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Delbonis</a:t>
                </a:r>
                <a:endParaRPr lang="en-US" sz="900" dirty="0">
                  <a:solidFill>
                    <a:srgbClr val="575757"/>
                  </a:solidFill>
                </a:endParaRPr>
              </a:p>
            </p:txBody>
          </p:sp>
        </p:grpSp>
        <p:grpSp>
          <p:nvGrpSpPr>
            <p:cNvPr id="82" name="Group 81"/>
            <p:cNvGrpSpPr/>
            <p:nvPr/>
          </p:nvGrpSpPr>
          <p:grpSpPr>
            <a:xfrm>
              <a:off x="8917346" y="4303026"/>
              <a:ext cx="713635" cy="469040"/>
              <a:chOff x="6558295" y="706056"/>
              <a:chExt cx="692008" cy="457200"/>
            </a:xfrm>
          </p:grpSpPr>
          <p:sp>
            <p:nvSpPr>
              <p:cNvPr id="83" name="Oval 82"/>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4" name="TextBox 8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Federer</a:t>
                </a:r>
                <a:endParaRPr lang="en-US" sz="900" dirty="0">
                  <a:solidFill>
                    <a:srgbClr val="575757"/>
                  </a:solidFill>
                </a:endParaRPr>
              </a:p>
            </p:txBody>
          </p:sp>
        </p:grpSp>
        <p:sp>
          <p:nvSpPr>
            <p:cNvPr id="85" name="TextBox 84"/>
            <p:cNvSpPr txBox="1"/>
            <p:nvPr/>
          </p:nvSpPr>
          <p:spPr>
            <a:xfrm>
              <a:off x="7739208" y="1454449"/>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Aggressive Baseliner</a:t>
              </a:r>
            </a:p>
          </p:txBody>
        </p:sp>
        <p:sp>
          <p:nvSpPr>
            <p:cNvPr id="86" name="TextBox 85"/>
            <p:cNvSpPr txBox="1"/>
            <p:nvPr/>
          </p:nvSpPr>
          <p:spPr>
            <a:xfrm>
              <a:off x="6214975" y="6313486"/>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Defensive Baseliner</a:t>
              </a:r>
            </a:p>
          </p:txBody>
        </p:sp>
        <p:sp>
          <p:nvSpPr>
            <p:cNvPr id="87" name="TextBox 86"/>
            <p:cNvSpPr txBox="1"/>
            <p:nvPr/>
          </p:nvSpPr>
          <p:spPr>
            <a:xfrm>
              <a:off x="9214695" y="6298305"/>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Server &amp; </a:t>
              </a:r>
              <a:r>
                <a:rPr lang="en-US" dirty="0" err="1">
                  <a:solidFill>
                    <a:srgbClr val="575757"/>
                  </a:solidFill>
                </a:rPr>
                <a:t>Volleyer</a:t>
              </a:r>
              <a:endParaRPr lang="en-US" dirty="0">
                <a:solidFill>
                  <a:srgbClr val="575757"/>
                </a:solidFill>
              </a:endParaRPr>
            </a:p>
          </p:txBody>
        </p:sp>
      </p:grpSp>
    </p:spTree>
    <p:extLst>
      <p:ext uri="{BB962C8B-B14F-4D97-AF65-F5344CB8AC3E}">
        <p14:creationId xmlns:p14="http://schemas.microsoft.com/office/powerpoint/2010/main" val="2304567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6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Conclusion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Points</a:t>
            </a:r>
          </a:p>
          <a:p>
            <a:pPr marL="285750" indent="-285750">
              <a:buFont typeface="Arial" panose="020B0604020202020204" pitchFamily="34" charset="0"/>
              <a:buChar char="•"/>
            </a:pPr>
            <a:r>
              <a:rPr lang="en-US" dirty="0">
                <a:solidFill>
                  <a:srgbClr val="575757"/>
                </a:solidFill>
              </a:rPr>
              <a:t>Made</a:t>
            </a:r>
          </a:p>
          <a:p>
            <a:pPr marL="285750" indent="-285750">
              <a:buFont typeface="Arial" panose="020B0604020202020204" pitchFamily="34" charset="0"/>
              <a:buChar char="•"/>
            </a:pPr>
            <a:r>
              <a:rPr lang="en-US" dirty="0">
                <a:solidFill>
                  <a:srgbClr val="575757"/>
                </a:solidFill>
              </a:rPr>
              <a:t>Questions?</a:t>
            </a:r>
          </a:p>
          <a:p>
            <a:endParaRPr lang="en-US" dirty="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64"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10" name="Picture 9"/>
          <p:cNvPicPr>
            <a:picLocks noChangeAspect="1"/>
          </p:cNvPicPr>
          <p:nvPr/>
        </p:nvPicPr>
        <p:blipFill>
          <a:blip r:embed="rId10"/>
          <a:stretch>
            <a:fillRect/>
          </a:stretch>
        </p:blipFill>
        <p:spPr>
          <a:xfrm>
            <a:off x="4331415" y="1404937"/>
            <a:ext cx="6762750" cy="4505325"/>
          </a:xfrm>
          <a:prstGeom prst="rect">
            <a:avLst/>
          </a:prstGeom>
        </p:spPr>
      </p:pic>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5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a:t>ETL</a:t>
            </a:r>
            <a:r>
              <a:rPr lang="en-US" dirty="0"/>
              <a:t> Process	</a:t>
            </a:r>
          </a:p>
        </p:txBody>
      </p:sp>
      <p:sp>
        <p:nvSpPr>
          <p:cNvPr id="5" name="TextBox 4"/>
          <p:cNvSpPr txBox="1"/>
          <p:nvPr/>
        </p:nvSpPr>
        <p:spPr>
          <a:xfrm>
            <a:off x="4475188" y="942007"/>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Find Datasets</a:t>
            </a:r>
          </a:p>
          <a:p>
            <a:pPr marL="742950" lvl="1" indent="-285750">
              <a:buFont typeface="Arial" panose="020B0604020202020204" pitchFamily="34" charset="0"/>
              <a:buChar char="•"/>
            </a:pPr>
            <a:r>
              <a:rPr lang="en-US" sz="1400" dirty="0">
                <a:solidFill>
                  <a:srgbClr val="575757"/>
                </a:solidFill>
              </a:rPr>
              <a:t>UCI Tennis Major Tournament Match Statistics Data Set </a:t>
            </a:r>
          </a:p>
          <a:p>
            <a:pPr marL="742950" lvl="1" indent="-285750">
              <a:buFont typeface="Arial" panose="020B0604020202020204" pitchFamily="34" charset="0"/>
              <a:buChar char="•"/>
            </a:pPr>
            <a:r>
              <a:rPr lang="en-US" sz="900" dirty="0">
                <a:hlinkClick r:id="rId7"/>
              </a:rPr>
              <a:t>https://archive.ics.uci.edu/ml/datasets/Tennis+Major+Tournament+Match+Statistics</a:t>
            </a:r>
            <a:endParaRPr lang="en-US" sz="900" dirty="0"/>
          </a:p>
          <a:p>
            <a:pPr marL="742950" lvl="1" indent="-285750">
              <a:buFont typeface="Arial" panose="020B0604020202020204" pitchFamily="34" charset="0"/>
              <a:buChar char="•"/>
            </a:pPr>
            <a:r>
              <a:rPr lang="en-US" sz="1400" dirty="0">
                <a:solidFill>
                  <a:srgbClr val="575757"/>
                </a:solidFill>
              </a:rPr>
              <a:t>Ultimate Tennis Statistics</a:t>
            </a:r>
          </a:p>
          <a:p>
            <a:pPr marL="742950" lvl="1" indent="-285750">
              <a:buFont typeface="Arial" panose="020B0604020202020204" pitchFamily="34" charset="0"/>
              <a:buChar char="•"/>
            </a:pPr>
            <a:r>
              <a:rPr lang="en-US" sz="900" dirty="0">
                <a:hlinkClick r:id="rId8"/>
              </a:rPr>
              <a:t>https://www.ultimatetennisstatistics.com/</a:t>
            </a:r>
            <a:endParaRPr lang="en-US" sz="900" dirty="0">
              <a:solidFill>
                <a:srgbClr val="575757"/>
              </a:solidFill>
            </a:endParaRPr>
          </a:p>
          <a:p>
            <a:pPr marL="285750" indent="-285750">
              <a:buFont typeface="Arial" panose="020B0604020202020204" pitchFamily="34" charset="0"/>
              <a:buChar char="•"/>
            </a:pPr>
            <a:r>
              <a:rPr lang="en-US" dirty="0">
                <a:solidFill>
                  <a:srgbClr val="575757"/>
                </a:solidFill>
              </a:rPr>
              <a:t>Create Data Frames</a:t>
            </a:r>
          </a:p>
          <a:p>
            <a:pPr marL="742950" lvl="1" indent="-285750">
              <a:buFont typeface="Arial" panose="020B0604020202020204" pitchFamily="34" charset="0"/>
              <a:buChar char="•"/>
            </a:pPr>
            <a:r>
              <a:rPr lang="en-US" sz="1400" dirty="0">
                <a:solidFill>
                  <a:srgbClr val="575757"/>
                </a:solidFill>
              </a:rPr>
              <a:t>Loop through csv files and merge/</a:t>
            </a:r>
            <a:r>
              <a:rPr lang="en-US" sz="1400" dirty="0" err="1">
                <a:solidFill>
                  <a:srgbClr val="575757"/>
                </a:solidFill>
              </a:rPr>
              <a:t>concat</a:t>
            </a:r>
            <a:endParaRPr lang="en-US" sz="1400" dirty="0">
              <a:solidFill>
                <a:srgbClr val="575757"/>
              </a:solidFill>
            </a:endParaRPr>
          </a:p>
          <a:p>
            <a:pPr marL="285750" indent="-285750">
              <a:buFont typeface="Arial" panose="020B0604020202020204" pitchFamily="34" charset="0"/>
              <a:buChar char="•"/>
            </a:pPr>
            <a:r>
              <a:rPr lang="en-US" dirty="0">
                <a:solidFill>
                  <a:srgbClr val="575757"/>
                </a:solidFill>
              </a:rPr>
              <a:t>Create SQLite Database</a:t>
            </a:r>
          </a:p>
          <a:p>
            <a:pPr marL="742950" lvl="1" indent="-285750">
              <a:buFont typeface="Arial" panose="020B0604020202020204" pitchFamily="34" charset="0"/>
              <a:buChar char="•"/>
            </a:pPr>
            <a:r>
              <a:rPr lang="en-US" sz="1400" dirty="0" err="1">
                <a:solidFill>
                  <a:srgbClr val="575757"/>
                </a:solidFill>
              </a:rPr>
              <a:t>Tennis_Collection.db</a:t>
            </a:r>
            <a:endParaRPr lang="en-US" sz="1400" dirty="0">
              <a:solidFill>
                <a:srgbClr val="575757"/>
              </a:solidFill>
            </a:endParaRPr>
          </a:p>
          <a:p>
            <a:pPr marL="285750" indent="-285750">
              <a:buFont typeface="Arial" panose="020B0604020202020204" pitchFamily="34" charset="0"/>
              <a:buChar char="•"/>
            </a:pPr>
            <a:r>
              <a:rPr lang="en-US" dirty="0">
                <a:solidFill>
                  <a:srgbClr val="575757"/>
                </a:solidFill>
              </a:rPr>
              <a:t>Add Data Frames to Database as Separate Tables</a:t>
            </a:r>
          </a:p>
          <a:p>
            <a:pPr marL="742950" lvl="1" indent="-285750">
              <a:buFont typeface="Arial" panose="020B0604020202020204" pitchFamily="34" charset="0"/>
              <a:buChar char="•"/>
            </a:pPr>
            <a:r>
              <a:rPr lang="en-US" sz="1400" dirty="0" err="1">
                <a:solidFill>
                  <a:srgbClr val="575757"/>
                </a:solidFill>
              </a:rPr>
              <a:t>UTS_All</a:t>
            </a:r>
            <a:endParaRPr lang="en-US" sz="1400" dirty="0">
              <a:solidFill>
                <a:srgbClr val="575757"/>
              </a:solidFill>
            </a:endParaRPr>
          </a:p>
          <a:p>
            <a:pPr marL="742950" lvl="1" indent="-285750">
              <a:buFont typeface="Arial" panose="020B0604020202020204" pitchFamily="34" charset="0"/>
              <a:buChar char="•"/>
            </a:pPr>
            <a:r>
              <a:rPr lang="en-US" sz="1400" dirty="0" err="1">
                <a:solidFill>
                  <a:srgbClr val="575757"/>
                </a:solidFill>
              </a:rPr>
              <a:t>Mens_Tournaments</a:t>
            </a:r>
            <a:endParaRPr lang="en-US" sz="1400" dirty="0">
              <a:solidFill>
                <a:srgbClr val="575757"/>
              </a:solidFill>
            </a:endParaRPr>
          </a:p>
          <a:p>
            <a:pPr marL="742950" lvl="1" indent="-285750">
              <a:buFont typeface="Arial" panose="020B0604020202020204" pitchFamily="34" charset="0"/>
              <a:buChar char="•"/>
            </a:pPr>
            <a:r>
              <a:rPr lang="en-US" sz="1400" dirty="0" err="1">
                <a:solidFill>
                  <a:srgbClr val="575757"/>
                </a:solidFill>
              </a:rPr>
              <a:t>Womens_Tournaments</a:t>
            </a:r>
            <a:r>
              <a:rPr lang="en-US" dirty="0">
                <a:solidFill>
                  <a:srgbClr val="575757"/>
                </a:solidFill>
              </a:rPr>
              <a:t> </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9" name="Picture 8">
            <a:extLst>
              <a:ext uri="{FF2B5EF4-FFF2-40B4-BE49-F238E27FC236}">
                <a16:creationId xmlns:a16="http://schemas.microsoft.com/office/drawing/2014/main" id="{F2A479F7-90A3-434D-9BF0-3B7703E8789B}"/>
              </a:ext>
            </a:extLst>
          </p:cNvPr>
          <p:cNvPicPr>
            <a:picLocks noChangeAspect="1"/>
          </p:cNvPicPr>
          <p:nvPr/>
        </p:nvPicPr>
        <p:blipFill>
          <a:blip r:embed="rId9"/>
          <a:stretch>
            <a:fillRect/>
          </a:stretch>
        </p:blipFill>
        <p:spPr>
          <a:xfrm>
            <a:off x="4404167" y="4282281"/>
            <a:ext cx="7056313" cy="1646239"/>
          </a:xfrm>
          <a:prstGeom prst="rect">
            <a:avLst/>
          </a:prstGeom>
        </p:spPr>
      </p:pic>
    </p:spTree>
    <p:extLst>
      <p:ext uri="{BB962C8B-B14F-4D97-AF65-F5344CB8AC3E}">
        <p14:creationId xmlns:p14="http://schemas.microsoft.com/office/powerpoint/2010/main" val="3003698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7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Pandas Profiling</a:t>
            </a:r>
          </a:p>
        </p:txBody>
      </p:sp>
      <p:grpSp>
        <p:nvGrpSpPr>
          <p:cNvPr id="4" name="Group 3"/>
          <p:cNvGrpSpPr/>
          <p:nvPr/>
        </p:nvGrpSpPr>
        <p:grpSpPr>
          <a:xfrm>
            <a:off x="456517" y="1742250"/>
            <a:ext cx="10099594" cy="4531228"/>
            <a:chOff x="456517" y="1742250"/>
            <a:chExt cx="7505700" cy="2943226"/>
          </a:xfrm>
        </p:grpSpPr>
        <p:pic>
          <p:nvPicPr>
            <p:cNvPr id="115718" name="Picture 6" descr="https://lh3.googleusercontent.com/688GQQT9Si-xZsJK4fFbpgdDIQK0vFkfkvBcaZi8tvUU5lhwgUouM_SjlbKwdkIkxEjPSAMqjEHUptZAeBz7yC2IZTK32M3yCaXIVJQcOSlNlApmcNsNxgbpu8hnO89Sf7v2Vf3nqF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17" y="1742250"/>
              <a:ext cx="4667250" cy="2943226"/>
            </a:xfrm>
            <a:prstGeom prst="rect">
              <a:avLst/>
            </a:prstGeom>
            <a:noFill/>
            <a:extLst>
              <a:ext uri="{909E8E84-426E-40DD-AFC4-6F175D3DCCD1}">
                <a14:hiddenFill xmlns:a14="http://schemas.microsoft.com/office/drawing/2010/main">
                  <a:solidFill>
                    <a:srgbClr val="FFFFFF"/>
                  </a:solidFill>
                </a14:hiddenFill>
              </a:ext>
            </a:extLst>
          </p:spPr>
        </p:pic>
        <p:pic>
          <p:nvPicPr>
            <p:cNvPr id="115720" name="Picture 8" descr="https://lh3.googleusercontent.com/VBNFIGUUwEuY6wCqcG8UtHTaTbD-aiIOxRUR_bHFZW6gNwLt6SOkzxiQa2h7RLYqnV0HFSDnd2pCfoRPEmtBqrWkoYv4oc_I1Sps0qKnvchhxfTaEWKts0RPEeC9bOeJCBS2hZkjd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3767" y="1742250"/>
              <a:ext cx="2838450" cy="1276351"/>
            </a:xfrm>
            <a:prstGeom prst="rect">
              <a:avLst/>
            </a:prstGeom>
            <a:noFill/>
            <a:extLst>
              <a:ext uri="{909E8E84-426E-40DD-AFC4-6F175D3DCCD1}">
                <a14:hiddenFill xmlns:a14="http://schemas.microsoft.com/office/drawing/2010/main">
                  <a:solidFill>
                    <a:srgbClr val="FFFFFF"/>
                  </a:solidFill>
                </a14:hiddenFill>
              </a:ext>
            </a:extLst>
          </p:spPr>
        </p:pic>
        <p:pic>
          <p:nvPicPr>
            <p:cNvPr id="115722" name="Picture 10" descr="https://lh6.googleusercontent.com/8boJwHl1rGuuLJoayP7I2_fABC6sUqYYx1ETPOgoNTgclM1JP-itqdBmNPLvopa3GcKRhdO2kgzGTzVOEj37uk86rclVAweCWI02bzZycnc09yugQdHR8uabpwXWoxm_xG8nEhx4Lq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3767" y="3342450"/>
              <a:ext cx="2838450" cy="1343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05201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97"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Random Forest</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Data Cleaning</a:t>
            </a:r>
          </a:p>
          <a:p>
            <a:pPr marL="285750" indent="-285750">
              <a:buFont typeface="Arial" panose="020B0604020202020204" pitchFamily="34" charset="0"/>
              <a:buChar char="•"/>
            </a:pPr>
            <a:r>
              <a:rPr lang="en-US" dirty="0">
                <a:solidFill>
                  <a:srgbClr val="575757"/>
                </a:solidFill>
              </a:rPr>
              <a:t>Remove Null Values</a:t>
            </a:r>
          </a:p>
          <a:p>
            <a:pPr marL="285750" indent="-285750">
              <a:buFont typeface="Arial" panose="020B0604020202020204" pitchFamily="34" charset="0"/>
              <a:buChar char="•"/>
            </a:pPr>
            <a:r>
              <a:rPr lang="en-US" dirty="0">
                <a:solidFill>
                  <a:srgbClr val="575757"/>
                </a:solidFill>
              </a:rPr>
              <a:t>Train Data</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3242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406"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Cleaning</a:t>
            </a:r>
          </a:p>
        </p:txBody>
      </p:sp>
      <p:sp>
        <p:nvSpPr>
          <p:cNvPr id="5" name="TextBox 4"/>
          <p:cNvSpPr txBox="1"/>
          <p:nvPr/>
        </p:nvSpPr>
        <p:spPr>
          <a:xfrm>
            <a:off x="299494" y="1645760"/>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Drop Features</a:t>
            </a:r>
          </a:p>
          <a:p>
            <a:pPr marL="742950" lvl="1" indent="-285750">
              <a:buFont typeface="Arial" panose="020B0604020202020204" pitchFamily="34" charset="0"/>
              <a:buChar char="•"/>
            </a:pPr>
            <a:r>
              <a:rPr lang="en-US" dirty="0">
                <a:solidFill>
                  <a:srgbClr val="575757"/>
                </a:solidFill>
              </a:rPr>
              <a:t>Unimportant</a:t>
            </a:r>
          </a:p>
          <a:p>
            <a:pPr marL="742950" lvl="1" indent="-285750">
              <a:buFont typeface="Arial" panose="020B0604020202020204" pitchFamily="34" charset="0"/>
              <a:buChar char="•"/>
            </a:pPr>
            <a:r>
              <a:rPr lang="en-US" dirty="0">
                <a:solidFill>
                  <a:srgbClr val="575757"/>
                </a:solidFill>
              </a:rPr>
              <a:t>Highly correlated</a:t>
            </a:r>
          </a:p>
          <a:p>
            <a:pPr algn="ctr"/>
            <a:endParaRPr lang="en-US" dirty="0">
              <a:solidFill>
                <a:srgbClr val="575757"/>
              </a:solidFill>
            </a:endParaRPr>
          </a:p>
        </p:txBody>
      </p:sp>
      <p:pic>
        <p:nvPicPr>
          <p:cNvPr id="101393" name="Picture 17" descr="https://lh6.googleusercontent.com/oy_1OmALnAqmW4Oq_S7AmHgtUvkCdEYZSU5W0XKStXfeEJNSgxf0TCK_wPmRUYwxthQz5tw6F36Di0ug5HeQ6kmVNtO8MkY4prRbUloWyIRz3fsgkw115OfKiu-MBGvTrx0tyzXI3v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031" y="1305121"/>
            <a:ext cx="8220075" cy="1438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99494" y="2784541"/>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Remove Null Values</a:t>
            </a:r>
          </a:p>
          <a:p>
            <a:pPr algn="ctr"/>
            <a:endParaRPr lang="en-US" dirty="0">
              <a:solidFill>
                <a:srgbClr val="575757"/>
              </a:solidFill>
            </a:endParaRPr>
          </a:p>
        </p:txBody>
      </p:sp>
      <p:pic>
        <p:nvPicPr>
          <p:cNvPr id="10" name="Picture 13" descr="https://lh3.googleusercontent.com/JgW_6Jo_Ip4f2w8RHtKdKR4M28ZisvBMZ__XQGmvsF19D2RQiTMk1bxi1MRAROheYOu3Pual0dCDAebNxpafRlYXLMo9hwOQHgaHg8KJkh0TWytIOblIkhbiCIoXXob_2WKoPk90m1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1030" y="2973587"/>
            <a:ext cx="8220075" cy="4228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https://lh6.googleusercontent.com/bBPg8WhcYpXgWXz-3XsF0FAGo2CGkCk33MMiDt7GJWExFGf7oaO5HPOIvwmva-sHetSYlD4hxLELLK72F8c-EDbw4xZGO-jT3EwAhGY19CLd0-IToA8KMnmoNldSDlz5XPyUFIPJc-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430" y="3585479"/>
            <a:ext cx="2421890" cy="317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9948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Train Data</a:t>
            </a:r>
          </a:p>
        </p:txBody>
      </p:sp>
      <p:pic>
        <p:nvPicPr>
          <p:cNvPr id="102418" name="Picture 18" descr="https://lh6.googleusercontent.com/HJZZPW-ZrZ0k_XAhlSyoximaJI5Oka3JyRVZj_h4gkafHjroS4ski2aHow4E2eQBh_tkTCXGIDs5z1M6jcRvB9gQkJw6clegAMD_xV48buC5XotdOJ6WyxcGB1S_xHbyuM6lUcqvwJ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129" y="3922865"/>
            <a:ext cx="10652282"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417" name="Picture 17" descr="https://lh5.googleusercontent.com/BXA0e-OwsR9ocGGOqU8zgqYP72ix_0YKLup3lhZ6srfaaWmiNwninbMBouSjvRv3cq98ncKqfhXmiTP6lgyWDIyH0JcMQLfpd131diXELTXbX4TSnnuqc_K9vkR2jDA756UDaL79y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131" y="1615736"/>
            <a:ext cx="10652282" cy="200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062643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8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Random Forest</a:t>
            </a:r>
          </a:p>
        </p:txBody>
      </p:sp>
      <p:pic>
        <p:nvPicPr>
          <p:cNvPr id="113667" name="Picture 3" descr="https://lh4.googleusercontent.com/zsMEd9sL23-x0LgJ-anSw3M--eKzOoyyobx1iCqD4yWbAjCIi__U6Vn19zgQYZv2Rrg5-OainRsBDY2YjPTtZnl4A0SorUDrbxXnTHmVGSUtZ7K4WDoXoe4ULTH9pU83Yi1fi934wU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94" y="1713314"/>
            <a:ext cx="7541062" cy="46253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64366" y="2580760"/>
            <a:ext cx="3452140" cy="1077218"/>
          </a:xfrm>
          <a:prstGeom prst="rect">
            <a:avLst/>
          </a:prstGeom>
        </p:spPr>
        <p:txBody>
          <a:bodyPr wrap="square">
            <a:spAutoFit/>
          </a:bodyPr>
          <a:lstStyle/>
          <a:p>
            <a:r>
              <a:rPr lang="en-US" sz="2800" dirty="0">
                <a:solidFill>
                  <a:schemeClr val="tx2">
                    <a:lumMod val="100000"/>
                  </a:schemeClr>
                </a:solidFill>
                <a:latin typeface="+mj-lt"/>
                <a:ea typeface="+mj-ea"/>
                <a:cs typeface="+mj-cs"/>
                <a:sym typeface="Trebuchet MS" panose="020B0603020202020204" pitchFamily="34" charset="0"/>
              </a:rPr>
              <a:t>Accuracy: 86%</a:t>
            </a:r>
          </a:p>
          <a:p>
            <a:br>
              <a:rPr lang="en-US" dirty="0"/>
            </a:br>
            <a:endParaRPr lang="en-US" dirty="0"/>
          </a:p>
        </p:txBody>
      </p:sp>
    </p:spTree>
    <p:extLst>
      <p:ext uri="{BB962C8B-B14F-4D97-AF65-F5344CB8AC3E}">
        <p14:creationId xmlns:p14="http://schemas.microsoft.com/office/powerpoint/2010/main" val="3433087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893935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0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Women's Tournaments</a:t>
            </a:r>
          </a:p>
        </p:txBody>
      </p:sp>
      <p:pic>
        <p:nvPicPr>
          <p:cNvPr id="114690" name="Picture 2" descr="https://lh4.googleusercontent.com/EEL5idxghaPiF4ulBkR7Llw8lCt-1hUPoYbaQLOBcu9Z9oMUEZ7X4gsd8lXCgUY_KuwK7o2wqyEVxN-IMtInkgsuLQ4ecwwK7dsmxQn1f-nIo4ny4rxDdyF9j8-W_anAyfQIwFJj_O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2819" y="1354025"/>
            <a:ext cx="6100992" cy="4880794"/>
          </a:xfrm>
          <a:prstGeom prst="rect">
            <a:avLst/>
          </a:prstGeom>
          <a:noFill/>
          <a:extLst>
            <a:ext uri="{909E8E84-426E-40DD-AFC4-6F175D3DCCD1}">
              <a14:hiddenFill xmlns:a14="http://schemas.microsoft.com/office/drawing/2010/main">
                <a:solidFill>
                  <a:srgbClr val="FFFFFF"/>
                </a:solidFill>
              </a14:hiddenFill>
            </a:ext>
          </a:extLst>
        </p:spPr>
      </p:pic>
      <p:pic>
        <p:nvPicPr>
          <p:cNvPr id="114694" name="Picture 6" descr="https://lh6.googleusercontent.com/BLT5yPxO95ay93VPGj0H7dq1aQihvmJWhO3tgpLyqZIqh-0CRUdJtRvwOURV1xggWrjnSKeLw_qxI4aPJgK00vh0dUn5g5tZHtGfgqPFknD35p0N9xeqjc99z6bkYdZzXBfL0Zqghx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728" y="1120511"/>
            <a:ext cx="5466000" cy="51146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hlinkClick r:id="rId10"/>
            <a:extLst>
              <a:ext uri="{FF2B5EF4-FFF2-40B4-BE49-F238E27FC236}">
                <a16:creationId xmlns:a16="http://schemas.microsoft.com/office/drawing/2014/main" id="{651E902D-FDFA-4CAF-B6E9-A5E99C7E3895}"/>
              </a:ext>
            </a:extLst>
          </p:cNvPr>
          <p:cNvSpPr txBox="1"/>
          <p:nvPr/>
        </p:nvSpPr>
        <p:spPr>
          <a:xfrm>
            <a:off x="235974" y="6298500"/>
            <a:ext cx="1543666" cy="39329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hlinkClick r:id="rId10"/>
              </a:rPr>
              <a:t>Tableu</a:t>
            </a:r>
            <a:endParaRPr lang="en-US" dirty="0">
              <a:solidFill>
                <a:srgbClr val="575757"/>
              </a:solidFill>
            </a:endParaRPr>
          </a:p>
        </p:txBody>
      </p:sp>
    </p:spTree>
    <p:extLst>
      <p:ext uri="{BB962C8B-B14F-4D97-AF65-F5344CB8AC3E}">
        <p14:creationId xmlns:p14="http://schemas.microsoft.com/office/powerpoint/2010/main" val="3570468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374</TotalTime>
  <Words>529</Words>
  <Application>Microsoft Office PowerPoint</Application>
  <PresentationFormat>Widescreen</PresentationFormat>
  <Paragraphs>119</Paragraphs>
  <Slides>21</Slides>
  <Notes>13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21</vt:i4>
      </vt:variant>
      <vt:variant>
        <vt:lpstr>Custom Shows</vt:lpstr>
      </vt:variant>
      <vt:variant>
        <vt:i4>1</vt:i4>
      </vt:variant>
    </vt:vector>
  </HeadingPairs>
  <TitlesOfParts>
    <vt:vector size="26" baseType="lpstr">
      <vt:lpstr>Arial</vt:lpstr>
      <vt:lpstr>Trebuchet MS</vt:lpstr>
      <vt:lpstr>BCG Grid 16:9</vt:lpstr>
      <vt:lpstr>think-cell Slide</vt:lpstr>
      <vt:lpstr>Machine Learning Project: Tennis Analysis</vt:lpstr>
      <vt:lpstr>Agenda</vt:lpstr>
      <vt:lpstr>ETL Process </vt:lpstr>
      <vt:lpstr>Pandas Profiling</vt:lpstr>
      <vt:lpstr>Random Forest</vt:lpstr>
      <vt:lpstr>Data Cleaning</vt:lpstr>
      <vt:lpstr>Train Data</vt:lpstr>
      <vt:lpstr>Random Forest</vt:lpstr>
      <vt:lpstr>Feature Importance in Women's Tournaments</vt:lpstr>
      <vt:lpstr>Feature Importance in Women's Tournaments</vt:lpstr>
      <vt:lpstr>Feature Importance in ATP Tournaments</vt:lpstr>
      <vt:lpstr>Feature Importance in ATP Tournaments</vt:lpstr>
      <vt:lpstr>Winning Probability: GS vs. Non-GS </vt:lpstr>
      <vt:lpstr>Predicting Point End Using Tracking Data </vt:lpstr>
      <vt:lpstr>Predicting Point Ending Using Tracking Data (Harish)</vt:lpstr>
      <vt:lpstr>Predicting Point Ending Using Tracking Data (Harish)</vt:lpstr>
      <vt:lpstr>Clustering</vt:lpstr>
      <vt:lpstr>Data Cleanup (Alteryx)</vt:lpstr>
      <vt:lpstr>Clustering</vt:lpstr>
      <vt:lpstr>Playstyles</vt:lpstr>
      <vt:lpstr>Conclusion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Cy Edmonds</cp:lastModifiedBy>
  <cp:revision>30</cp:revision>
  <cp:lastPrinted>2016-04-06T18:59:25Z</cp:lastPrinted>
  <dcterms:created xsi:type="dcterms:W3CDTF">2019-08-05T15:31:24Z</dcterms:created>
  <dcterms:modified xsi:type="dcterms:W3CDTF">2019-08-08T22:30:23Z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