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8" r:id="rId2"/>
    <p:sldId id="350" r:id="rId3"/>
    <p:sldId id="351" r:id="rId4"/>
    <p:sldId id="364" r:id="rId5"/>
    <p:sldId id="353" r:id="rId6"/>
    <p:sldId id="352" r:id="rId7"/>
    <p:sldId id="355" r:id="rId8"/>
    <p:sldId id="354" r:id="rId9"/>
    <p:sldId id="358" r:id="rId10"/>
    <p:sldId id="363" r:id="rId11"/>
  </p:sldIdLst>
  <p:sldSz cx="12241213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95959"/>
    <a:srgbClr val="C3601D"/>
    <a:srgbClr val="404040"/>
    <a:srgbClr val="72A8D8"/>
    <a:srgbClr val="05DBE3"/>
    <a:srgbClr val="E9181D"/>
    <a:srgbClr val="6EBEE8"/>
    <a:srgbClr val="2BCED9"/>
    <a:srgbClr val="5AB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1" autoAdjust="0"/>
    <p:restoredTop sz="75458" autoAdjust="0"/>
  </p:normalViewPr>
  <p:slideViewPr>
    <p:cSldViewPr>
      <p:cViewPr varScale="1">
        <p:scale>
          <a:sx n="66" d="100"/>
          <a:sy n="66" d="100"/>
        </p:scale>
        <p:origin x="160" y="48"/>
      </p:cViewPr>
      <p:guideLst>
        <p:guide orient="horz" pos="2155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E766-3DF3-4224-AD06-407A897FD6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2CD0-4385-4A72-A241-E37CC67E8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2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1) K-Cube  Beauty Truck :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트럭을 운영하여 고객체험 및 마케팅 실시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현장판매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자체쇼핑몰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(Hermoso)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페이스북 운영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호스팅을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로컬 쇼핑몰 및 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 운영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3)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오픈마켓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입점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Lazada, Tiki, Yes24.VN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4)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온라인 마케팅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Instagrm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Hot girl 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파워블로거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Zalo(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베트남판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You-Tube 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뷰티영상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5) O2O Offline Shop : Sample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이후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매장내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온라인 구매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6)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제품공급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(Procurement)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파트너사를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멀티브랜드 제품 공급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대기업 브랜드 제품 및 중소기업 브랜드 제휴를 통한 공급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공급방식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후 해외발송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베트남 항공운송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일부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주문과 동시에 국내발송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본사 재고보유 하 베트남 국내 발송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3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824462" y="4463869"/>
            <a:ext cx="2592288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b="1" dirty="0" smtClean="0">
                <a:solidFill>
                  <a:srgbClr val="EF3E36"/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66" y="2124125"/>
            <a:ext cx="692061" cy="6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74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Noto Sans CJK KR Thin" panose="020B0200000000000000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Noto Sans CJK KR Thin" panose="020B0200000000000000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anose="020B0200000000000000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>
                <a:latin typeface="Noto Sans CJK KR Thin" panose="020B0200000000000000"/>
              </a:rPr>
              <a:pPr lvl="0" algn="r"/>
              <a:t>‹#›</a:t>
            </a:fld>
            <a:endParaRPr lang="ko-KR" altLang="en-US" sz="4000" dirty="0">
              <a:latin typeface="Noto Sans CJK KR Thin" panose="020B020000000000000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 panose="020B02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15950" y="179909"/>
            <a:ext cx="11665296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9" r:id="rId2"/>
    <p:sldLayoutId id="2147483678" r:id="rId3"/>
    <p:sldLayoutId id="2147483681" r:id="rId4"/>
    <p:sldLayoutId id="2147483680" r:id="rId5"/>
    <p:sldLayoutId id="2147483679" r:id="rId6"/>
    <p:sldLayoutId id="2147483649" r:id="rId7"/>
    <p:sldLayoutId id="2147483669" r:id="rId8"/>
    <p:sldLayoutId id="214748368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553998"/>
          </a:xfrm>
        </p:spPr>
        <p:txBody>
          <a:bodyPr/>
          <a:lstStyle/>
          <a:p>
            <a:r>
              <a:rPr lang="en-US" altLang="ko-KR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Project_MalHanDa</a:t>
            </a:r>
            <a:endParaRPr lang="en-US" altLang="ko-KR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044042" y="3570934"/>
            <a:ext cx="10153128" cy="184666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Smart Home </a:t>
            </a:r>
            <a:r>
              <a:rPr lang="en-US" altLang="ko-KR" dirty="0">
                <a:latin typeface="+mn-lt"/>
              </a:rPr>
              <a:t>with voice recognition plug</a:t>
            </a:r>
            <a:endParaRPr lang="en-US" altLang="ko-KR" dirty="0">
              <a:latin typeface="+mn-l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44134" y="4133477"/>
            <a:ext cx="10153128" cy="215444"/>
          </a:xfrm>
        </p:spPr>
        <p:txBody>
          <a:bodyPr/>
          <a:lstStyle/>
          <a:p>
            <a:r>
              <a:rPr lang="en-US" altLang="ko-KR" sz="1400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Team_Masinda</a:t>
            </a:r>
            <a:endParaRPr lang="ko-KR" altLang="en-US" dirty="0">
              <a:solidFill>
                <a:srgbClr val="C3601D"/>
              </a:solidFill>
              <a:latin typeface="+mn-lt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44134" y="4585681"/>
            <a:ext cx="10153128" cy="1255728"/>
          </a:xfrm>
        </p:spPr>
        <p:txBody>
          <a:bodyPr/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이현진</a:t>
            </a:r>
            <a:endParaRPr lang="en-US" altLang="ko-KR" sz="2400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안정모</a:t>
            </a:r>
            <a:endParaRPr lang="en-US" altLang="ko-KR" sz="2400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남우진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98" y="4327283"/>
            <a:ext cx="1756026" cy="1325234"/>
          </a:xfrm>
          <a:prstGeom prst="rect">
            <a:avLst/>
          </a:prstGeom>
        </p:spPr>
      </p:pic>
      <p:sp>
        <p:nvSpPr>
          <p:cNvPr id="9" name="텍스트 개체 틀 7"/>
          <p:cNvSpPr txBox="1">
            <a:spLocks/>
          </p:cNvSpPr>
          <p:nvPr/>
        </p:nvSpPr>
        <p:spPr>
          <a:xfrm>
            <a:off x="7972393" y="5285045"/>
            <a:ext cx="2900741" cy="282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Project_MalHanDa</a:t>
            </a:r>
            <a:endParaRPr lang="en-US" altLang="ko-KR" sz="1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9842" y="1221381"/>
            <a:ext cx="3735980" cy="2925016"/>
          </a:xfrm>
          <a:prstGeom prst="rect">
            <a:avLst/>
          </a:prstGeom>
        </p:spPr>
      </p:pic>
      <p:sp>
        <p:nvSpPr>
          <p:cNvPr id="11" name="텍스트 개체 틀 7"/>
          <p:cNvSpPr txBox="1">
            <a:spLocks/>
          </p:cNvSpPr>
          <p:nvPr/>
        </p:nvSpPr>
        <p:spPr>
          <a:xfrm>
            <a:off x="1689562" y="1221381"/>
            <a:ext cx="4176464" cy="5539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en-US" altLang="ko-KR" sz="6000" b="1" dirty="0">
              <a:ln>
                <a:solidFill>
                  <a:srgbClr val="C3601D"/>
                </a:solidFill>
              </a:ln>
              <a:solidFill>
                <a:srgbClr val="C360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6552654" y="5602688"/>
            <a:ext cx="4176464" cy="1846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github.com/</a:t>
            </a:r>
            <a:r>
              <a:rPr lang="en-US" altLang="ko-KR" sz="1200" dirty="0" err="1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Ajou-masinda</a:t>
            </a:r>
            <a:r>
              <a:rPr lang="en-US" altLang="ko-KR" sz="1200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/</a:t>
            </a:r>
            <a:r>
              <a:rPr lang="en-US" altLang="ko-KR" sz="1200" dirty="0" err="1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Project_malhanda</a:t>
            </a:r>
            <a:endParaRPr lang="en-US" altLang="ko-KR" sz="1200" dirty="0">
              <a:ln>
                <a:solidFill>
                  <a:srgbClr val="A6A6A6"/>
                </a:solidFill>
              </a:ln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1145587" y="2052117"/>
            <a:ext cx="10807667" cy="417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예상 구조 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Expected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Architecture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기술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Related Tech.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도전 요소 및 목표 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 &amp;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Goal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  <a:p>
            <a:pPr marL="457200" indent="-457200">
              <a:buAutoNum type="arabicPeriod"/>
            </a:pPr>
            <a:endParaRPr lang="ko-KR" altLang="en-US" sz="28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amsungsds-nss.com/ko/solution/solutionImg/homenetwork01_01_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0" y="2628181"/>
            <a:ext cx="5381194" cy="40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89482" y="2268141"/>
            <a:ext cx="6179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음성인식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및 </a:t>
            </a:r>
            <a:r>
              <a:rPr lang="ko-KR" altLang="en-US" sz="2800" b="1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서비스의 대중화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681" y="4552819"/>
            <a:ext cx="8937062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 플러그 형태의 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App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은 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UI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에서 일일이 기기를 선택해서 작동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시켜야 함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  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간단히 말로 가전제품을 작동시킬 수 없을까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0681" y="3111989"/>
            <a:ext cx="71497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가전제품으로는 </a:t>
            </a:r>
            <a:r>
              <a:rPr lang="ko-KR" altLang="en-US" sz="20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스마트홈을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구성하는 것이 불가능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기존에 사용하던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가전제품으로 </a:t>
            </a:r>
            <a:r>
              <a:rPr lang="ko-KR" altLang="en-US" sz="20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스마트홈을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구성할 수 없을까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 경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6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6" y="2481394"/>
            <a:ext cx="4777291" cy="2448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 경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76" y="5148461"/>
            <a:ext cx="61959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 홈을 원하지만 </a:t>
            </a:r>
            <a:endParaRPr lang="en-US" altLang="ko-KR" sz="20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기존에 쓰던 정든 가전 제품을 버릴 수 없는 분들을 위해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61" y="2495917"/>
            <a:ext cx="3688829" cy="402069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" name="TextBox 19"/>
          <p:cNvSpPr txBox="1"/>
          <p:nvPr/>
        </p:nvSpPr>
        <p:spPr>
          <a:xfrm>
            <a:off x="6993878" y="1836093"/>
            <a:ext cx="459933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손가락 하나 까딱하기 싫은 분들을 위해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542" y="1765240"/>
            <a:ext cx="5328592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 인식</a:t>
            </a:r>
            <a:endParaRPr lang="en-US" altLang="ko-KR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+ </a:t>
            </a:r>
            <a:endParaRPr lang="ko-KR" altLang="en-US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가전제품 사용</a:t>
            </a:r>
            <a:endParaRPr lang="en-US" altLang="ko-KR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=</a:t>
            </a: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/>
            </a:r>
            <a:b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</a:br>
            <a:r>
              <a:rPr lang="en-US" altLang="ko-KR" sz="36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Brand New Smart Home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1948751"/>
            <a:ext cx="2520280" cy="4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6030" y="2332456"/>
            <a:ext cx="3428751" cy="2278239"/>
            <a:chOff x="720555" y="3060229"/>
            <a:chExt cx="4668051" cy="31153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55" y="3060229"/>
              <a:ext cx="4262523" cy="2846054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954333" y="5380176"/>
              <a:ext cx="1434273" cy="7954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Brunt 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063" y="2199935"/>
            <a:ext cx="2979017" cy="2395074"/>
            <a:chOff x="5688558" y="1374304"/>
            <a:chExt cx="4871600" cy="37914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558" y="1374304"/>
              <a:ext cx="3384376" cy="36305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31972" y="4244910"/>
              <a:ext cx="3828186" cy="9208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Belkin - </a:t>
              </a:r>
              <a:r>
                <a:rPr lang="en-US" altLang="ko-KR" sz="2400" i="1" dirty="0" err="1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Wemo</a:t>
              </a: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0443" y="4982102"/>
            <a:ext cx="7880684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마트폰 어플리케이션에서 기기를 일일이 선택하여 관리함</a:t>
            </a:r>
            <a:endParaRPr lang="en-US" altLang="ko-KR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성인식으로 동작하는 서비스는 없음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텍스트 개체 틀 1"/>
          <p:cNvSpPr txBox="1">
            <a:spLocks/>
          </p:cNvSpPr>
          <p:nvPr/>
        </p:nvSpPr>
        <p:spPr>
          <a:xfrm>
            <a:off x="720557" y="985948"/>
            <a:ext cx="10807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</a:t>
            </a:r>
            <a:r>
              <a:rPr lang="en-US" altLang="ko-KR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유사 서비스</a:t>
            </a:r>
            <a:endParaRPr lang="ko-KR" altLang="en-US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6"/>
          <p:cNvSpPr txBox="1">
            <a:spLocks/>
          </p:cNvSpPr>
          <p:nvPr/>
        </p:nvSpPr>
        <p:spPr>
          <a:xfrm>
            <a:off x="720555" y="145630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496870" y="2203260"/>
            <a:ext cx="2567946" cy="2407435"/>
            <a:chOff x="8640840" y="1948751"/>
            <a:chExt cx="2567946" cy="240743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0840" y="1948751"/>
              <a:ext cx="2304348" cy="21514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9793014" y="3774488"/>
              <a:ext cx="1415772" cy="5816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Switcher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05165" y="1673229"/>
            <a:ext cx="1205802" cy="1290465"/>
          </a:xfrm>
          <a:prstGeom prst="rect">
            <a:avLst/>
          </a:prstGeom>
        </p:spPr>
      </p:pic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예상 구조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Expected Architecture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4650" y="4824672"/>
            <a:ext cx="128269" cy="25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25" y="72480"/>
            <a:ext cx="1335508" cy="1338766"/>
          </a:xfrm>
          <a:prstGeom prst="rect">
            <a:avLst/>
          </a:prstGeom>
        </p:spPr>
      </p:pic>
      <p:pic>
        <p:nvPicPr>
          <p:cNvPr id="26" name="Picture 2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3603">
            <a:off x="6455650" y="2239689"/>
            <a:ext cx="656045" cy="688238"/>
          </a:xfrm>
          <a:prstGeom prst="rect">
            <a:avLst/>
          </a:prstGeom>
        </p:spPr>
      </p:pic>
      <p:pic>
        <p:nvPicPr>
          <p:cNvPr id="27" name="Picture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5649" y="3545608"/>
            <a:ext cx="656045" cy="688238"/>
          </a:xfrm>
          <a:prstGeom prst="rect">
            <a:avLst/>
          </a:prstGeom>
        </p:spPr>
      </p:pic>
      <p:pic>
        <p:nvPicPr>
          <p:cNvPr id="28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01170">
            <a:off x="6404213" y="4741575"/>
            <a:ext cx="656045" cy="688238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4640" y="3510536"/>
            <a:ext cx="656045" cy="68823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9651" y="2049809"/>
            <a:ext cx="3011072" cy="1971675"/>
            <a:chOff x="649651" y="2168673"/>
            <a:chExt cx="3011072" cy="19716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1" b="99267" l="9903" r="92370">
                          <a14:foregroundMark x1="65422" y1="36510" x2="65422" y2="36510"/>
                          <a14:foregroundMark x1="76948" y1="43548" x2="67857" y2="50440"/>
                          <a14:foregroundMark x1="63961" y1="54839" x2="86688" y2="59238"/>
                          <a14:foregroundMark x1="72727" y1="33431" x2="64448" y2="422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51" y="2218622"/>
              <a:ext cx="1506178" cy="16675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3348" y="2168673"/>
              <a:ext cx="1857375" cy="1971675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7284245" y="1456308"/>
            <a:ext cx="1816669" cy="5060305"/>
            <a:chOff x="7256265" y="1456308"/>
            <a:chExt cx="1816669" cy="5060305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567" y="1635058"/>
              <a:ext cx="847844" cy="136680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235" y="3270389"/>
              <a:ext cx="847844" cy="1366808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1303" y="4905720"/>
              <a:ext cx="847844" cy="1366808"/>
            </a:xfrm>
            <a:prstGeom prst="rect">
              <a:avLst/>
            </a:prstGeom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7256265" y="1456308"/>
              <a:ext cx="1816669" cy="5060305"/>
            </a:xfrm>
            <a:prstGeom prst="roundRect">
              <a:avLst/>
            </a:prstGeom>
            <a:noFill/>
            <a:ln w="38100">
              <a:solidFill>
                <a:srgbClr val="A6A6A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62919" y="390715"/>
            <a:ext cx="2004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Arduino + </a:t>
            </a:r>
            <a:r>
              <a:rPr lang="en-US" altLang="ko-KR" sz="1200" b="1" dirty="0" smtClean="0"/>
              <a:t>ZigBee </a:t>
            </a:r>
            <a:r>
              <a:rPr lang="en-US" altLang="ko-KR" sz="1200" b="1" dirty="0" smtClean="0"/>
              <a:t>module</a:t>
            </a:r>
            <a:endParaRPr lang="ko-KR" altLang="en-US" sz="1200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237021" y="2021634"/>
            <a:ext cx="784176" cy="73920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237022" y="3584190"/>
            <a:ext cx="784176" cy="73920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237022" y="5219521"/>
            <a:ext cx="784176" cy="73920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3150" y="3232035"/>
            <a:ext cx="1255565" cy="13866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2718" y="4915328"/>
            <a:ext cx="1157014" cy="1457269"/>
          </a:xfrm>
          <a:prstGeom prst="rect">
            <a:avLst/>
          </a:prstGeom>
        </p:spPr>
      </p:pic>
      <p:pic>
        <p:nvPicPr>
          <p:cNvPr id="3076" name="Picture 4" descr="http://www.uugear.com/wordpress/wp-content/uploads/2014/12/01-366x366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5" y="1928256"/>
            <a:ext cx="1085781" cy="10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4462" y="1548061"/>
            <a:ext cx="818306" cy="76880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77253" y="2885408"/>
            <a:ext cx="1529911" cy="2079880"/>
            <a:chOff x="4501692" y="432990"/>
            <a:chExt cx="1100367" cy="1632542"/>
          </a:xfrm>
        </p:grpSpPr>
        <p:pic>
          <p:nvPicPr>
            <p:cNvPr id="3074" name="Picture 2" descr="https://www.raspberrypi.org/wp-content/uploads/2015/08/raspberry-pi-logo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692" y="432990"/>
              <a:ext cx="1100367" cy="1382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678449" y="1820808"/>
              <a:ext cx="873425" cy="24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Raspberry Pi</a:t>
              </a:r>
              <a:endParaRPr lang="ko-KR" altLang="en-US" sz="1200" b="1" dirty="0"/>
            </a:p>
          </p:txBody>
        </p:sp>
      </p:grpSp>
      <p:pic>
        <p:nvPicPr>
          <p:cNvPr id="1026" name="Picture 2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05" y="4071433"/>
            <a:ext cx="1810073" cy="18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기술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Related Tech.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14" y="1073627"/>
            <a:ext cx="2592288" cy="14825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8638" y="1404045"/>
            <a:ext cx="37996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Google Cloud Speech API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Speech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to Text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86" y="2980247"/>
            <a:ext cx="1338907" cy="1685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2760" y="3228052"/>
            <a:ext cx="580800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KoNLPy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(Open Source)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한국어 자연어 처리를 위한 형태소 분석기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60166" y="2772197"/>
            <a:ext cx="8280920" cy="0"/>
          </a:xfrm>
          <a:prstGeom prst="line">
            <a:avLst/>
          </a:prstGeom>
          <a:ln w="1905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160166" y="4932437"/>
            <a:ext cx="8280920" cy="0"/>
          </a:xfrm>
          <a:prstGeom prst="line">
            <a:avLst/>
          </a:prstGeom>
          <a:ln w="1905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kocoafab.cc/data/1411180222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2" y="5364485"/>
            <a:ext cx="3086182" cy="114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7453" y="5148461"/>
            <a:ext cx="39036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ZigBee (</a:t>
            </a: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XBee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Module)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저전력 무선 네트워크 구성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6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1"/>
          <p:cNvSpPr txBox="1">
            <a:spLocks/>
          </p:cNvSpPr>
          <p:nvPr/>
        </p:nvSpPr>
        <p:spPr>
          <a:xfrm>
            <a:off x="720557" y="985948"/>
            <a:ext cx="10807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도전 요소 및 목표 </a:t>
            </a:r>
            <a:endParaRPr lang="ko-KR" altLang="en-US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텍스트 개체 틀 6"/>
          <p:cNvSpPr txBox="1">
            <a:spLocks/>
          </p:cNvSpPr>
          <p:nvPr/>
        </p:nvSpPr>
        <p:spPr>
          <a:xfrm>
            <a:off x="720555" y="145630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Challenge &amp; Goal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0555" y="2234621"/>
            <a:ext cx="856895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</a:t>
            </a:r>
            <a:r>
              <a:rPr lang="en-US" altLang="ko-KR" sz="28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</a:t>
            </a: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izen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을 활용한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Wearable Device Application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개발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O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pen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Source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와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API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활용한 음성인식 기능 구현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회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로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구성과 같은 하드웨어적인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요소 제작</a:t>
            </a:r>
            <a:endParaRPr lang="en-US" altLang="ko-KR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2414" y="4589112"/>
            <a:ext cx="856895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꽂아두면 완성되는 </a:t>
            </a: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듣는 </a:t>
            </a:r>
            <a:r>
              <a:rPr lang="en-US" altLang="ko-KR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Smart </a:t>
            </a:r>
            <a:r>
              <a:rPr lang="en-US" altLang="ko-KR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Home. </a:t>
            </a:r>
            <a:r>
              <a:rPr lang="en-US" altLang="ko-KR" sz="32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			                                </a:t>
            </a: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그저</a:t>
            </a:r>
            <a:r>
              <a:rPr lang="en-US" altLang="ko-KR" sz="32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200" b="1" i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말한다 </a:t>
            </a:r>
            <a:endParaRPr lang="en-US" altLang="ko-KR" sz="3200" b="1" i="1" dirty="0" smtClean="0">
              <a:ln>
                <a:solidFill>
                  <a:srgbClr val="C3601D"/>
                </a:solidFill>
              </a:ln>
              <a:solidFill>
                <a:srgbClr val="C3601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369</Words>
  <Application>Microsoft Office PowerPoint</Application>
  <PresentationFormat>사용자 지정</PresentationFormat>
  <Paragraphs>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Noto Sans CJK KR Thin</vt:lpstr>
      <vt:lpstr>나눔고딕</vt:lpstr>
      <vt:lpstr>나눔바른고딕</vt:lpstr>
      <vt:lpstr>나눔바른고딕 UltraLight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</dc:creator>
  <cp:lastModifiedBy>WJ</cp:lastModifiedBy>
  <cp:revision>670</cp:revision>
  <dcterms:created xsi:type="dcterms:W3CDTF">2015-07-20T03:13:02Z</dcterms:created>
  <dcterms:modified xsi:type="dcterms:W3CDTF">2016-09-21T08:20:18Z</dcterms:modified>
  <cp:contentStatus/>
</cp:coreProperties>
</file>