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75" r:id="rId8"/>
    <p:sldId id="276" r:id="rId9"/>
    <p:sldId id="278" r:id="rId10"/>
    <p:sldId id="284" r:id="rId11"/>
    <p:sldId id="287" r:id="rId12"/>
    <p:sldId id="279" r:id="rId13"/>
    <p:sldId id="280" r:id="rId14"/>
    <p:sldId id="281" r:id="rId15"/>
    <p:sldId id="282" r:id="rId16"/>
    <p:sldId id="283" r:id="rId17"/>
    <p:sldId id="300" r:id="rId18"/>
    <p:sldId id="298" r:id="rId19"/>
    <p:sldId id="299" r:id="rId20"/>
    <p:sldId id="302" r:id="rId21"/>
    <p:sldId id="259" r:id="rId22"/>
    <p:sldId id="266" r:id="rId23"/>
    <p:sldId id="267" r:id="rId24"/>
    <p:sldId id="268" r:id="rId25"/>
    <p:sldId id="260" r:id="rId26"/>
    <p:sldId id="269" r:id="rId27"/>
    <p:sldId id="270" r:id="rId28"/>
    <p:sldId id="288" r:id="rId29"/>
    <p:sldId id="261" r:id="rId30"/>
    <p:sldId id="289" r:id="rId31"/>
    <p:sldId id="271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72" r:id="rId41"/>
    <p:sldId id="273" r:id="rId42"/>
    <p:sldId id="274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1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4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9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5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0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9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9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8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6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11/20/23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11166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b="1" kern="1200" spc="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0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aussian_elimination" TargetMode="External"/><Relationship Id="rId2" Type="http://schemas.openxmlformats.org/officeDocument/2006/relationships/hyperlink" Target="https://en.wikipedia.org/wiki/Llewellyn_Thoma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en.wikipedia.org/wiki/Tridiagonal_matrix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7D75B4-0B47-F871-07EF-81801C365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3365" y="540000"/>
            <a:ext cx="4757771" cy="4259814"/>
          </a:xfrm>
        </p:spPr>
        <p:txBody>
          <a:bodyPr>
            <a:normAutofit/>
          </a:bodyPr>
          <a:lstStyle/>
          <a:p>
            <a:r>
              <a:rPr lang="ko-KR" altLang="en-US" sz="8800"/>
              <a:t>이산수학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54A458-EF59-208A-6170-EC608B655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4988476"/>
            <a:ext cx="4500561" cy="1320249"/>
          </a:xfrm>
        </p:spPr>
        <p:txBody>
          <a:bodyPr>
            <a:normAutofit/>
          </a:bodyPr>
          <a:lstStyle/>
          <a:p>
            <a:endParaRPr lang="ko-KR" alt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14A0AA1-C9DD-452F-AF3C-8231C0CD8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81A3F73-01DC-494A-B9CC-582418F95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C4A7316-203B-47F8-B448-E54B106DB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DFB6685-5F8D-4A29-9735-BF4667A59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흰색 배경의 망간 접속 추상도">
            <a:extLst>
              <a:ext uri="{FF2B5EF4-FFF2-40B4-BE49-F238E27FC236}">
                <a16:creationId xmlns:a16="http://schemas.microsoft.com/office/drawing/2014/main" id="{CDF5336C-4883-85DE-1AA5-E376ADE2F1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249" b="-2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3085260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3F1402-2867-4C4F-A1BA-606198AD7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4514" y="-87086"/>
            <a:ext cx="4320000" cy="4320000"/>
          </a:xfrm>
          <a:prstGeom prst="ellipse">
            <a:avLst/>
          </a:prstGeom>
          <a:solidFill>
            <a:schemeClr val="accent3">
              <a:alpha val="96000"/>
            </a:schemeClr>
          </a:solidFill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87A981-7310-4FDA-96E6-73ECCD6C4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3874" y="3600"/>
            <a:ext cx="6854400" cy="68544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D4C940-D8EF-42FB-B65E-81A70494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" y="1640114"/>
            <a:ext cx="5217886" cy="521788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60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6A1B230-58D0-41AA-8ACD-0AE93078B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6000" y="0"/>
            <a:ext cx="10800000" cy="6858000"/>
            <a:chOff x="2328000" y="0"/>
            <a:chExt cx="2880000" cy="1440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1B32BAF-B8A7-40EA-8C6C-3409A4268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6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AB64E17-54DF-4E9F-BB8F-9619CAE1A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32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7AEDD01-B338-442A-9214-A38E48E3F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048499" y="1714500"/>
            <a:ext cx="6858000" cy="3429000"/>
            <a:chOff x="0" y="0"/>
            <a:chExt cx="2880000" cy="1440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444701A-B337-4728-803C-208856DC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7B1125A-A245-40E7-937C-DB195DADF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445038F8-360D-46AD-B2F1-47DAB7AA0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60000">
                <a:schemeClr val="accent3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297267-64FC-46DE-88B8-E76DC4691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2927BA-3E24-E305-D828-3C05122A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4800"/>
              <a:t>편미분방정식과 </a:t>
            </a:r>
            <a:r>
              <a:rPr lang="en-US" altLang="ko-KR" sz="4800"/>
              <a:t>FDM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0A09031-1697-4CF1-8372-9D6B798ED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7424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내용 개체 틀 4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69D936AE-705A-B0E6-6809-37FF3DD18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200" y="1428241"/>
            <a:ext cx="5618334" cy="419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51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3F1402-2867-4C4F-A1BA-606198AD7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4514" y="-87086"/>
            <a:ext cx="4320000" cy="4320000"/>
          </a:xfrm>
          <a:prstGeom prst="ellipse">
            <a:avLst/>
          </a:prstGeom>
          <a:solidFill>
            <a:schemeClr val="accent3">
              <a:alpha val="96000"/>
            </a:schemeClr>
          </a:solidFill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87A981-7310-4FDA-96E6-73ECCD6C4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3874" y="3600"/>
            <a:ext cx="6854400" cy="68544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D4C940-D8EF-42FB-B65E-81A70494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" y="1640114"/>
            <a:ext cx="5217886" cy="521788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60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6A1B230-58D0-41AA-8ACD-0AE93078B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6000" y="0"/>
            <a:ext cx="10800000" cy="6858000"/>
            <a:chOff x="2328000" y="0"/>
            <a:chExt cx="2880000" cy="1440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1B32BAF-B8A7-40EA-8C6C-3409A4268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6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AB64E17-54DF-4E9F-BB8F-9619CAE1A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32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7AEDD01-B338-442A-9214-A38E48E3F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048499" y="1714500"/>
            <a:ext cx="6858000" cy="3429000"/>
            <a:chOff x="0" y="0"/>
            <a:chExt cx="2880000" cy="1440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444701A-B337-4728-803C-208856DC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7B1125A-A245-40E7-937C-DB195DADF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445038F8-360D-46AD-B2F1-47DAB7AA0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60000">
                <a:schemeClr val="accent3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297267-64FC-46DE-88B8-E76DC4691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2927BA-3E24-E305-D828-3C05122A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4800"/>
              <a:t>편미분방정식과 </a:t>
            </a:r>
            <a:r>
              <a:rPr lang="en-US" altLang="ko-KR" sz="4800"/>
              <a:t>FDM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0A09031-1697-4CF1-8372-9D6B798ED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7424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C55A744-4157-19E2-AEBB-C5FE3F51B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12" y="1142333"/>
            <a:ext cx="5607370" cy="510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8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3F1402-2867-4C4F-A1BA-606198AD7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4514" y="-87086"/>
            <a:ext cx="4320000" cy="4320000"/>
          </a:xfrm>
          <a:prstGeom prst="ellipse">
            <a:avLst/>
          </a:prstGeom>
          <a:solidFill>
            <a:schemeClr val="accent3">
              <a:alpha val="96000"/>
            </a:schemeClr>
          </a:solidFill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87A981-7310-4FDA-96E6-73ECCD6C4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3874" y="3600"/>
            <a:ext cx="6854400" cy="68544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D4C940-D8EF-42FB-B65E-81A70494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" y="1640114"/>
            <a:ext cx="5217886" cy="521788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60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6A1B230-58D0-41AA-8ACD-0AE93078B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6000" y="0"/>
            <a:ext cx="10800000" cy="6858000"/>
            <a:chOff x="2328000" y="0"/>
            <a:chExt cx="2880000" cy="1440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1B32BAF-B8A7-40EA-8C6C-3409A4268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6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AB64E17-54DF-4E9F-BB8F-9619CAE1A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32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7AEDD01-B338-442A-9214-A38E48E3F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048499" y="1714500"/>
            <a:ext cx="6858000" cy="3429000"/>
            <a:chOff x="0" y="0"/>
            <a:chExt cx="2880000" cy="1440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444701A-B337-4728-803C-208856DC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7B1125A-A245-40E7-937C-DB195DADF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445038F8-360D-46AD-B2F1-47DAB7AA0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60000">
                <a:schemeClr val="accent3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297267-64FC-46DE-88B8-E76DC4691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2927BA-3E24-E305-D828-3C05122A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4800"/>
              <a:t>편미분방정식과 </a:t>
            </a:r>
            <a:r>
              <a:rPr lang="en-US" altLang="ko-KR" sz="4800"/>
              <a:t>FDM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0A09031-1697-4CF1-8372-9D6B798ED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7424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내용 개체 틀 4" descr="텍스트, 친필, 폰트, 스크린샷이(가) 표시된 사진&#10;&#10;자동 생성된 설명">
            <a:extLst>
              <a:ext uri="{FF2B5EF4-FFF2-40B4-BE49-F238E27FC236}">
                <a16:creationId xmlns:a16="http://schemas.microsoft.com/office/drawing/2014/main" id="{E4240F35-C93A-23C9-CDE1-CA5C5C00F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349" y="866214"/>
            <a:ext cx="5721140" cy="553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74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3F1402-2867-4C4F-A1BA-606198AD7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4514" y="-87086"/>
            <a:ext cx="4320000" cy="4320000"/>
          </a:xfrm>
          <a:prstGeom prst="ellipse">
            <a:avLst/>
          </a:prstGeom>
          <a:solidFill>
            <a:schemeClr val="accent3">
              <a:alpha val="96000"/>
            </a:schemeClr>
          </a:solidFill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87A981-7310-4FDA-96E6-73ECCD6C4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3874" y="3600"/>
            <a:ext cx="6854400" cy="68544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D4C940-D8EF-42FB-B65E-81A70494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" y="1640114"/>
            <a:ext cx="5217886" cy="521788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60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6A1B230-58D0-41AA-8ACD-0AE93078B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6000" y="0"/>
            <a:ext cx="10800000" cy="6858000"/>
            <a:chOff x="2328000" y="0"/>
            <a:chExt cx="2880000" cy="1440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1B32BAF-B8A7-40EA-8C6C-3409A4268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6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AB64E17-54DF-4E9F-BB8F-9619CAE1A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32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7AEDD01-B338-442A-9214-A38E48E3F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048499" y="1714500"/>
            <a:ext cx="6858000" cy="3429000"/>
            <a:chOff x="0" y="0"/>
            <a:chExt cx="2880000" cy="1440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444701A-B337-4728-803C-208856DC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7B1125A-A245-40E7-937C-DB195DADF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445038F8-360D-46AD-B2F1-47DAB7AA0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60000">
                <a:schemeClr val="accent3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297267-64FC-46DE-88B8-E76DC4691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2927BA-3E24-E305-D828-3C05122A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4800"/>
              <a:t>편미분방정식과 </a:t>
            </a:r>
            <a:r>
              <a:rPr lang="en-US" altLang="ko-KR" sz="4800"/>
              <a:t>FDM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0A09031-1697-4CF1-8372-9D6B798ED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7424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내용 개체 틀 4" descr="텍스트, 스크린샷, 친필, 폰트이(가) 표시된 사진&#10;&#10;자동 생성된 설명">
            <a:extLst>
              <a:ext uri="{FF2B5EF4-FFF2-40B4-BE49-F238E27FC236}">
                <a16:creationId xmlns:a16="http://schemas.microsoft.com/office/drawing/2014/main" id="{2D8EF44B-F523-3442-5877-54B66ACE2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016" y="1382222"/>
            <a:ext cx="5775209" cy="450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88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A3CDC-19FE-AB73-0FBF-1004E9DDC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Black Scholes Equation</a:t>
            </a:r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DA60075-A543-B226-D354-A7611A21E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2493478"/>
            <a:ext cx="11226258" cy="935522"/>
          </a:xfrm>
        </p:spPr>
      </p:pic>
      <p:pic>
        <p:nvPicPr>
          <p:cNvPr id="8" name="그림 7" descr="폰트, 친필, 화이트, 라인이(가) 표시된 사진&#10;&#10;자동 생성된 설명">
            <a:extLst>
              <a:ext uri="{FF2B5EF4-FFF2-40B4-BE49-F238E27FC236}">
                <a16:creationId xmlns:a16="http://schemas.microsoft.com/office/drawing/2014/main" id="{314FF130-3F33-CF81-5D34-674A568CF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4216823"/>
            <a:ext cx="3511730" cy="73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45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15">
            <a:extLst>
              <a:ext uri="{FF2B5EF4-FFF2-40B4-BE49-F238E27FC236}">
                <a16:creationId xmlns:a16="http://schemas.microsoft.com/office/drawing/2014/main" id="{853E39E6-2A74-404E-B4BC-EEC89C01B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19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20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21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27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22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25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29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8A3CDC-19FE-AB73-0FBF-1004E9DD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b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sz="5100"/>
              <a:t>Black Scholes Equation, heat equation</a:t>
            </a:r>
            <a:endParaRPr lang="ko-KR" altLang="en-US" sz="5100"/>
          </a:p>
        </p:txBody>
      </p:sp>
      <p:sp>
        <p:nvSpPr>
          <p:cNvPr id="53" name="Freeform: Shape 31">
            <a:extLst>
              <a:ext uri="{FF2B5EF4-FFF2-40B4-BE49-F238E27FC236}">
                <a16:creationId xmlns:a16="http://schemas.microsoft.com/office/drawing/2014/main" id="{2D253D93-3319-4E06-B75F-009AE70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내용 개체 틀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D702A97-296D-FC87-3049-1412F7069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76" y="886230"/>
            <a:ext cx="5353200" cy="5085539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CBAA108-0970-D62A-3FDD-9E41F4441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34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A3CDC-19FE-AB73-0FBF-1004E9DDC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Black Scholes Equation</a:t>
            </a:r>
            <a:endParaRPr lang="ko-KR" altLang="en-US"/>
          </a:p>
        </p:txBody>
      </p:sp>
      <p:pic>
        <p:nvPicPr>
          <p:cNvPr id="5" name="내용 개체 틀 4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978FA934-8632-5660-CD81-DD47FC4A5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70" y="2951881"/>
            <a:ext cx="9696948" cy="2933851"/>
          </a:xfrm>
        </p:spPr>
      </p:pic>
    </p:spTree>
    <p:extLst>
      <p:ext uri="{BB962C8B-B14F-4D97-AF65-F5344CB8AC3E}">
        <p14:creationId xmlns:p14="http://schemas.microsoft.com/office/powerpoint/2010/main" val="2201695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D36B0-D6E4-77CA-3C7F-77EF7DBCE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Black </a:t>
            </a:r>
            <a:r>
              <a:rPr lang="en-US" altLang="ko-KR" err="1"/>
              <a:t>scholes</a:t>
            </a:r>
            <a:r>
              <a:rPr lang="en-US" altLang="ko-KR"/>
              <a:t> FDM</a:t>
            </a:r>
            <a:endParaRPr lang="ko-KR" altLang="en-US"/>
          </a:p>
        </p:txBody>
      </p:sp>
      <p:pic>
        <p:nvPicPr>
          <p:cNvPr id="5" name="내용 개체 틀 4" descr="텍스트, 폰트, 친필, 라인이(가) 표시된 사진&#10;&#10;자동 생성된 설명">
            <a:extLst>
              <a:ext uri="{FF2B5EF4-FFF2-40B4-BE49-F238E27FC236}">
                <a16:creationId xmlns:a16="http://schemas.microsoft.com/office/drawing/2014/main" id="{C4E2650C-7CA0-BF6E-AD68-6ECB906B8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36" y="2967757"/>
            <a:ext cx="10020815" cy="2902099"/>
          </a:xfrm>
        </p:spPr>
      </p:pic>
    </p:spTree>
    <p:extLst>
      <p:ext uri="{BB962C8B-B14F-4D97-AF65-F5344CB8AC3E}">
        <p14:creationId xmlns:p14="http://schemas.microsoft.com/office/powerpoint/2010/main" val="3335587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E7FA7D-F3B4-FFA9-AF64-96301E3A7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t">
            <a:normAutofit/>
          </a:bodyPr>
          <a:lstStyle/>
          <a:p>
            <a:r>
              <a:rPr lang="en-US" altLang="ko-KR" sz="5600"/>
              <a:t>Tri-diagonal Matrix A</a:t>
            </a:r>
            <a:endParaRPr lang="ko-KR" altLang="en-US" sz="5600"/>
          </a:p>
        </p:txBody>
      </p:sp>
      <p:pic>
        <p:nvPicPr>
          <p:cNvPr id="5" name="그림 4" descr="도표, 텍스트, 폰트이(가) 표시된 사진&#10;&#10;자동 생성된 설명">
            <a:extLst>
              <a:ext uri="{FF2B5EF4-FFF2-40B4-BE49-F238E27FC236}">
                <a16:creationId xmlns:a16="http://schemas.microsoft.com/office/drawing/2014/main" id="{39C74CFD-1C90-F40A-C8F3-FF0EB74D0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798502"/>
            <a:ext cx="6049714" cy="325172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F4011C-B68C-43B7-7E34-B853DD69C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pPr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>
                <a:effectLst/>
                <a:latin typeface="Söhne"/>
              </a:rPr>
              <a:t>Tri-diagonal matrix A</a:t>
            </a:r>
            <a:r>
              <a:rPr lang="ko-KR" altLang="en-US" sz="1400" b="0" i="0">
                <a:effectLst/>
                <a:latin typeface="Söhne"/>
              </a:rPr>
              <a:t>는 주 대각선</a:t>
            </a:r>
            <a:r>
              <a:rPr lang="en-US" altLang="ko-KR" sz="1400" b="0" i="0">
                <a:effectLst/>
                <a:latin typeface="Söhne"/>
              </a:rPr>
              <a:t>(diagonal)</a:t>
            </a:r>
            <a:r>
              <a:rPr lang="ko-KR" altLang="en-US" sz="1400" b="0" i="0">
                <a:effectLst/>
                <a:latin typeface="Söhne"/>
              </a:rPr>
              <a:t>을 중심으로 대각성분</a:t>
            </a:r>
            <a:r>
              <a:rPr lang="en-US" altLang="ko-KR" sz="1400" b="0" i="0">
                <a:effectLst/>
                <a:latin typeface="Söhne"/>
              </a:rPr>
              <a:t>(diagonal elements)</a:t>
            </a:r>
            <a:r>
              <a:rPr lang="ko-KR" altLang="en-US" sz="1400" b="0" i="0">
                <a:effectLst/>
                <a:latin typeface="Söhne"/>
              </a:rPr>
              <a:t>을 가지고 있으며</a:t>
            </a:r>
            <a:r>
              <a:rPr lang="en-US" altLang="ko-KR" sz="1400" b="0" i="0">
                <a:effectLst/>
                <a:latin typeface="Söhne"/>
              </a:rPr>
              <a:t>, </a:t>
            </a:r>
            <a:r>
              <a:rPr lang="ko-KR" altLang="en-US" sz="1400" b="0" i="0">
                <a:effectLst/>
                <a:latin typeface="Söhne"/>
              </a:rPr>
              <a:t>주 대각선 위 아래로 한 단계 떨어진 곳에 상삼각행렬</a:t>
            </a:r>
            <a:r>
              <a:rPr lang="en-US" altLang="ko-KR" sz="1400" b="0" i="0">
                <a:effectLst/>
                <a:latin typeface="Söhne"/>
              </a:rPr>
              <a:t>(upper diagonal)</a:t>
            </a:r>
            <a:r>
              <a:rPr lang="ko-KR" altLang="en-US" sz="1400" b="0" i="0">
                <a:effectLst/>
                <a:latin typeface="Söhne"/>
              </a:rPr>
              <a:t>과 하삼각행렬</a:t>
            </a:r>
            <a:r>
              <a:rPr lang="en-US" altLang="ko-KR" sz="1400" b="0" i="0">
                <a:effectLst/>
                <a:latin typeface="Söhne"/>
              </a:rPr>
              <a:t>(lower diagonal)</a:t>
            </a:r>
            <a:r>
              <a:rPr lang="ko-KR" altLang="en-US" sz="1400" b="0" i="0">
                <a:effectLst/>
                <a:latin typeface="Söhne"/>
              </a:rPr>
              <a:t>의 성분이 위치하는 행렬입니다</a:t>
            </a:r>
            <a:r>
              <a:rPr lang="en-US" altLang="ko-KR" sz="1400" b="0" i="0">
                <a:effectLst/>
                <a:latin typeface="Söhne"/>
              </a:rPr>
              <a:t>.</a:t>
            </a:r>
          </a:p>
          <a:p>
            <a:pPr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>
                <a:effectLst/>
                <a:latin typeface="Söhne"/>
              </a:rPr>
              <a:t>Tri-diagonal matrix A</a:t>
            </a:r>
            <a:r>
              <a:rPr lang="ko-KR" altLang="en-US" sz="1400" b="0" i="0">
                <a:effectLst/>
                <a:latin typeface="Söhne"/>
              </a:rPr>
              <a:t>의 역할은 선형 시스템을 효과적으로 표현하는 데 있습니다</a:t>
            </a:r>
            <a:r>
              <a:rPr lang="en-US" altLang="ko-KR" sz="1400" b="0" i="0">
                <a:effectLst/>
                <a:latin typeface="Söhne"/>
              </a:rPr>
              <a:t>. </a:t>
            </a:r>
            <a:r>
              <a:rPr lang="ko-KR" altLang="en-US" sz="1400" b="0" i="0">
                <a:effectLst/>
                <a:latin typeface="Söhne"/>
              </a:rPr>
              <a:t>예를 들어</a:t>
            </a:r>
            <a:r>
              <a:rPr lang="en-US" altLang="ko-KR" sz="1400" b="0" i="0">
                <a:effectLst/>
                <a:latin typeface="Söhne"/>
              </a:rPr>
              <a:t>, A</a:t>
            </a:r>
            <a:r>
              <a:rPr lang="ko-KR" altLang="en-US" sz="1400" b="0" i="0">
                <a:effectLst/>
                <a:latin typeface="Söhne"/>
              </a:rPr>
              <a:t>는 여러 물리적 또는 금융적 변수 간의 관계를 나타내며</a:t>
            </a:r>
            <a:r>
              <a:rPr lang="en-US" altLang="ko-KR" sz="1400" b="0" i="0">
                <a:effectLst/>
                <a:latin typeface="Söhne"/>
              </a:rPr>
              <a:t>, </a:t>
            </a:r>
            <a:r>
              <a:rPr lang="ko-KR" altLang="en-US" sz="1400" b="0" i="0">
                <a:effectLst/>
                <a:latin typeface="Söhne"/>
              </a:rPr>
              <a:t>선형 방정식의 계수 행렬로 사용됩니다</a:t>
            </a:r>
            <a:r>
              <a:rPr lang="en-US" altLang="ko-KR" sz="1400" b="0" i="0">
                <a:effectLst/>
                <a:latin typeface="Söhne"/>
              </a:rPr>
              <a:t>.</a:t>
            </a:r>
          </a:p>
          <a:p>
            <a:pPr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>
                <a:effectLst/>
                <a:latin typeface="Söhne"/>
              </a:rPr>
              <a:t>Tri-diagonal matrix A</a:t>
            </a:r>
            <a:r>
              <a:rPr lang="ko-KR" altLang="en-US" sz="1400" b="0" i="0">
                <a:effectLst/>
                <a:latin typeface="Söhne"/>
              </a:rPr>
              <a:t>는 대규모 선형 시스템의 해를 계산하는 데 특히 효율적입니다</a:t>
            </a:r>
            <a:r>
              <a:rPr lang="en-US" altLang="ko-KR" sz="1400" b="0" i="0">
                <a:effectLst/>
                <a:latin typeface="Söhne"/>
              </a:rPr>
              <a:t>.</a:t>
            </a:r>
          </a:p>
          <a:p>
            <a:pPr>
              <a:lnSpc>
                <a:spcPct val="115000"/>
              </a:lnSpc>
            </a:pP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664372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FBD19-F59E-60E7-CA0B-6F00E0F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Tri-diagonal Matrix A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8E1F13-2C75-FB11-B9CA-A0D5DC311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b="1" i="0">
                <a:effectLst/>
                <a:latin typeface="Söhne"/>
              </a:rPr>
              <a:t>대각성분 </a:t>
            </a:r>
            <a:r>
              <a:rPr lang="en-US" altLang="ko-KR" b="1" i="0">
                <a:effectLst/>
                <a:latin typeface="Söhne"/>
              </a:rPr>
              <a:t>(Diagonal Elements - bi):</a:t>
            </a:r>
            <a:endParaRPr lang="ko-KR" altLang="en-US" b="0" i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effectLst/>
                <a:latin typeface="Söhne"/>
              </a:rPr>
              <a:t>대각선 상에 위치한 성분인 </a:t>
            </a:r>
            <a:r>
              <a:rPr lang="en-US" altLang="ko-KR" b="0" i="0">
                <a:effectLst/>
                <a:latin typeface="Söhne"/>
              </a:rPr>
              <a:t>bi</a:t>
            </a:r>
            <a:r>
              <a:rPr lang="ko-KR" altLang="en-US" b="0" i="0">
                <a:effectLst/>
                <a:latin typeface="Söhne"/>
              </a:rPr>
              <a:t>는 주요 변수를 나타냅니다</a:t>
            </a:r>
            <a:r>
              <a:rPr lang="en-US" altLang="ko-KR" b="0" i="0">
                <a:effectLst/>
                <a:latin typeface="Söhne"/>
              </a:rPr>
              <a:t>. </a:t>
            </a:r>
            <a:r>
              <a:rPr lang="ko-KR" altLang="en-US" b="0" i="0">
                <a:effectLst/>
                <a:latin typeface="Söhne"/>
              </a:rPr>
              <a:t>이 변수는 주로 문제의 주요 특성을 나타내는 값입니다</a:t>
            </a:r>
            <a:r>
              <a:rPr lang="en-US" altLang="ko-KR" b="0" i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effectLst/>
                <a:latin typeface="Söhne"/>
              </a:rPr>
              <a:t>예를 들어</a:t>
            </a:r>
            <a:r>
              <a:rPr lang="en-US" altLang="ko-KR" b="0" i="0">
                <a:effectLst/>
                <a:latin typeface="Söhne"/>
              </a:rPr>
              <a:t>, </a:t>
            </a:r>
            <a:r>
              <a:rPr lang="ko-KR" altLang="en-US" b="0" i="0">
                <a:effectLst/>
                <a:latin typeface="Söhne"/>
              </a:rPr>
              <a:t>금융 분야에서 주식 옵션 가격을 계산할 때 </a:t>
            </a:r>
            <a:r>
              <a:rPr lang="en-US" altLang="ko-KR" b="0" i="0">
                <a:effectLst/>
                <a:latin typeface="Söhne"/>
              </a:rPr>
              <a:t>bi</a:t>
            </a:r>
            <a:r>
              <a:rPr lang="ko-KR" altLang="en-US" b="0" i="0">
                <a:effectLst/>
                <a:latin typeface="Söhne"/>
              </a:rPr>
              <a:t>는 주식의 가격 변동성</a:t>
            </a:r>
            <a:r>
              <a:rPr lang="en-US" altLang="ko-KR" b="0" i="0">
                <a:effectLst/>
                <a:latin typeface="Söhne"/>
              </a:rPr>
              <a:t>(Volatility)</a:t>
            </a:r>
            <a:r>
              <a:rPr lang="ko-KR" altLang="en-US" b="0" i="0">
                <a:effectLst/>
                <a:latin typeface="Söhne"/>
              </a:rPr>
              <a:t>을 나타내는 블랙</a:t>
            </a:r>
            <a:r>
              <a:rPr lang="en-US" altLang="ko-KR" b="0" i="0">
                <a:effectLst/>
                <a:latin typeface="Söhne"/>
              </a:rPr>
              <a:t>-</a:t>
            </a:r>
            <a:r>
              <a:rPr lang="ko-KR" altLang="en-US" b="0" i="0" err="1">
                <a:effectLst/>
                <a:latin typeface="Söhne"/>
              </a:rPr>
              <a:t>숄즈</a:t>
            </a:r>
            <a:r>
              <a:rPr lang="ko-KR" altLang="en-US" b="0" i="0">
                <a:effectLst/>
                <a:latin typeface="Söhne"/>
              </a:rPr>
              <a:t> 미분 방정식의 계수일 수 있습니다</a:t>
            </a:r>
            <a:r>
              <a:rPr lang="en-US" altLang="ko-KR" b="0" i="0">
                <a:effectLst/>
                <a:latin typeface="Söhne"/>
              </a:rPr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75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90034-7400-76D7-30D3-67ABD9C6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Ax=b </a:t>
            </a:r>
            <a:r>
              <a:rPr lang="ko-KR" altLang="en-US"/>
              <a:t>문제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0F146-563B-4C8C-A2E2-6FD92D95A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/>
              <a:t>문제를 풀기 전</a:t>
            </a:r>
            <a:r>
              <a:rPr lang="en-US" altLang="ko-KR" sz="2800"/>
              <a:t>, Ax=b</a:t>
            </a:r>
            <a:r>
              <a:rPr lang="ko-KR" altLang="en-US" sz="2800"/>
              <a:t>를 왜 푸는지 </a:t>
            </a:r>
            <a:r>
              <a:rPr lang="en-US" altLang="ko-KR" sz="2800"/>
              <a:t>Ax=b</a:t>
            </a:r>
            <a:r>
              <a:rPr lang="ko-KR" altLang="en-US" sz="2800"/>
              <a:t>가 무엇을 나타내는지에 대한 이해부터 </a:t>
            </a:r>
            <a:r>
              <a:rPr lang="ko-KR" altLang="en-US" sz="2800" err="1"/>
              <a:t>해야한다</a:t>
            </a:r>
            <a:r>
              <a:rPr lang="en-US" altLang="ko-KR" sz="2800"/>
              <a:t>.</a:t>
            </a:r>
          </a:p>
          <a:p>
            <a:r>
              <a:rPr lang="ko-KR" altLang="en-US" sz="2800"/>
              <a:t>주어진 조건에서 </a:t>
            </a:r>
            <a:r>
              <a:rPr lang="en-US" altLang="ko-KR" sz="2800"/>
              <a:t>A</a:t>
            </a:r>
            <a:r>
              <a:rPr lang="ko-KR" altLang="en-US" sz="2800"/>
              <a:t>는 </a:t>
            </a:r>
            <a:r>
              <a:rPr lang="en-US" altLang="ko-KR" sz="2800"/>
              <a:t>tridiagonal matrix</a:t>
            </a:r>
            <a:r>
              <a:rPr lang="ko-KR" altLang="en-US" sz="2800"/>
              <a:t>이며 </a:t>
            </a:r>
            <a:r>
              <a:rPr lang="en-US" altLang="ko-KR" sz="2800"/>
              <a:t>FDM</a:t>
            </a:r>
            <a:r>
              <a:rPr lang="ko-KR" altLang="en-US" sz="2800"/>
              <a:t>과 </a:t>
            </a:r>
            <a:r>
              <a:rPr lang="en-US" altLang="ko-KR" sz="2800"/>
              <a:t>tridiagonal matrix</a:t>
            </a:r>
            <a:r>
              <a:rPr lang="ko-KR" altLang="en-US" sz="2800"/>
              <a:t>에는 무슨 상관관계가 있는지에 대한 이해 필요</a:t>
            </a:r>
            <a:r>
              <a:rPr lang="en-US" altLang="ko-KR" sz="2800"/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506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91308-D4CA-E504-AE08-A4BB6EFE9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Tri-diagonal Matrix A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A3C3D6-202D-69F8-8FC8-E3EC878E9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b="1" i="0">
                <a:effectLst/>
                <a:latin typeface="Söhne"/>
              </a:rPr>
              <a:t>상삼각행렬 </a:t>
            </a:r>
            <a:r>
              <a:rPr lang="en-US" altLang="ko-KR" b="1" i="0">
                <a:effectLst/>
                <a:latin typeface="Söhne"/>
              </a:rPr>
              <a:t>(Upper Diagonal Elements - ci):</a:t>
            </a:r>
            <a:endParaRPr lang="ko-KR" altLang="en-US" b="0" i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effectLst/>
                <a:latin typeface="Söhne"/>
              </a:rPr>
              <a:t>상삼각행렬에 위치한 </a:t>
            </a:r>
            <a:r>
              <a:rPr lang="en-US" altLang="ko-KR" b="0" i="0">
                <a:effectLst/>
                <a:latin typeface="Söhne"/>
              </a:rPr>
              <a:t>ci</a:t>
            </a:r>
            <a:r>
              <a:rPr lang="ko-KR" altLang="en-US" b="0" i="0">
                <a:effectLst/>
                <a:latin typeface="Söhne"/>
              </a:rPr>
              <a:t>는 주 대각선 위에 위치한 성분으로</a:t>
            </a:r>
            <a:r>
              <a:rPr lang="en-US" altLang="ko-KR" b="0" i="0">
                <a:effectLst/>
                <a:latin typeface="Söhne"/>
              </a:rPr>
              <a:t>, </a:t>
            </a:r>
            <a:r>
              <a:rPr lang="ko-KR" altLang="en-US" b="0" i="0">
                <a:effectLst/>
                <a:latin typeface="Söhne"/>
              </a:rPr>
              <a:t>주로 상향 방향의 영향을 나타냅니다</a:t>
            </a:r>
            <a:r>
              <a:rPr lang="en-US" altLang="ko-KR" b="0" i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effectLst/>
                <a:latin typeface="Söhne"/>
              </a:rPr>
              <a:t>ci</a:t>
            </a:r>
            <a:r>
              <a:rPr lang="ko-KR" altLang="en-US" b="0" i="0">
                <a:effectLst/>
                <a:latin typeface="Söhne"/>
              </a:rPr>
              <a:t>는 상삼각행렬의 값이며</a:t>
            </a:r>
            <a:r>
              <a:rPr lang="en-US" altLang="ko-KR" b="0" i="0">
                <a:effectLst/>
                <a:latin typeface="Söhne"/>
              </a:rPr>
              <a:t>, </a:t>
            </a:r>
            <a:r>
              <a:rPr lang="ko-KR" altLang="en-US" b="0" i="0">
                <a:effectLst/>
                <a:latin typeface="Söhne"/>
              </a:rPr>
              <a:t>이것들은 변수 간의 연관성 또는 영향을 나타내기 위해 사용됩니다</a:t>
            </a:r>
            <a:r>
              <a:rPr lang="en-US" altLang="ko-KR" b="0" i="0">
                <a:effectLst/>
                <a:latin typeface="Söhne"/>
              </a:rPr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88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80856-9072-F69E-5CAF-B155C99DC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Tri-diagonal Matrix A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F74095-70BA-2BE0-356D-D12E01E8E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b="1" i="0">
                <a:effectLst/>
                <a:latin typeface="Söhne"/>
              </a:rPr>
              <a:t>하삼각행렬 </a:t>
            </a:r>
            <a:r>
              <a:rPr lang="en-US" altLang="ko-KR" b="1" i="0">
                <a:effectLst/>
                <a:latin typeface="Söhne"/>
              </a:rPr>
              <a:t>(Lower Diagonal Elements - ai):</a:t>
            </a:r>
            <a:endParaRPr lang="ko-KR" altLang="en-US" b="0" i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effectLst/>
                <a:latin typeface="Söhne"/>
              </a:rPr>
              <a:t>하삼각행렬에 위치한 </a:t>
            </a:r>
            <a:r>
              <a:rPr lang="en-US" altLang="ko-KR" b="0" i="0">
                <a:effectLst/>
                <a:latin typeface="Söhne"/>
              </a:rPr>
              <a:t>ai</a:t>
            </a:r>
            <a:r>
              <a:rPr lang="ko-KR" altLang="en-US" b="0" i="0">
                <a:effectLst/>
                <a:latin typeface="Söhne"/>
              </a:rPr>
              <a:t>는 주 대각선 아래에 위치한 성분으로</a:t>
            </a:r>
            <a:r>
              <a:rPr lang="en-US" altLang="ko-KR" b="0" i="0">
                <a:effectLst/>
                <a:latin typeface="Söhne"/>
              </a:rPr>
              <a:t>, </a:t>
            </a:r>
            <a:r>
              <a:rPr lang="ko-KR" altLang="en-US" b="0" i="0">
                <a:effectLst/>
                <a:latin typeface="Söhne"/>
              </a:rPr>
              <a:t>주로 하향 방향의 영향을 나타냅니다</a:t>
            </a:r>
            <a:r>
              <a:rPr lang="en-US" altLang="ko-KR" b="0" i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effectLst/>
                <a:latin typeface="Söhne"/>
              </a:rPr>
              <a:t>ai </a:t>
            </a:r>
            <a:r>
              <a:rPr lang="ko-KR" altLang="en-US" b="0" i="0">
                <a:effectLst/>
                <a:latin typeface="Söhne"/>
              </a:rPr>
              <a:t>값은 변수 간의 연관성 또는 영향을 나타내기 위해 사용됩니다</a:t>
            </a:r>
            <a:r>
              <a:rPr lang="en-US" altLang="ko-KR" b="0" i="0">
                <a:effectLst/>
                <a:latin typeface="Söhne"/>
              </a:rPr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200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87827-F176-248D-3EC2-6E7554FBB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벡터 </a:t>
            </a:r>
            <a:r>
              <a:rPr lang="en-US" altLang="ko-KR"/>
              <a:t>b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63C325-3285-DF7A-9BD7-4A783FBA8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effectLst/>
                <a:latin typeface="Söhne"/>
              </a:rPr>
              <a:t>벡터 </a:t>
            </a:r>
            <a:r>
              <a:rPr lang="en-US" altLang="ko-KR" b="0" i="0">
                <a:effectLst/>
                <a:latin typeface="Söhne"/>
              </a:rPr>
              <a:t>b</a:t>
            </a:r>
            <a:r>
              <a:rPr lang="ko-KR" altLang="en-US" b="0" i="0">
                <a:effectLst/>
                <a:latin typeface="Söhne"/>
              </a:rPr>
              <a:t>는 </a:t>
            </a:r>
            <a:r>
              <a:rPr lang="en-US" altLang="ko-KR" b="0" i="0">
                <a:effectLst/>
                <a:latin typeface="Söhne"/>
              </a:rPr>
              <a:t>Ax=b </a:t>
            </a:r>
            <a:r>
              <a:rPr lang="ko-KR" altLang="en-US" b="0" i="0">
                <a:effectLst/>
                <a:latin typeface="Söhne"/>
              </a:rPr>
              <a:t>선형 시스템에서 우변</a:t>
            </a:r>
            <a:r>
              <a:rPr lang="en-US" altLang="ko-KR" b="0" i="0">
                <a:effectLst/>
                <a:latin typeface="Söhne"/>
              </a:rPr>
              <a:t>(right-hand side)</a:t>
            </a:r>
            <a:r>
              <a:rPr lang="ko-KR" altLang="en-US" b="0" i="0">
                <a:effectLst/>
                <a:latin typeface="Söhne"/>
              </a:rPr>
              <a:t>으로 사용됩니다</a:t>
            </a:r>
            <a:r>
              <a:rPr lang="en-US" altLang="ko-KR" b="0" i="0">
                <a:effectLst/>
                <a:latin typeface="Söhne"/>
              </a:rPr>
              <a:t>. </a:t>
            </a:r>
            <a:r>
              <a:rPr lang="ko-KR" altLang="en-US" b="0" i="0">
                <a:effectLst/>
                <a:latin typeface="Söhne"/>
              </a:rPr>
              <a:t>이 벡터는 선형 방정식의 결과 값</a:t>
            </a:r>
            <a:r>
              <a:rPr lang="en-US" altLang="ko-KR" b="0" i="0">
                <a:effectLst/>
                <a:latin typeface="Söhne"/>
              </a:rPr>
              <a:t>(</a:t>
            </a:r>
            <a:r>
              <a:rPr lang="ko-KR" altLang="en-US" b="0" i="0">
                <a:effectLst/>
                <a:latin typeface="Söhne"/>
              </a:rPr>
              <a:t>상수 항</a:t>
            </a:r>
            <a:r>
              <a:rPr lang="en-US" altLang="ko-KR" b="0" i="0">
                <a:effectLst/>
                <a:latin typeface="Söhne"/>
              </a:rPr>
              <a:t>)</a:t>
            </a:r>
            <a:r>
              <a:rPr lang="ko-KR" altLang="en-US" b="0" i="0">
                <a:effectLst/>
                <a:latin typeface="Söhne"/>
              </a:rPr>
              <a:t>을 나타냅니다</a:t>
            </a:r>
            <a:r>
              <a:rPr lang="en-US" altLang="ko-KR" b="0" i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effectLst/>
                <a:latin typeface="Söhne"/>
              </a:rPr>
              <a:t>b</a:t>
            </a:r>
            <a:r>
              <a:rPr lang="ko-KR" altLang="en-US" b="0" i="0">
                <a:effectLst/>
                <a:latin typeface="Söhne"/>
              </a:rPr>
              <a:t>의 역할은 선형 시스템을 완전하게 정의하고</a:t>
            </a:r>
            <a:r>
              <a:rPr lang="en-US" altLang="ko-KR" b="0" i="0">
                <a:effectLst/>
                <a:latin typeface="Söhne"/>
              </a:rPr>
              <a:t>, </a:t>
            </a:r>
            <a:r>
              <a:rPr lang="ko-KR" altLang="en-US" b="0" i="0">
                <a:effectLst/>
                <a:latin typeface="Söhne"/>
              </a:rPr>
              <a:t>주어진 조건에서 시스템의 해를 찾는 데 필요한 값을 제공하는 것입니다</a:t>
            </a:r>
            <a:r>
              <a:rPr lang="en-US" altLang="ko-KR" b="0" i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effectLst/>
                <a:latin typeface="Söhne"/>
              </a:rPr>
              <a:t>b</a:t>
            </a:r>
            <a:r>
              <a:rPr lang="ko-KR" altLang="en-US" b="0" i="0">
                <a:effectLst/>
                <a:latin typeface="Söhne"/>
              </a:rPr>
              <a:t>는 종종 초기값</a:t>
            </a:r>
            <a:r>
              <a:rPr lang="en-US" altLang="ko-KR" b="0" i="0">
                <a:effectLst/>
                <a:latin typeface="Söhne"/>
              </a:rPr>
              <a:t>, </a:t>
            </a:r>
            <a:r>
              <a:rPr lang="ko-KR" altLang="en-US" b="0" i="0">
                <a:effectLst/>
                <a:latin typeface="Söhne"/>
              </a:rPr>
              <a:t>초기 조건 또는 목표 값을 나타내며</a:t>
            </a:r>
            <a:r>
              <a:rPr lang="en-US" altLang="ko-KR" b="0" i="0">
                <a:effectLst/>
                <a:latin typeface="Söhne"/>
              </a:rPr>
              <a:t>, Ax=b</a:t>
            </a:r>
            <a:r>
              <a:rPr lang="ko-KR" altLang="en-US" b="0" i="0">
                <a:effectLst/>
                <a:latin typeface="Söhne"/>
              </a:rPr>
              <a:t>의 해는 이러한 값과 </a:t>
            </a:r>
            <a:r>
              <a:rPr lang="en-US" altLang="ko-KR" b="0" i="0">
                <a:effectLst/>
                <a:latin typeface="Söhne"/>
              </a:rPr>
              <a:t>A </a:t>
            </a:r>
            <a:r>
              <a:rPr lang="ko-KR" altLang="en-US" b="0" i="0">
                <a:effectLst/>
                <a:latin typeface="Söhne"/>
              </a:rPr>
              <a:t>행렬을 통해 계산됩니다</a:t>
            </a:r>
            <a:r>
              <a:rPr lang="en-US" altLang="ko-KR" b="0" i="0">
                <a:effectLst/>
                <a:latin typeface="Söhne"/>
              </a:rPr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096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1CAB3-EFF2-109F-6150-8A5EFADB4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벡터 </a:t>
            </a:r>
            <a:r>
              <a:rPr lang="en-US" altLang="ko-KR"/>
              <a:t>b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4968EA-7D57-F219-CBFE-C8F96BDFC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effectLst/>
                <a:latin typeface="Söhne"/>
              </a:rPr>
              <a:t>b</a:t>
            </a:r>
            <a:r>
              <a:rPr lang="ko-KR" altLang="en-US" b="0" i="0">
                <a:effectLst/>
                <a:latin typeface="Söhne"/>
              </a:rPr>
              <a:t>의 값은 주로 문제의 특성에 따라 주어집니다</a:t>
            </a:r>
            <a:r>
              <a:rPr lang="en-US" altLang="ko-KR" b="0" i="0">
                <a:effectLst/>
                <a:latin typeface="Söhne"/>
              </a:rPr>
              <a:t>. </a:t>
            </a:r>
            <a:r>
              <a:rPr lang="ko-KR" altLang="en-US" b="0" i="0">
                <a:effectLst/>
                <a:latin typeface="Söhne"/>
              </a:rPr>
              <a:t>예를 들어</a:t>
            </a:r>
            <a:r>
              <a:rPr lang="en-US" altLang="ko-KR" b="0" i="0">
                <a:effectLst/>
                <a:latin typeface="Söhne"/>
              </a:rPr>
              <a:t>, </a:t>
            </a:r>
            <a:r>
              <a:rPr lang="ko-KR" altLang="en-US" b="0" i="0">
                <a:effectLst/>
                <a:latin typeface="Söhne"/>
              </a:rPr>
              <a:t>금융 분야에서 옵션 가격을 평가하는 경우</a:t>
            </a:r>
            <a:r>
              <a:rPr lang="en-US" altLang="ko-KR" b="0" i="0">
                <a:effectLst/>
                <a:latin typeface="Söhne"/>
              </a:rPr>
              <a:t>, b</a:t>
            </a:r>
            <a:r>
              <a:rPr lang="ko-KR" altLang="en-US" b="0" i="0">
                <a:effectLst/>
                <a:latin typeface="Söhne"/>
              </a:rPr>
              <a:t>는 초기 주가</a:t>
            </a:r>
            <a:r>
              <a:rPr lang="en-US" altLang="ko-KR" b="0" i="0">
                <a:effectLst/>
                <a:latin typeface="Söhne"/>
              </a:rPr>
              <a:t>, </a:t>
            </a:r>
            <a:r>
              <a:rPr lang="ko-KR" altLang="en-US" b="0" i="0">
                <a:effectLst/>
                <a:latin typeface="Söhne"/>
              </a:rPr>
              <a:t>행사가격</a:t>
            </a:r>
            <a:r>
              <a:rPr lang="en-US" altLang="ko-KR" b="0" i="0">
                <a:effectLst/>
                <a:latin typeface="Söhne"/>
              </a:rPr>
              <a:t>, </a:t>
            </a:r>
            <a:r>
              <a:rPr lang="ko-KR" altLang="en-US" b="0" i="0">
                <a:effectLst/>
                <a:latin typeface="Söhne"/>
              </a:rPr>
              <a:t>이자율</a:t>
            </a:r>
            <a:r>
              <a:rPr lang="en-US" altLang="ko-KR" b="0" i="0">
                <a:effectLst/>
                <a:latin typeface="Söhne"/>
              </a:rPr>
              <a:t>, </a:t>
            </a:r>
            <a:r>
              <a:rPr lang="ko-KR" altLang="en-US" b="0" i="0">
                <a:effectLst/>
                <a:latin typeface="Söhne"/>
              </a:rPr>
              <a:t>행사일</a:t>
            </a:r>
            <a:r>
              <a:rPr lang="en-US" altLang="ko-KR" b="0" i="0">
                <a:effectLst/>
                <a:latin typeface="Söhne"/>
              </a:rPr>
              <a:t>, </a:t>
            </a:r>
            <a:r>
              <a:rPr lang="ko-KR" altLang="en-US" b="0" i="0">
                <a:effectLst/>
                <a:latin typeface="Söhne"/>
              </a:rPr>
              <a:t>만기일 등과 같은 파생상품과 관련된 초기 조건을 포함할 수 있습니다</a:t>
            </a:r>
            <a:r>
              <a:rPr lang="en-US" altLang="ko-KR" b="0" i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effectLst/>
                <a:latin typeface="Söhne"/>
              </a:rPr>
              <a:t>벡터 </a:t>
            </a:r>
            <a:r>
              <a:rPr lang="en-US" altLang="ko-KR" b="0" i="0">
                <a:effectLst/>
                <a:latin typeface="Söhne"/>
              </a:rPr>
              <a:t>b</a:t>
            </a:r>
            <a:r>
              <a:rPr lang="ko-KR" altLang="en-US" b="0" i="0">
                <a:effectLst/>
                <a:latin typeface="Söhne"/>
              </a:rPr>
              <a:t>의 값은 사용자가 선형 시스템을 풀기 위해 제공하는 입력 데이터로</a:t>
            </a:r>
            <a:r>
              <a:rPr lang="en-US" altLang="ko-KR" b="0" i="0">
                <a:effectLst/>
                <a:latin typeface="Söhne"/>
              </a:rPr>
              <a:t>, </a:t>
            </a:r>
            <a:r>
              <a:rPr lang="ko-KR" altLang="en-US" b="0" i="0">
                <a:effectLst/>
                <a:latin typeface="Söhne"/>
              </a:rPr>
              <a:t>이 값들은 주어진 문제에 따라 다를 수 있으며</a:t>
            </a:r>
            <a:r>
              <a:rPr lang="en-US" altLang="ko-KR" b="0" i="0">
                <a:effectLst/>
                <a:latin typeface="Söhne"/>
              </a:rPr>
              <a:t>, </a:t>
            </a:r>
            <a:r>
              <a:rPr lang="ko-KR" altLang="en-US" b="0" i="0">
                <a:effectLst/>
                <a:latin typeface="Söhne"/>
              </a:rPr>
              <a:t>문제 해결을 위한 초기 조건이나 목표 값을 나타내는 역할을 합니다</a:t>
            </a:r>
            <a:r>
              <a:rPr lang="en-US" altLang="ko-KR" b="0" i="0">
                <a:effectLst/>
                <a:latin typeface="Söhne"/>
              </a:rPr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54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BB5D5-AEF0-CEF7-BF97-0ADE6FF6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벡터 </a:t>
            </a:r>
            <a:r>
              <a:rPr lang="en-US" altLang="ko-KR"/>
              <a:t>b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08AE7-5AA3-1254-3FB3-209540CBC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b="0" i="0">
                <a:effectLst/>
                <a:latin typeface="Söhne"/>
              </a:rPr>
              <a:t>예를 들어</a:t>
            </a:r>
            <a:r>
              <a:rPr lang="en-US" altLang="ko-KR" b="0" i="0">
                <a:effectLst/>
                <a:latin typeface="Söhne"/>
              </a:rPr>
              <a:t>, </a:t>
            </a:r>
            <a:r>
              <a:rPr lang="ko-KR" altLang="en-US" b="0" i="0">
                <a:effectLst/>
                <a:latin typeface="Söhne"/>
              </a:rPr>
              <a:t>주어진 초기 주가와 행사가격으로 옵션의 현재 가치를 계산하려면</a:t>
            </a:r>
            <a:r>
              <a:rPr lang="en-US" altLang="ko-KR" b="0" i="0">
                <a:effectLst/>
                <a:latin typeface="Söhne"/>
              </a:rPr>
              <a:t>, </a:t>
            </a:r>
            <a:r>
              <a:rPr lang="ko-KR" altLang="en-US" b="0" i="0">
                <a:effectLst/>
                <a:latin typeface="Söhne"/>
              </a:rPr>
              <a:t>초기 주가를 </a:t>
            </a:r>
            <a:r>
              <a:rPr lang="en-US" altLang="ko-KR" b="0" i="0">
                <a:effectLst/>
                <a:latin typeface="Söhne"/>
              </a:rPr>
              <a:t>b </a:t>
            </a:r>
            <a:r>
              <a:rPr lang="ko-KR" altLang="en-US" b="0" i="0">
                <a:effectLst/>
                <a:latin typeface="Söhne"/>
              </a:rPr>
              <a:t>벡터에 포함하여 </a:t>
            </a:r>
            <a:r>
              <a:rPr lang="en-US" altLang="ko-KR" b="0" i="0">
                <a:effectLst/>
                <a:latin typeface="Söhne"/>
              </a:rPr>
              <a:t>Ax=b </a:t>
            </a:r>
            <a:r>
              <a:rPr lang="ko-KR" altLang="en-US" b="0" i="0">
                <a:effectLst/>
                <a:latin typeface="Söhne"/>
              </a:rPr>
              <a:t>선형 시스템을 풀면 됩니다</a:t>
            </a:r>
            <a:r>
              <a:rPr lang="en-US" altLang="ko-KR" b="0" i="0">
                <a:effectLst/>
                <a:latin typeface="Söhne"/>
              </a:rPr>
              <a:t>. </a:t>
            </a:r>
            <a:r>
              <a:rPr lang="ko-KR" altLang="en-US" b="0" i="0">
                <a:effectLst/>
                <a:latin typeface="Söhne"/>
              </a:rPr>
              <a:t>마찬가지로</a:t>
            </a:r>
            <a:r>
              <a:rPr lang="en-US" altLang="ko-KR" b="0" i="0">
                <a:effectLst/>
                <a:latin typeface="Söhne"/>
              </a:rPr>
              <a:t>, </a:t>
            </a:r>
            <a:r>
              <a:rPr lang="ko-KR" altLang="en-US" b="0" i="0">
                <a:effectLst/>
                <a:latin typeface="Söhne"/>
              </a:rPr>
              <a:t>다른 문제에서도 </a:t>
            </a:r>
            <a:r>
              <a:rPr lang="en-US" altLang="ko-KR" b="0" i="0">
                <a:effectLst/>
                <a:latin typeface="Söhne"/>
              </a:rPr>
              <a:t>b</a:t>
            </a:r>
            <a:r>
              <a:rPr lang="ko-KR" altLang="en-US" b="0" i="0">
                <a:effectLst/>
                <a:latin typeface="Söhne"/>
              </a:rPr>
              <a:t>는 해당 문제의 초기 조건 또는 목표 값을 나타내어 선형 시스템을 풀 때 중요한 역할을 합니다</a:t>
            </a:r>
            <a:r>
              <a:rPr lang="en-US" altLang="ko-KR" b="0" i="0">
                <a:effectLst/>
                <a:latin typeface="Söhne"/>
              </a:rPr>
              <a:t>.</a:t>
            </a:r>
          </a:p>
          <a:p>
            <a:pPr algn="l"/>
            <a:r>
              <a:rPr lang="ko-KR" altLang="en-US" b="0" i="0">
                <a:effectLst/>
                <a:latin typeface="Söhne"/>
              </a:rPr>
              <a:t>따라서</a:t>
            </a:r>
            <a:r>
              <a:rPr lang="en-US" altLang="ko-KR" b="0" i="0">
                <a:effectLst/>
                <a:latin typeface="Söhne"/>
              </a:rPr>
              <a:t>, b</a:t>
            </a:r>
            <a:r>
              <a:rPr lang="ko-KR" altLang="en-US" b="0" i="0">
                <a:effectLst/>
                <a:latin typeface="Söhne"/>
              </a:rPr>
              <a:t>는 선형 시스템의 완전한 정의를 제공하며</a:t>
            </a:r>
            <a:r>
              <a:rPr lang="en-US" altLang="ko-KR" b="0" i="0">
                <a:effectLst/>
                <a:latin typeface="Söhne"/>
              </a:rPr>
              <a:t>, </a:t>
            </a:r>
            <a:r>
              <a:rPr lang="ko-KR" altLang="en-US" b="0" i="0">
                <a:effectLst/>
                <a:latin typeface="Söhne"/>
              </a:rPr>
              <a:t>문제 해결에 필수적인 입력 데이터로 사용됩니다</a:t>
            </a:r>
            <a:r>
              <a:rPr lang="en-US" altLang="ko-KR" b="0" i="0">
                <a:effectLst/>
                <a:latin typeface="Söhne"/>
              </a:rPr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358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F2177-4F7D-473C-A016-D701F045F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해결법 </a:t>
            </a:r>
            <a:r>
              <a:rPr lang="en-US" altLang="ko-KR"/>
              <a:t>– </a:t>
            </a:r>
            <a:r>
              <a:rPr lang="ko-KR" altLang="en-US"/>
              <a:t>결론 미리 제시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D8C34-F040-701A-0331-10217A27D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Gaussian elimination – </a:t>
            </a:r>
            <a:r>
              <a:rPr lang="ko-KR" altLang="en-US" err="1"/>
              <a:t>피봇</a:t>
            </a:r>
            <a:r>
              <a:rPr lang="ko-KR" altLang="en-US"/>
              <a:t> 선택</a:t>
            </a:r>
            <a:r>
              <a:rPr lang="en-US" altLang="ko-KR"/>
              <a:t>, </a:t>
            </a:r>
            <a:r>
              <a:rPr lang="ko-KR" altLang="en-US"/>
              <a:t>정규화</a:t>
            </a:r>
            <a:r>
              <a:rPr lang="en-US" altLang="ko-KR"/>
              <a:t>, </a:t>
            </a:r>
            <a:r>
              <a:rPr lang="ko-KR" altLang="en-US"/>
              <a:t>소거 각각 </a:t>
            </a:r>
            <a:r>
              <a:rPr lang="en-US" altLang="ko-KR"/>
              <a:t>O(n)</a:t>
            </a:r>
            <a:r>
              <a:rPr lang="ko-KR" altLang="en-US"/>
              <a:t>으로 </a:t>
            </a:r>
            <a:r>
              <a:rPr lang="en-US" altLang="ko-KR"/>
              <a:t>O(n^3)</a:t>
            </a:r>
            <a:r>
              <a:rPr lang="ko-KR" altLang="en-US"/>
              <a:t>의 시간 복잡도</a:t>
            </a:r>
            <a:endParaRPr lang="en-US" altLang="ko-KR"/>
          </a:p>
          <a:p>
            <a:r>
              <a:rPr lang="ko-KR" altLang="en-US" err="1"/>
              <a:t>역행렬</a:t>
            </a:r>
            <a:r>
              <a:rPr lang="ko-KR" altLang="en-US"/>
              <a:t> </a:t>
            </a:r>
            <a:r>
              <a:rPr lang="en-US" altLang="ko-KR"/>
              <a:t>– </a:t>
            </a:r>
            <a:r>
              <a:rPr lang="ko-KR" altLang="en-US"/>
              <a:t>이 또한 </a:t>
            </a:r>
            <a:r>
              <a:rPr lang="en-US" altLang="ko-KR"/>
              <a:t>O(n^3) </a:t>
            </a:r>
            <a:r>
              <a:rPr lang="ko-KR" altLang="en-US"/>
              <a:t>후에 설명</a:t>
            </a:r>
            <a:endParaRPr lang="en-US" altLang="ko-KR"/>
          </a:p>
          <a:p>
            <a:r>
              <a:rPr lang="en-US" altLang="ko-KR"/>
              <a:t>Thomas</a:t>
            </a:r>
            <a:r>
              <a:rPr lang="ko-KR" altLang="en-US"/>
              <a:t> </a:t>
            </a:r>
            <a:r>
              <a:rPr lang="en-US" altLang="ko-KR"/>
              <a:t>algorithm – Tridiagonal Matrix</a:t>
            </a:r>
            <a:r>
              <a:rPr lang="ko-KR" altLang="en-US"/>
              <a:t>의 경우 선형 시스템이기 때문에 시간 복잡도 </a:t>
            </a:r>
            <a:r>
              <a:rPr lang="en-US" altLang="ko-KR"/>
              <a:t>n</a:t>
            </a:r>
          </a:p>
          <a:p>
            <a:r>
              <a:rPr lang="ko-KR" altLang="en-US"/>
              <a:t>매트릭스 곱셈 </a:t>
            </a:r>
            <a:r>
              <a:rPr lang="en-US" altLang="ko-KR"/>
              <a:t>- O(n^3)</a:t>
            </a:r>
          </a:p>
          <a:p>
            <a:r>
              <a:rPr lang="en-US" altLang="ko-KR"/>
              <a:t>LU decomposition – O(n^3)</a:t>
            </a:r>
            <a:r>
              <a:rPr lang="ko-KR" altLang="en-US"/>
              <a:t>이지만 </a:t>
            </a:r>
            <a:r>
              <a:rPr lang="ko-KR" altLang="en-US" err="1"/>
              <a:t>역행렬</a:t>
            </a:r>
            <a:r>
              <a:rPr lang="ko-KR" altLang="en-US"/>
              <a:t> 계산보다는 효율적임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- Thomas algorithm</a:t>
            </a:r>
            <a:r>
              <a:rPr lang="ko-KR" altLang="en-US"/>
              <a:t>의 경우를 주로 </a:t>
            </a:r>
            <a:r>
              <a:rPr lang="ko-KR" altLang="en-US" err="1"/>
              <a:t>알아보려한다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900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9C115-7080-A1D9-707A-5EC8D749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Thomas Algorithm(Tridiagonal matrix algorithm)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F1201-84E3-05E9-5D4D-F83D6DDB4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0">
                <a:effectLst/>
                <a:latin typeface="Arial" panose="020B0604020202020204" pitchFamily="34" charset="0"/>
              </a:rPr>
              <a:t>Thomas algorithm</a:t>
            </a:r>
            <a:r>
              <a:rPr lang="en-US" altLang="ko-KR" b="0" i="0">
                <a:effectLst/>
                <a:latin typeface="Arial" panose="020B0604020202020204" pitchFamily="34" charset="0"/>
              </a:rPr>
              <a:t> (named after </a:t>
            </a:r>
            <a:r>
              <a:rPr lang="en-US" altLang="ko-KR" b="0" i="0" u="none" strike="noStrike">
                <a:effectLst/>
                <a:latin typeface="Arial" panose="020B0604020202020204" pitchFamily="34" charset="0"/>
                <a:hlinkClick r:id="rId2" tooltip="Llewellyn Thoma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Llewellyn Thomas</a:t>
            </a:r>
            <a:r>
              <a:rPr lang="en-US" altLang="ko-KR" b="0" i="0">
                <a:effectLst/>
                <a:latin typeface="Arial" panose="020B0604020202020204" pitchFamily="34" charset="0"/>
              </a:rPr>
              <a:t>), is a simplified form of </a:t>
            </a:r>
            <a:r>
              <a:rPr lang="en-US" altLang="ko-KR" b="0" i="0" u="none" strike="noStrike">
                <a:effectLst/>
                <a:latin typeface="Arial" panose="020B0604020202020204" pitchFamily="34" charset="0"/>
                <a:hlinkClick r:id="rId3" tooltip="Gaussian elimin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Gaussian elimination</a:t>
            </a:r>
            <a:r>
              <a:rPr lang="en-US" altLang="ko-KR" b="0" i="0">
                <a:effectLst/>
                <a:latin typeface="Arial" panose="020B0604020202020204" pitchFamily="34" charset="0"/>
              </a:rPr>
              <a:t> that can be used to solve </a:t>
            </a:r>
            <a:r>
              <a:rPr lang="en-US" altLang="ko-KR" b="0" i="0" u="none" strike="noStrike">
                <a:effectLst/>
                <a:latin typeface="Arial" panose="020B0604020202020204" pitchFamily="34" charset="0"/>
                <a:hlinkClick r:id="rId4" tooltip="Tridiagonal matrix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tridiagonal systems of equations</a:t>
            </a:r>
            <a:r>
              <a:rPr lang="en-US" altLang="ko-KR" b="0" i="0">
                <a:effectLst/>
                <a:latin typeface="Arial" panose="020B0604020202020204" pitchFamily="34" charset="0"/>
              </a:rPr>
              <a:t>. A tridiagonal system for </a:t>
            </a:r>
            <a:r>
              <a:rPr lang="en-US" altLang="ko-KR" b="0" i="1">
                <a:effectLst/>
                <a:latin typeface="Arial" panose="020B0604020202020204" pitchFamily="34" charset="0"/>
              </a:rPr>
              <a:t>n</a:t>
            </a:r>
            <a:r>
              <a:rPr lang="en-US" altLang="ko-KR" b="0" i="0">
                <a:effectLst/>
                <a:latin typeface="Arial" panose="020B0604020202020204" pitchFamily="34" charset="0"/>
              </a:rPr>
              <a:t> unknowns may be written as</a:t>
            </a:r>
            <a:endParaRPr lang="ko-KR" altLang="en-US"/>
          </a:p>
        </p:txBody>
      </p:sp>
      <p:pic>
        <p:nvPicPr>
          <p:cNvPr id="7" name="그림 6" descr="텍스트, 도표, 폰트, 스크린샷이(가) 표시된 사진&#10;&#10;자동 생성된 설명">
            <a:extLst>
              <a:ext uri="{FF2B5EF4-FFF2-40B4-BE49-F238E27FC236}">
                <a16:creationId xmlns:a16="http://schemas.microsoft.com/office/drawing/2014/main" id="{F90049AB-F3C7-CB8F-5A6D-8535243866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08" y="3909878"/>
            <a:ext cx="4686541" cy="257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91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44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6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43" name="Rectangle 47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8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9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B32B6FD-A238-3F05-9D2C-B78B1226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5129116" cy="218609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300"/>
              <a:t>Forward elimination</a:t>
            </a:r>
            <a:br>
              <a:rPr lang="en-US" altLang="ko-KR" sz="3300"/>
            </a:br>
            <a:br>
              <a:rPr lang="en-US" altLang="ko-KR" sz="3300"/>
            </a:br>
            <a:r>
              <a:rPr lang="en-US" altLang="ko-KR" sz="3300"/>
              <a:t>Backward substitution</a:t>
            </a:r>
          </a:p>
        </p:txBody>
      </p:sp>
      <p:pic>
        <p:nvPicPr>
          <p:cNvPr id="5" name="내용 개체 틀 4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693551B7-9C7E-84B3-3FA2-9A9FA8D3C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61" y="540000"/>
            <a:ext cx="5796392" cy="5768725"/>
          </a:xfrm>
          <a:prstGeom prst="rect">
            <a:avLst/>
          </a:prstGeom>
        </p:spPr>
      </p:pic>
      <p:sp>
        <p:nvSpPr>
          <p:cNvPr id="58" name="Content Placeholder 41">
            <a:extLst>
              <a:ext uri="{FF2B5EF4-FFF2-40B4-BE49-F238E27FC236}">
                <a16:creationId xmlns:a16="http://schemas.microsoft.com/office/drawing/2014/main" id="{67B9F8B2-F236-F530-4E21-BBC8584F9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en-US"/>
              <a:t>Forward elimination 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주 대각선 아래의 항들을 소거하는 작업 </a:t>
            </a:r>
            <a:r>
              <a:rPr lang="en-US" altLang="ko-KR"/>
              <a:t>– </a:t>
            </a:r>
            <a:r>
              <a:rPr lang="ko-KR" altLang="en-US"/>
              <a:t>연산회수 </a:t>
            </a:r>
            <a:r>
              <a:rPr lang="en-US" altLang="ko-KR"/>
              <a:t>n</a:t>
            </a:r>
            <a:r>
              <a:rPr lang="ko-KR" altLang="en-US"/>
              <a:t>회 </a:t>
            </a:r>
            <a:endParaRPr lang="en-US" altLang="ko-KR"/>
          </a:p>
          <a:p>
            <a:endParaRPr lang="en-US"/>
          </a:p>
          <a:p>
            <a:r>
              <a:rPr lang="en-US"/>
              <a:t>Back</a:t>
            </a:r>
            <a:r>
              <a:rPr lang="ko-KR" altLang="en-US"/>
              <a:t> </a:t>
            </a:r>
            <a:r>
              <a:rPr lang="en-US" altLang="ko-KR"/>
              <a:t>substitution</a:t>
            </a:r>
          </a:p>
          <a:p>
            <a:pPr marL="0" indent="0">
              <a:buNone/>
            </a:pPr>
            <a:r>
              <a:rPr lang="ko-KR" altLang="en-US"/>
              <a:t>주 대각선 위의 항들을 대체하는 것이므로 연산 회수 </a:t>
            </a:r>
            <a:r>
              <a:rPr lang="en-US" altLang="ko-KR"/>
              <a:t>n</a:t>
            </a:r>
            <a:r>
              <a:rPr lang="ko-KR" altLang="en-US"/>
              <a:t>회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04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58183-E236-AEBC-B250-D41665DF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Complexity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65AF9-8C90-9C73-203D-F5DD1379A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b="1" i="0">
                <a:effectLst/>
                <a:latin typeface="Söhne"/>
              </a:rPr>
              <a:t>시간 복잡도</a:t>
            </a:r>
            <a:r>
              <a:rPr lang="en-US" altLang="ko-KR" b="1" i="0">
                <a:effectLst/>
                <a:latin typeface="Söhne"/>
              </a:rPr>
              <a:t>:</a:t>
            </a:r>
            <a:endParaRPr lang="ko-KR" altLang="en-US" b="0" i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effectLst/>
                <a:latin typeface="Söhne"/>
              </a:rPr>
              <a:t>Thomas Algorithm</a:t>
            </a:r>
            <a:r>
              <a:rPr lang="ko-KR" altLang="en-US" b="0" i="0">
                <a:effectLst/>
                <a:latin typeface="Söhne"/>
              </a:rPr>
              <a:t>의 시간 복잡도는 </a:t>
            </a:r>
            <a:r>
              <a:rPr lang="en-US" altLang="ko-KR" b="0" i="0">
                <a:effectLst/>
                <a:latin typeface="Söhne"/>
              </a:rPr>
              <a:t>O(n)</a:t>
            </a:r>
            <a:r>
              <a:rPr lang="ko-KR" altLang="en-US" b="0" i="0">
                <a:effectLst/>
                <a:latin typeface="Söhne"/>
              </a:rPr>
              <a:t>입니다</a:t>
            </a:r>
            <a:r>
              <a:rPr lang="en-US" altLang="ko-KR" b="0" i="0">
                <a:effectLst/>
                <a:latin typeface="Söhne"/>
              </a:rPr>
              <a:t>. </a:t>
            </a:r>
            <a:r>
              <a:rPr lang="ko-KR" altLang="en-US" err="1">
                <a:latin typeface="Söhne"/>
              </a:rPr>
              <a:t>역행렬</a:t>
            </a:r>
            <a:r>
              <a:rPr lang="ko-KR" altLang="en-US">
                <a:latin typeface="Söhne"/>
              </a:rPr>
              <a:t> 계산은 </a:t>
            </a:r>
            <a:r>
              <a:rPr lang="en-US" altLang="ko-KR">
                <a:latin typeface="Söhne"/>
              </a:rPr>
              <a:t>O(n^3)</a:t>
            </a:r>
            <a:r>
              <a:rPr lang="ko-KR" altLang="en-US">
                <a:latin typeface="Söhne"/>
              </a:rPr>
              <a:t>의 연산에 해당됩니다</a:t>
            </a:r>
            <a:r>
              <a:rPr lang="en-US" altLang="ko-KR">
                <a:latin typeface="Söhne"/>
              </a:rPr>
              <a:t>.</a:t>
            </a:r>
            <a:endParaRPr lang="en-US" altLang="ko-KR" b="0" i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effectLst/>
                <a:latin typeface="Söhne"/>
              </a:rPr>
              <a:t>이것은 선형 시스템의 크기에 선형적으로 증가한다는 것을 의미하며</a:t>
            </a:r>
            <a:r>
              <a:rPr lang="en-US" altLang="ko-KR" b="0" i="0">
                <a:effectLst/>
                <a:latin typeface="Söhne"/>
              </a:rPr>
              <a:t>, </a:t>
            </a:r>
            <a:r>
              <a:rPr lang="ko-KR" altLang="en-US" b="0" i="0">
                <a:effectLst/>
                <a:latin typeface="Söhne"/>
              </a:rPr>
              <a:t>대규모 시스템에서도 빠르게 실행됩니다</a:t>
            </a:r>
            <a:r>
              <a:rPr lang="en-US" altLang="ko-KR" b="0" i="0">
                <a:effectLst/>
                <a:latin typeface="Söhne"/>
              </a:rPr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502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ED974-A08B-476B-B161-D79C4A643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역행렬</a:t>
            </a:r>
            <a:r>
              <a:rPr lang="ko-KR" altLang="en-US"/>
              <a:t> 계산의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64CBA8-89D5-2ECC-8A47-0E2CC742D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function </a:t>
            </a:r>
            <a:r>
              <a:rPr lang="ko-KR" altLang="en-US" err="1"/>
              <a:t>역행렬</a:t>
            </a:r>
            <a:r>
              <a:rPr lang="en-US" altLang="ko-KR"/>
              <a:t>_</a:t>
            </a:r>
            <a:r>
              <a:rPr lang="ko-KR" altLang="en-US"/>
              <a:t>구하기</a:t>
            </a:r>
            <a:r>
              <a:rPr lang="en-US" altLang="ko-KR"/>
              <a:t>(A):</a:t>
            </a:r>
          </a:p>
          <a:p>
            <a:r>
              <a:rPr lang="en-US" altLang="ko-KR"/>
              <a:t>    n = A</a:t>
            </a:r>
            <a:r>
              <a:rPr lang="ko-KR" altLang="en-US"/>
              <a:t>의 행 또는 열의 개수</a:t>
            </a:r>
          </a:p>
          <a:p>
            <a:r>
              <a:rPr lang="ko-KR" altLang="en-US"/>
              <a:t>    </a:t>
            </a:r>
            <a:r>
              <a:rPr lang="en-US" altLang="ko-KR"/>
              <a:t>I = </a:t>
            </a:r>
            <a:r>
              <a:rPr lang="ko-KR" altLang="en-US"/>
              <a:t>단위행렬 생성 </a:t>
            </a:r>
            <a:r>
              <a:rPr lang="en-US" altLang="ko-KR"/>
              <a:t>(n x n)</a:t>
            </a:r>
          </a:p>
          <a:p>
            <a:r>
              <a:rPr lang="en-US" altLang="ko-KR"/>
              <a:t>    </a:t>
            </a:r>
          </a:p>
          <a:p>
            <a:r>
              <a:rPr lang="en-US" altLang="ko-KR"/>
              <a:t>    # A</a:t>
            </a:r>
            <a:r>
              <a:rPr lang="ko-KR" altLang="en-US"/>
              <a:t>의 좌측에 단위행렬을 </a:t>
            </a:r>
            <a:r>
              <a:rPr lang="ko-KR" altLang="en-US" err="1"/>
              <a:t>이어붙임</a:t>
            </a:r>
            <a:endParaRPr lang="ko-KR" altLang="en-US"/>
          </a:p>
          <a:p>
            <a:r>
              <a:rPr lang="ko-KR" altLang="en-US"/>
              <a:t>    </a:t>
            </a:r>
            <a:r>
              <a:rPr lang="en-US" altLang="ko-KR" err="1"/>
              <a:t>augmented_matrix</a:t>
            </a:r>
            <a:r>
              <a:rPr lang="en-US" altLang="ko-KR"/>
              <a:t> = A</a:t>
            </a:r>
            <a:r>
              <a:rPr lang="ko-KR" altLang="en-US"/>
              <a:t>를 </a:t>
            </a:r>
            <a:r>
              <a:rPr lang="en-US" altLang="ko-KR"/>
              <a:t>I</a:t>
            </a:r>
            <a:r>
              <a:rPr lang="ko-KR" altLang="en-US"/>
              <a:t>와 수평으로 </a:t>
            </a:r>
            <a:r>
              <a:rPr lang="ko-KR" altLang="en-US" err="1"/>
              <a:t>이어붙임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7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DDE51-3E36-CEA2-A5F7-D289F7016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FDM </a:t>
            </a:r>
            <a:r>
              <a:rPr lang="ko-KR" altLang="en-US"/>
              <a:t>자산평가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9387C-6D37-6E54-C822-B3CA19785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sz="1800" b="0" i="0">
                <a:effectLst/>
                <a:latin typeface="Söhne"/>
              </a:rPr>
              <a:t>FDM </a:t>
            </a:r>
            <a:r>
              <a:rPr lang="ko-KR" altLang="en-US" sz="1800" b="0" i="0">
                <a:effectLst/>
                <a:latin typeface="Söhne"/>
              </a:rPr>
              <a:t>자산평가</a:t>
            </a:r>
            <a:r>
              <a:rPr lang="en-US" altLang="ko-KR" sz="1800" b="0" i="0">
                <a:effectLst/>
                <a:latin typeface="Söhne"/>
              </a:rPr>
              <a:t>(Finite Difference Method for Asset Valuation)</a:t>
            </a:r>
            <a:r>
              <a:rPr lang="ko-KR" altLang="en-US" sz="1800" b="0" i="0">
                <a:effectLst/>
                <a:latin typeface="Söhne"/>
              </a:rPr>
              <a:t>는 파생상품의 공정 가격을 평가하기 위한 수학적 방법 중 하나입니다</a:t>
            </a:r>
            <a:r>
              <a:rPr lang="en-US" altLang="ko-KR" sz="1800" b="0" i="0">
                <a:effectLst/>
                <a:latin typeface="Söhne"/>
              </a:rPr>
              <a:t>. </a:t>
            </a:r>
            <a:r>
              <a:rPr lang="ko-KR" altLang="en-US" sz="1800" b="0" i="0">
                <a:effectLst/>
                <a:latin typeface="Söhne"/>
              </a:rPr>
              <a:t>이 방법은 금융 분야에서 사용되며</a:t>
            </a:r>
            <a:r>
              <a:rPr lang="en-US" altLang="ko-KR" sz="1800" b="0" i="0">
                <a:effectLst/>
                <a:latin typeface="Söhne"/>
              </a:rPr>
              <a:t>, </a:t>
            </a:r>
            <a:r>
              <a:rPr lang="ko-KR" altLang="en-US" sz="1800" b="0" i="0">
                <a:effectLst/>
                <a:latin typeface="Söhne"/>
              </a:rPr>
              <a:t>옵션 및 다른 파생상품의 가치를 계산하는 데 널리 활용됩니다</a:t>
            </a:r>
            <a:r>
              <a:rPr lang="en-US" altLang="ko-KR" sz="1800" b="0" i="0">
                <a:effectLst/>
                <a:latin typeface="Söhne"/>
              </a:rPr>
              <a:t>.</a:t>
            </a:r>
          </a:p>
          <a:p>
            <a:pPr algn="l"/>
            <a:r>
              <a:rPr lang="en-US" altLang="ko-KR" sz="1800" b="0" i="0">
                <a:effectLst/>
                <a:latin typeface="Söhne"/>
              </a:rPr>
              <a:t>FDM </a:t>
            </a:r>
            <a:r>
              <a:rPr lang="ko-KR" altLang="en-US" sz="1800" b="0" i="0">
                <a:effectLst/>
                <a:latin typeface="Söhne"/>
              </a:rPr>
              <a:t>자산평가는 유한 차이법을 기반으로 하며</a:t>
            </a:r>
            <a:r>
              <a:rPr lang="en-US" altLang="ko-KR" sz="1800" b="0" i="0">
                <a:effectLst/>
                <a:latin typeface="Söhne"/>
              </a:rPr>
              <a:t>, </a:t>
            </a:r>
            <a:r>
              <a:rPr lang="ko-KR" altLang="en-US" sz="1800" b="0" i="0">
                <a:effectLst/>
                <a:latin typeface="Söhne"/>
              </a:rPr>
              <a:t>주로 확률 미분 방정식을 사용하여 파생상품의 가치를 시간과 가격에 대한 그리드</a:t>
            </a:r>
            <a:r>
              <a:rPr lang="en-US" altLang="ko-KR" sz="1800" b="0" i="0">
                <a:effectLst/>
                <a:latin typeface="Söhne"/>
              </a:rPr>
              <a:t>(grid)</a:t>
            </a:r>
            <a:r>
              <a:rPr lang="ko-KR" altLang="en-US" sz="1800" b="0" i="0">
                <a:effectLst/>
                <a:latin typeface="Söhne"/>
              </a:rPr>
              <a:t>로 나누어 계산합니다</a:t>
            </a:r>
            <a:r>
              <a:rPr lang="en-US" altLang="ko-KR" sz="1800" b="0" i="0">
                <a:effectLst/>
                <a:latin typeface="Söhne"/>
              </a:rPr>
              <a:t>. </a:t>
            </a:r>
            <a:r>
              <a:rPr lang="ko-KR" altLang="en-US" sz="1800" b="0" i="0">
                <a:effectLst/>
                <a:latin typeface="Söhne"/>
              </a:rPr>
              <a:t>이 그리드에서 시간과 가격을 이산적인 단계로 분할하여 모델을 구축하고 이를 사용하여 파생상품의 현재 가치를 추정합니다</a:t>
            </a:r>
            <a:r>
              <a:rPr lang="en-US" altLang="ko-KR" sz="1800" b="0" i="0">
                <a:effectLst/>
                <a:latin typeface="Söhne"/>
              </a:rPr>
              <a:t>. FDM</a:t>
            </a:r>
            <a:r>
              <a:rPr lang="ko-KR" altLang="en-US" sz="1800" b="0" i="0">
                <a:effectLst/>
                <a:latin typeface="Söhne"/>
              </a:rPr>
              <a:t>은 </a:t>
            </a:r>
            <a:r>
              <a:rPr lang="en-US" altLang="ko-KR" sz="1800" b="0" i="0">
                <a:effectLst/>
                <a:latin typeface="Söhne"/>
              </a:rPr>
              <a:t>Black-Scholes </a:t>
            </a:r>
            <a:r>
              <a:rPr lang="ko-KR" altLang="en-US" sz="1800" b="0" i="0">
                <a:effectLst/>
                <a:latin typeface="Söhne"/>
              </a:rPr>
              <a:t>모델 및 다른 옵션 평가 모델에 적용될 수 있으며</a:t>
            </a:r>
            <a:r>
              <a:rPr lang="en-US" altLang="ko-KR" sz="1800" b="0" i="0">
                <a:effectLst/>
                <a:latin typeface="Söhne"/>
              </a:rPr>
              <a:t>, </a:t>
            </a:r>
            <a:r>
              <a:rPr lang="ko-KR" altLang="en-US" sz="1800" b="0" i="0">
                <a:effectLst/>
                <a:latin typeface="Söhne"/>
              </a:rPr>
              <a:t>주로 수치해석 방법 중 하나로 간주됩니다</a:t>
            </a:r>
            <a:r>
              <a:rPr lang="en-US" altLang="ko-KR" sz="1800" b="0" i="0">
                <a:effectLst/>
                <a:latin typeface="Söhne"/>
              </a:rPr>
              <a:t>.</a:t>
            </a:r>
          </a:p>
          <a:p>
            <a:pPr algn="l"/>
            <a:r>
              <a:rPr lang="en-US" altLang="ko-KR" sz="1800" b="0" i="0">
                <a:effectLst/>
                <a:latin typeface="Söhne"/>
              </a:rPr>
              <a:t>FDM </a:t>
            </a:r>
            <a:r>
              <a:rPr lang="ko-KR" altLang="en-US" sz="1800" b="0" i="0">
                <a:effectLst/>
                <a:latin typeface="Söhne"/>
              </a:rPr>
              <a:t>자산평가는 파생상품 평가</a:t>
            </a:r>
            <a:r>
              <a:rPr lang="en-US" altLang="ko-KR" sz="1800" b="0" i="0">
                <a:effectLst/>
                <a:latin typeface="Söhne"/>
              </a:rPr>
              <a:t>, </a:t>
            </a:r>
            <a:r>
              <a:rPr lang="ko-KR" altLang="en-US" sz="1800" b="0" i="0">
                <a:effectLst/>
                <a:latin typeface="Söhne"/>
              </a:rPr>
              <a:t>위험 관리 및 투자 의사 결정을 위한 중요한 도구 중 하나로 금융 업계에서 널리 사용됩니다</a:t>
            </a:r>
            <a:r>
              <a:rPr lang="en-US" altLang="ko-KR" sz="1800" b="0" i="0">
                <a:effectLst/>
                <a:latin typeface="Söhne"/>
              </a:rPr>
              <a:t>. </a:t>
            </a:r>
            <a:r>
              <a:rPr lang="ko-KR" altLang="en-US" sz="1800" b="0" i="0">
                <a:effectLst/>
                <a:latin typeface="Söhne"/>
              </a:rPr>
              <a:t>이 방법을 사용하여 옵션의 가치</a:t>
            </a:r>
            <a:r>
              <a:rPr lang="en-US" altLang="ko-KR" sz="1800" b="0" i="0">
                <a:effectLst/>
                <a:latin typeface="Söhne"/>
              </a:rPr>
              <a:t>, </a:t>
            </a:r>
            <a:r>
              <a:rPr lang="ko-KR" altLang="en-US" sz="1800" b="0" i="0">
                <a:effectLst/>
                <a:latin typeface="Söhne"/>
              </a:rPr>
              <a:t>가격 민감도</a:t>
            </a:r>
            <a:r>
              <a:rPr lang="en-US" altLang="ko-KR" sz="1800" b="0" i="0">
                <a:effectLst/>
                <a:latin typeface="Söhne"/>
              </a:rPr>
              <a:t>(</a:t>
            </a:r>
            <a:r>
              <a:rPr lang="ko-KR" altLang="en-US" sz="1800" b="0" i="0">
                <a:effectLst/>
                <a:latin typeface="Söhne"/>
              </a:rPr>
              <a:t>그리스</a:t>
            </a:r>
            <a:r>
              <a:rPr lang="en-US" altLang="ko-KR" sz="1800" b="0" i="0">
                <a:effectLst/>
                <a:latin typeface="Söhne"/>
              </a:rPr>
              <a:t>) </a:t>
            </a:r>
            <a:r>
              <a:rPr lang="ko-KR" altLang="en-US" sz="1800" b="0" i="0">
                <a:effectLst/>
                <a:latin typeface="Söhne"/>
              </a:rPr>
              <a:t>등을 계산하고 다양한 상황에서 시나리오 분석을 수행할 수 있습니다</a:t>
            </a:r>
            <a:r>
              <a:rPr lang="en-US" altLang="ko-KR" sz="1800" b="0" i="0">
                <a:effectLst/>
                <a:latin typeface="Söhne"/>
              </a:rPr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635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20298-5D8C-C589-9A2A-9D5724F42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역행렬</a:t>
            </a:r>
            <a:r>
              <a:rPr lang="ko-KR" altLang="en-US"/>
              <a:t> 계산의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8567C0-B433-ED49-063C-83DCD9FEA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# </a:t>
            </a:r>
            <a:r>
              <a:rPr lang="ko-KR" altLang="en-US"/>
              <a:t>가우스 소거법을 사용하여 </a:t>
            </a:r>
            <a:r>
              <a:rPr lang="en-US" altLang="ko-KR" err="1"/>
              <a:t>augmented_matrix</a:t>
            </a:r>
            <a:r>
              <a:rPr lang="ko-KR" altLang="en-US"/>
              <a:t>를 상삼각행렬로 만듦</a:t>
            </a:r>
          </a:p>
          <a:p>
            <a:r>
              <a:rPr lang="ko-KR" altLang="en-US"/>
              <a:t>    </a:t>
            </a:r>
            <a:r>
              <a:rPr lang="en-US" altLang="ko-KR"/>
              <a:t>for </a:t>
            </a:r>
            <a:r>
              <a:rPr lang="en-US" altLang="ko-KR" err="1"/>
              <a:t>i</a:t>
            </a:r>
            <a:r>
              <a:rPr lang="en-US" altLang="ko-KR"/>
              <a:t> = 1 to n:</a:t>
            </a:r>
          </a:p>
          <a:p>
            <a:r>
              <a:rPr lang="en-US" altLang="ko-KR"/>
              <a:t>        # </a:t>
            </a:r>
            <a:r>
              <a:rPr lang="ko-KR" altLang="en-US"/>
              <a:t>현재 대각원소가 </a:t>
            </a:r>
            <a:r>
              <a:rPr lang="en-US" altLang="ko-KR"/>
              <a:t>0</a:t>
            </a:r>
            <a:r>
              <a:rPr lang="ko-KR" altLang="en-US"/>
              <a:t>인 경우</a:t>
            </a:r>
            <a:r>
              <a:rPr lang="en-US" altLang="ko-KR"/>
              <a:t>, </a:t>
            </a:r>
            <a:r>
              <a:rPr lang="ko-KR" altLang="en-US" err="1"/>
              <a:t>피봇</a:t>
            </a:r>
            <a:r>
              <a:rPr lang="ko-KR" altLang="en-US"/>
              <a:t> 선택</a:t>
            </a:r>
          </a:p>
          <a:p>
            <a:r>
              <a:rPr lang="ko-KR" altLang="en-US"/>
              <a:t>        </a:t>
            </a:r>
            <a:r>
              <a:rPr lang="en-US" altLang="ko-KR"/>
              <a:t>if </a:t>
            </a:r>
            <a:r>
              <a:rPr lang="en-US" altLang="ko-KR" err="1"/>
              <a:t>augmented_matrix</a:t>
            </a:r>
            <a:r>
              <a:rPr lang="en-US" altLang="ko-KR"/>
              <a:t>[</a:t>
            </a:r>
            <a:r>
              <a:rPr lang="en-US" altLang="ko-KR" err="1"/>
              <a:t>i</a:t>
            </a:r>
            <a:r>
              <a:rPr lang="en-US" altLang="ko-KR"/>
              <a:t>][</a:t>
            </a:r>
            <a:r>
              <a:rPr lang="en-US" altLang="ko-KR" err="1"/>
              <a:t>i</a:t>
            </a:r>
            <a:r>
              <a:rPr lang="en-US" altLang="ko-KR"/>
              <a:t>] == 0:</a:t>
            </a:r>
          </a:p>
          <a:p>
            <a:r>
              <a:rPr lang="en-US" altLang="ko-KR"/>
              <a:t>            </a:t>
            </a:r>
            <a:r>
              <a:rPr lang="ko-KR" altLang="en-US"/>
              <a:t>다른 행과 교환하여 </a:t>
            </a:r>
            <a:r>
              <a:rPr lang="en-US" altLang="ko-KR"/>
              <a:t>0</a:t>
            </a:r>
            <a:r>
              <a:rPr lang="ko-KR" altLang="en-US"/>
              <a:t>이 아닌 </a:t>
            </a:r>
            <a:r>
              <a:rPr lang="ko-KR" altLang="en-US" err="1"/>
              <a:t>피봇</a:t>
            </a:r>
            <a:r>
              <a:rPr lang="ko-KR" altLang="en-US"/>
              <a:t> 선택</a:t>
            </a:r>
          </a:p>
        </p:txBody>
      </p:sp>
    </p:spTree>
    <p:extLst>
      <p:ext uri="{BB962C8B-B14F-4D97-AF65-F5344CB8AC3E}">
        <p14:creationId xmlns:p14="http://schemas.microsoft.com/office/powerpoint/2010/main" val="2144773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EC050-FD85-0EBE-0BCA-5A77D1D3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역행렬</a:t>
            </a:r>
            <a:r>
              <a:rPr lang="ko-KR" altLang="en-US"/>
              <a:t> 계산의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CB7E84-9183-0455-38AD-590D624CE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# </a:t>
            </a:r>
            <a:r>
              <a:rPr lang="ko-KR" altLang="en-US" err="1"/>
              <a:t>피봇을</a:t>
            </a:r>
            <a:r>
              <a:rPr lang="ko-KR" altLang="en-US"/>
              <a:t> 사용하여 대각원소 아래의 모든 원소를 </a:t>
            </a:r>
            <a:r>
              <a:rPr lang="en-US" altLang="ko-KR"/>
              <a:t>0</a:t>
            </a:r>
            <a:r>
              <a:rPr lang="ko-KR" altLang="en-US"/>
              <a:t>으로 만듦</a:t>
            </a:r>
          </a:p>
          <a:p>
            <a:r>
              <a:rPr lang="ko-KR" altLang="en-US"/>
              <a:t>        </a:t>
            </a:r>
            <a:r>
              <a:rPr lang="en-US" altLang="ko-KR"/>
              <a:t>for j = </a:t>
            </a:r>
            <a:r>
              <a:rPr lang="en-US" altLang="ko-KR" err="1"/>
              <a:t>i</a:t>
            </a:r>
            <a:r>
              <a:rPr lang="en-US" altLang="ko-KR"/>
              <a:t> + 1 to n:</a:t>
            </a:r>
          </a:p>
          <a:p>
            <a:r>
              <a:rPr lang="en-US" altLang="ko-KR"/>
              <a:t>            </a:t>
            </a:r>
            <a:r>
              <a:rPr lang="ko-KR" altLang="en-US"/>
              <a:t>비율 </a:t>
            </a:r>
            <a:r>
              <a:rPr lang="en-US" altLang="ko-KR"/>
              <a:t>= </a:t>
            </a:r>
            <a:r>
              <a:rPr lang="en-US" altLang="ko-KR" err="1"/>
              <a:t>augmented_matrix</a:t>
            </a:r>
            <a:r>
              <a:rPr lang="en-US" altLang="ko-KR"/>
              <a:t>[j][</a:t>
            </a:r>
            <a:r>
              <a:rPr lang="en-US" altLang="ko-KR" err="1"/>
              <a:t>i</a:t>
            </a:r>
            <a:r>
              <a:rPr lang="en-US" altLang="ko-KR"/>
              <a:t>] / </a:t>
            </a:r>
            <a:r>
              <a:rPr lang="en-US" altLang="ko-KR" err="1"/>
              <a:t>augmented_matrix</a:t>
            </a:r>
            <a:r>
              <a:rPr lang="en-US" altLang="ko-KR"/>
              <a:t>[</a:t>
            </a:r>
            <a:r>
              <a:rPr lang="en-US" altLang="ko-KR" err="1"/>
              <a:t>i</a:t>
            </a:r>
            <a:r>
              <a:rPr lang="en-US" altLang="ko-KR"/>
              <a:t>][</a:t>
            </a:r>
            <a:r>
              <a:rPr lang="en-US" altLang="ko-KR" err="1"/>
              <a:t>i</a:t>
            </a:r>
            <a:r>
              <a:rPr lang="en-US" altLang="ko-KR"/>
              <a:t>]</a:t>
            </a:r>
          </a:p>
          <a:p>
            <a:r>
              <a:rPr lang="en-US" altLang="ko-KR"/>
              <a:t>            for k = 1 to 2n:</a:t>
            </a:r>
          </a:p>
          <a:p>
            <a:r>
              <a:rPr lang="en-US" altLang="ko-KR"/>
              <a:t>                </a:t>
            </a:r>
            <a:r>
              <a:rPr lang="en-US" altLang="ko-KR" err="1"/>
              <a:t>augmented_matrix</a:t>
            </a:r>
            <a:r>
              <a:rPr lang="en-US" altLang="ko-KR"/>
              <a:t>[j][k] -= </a:t>
            </a:r>
            <a:r>
              <a:rPr lang="ko-KR" altLang="en-US"/>
              <a:t>비율 * </a:t>
            </a:r>
            <a:r>
              <a:rPr lang="en-US" altLang="ko-KR" err="1"/>
              <a:t>augmented_matrix</a:t>
            </a:r>
            <a:r>
              <a:rPr lang="en-US" altLang="ko-KR"/>
              <a:t>[</a:t>
            </a:r>
            <a:r>
              <a:rPr lang="en-US" altLang="ko-KR" err="1"/>
              <a:t>i</a:t>
            </a:r>
            <a:r>
              <a:rPr lang="en-US" altLang="ko-KR"/>
              <a:t>][k]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929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EC050-FD85-0EBE-0BCA-5A77D1D3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역행렬</a:t>
            </a:r>
            <a:r>
              <a:rPr lang="ko-KR" altLang="en-US"/>
              <a:t> 계산의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CB7E84-9183-0455-38AD-590D624CE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# </a:t>
            </a:r>
            <a:r>
              <a:rPr lang="ko-KR" altLang="en-US"/>
              <a:t>상삼각행렬을 역행렬로 변환</a:t>
            </a:r>
          </a:p>
          <a:p>
            <a:r>
              <a:rPr lang="ko-KR" altLang="en-US"/>
              <a:t>    </a:t>
            </a:r>
            <a:r>
              <a:rPr lang="en-US" altLang="ko-KR"/>
              <a:t>for </a:t>
            </a:r>
            <a:r>
              <a:rPr lang="en-US" altLang="ko-KR" err="1"/>
              <a:t>i</a:t>
            </a:r>
            <a:r>
              <a:rPr lang="en-US" altLang="ko-KR"/>
              <a:t> = n to 1:</a:t>
            </a:r>
          </a:p>
          <a:p>
            <a:r>
              <a:rPr lang="en-US" altLang="ko-KR"/>
              <a:t>        for j = </a:t>
            </a:r>
            <a:r>
              <a:rPr lang="en-US" altLang="ko-KR" err="1"/>
              <a:t>i</a:t>
            </a:r>
            <a:r>
              <a:rPr lang="en-US" altLang="ko-KR"/>
              <a:t> - 1 to 1:</a:t>
            </a:r>
          </a:p>
          <a:p>
            <a:r>
              <a:rPr lang="en-US" altLang="ko-KR"/>
              <a:t>            </a:t>
            </a:r>
            <a:r>
              <a:rPr lang="ko-KR" altLang="en-US"/>
              <a:t>비율 </a:t>
            </a:r>
            <a:r>
              <a:rPr lang="en-US" altLang="ko-KR"/>
              <a:t>= </a:t>
            </a:r>
            <a:r>
              <a:rPr lang="en-US" altLang="ko-KR" err="1"/>
              <a:t>augmented_matrix</a:t>
            </a:r>
            <a:r>
              <a:rPr lang="en-US" altLang="ko-KR"/>
              <a:t>[j][</a:t>
            </a:r>
            <a:r>
              <a:rPr lang="en-US" altLang="ko-KR" err="1"/>
              <a:t>i</a:t>
            </a:r>
            <a:r>
              <a:rPr lang="en-US" altLang="ko-KR"/>
              <a:t>] / </a:t>
            </a:r>
            <a:r>
              <a:rPr lang="en-US" altLang="ko-KR" err="1"/>
              <a:t>augmented_matrix</a:t>
            </a:r>
            <a:r>
              <a:rPr lang="en-US" altLang="ko-KR"/>
              <a:t>[</a:t>
            </a:r>
            <a:r>
              <a:rPr lang="en-US" altLang="ko-KR" err="1"/>
              <a:t>i</a:t>
            </a:r>
            <a:r>
              <a:rPr lang="en-US" altLang="ko-KR"/>
              <a:t>][</a:t>
            </a:r>
            <a:r>
              <a:rPr lang="en-US" altLang="ko-KR" err="1"/>
              <a:t>i</a:t>
            </a:r>
            <a:r>
              <a:rPr lang="en-US" altLang="ko-KR"/>
              <a:t>]</a:t>
            </a:r>
          </a:p>
          <a:p>
            <a:r>
              <a:rPr lang="en-US" altLang="ko-KR"/>
              <a:t>            for k = 1 to 2n:</a:t>
            </a:r>
          </a:p>
          <a:p>
            <a:r>
              <a:rPr lang="en-US" altLang="ko-KR"/>
              <a:t>                </a:t>
            </a:r>
            <a:r>
              <a:rPr lang="en-US" altLang="ko-KR" err="1"/>
              <a:t>augmented_matrix</a:t>
            </a:r>
            <a:r>
              <a:rPr lang="en-US" altLang="ko-KR"/>
              <a:t>[j][k] -= </a:t>
            </a:r>
            <a:r>
              <a:rPr lang="ko-KR" altLang="en-US"/>
              <a:t>비율 * </a:t>
            </a:r>
            <a:r>
              <a:rPr lang="en-US" altLang="ko-KR" err="1"/>
              <a:t>augmented_matrix</a:t>
            </a:r>
            <a:r>
              <a:rPr lang="en-US" altLang="ko-KR"/>
              <a:t>[</a:t>
            </a:r>
            <a:r>
              <a:rPr lang="en-US" altLang="ko-KR" err="1"/>
              <a:t>i</a:t>
            </a:r>
            <a:r>
              <a:rPr lang="en-US" altLang="ko-KR"/>
              <a:t>][k]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5411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EC050-FD85-0EBE-0BCA-5A77D1D3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역행렬</a:t>
            </a:r>
            <a:r>
              <a:rPr lang="ko-KR" altLang="en-US"/>
              <a:t> 계산의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CB7E84-9183-0455-38AD-590D624CE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# </a:t>
            </a:r>
            <a:r>
              <a:rPr lang="ko-KR" altLang="en-US" err="1"/>
              <a:t>정규화하여</a:t>
            </a:r>
            <a:r>
              <a:rPr lang="ko-KR" altLang="en-US"/>
              <a:t> 단위행렬 부분만 남김</a:t>
            </a:r>
          </a:p>
          <a:p>
            <a:r>
              <a:rPr lang="ko-KR" altLang="en-US"/>
              <a:t>    </a:t>
            </a:r>
            <a:r>
              <a:rPr lang="en-US" altLang="ko-KR"/>
              <a:t>for </a:t>
            </a:r>
            <a:r>
              <a:rPr lang="en-US" altLang="ko-KR" err="1"/>
              <a:t>i</a:t>
            </a:r>
            <a:r>
              <a:rPr lang="en-US" altLang="ko-KR"/>
              <a:t> = 1 to n:</a:t>
            </a:r>
          </a:p>
          <a:p>
            <a:r>
              <a:rPr lang="en-US" altLang="ko-KR"/>
              <a:t>        </a:t>
            </a:r>
            <a:r>
              <a:rPr lang="ko-KR" altLang="en-US"/>
              <a:t>비율 </a:t>
            </a:r>
            <a:r>
              <a:rPr lang="en-US" altLang="ko-KR"/>
              <a:t>= 1 / </a:t>
            </a:r>
            <a:r>
              <a:rPr lang="en-US" altLang="ko-KR" err="1"/>
              <a:t>augmented_matrix</a:t>
            </a:r>
            <a:r>
              <a:rPr lang="en-US" altLang="ko-KR"/>
              <a:t>[</a:t>
            </a:r>
            <a:r>
              <a:rPr lang="en-US" altLang="ko-KR" err="1"/>
              <a:t>i</a:t>
            </a:r>
            <a:r>
              <a:rPr lang="en-US" altLang="ko-KR"/>
              <a:t>][</a:t>
            </a:r>
            <a:r>
              <a:rPr lang="en-US" altLang="ko-KR" err="1"/>
              <a:t>i</a:t>
            </a:r>
            <a:r>
              <a:rPr lang="en-US" altLang="ko-KR"/>
              <a:t>]</a:t>
            </a:r>
          </a:p>
          <a:p>
            <a:r>
              <a:rPr lang="en-US" altLang="ko-KR"/>
              <a:t>        for j = 1 to 2n:</a:t>
            </a:r>
          </a:p>
          <a:p>
            <a:r>
              <a:rPr lang="en-US" altLang="ko-KR"/>
              <a:t>            </a:t>
            </a:r>
            <a:r>
              <a:rPr lang="en-US" altLang="ko-KR" err="1"/>
              <a:t>augmented_matrix</a:t>
            </a:r>
            <a:r>
              <a:rPr lang="en-US" altLang="ko-KR"/>
              <a:t>[</a:t>
            </a:r>
            <a:r>
              <a:rPr lang="en-US" altLang="ko-KR" err="1"/>
              <a:t>i</a:t>
            </a:r>
            <a:r>
              <a:rPr lang="en-US" altLang="ko-KR"/>
              <a:t>][j] *= </a:t>
            </a:r>
            <a:r>
              <a:rPr lang="ko-KR" altLang="en-US"/>
              <a:t>비율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945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EC050-FD85-0EBE-0BCA-5A77D1D3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역행렬</a:t>
            </a:r>
            <a:r>
              <a:rPr lang="ko-KR" altLang="en-US"/>
              <a:t> 계산의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CB7E84-9183-0455-38AD-590D624CE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# </a:t>
            </a:r>
            <a:r>
              <a:rPr lang="ko-KR" altLang="en-US" err="1"/>
              <a:t>역행렬</a:t>
            </a:r>
            <a:r>
              <a:rPr lang="ko-KR" altLang="en-US"/>
              <a:t> 반환</a:t>
            </a:r>
          </a:p>
          <a:p>
            <a:r>
              <a:rPr lang="ko-KR" altLang="en-US"/>
              <a:t>    </a:t>
            </a:r>
            <a:r>
              <a:rPr lang="en-US" altLang="ko-KR" err="1"/>
              <a:t>inverse_matrix</a:t>
            </a:r>
            <a:r>
              <a:rPr lang="en-US" altLang="ko-KR"/>
              <a:t> = </a:t>
            </a:r>
            <a:r>
              <a:rPr lang="en-US" altLang="ko-KR" err="1"/>
              <a:t>augmented_matrix</a:t>
            </a:r>
            <a:r>
              <a:rPr lang="en-US" altLang="ko-KR"/>
              <a:t>[:, n+1:]</a:t>
            </a:r>
          </a:p>
          <a:p>
            <a:r>
              <a:rPr lang="en-US" altLang="ko-KR"/>
              <a:t>    return </a:t>
            </a:r>
            <a:r>
              <a:rPr lang="en-US" altLang="ko-KR" err="1"/>
              <a:t>inverse_matrix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364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AAA8D-A532-BFC9-DF3F-9CF067CD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역행렬</a:t>
            </a:r>
            <a:r>
              <a:rPr lang="ko-KR" altLang="en-US"/>
              <a:t> 계산의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536042-C9F4-F8D1-01E9-83D76BE30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Time complexity </a:t>
            </a:r>
            <a:r>
              <a:rPr lang="ko-KR" altLang="en-US"/>
              <a:t>의 최대 차수  </a:t>
            </a:r>
            <a:r>
              <a:rPr lang="en-US" altLang="ko-KR"/>
              <a:t>n^3</a:t>
            </a:r>
            <a:r>
              <a:rPr lang="ko-KR" altLang="en-US"/>
              <a:t>이므로 </a:t>
            </a:r>
            <a:r>
              <a:rPr lang="en-US" altLang="ko-KR"/>
              <a:t>O(n^3)</a:t>
            </a:r>
            <a:r>
              <a:rPr lang="ko-KR" altLang="en-US"/>
              <a:t>으로 볼 수 있음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61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93F1402-2867-4C4F-A1BA-606198AD7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4514" y="-87086"/>
            <a:ext cx="4320000" cy="4320000"/>
          </a:xfrm>
          <a:prstGeom prst="ellipse">
            <a:avLst/>
          </a:prstGeom>
          <a:solidFill>
            <a:schemeClr val="accent3">
              <a:alpha val="96000"/>
            </a:schemeClr>
          </a:solidFill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887A981-7310-4FDA-96E6-73ECCD6C4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3874" y="3600"/>
            <a:ext cx="6854400" cy="68544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ED4C940-D8EF-42FB-B65E-81A70494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" y="1640114"/>
            <a:ext cx="5217886" cy="521788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60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6A1B230-58D0-41AA-8ACD-0AE93078B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6000" y="0"/>
            <a:ext cx="10800000" cy="6858000"/>
            <a:chOff x="2328000" y="0"/>
            <a:chExt cx="2880000" cy="1440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1B32BAF-B8A7-40EA-8C6C-3409A4268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6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AB64E17-54DF-4E9F-BB8F-9619CAE1A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32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7AEDD01-B338-442A-9214-A38E48E3F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048499" y="1714500"/>
            <a:ext cx="6858000" cy="3429000"/>
            <a:chOff x="0" y="0"/>
            <a:chExt cx="2880000" cy="14400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444701A-B337-4728-803C-208856DC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7B1125A-A245-40E7-937C-DB195DADF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45038F8-360D-46AD-B2F1-47DAB7AA0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60000">
                <a:schemeClr val="accent3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297267-64FC-46DE-88B8-E76DC4691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8CECB71-B0C1-BD90-159D-AFFB2AD3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5500"/>
              <a:t>Thomas algorithm</a:t>
            </a:r>
            <a:r>
              <a:rPr lang="ko-KR" altLang="en-US" sz="5500"/>
              <a:t>의 코드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0A09031-1697-4CF1-8372-9D6B798ED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7424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내용 개체 틀 5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79FA9BD8-BEFB-DA3C-91CF-B39738AE9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652" y="549274"/>
            <a:ext cx="5284295" cy="575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950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267DE-2191-8466-EC28-BCD77CD8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efficiency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30624F-1B5D-20CE-B7E5-71BC3C811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b="1" i="0">
                <a:effectLst/>
                <a:latin typeface="Söhne"/>
              </a:rPr>
              <a:t>효율성</a:t>
            </a:r>
            <a:r>
              <a:rPr lang="en-US" altLang="ko-KR" b="1" i="0">
                <a:effectLst/>
                <a:latin typeface="Söhne"/>
              </a:rPr>
              <a:t>:</a:t>
            </a:r>
            <a:endParaRPr lang="ko-KR" altLang="en-US" b="0" i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effectLst/>
                <a:latin typeface="Söhne"/>
              </a:rPr>
              <a:t>Thomas Algorithm</a:t>
            </a:r>
            <a:r>
              <a:rPr lang="ko-KR" altLang="en-US" b="0" i="0">
                <a:effectLst/>
                <a:latin typeface="Söhne"/>
              </a:rPr>
              <a:t>은 수행해야 하는 계산이 주 대각선</a:t>
            </a:r>
            <a:r>
              <a:rPr lang="en-US" altLang="ko-KR" b="0" i="0">
                <a:effectLst/>
                <a:latin typeface="Söhne"/>
              </a:rPr>
              <a:t>, </a:t>
            </a:r>
            <a:r>
              <a:rPr lang="ko-KR" altLang="en-US" b="0" i="0">
                <a:effectLst/>
                <a:latin typeface="Söhne"/>
              </a:rPr>
              <a:t>상삼각행렬</a:t>
            </a:r>
            <a:r>
              <a:rPr lang="en-US" altLang="ko-KR" b="0" i="0">
                <a:effectLst/>
                <a:latin typeface="Söhne"/>
              </a:rPr>
              <a:t>, </a:t>
            </a:r>
            <a:r>
              <a:rPr lang="ko-KR" altLang="en-US" b="0" i="0">
                <a:effectLst/>
                <a:latin typeface="Söhne"/>
              </a:rPr>
              <a:t>하삼각행렬에 대해 간단한 연산으로 제한됩니다</a:t>
            </a:r>
            <a:r>
              <a:rPr lang="en-US" altLang="ko-KR" b="0" i="0">
                <a:effectLst/>
                <a:latin typeface="Söhne"/>
              </a:rPr>
              <a:t>. </a:t>
            </a:r>
            <a:r>
              <a:rPr lang="ko-KR" altLang="en-US" b="0" i="0">
                <a:effectLst/>
                <a:latin typeface="Söhne"/>
              </a:rPr>
              <a:t>이로 인해 알고리즘은 효율적이며 메모리 사용도 효율적입니다</a:t>
            </a:r>
            <a:r>
              <a:rPr lang="en-US" altLang="ko-KR" b="0" i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effectLst/>
                <a:latin typeface="Söhne"/>
              </a:rPr>
              <a:t>또한 </a:t>
            </a:r>
            <a:r>
              <a:rPr lang="en-US" altLang="ko-KR" b="0" i="0">
                <a:effectLst/>
                <a:latin typeface="Söhne"/>
              </a:rPr>
              <a:t>Thomas Algorithm</a:t>
            </a:r>
            <a:r>
              <a:rPr lang="ko-KR" altLang="en-US" b="0" i="0">
                <a:effectLst/>
                <a:latin typeface="Söhne"/>
              </a:rPr>
              <a:t>은 선형 시스템의 특성을 활용하여 반복 연산을 최소화하고</a:t>
            </a:r>
            <a:r>
              <a:rPr lang="en-US" altLang="ko-KR" b="0" i="0">
                <a:effectLst/>
                <a:latin typeface="Söhne"/>
              </a:rPr>
              <a:t>, </a:t>
            </a:r>
            <a:r>
              <a:rPr lang="ko-KR" altLang="en-US" b="0" i="0">
                <a:effectLst/>
                <a:latin typeface="Söhne"/>
              </a:rPr>
              <a:t>행렬 </a:t>
            </a:r>
            <a:r>
              <a:rPr lang="en-US" altLang="ko-KR" b="0" i="0">
                <a:effectLst/>
                <a:latin typeface="Söhne"/>
              </a:rPr>
              <a:t>A</a:t>
            </a:r>
            <a:r>
              <a:rPr lang="ko-KR" altLang="en-US" b="0" i="0">
                <a:effectLst/>
                <a:latin typeface="Söhne"/>
              </a:rPr>
              <a:t>의 삼중 대각성분만을 처리하기 때문에 효율성이 높습니다</a:t>
            </a:r>
            <a:r>
              <a:rPr lang="en-US" altLang="ko-KR" b="0" i="0">
                <a:effectLst/>
                <a:latin typeface="Söhne"/>
              </a:rPr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987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C2FFE-728E-E237-EB95-FB4D4859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B80F71-28E3-AEF4-EAF5-796580299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ko-KR" altLang="en-US" b="1" i="0">
                <a:effectLst/>
                <a:latin typeface="Söhne"/>
              </a:rPr>
              <a:t>대표적인 예시</a:t>
            </a:r>
            <a:r>
              <a:rPr lang="en-US" altLang="ko-KR" b="1" i="0">
                <a:effectLst/>
                <a:latin typeface="Söhne"/>
              </a:rPr>
              <a:t>:</a:t>
            </a:r>
            <a:endParaRPr lang="ko-KR" altLang="en-US" b="0" i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>
                <a:effectLst/>
                <a:latin typeface="Söhne"/>
              </a:rPr>
              <a:t>Thomas Algorithm</a:t>
            </a:r>
            <a:r>
              <a:rPr lang="ko-KR" altLang="en-US" b="0" i="0">
                <a:effectLst/>
                <a:latin typeface="Söhne"/>
              </a:rPr>
              <a:t>은 금융 분야에서 옵션 가격 계산</a:t>
            </a:r>
            <a:r>
              <a:rPr lang="en-US" altLang="ko-KR" b="0" i="0">
                <a:effectLst/>
                <a:latin typeface="Söhne"/>
              </a:rPr>
              <a:t>, </a:t>
            </a:r>
            <a:r>
              <a:rPr lang="ko-KR" altLang="en-US" b="0" i="0">
                <a:effectLst/>
                <a:latin typeface="Söhne"/>
              </a:rPr>
              <a:t>온라인 시스템에서 데이터 필터링 및 신호 처리</a:t>
            </a:r>
            <a:r>
              <a:rPr lang="en-US" altLang="ko-KR" b="0" i="0">
                <a:effectLst/>
                <a:latin typeface="Söhne"/>
              </a:rPr>
              <a:t>, </a:t>
            </a:r>
            <a:r>
              <a:rPr lang="ko-KR" altLang="en-US" b="0" i="0">
                <a:effectLst/>
                <a:latin typeface="Söhne"/>
              </a:rPr>
              <a:t>물리학 및 엔지니어링에서 미분 방정식 해석과 같이 다양한 응용 분야에서 사용됩니다</a:t>
            </a:r>
            <a:r>
              <a:rPr lang="en-US" altLang="ko-KR" b="0" i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>
                <a:effectLst/>
                <a:latin typeface="Söhne"/>
              </a:rPr>
              <a:t>대표적인 예시 중 하나는 휴대폰 통신에서 채널 디코딩과 같이 대용량 데이터 처리에 사용되는 것입니다</a:t>
            </a:r>
            <a:r>
              <a:rPr lang="en-US" altLang="ko-KR" b="0" i="0">
                <a:effectLst/>
                <a:latin typeface="Söhne"/>
              </a:rPr>
              <a:t>. Thomas Algorithm</a:t>
            </a:r>
            <a:r>
              <a:rPr lang="ko-KR" altLang="en-US" b="0" i="0">
                <a:effectLst/>
                <a:latin typeface="Söhne"/>
              </a:rPr>
              <a:t>을 사용하면 신호를 빠르게 해독하고 복원할 수 있습니다</a:t>
            </a:r>
            <a:r>
              <a:rPr lang="en-US" altLang="ko-KR" b="0" i="0">
                <a:effectLst/>
                <a:latin typeface="Söhne"/>
              </a:rPr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6069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114FA-AC46-D61D-5993-1614476B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Conclusion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4D1D97-1341-C267-9B79-D6B817D6D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ko-KR" altLang="en-US" b="1" i="0">
                <a:effectLst/>
                <a:latin typeface="Söhne"/>
              </a:rPr>
              <a:t>결론</a:t>
            </a:r>
            <a:r>
              <a:rPr lang="en-US" altLang="ko-KR" b="1" i="0">
                <a:effectLst/>
                <a:latin typeface="Söhne"/>
              </a:rPr>
              <a:t>:</a:t>
            </a:r>
            <a:endParaRPr lang="ko-KR" altLang="en-US" b="0" i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>
                <a:effectLst/>
                <a:latin typeface="Söhne"/>
              </a:rPr>
              <a:t>Thomas Algorithm</a:t>
            </a:r>
            <a:r>
              <a:rPr lang="ko-KR" altLang="en-US" b="0" i="0">
                <a:effectLst/>
                <a:latin typeface="Söhne"/>
              </a:rPr>
              <a:t>은 선형 시스템을 효율적으로 해결할 수 있는 빠르고 효율적인 알고리즘으로</a:t>
            </a:r>
            <a:r>
              <a:rPr lang="en-US" altLang="ko-KR" b="0" i="0">
                <a:effectLst/>
                <a:latin typeface="Söhne"/>
              </a:rPr>
              <a:t>, </a:t>
            </a:r>
            <a:r>
              <a:rPr lang="ko-KR" altLang="en-US" b="0" i="0">
                <a:effectLst/>
                <a:latin typeface="Söhne"/>
              </a:rPr>
              <a:t>대규모 데이터 처리 및 다양한 응용 분야에서 효과적으로 활용됩니다</a:t>
            </a:r>
            <a:r>
              <a:rPr lang="en-US" altLang="ko-KR" b="0" i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>
                <a:effectLst/>
                <a:latin typeface="Söhne"/>
              </a:rPr>
              <a:t>이러한 알고리즘은 대규모 문제에도 적용 가능하며</a:t>
            </a:r>
            <a:r>
              <a:rPr lang="en-US" altLang="ko-KR" b="0" i="0">
                <a:effectLst/>
                <a:latin typeface="Söhne"/>
              </a:rPr>
              <a:t>, </a:t>
            </a:r>
            <a:r>
              <a:rPr lang="ko-KR" altLang="en-US" b="0" i="0">
                <a:effectLst/>
                <a:latin typeface="Söhne"/>
              </a:rPr>
              <a:t>효율성과 시간 복잡도 면에서 우수한 결과를 제공합니다</a:t>
            </a:r>
            <a:r>
              <a:rPr lang="en-US" altLang="ko-KR" b="0" i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effectLst/>
                <a:latin typeface="Söhne"/>
              </a:rPr>
              <a:t>Tri-diagonal matrix A</a:t>
            </a:r>
            <a:r>
              <a:rPr lang="ko-KR" altLang="en-US" b="0" i="0">
                <a:effectLst/>
                <a:latin typeface="Söhne"/>
              </a:rPr>
              <a:t>와 벡터 </a:t>
            </a:r>
            <a:r>
              <a:rPr lang="en-US" altLang="ko-KR" b="0" i="0">
                <a:effectLst/>
                <a:latin typeface="Söhne"/>
              </a:rPr>
              <a:t>b</a:t>
            </a:r>
            <a:r>
              <a:rPr lang="ko-KR" altLang="en-US" b="0" i="0">
                <a:effectLst/>
                <a:latin typeface="Söhne"/>
              </a:rPr>
              <a:t>를 사용한 선형 시스템은 다양한 분야에서 중요한 역할을 합니다</a:t>
            </a:r>
            <a:r>
              <a:rPr lang="en-US" altLang="ko-KR" b="0" i="0">
                <a:effectLst/>
                <a:latin typeface="Söhne"/>
              </a:rPr>
              <a:t>. </a:t>
            </a:r>
            <a:r>
              <a:rPr lang="ko-KR" altLang="en-US" b="0" i="0">
                <a:effectLst/>
                <a:latin typeface="Söhne"/>
              </a:rPr>
              <a:t>이 알고리즘을 통해 복잡한 문제를 간단한 단계로 분해하고 효과적으로 해결할 수 있습니다</a:t>
            </a:r>
            <a:r>
              <a:rPr lang="en-US" altLang="ko-KR" b="0" i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effectLst/>
                <a:latin typeface="Söhne"/>
              </a:rPr>
              <a:t>선형 시스템의 해를 찾는 것은 금융 분야에서 옵션 가격 평가</a:t>
            </a:r>
            <a:r>
              <a:rPr lang="en-US" altLang="ko-KR" b="0" i="0">
                <a:effectLst/>
                <a:latin typeface="Söhne"/>
              </a:rPr>
              <a:t>, </a:t>
            </a:r>
            <a:r>
              <a:rPr lang="ko-KR" altLang="en-US" b="0" i="0">
                <a:effectLst/>
                <a:latin typeface="Söhne"/>
              </a:rPr>
              <a:t>통신에서 신호 처리</a:t>
            </a:r>
            <a:r>
              <a:rPr lang="en-US" altLang="ko-KR" b="0" i="0">
                <a:effectLst/>
                <a:latin typeface="Söhne"/>
              </a:rPr>
              <a:t>, </a:t>
            </a:r>
            <a:r>
              <a:rPr lang="ko-KR" altLang="en-US" b="0" i="0">
                <a:effectLst/>
                <a:latin typeface="Söhne"/>
              </a:rPr>
              <a:t>공학 및 과학 분야에서 미분 방정식 해석 등 다양한 응용 분야에서 필수적입니다</a:t>
            </a:r>
            <a:r>
              <a:rPr lang="en-US" altLang="ko-KR" b="0" i="0">
                <a:effectLst/>
                <a:latin typeface="Söhne"/>
              </a:rPr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18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AD664-91D3-4F92-DDDE-B66E577D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Finite Difference Method</a:t>
            </a:r>
            <a:r>
              <a:rPr lang="ko-KR" altLang="en-US"/>
              <a:t>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F757E7E-5B75-5A55-AB81-8AA3DB719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428" y="1720813"/>
            <a:ext cx="6456087" cy="4728733"/>
          </a:xfrm>
        </p:spPr>
      </p:pic>
    </p:spTree>
    <p:extLst>
      <p:ext uri="{BB962C8B-B14F-4D97-AF65-F5344CB8AC3E}">
        <p14:creationId xmlns:p14="http://schemas.microsoft.com/office/powerpoint/2010/main" val="77972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1D7B7-91F6-7AE2-5195-A0758F167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Finite Difference Method</a:t>
            </a:r>
            <a:r>
              <a:rPr lang="ko-KR" altLang="en-US"/>
              <a:t>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514BE33-560C-5A73-1DA6-83D0E1C2D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5" y="1898023"/>
            <a:ext cx="8096870" cy="3779837"/>
          </a:xfrm>
        </p:spPr>
      </p:pic>
    </p:spTree>
    <p:extLst>
      <p:ext uri="{BB962C8B-B14F-4D97-AF65-F5344CB8AC3E}">
        <p14:creationId xmlns:p14="http://schemas.microsoft.com/office/powerpoint/2010/main" val="1500516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3F1402-2867-4C4F-A1BA-606198AD7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4514" y="-87086"/>
            <a:ext cx="4320000" cy="4320000"/>
          </a:xfrm>
          <a:prstGeom prst="ellipse">
            <a:avLst/>
          </a:prstGeom>
          <a:solidFill>
            <a:schemeClr val="accent3">
              <a:alpha val="96000"/>
            </a:schemeClr>
          </a:solidFill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87A981-7310-4FDA-96E6-73ECCD6C4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3874" y="3600"/>
            <a:ext cx="6854400" cy="68544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D4C940-D8EF-42FB-B65E-81A70494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" y="1640114"/>
            <a:ext cx="5217886" cy="521788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60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6A1B230-58D0-41AA-8ACD-0AE93078B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6000" y="0"/>
            <a:ext cx="10800000" cy="6858000"/>
            <a:chOff x="2328000" y="0"/>
            <a:chExt cx="2880000" cy="1440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1B32BAF-B8A7-40EA-8C6C-3409A4268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6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AB64E17-54DF-4E9F-BB8F-9619CAE1A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32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7AEDD01-B338-442A-9214-A38E48E3F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048499" y="1714500"/>
            <a:ext cx="6858000" cy="3429000"/>
            <a:chOff x="0" y="0"/>
            <a:chExt cx="2880000" cy="1440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444701A-B337-4728-803C-208856DC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7B1125A-A245-40E7-937C-DB195DADF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445038F8-360D-46AD-B2F1-47DAB7AA0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60000">
                <a:schemeClr val="accent3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297267-64FC-46DE-88B8-E76DC4691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48D13F-ED3A-07CA-32F9-48D2D2E40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5500"/>
              <a:t>미분방정식과 </a:t>
            </a:r>
            <a:r>
              <a:rPr lang="en-US" altLang="ko-KR" sz="5500"/>
              <a:t>FDM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0A09031-1697-4CF1-8372-9D6B798ED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7424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내용 개체 틀 4" descr="텍스트, 친필, 폰트, 스크린샷이(가) 표시된 사진&#10;&#10;자동 생성된 설명">
            <a:extLst>
              <a:ext uri="{FF2B5EF4-FFF2-40B4-BE49-F238E27FC236}">
                <a16:creationId xmlns:a16="http://schemas.microsoft.com/office/drawing/2014/main" id="{29CF17AC-4AA7-3462-15BF-8C89FCA30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20" y="549274"/>
            <a:ext cx="4621959" cy="575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94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3F1402-2867-4C4F-A1BA-606198AD7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4514" y="-87086"/>
            <a:ext cx="4320000" cy="4320000"/>
          </a:xfrm>
          <a:prstGeom prst="ellipse">
            <a:avLst/>
          </a:prstGeom>
          <a:solidFill>
            <a:schemeClr val="accent3">
              <a:alpha val="96000"/>
            </a:schemeClr>
          </a:solidFill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87A981-7310-4FDA-96E6-73ECCD6C4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3874" y="3600"/>
            <a:ext cx="6854400" cy="68544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D4C940-D8EF-42FB-B65E-81A70494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" y="1640114"/>
            <a:ext cx="5217886" cy="521788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60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6A1B230-58D0-41AA-8ACD-0AE93078B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6000" y="0"/>
            <a:ext cx="10800000" cy="6858000"/>
            <a:chOff x="2328000" y="0"/>
            <a:chExt cx="2880000" cy="1440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1B32BAF-B8A7-40EA-8C6C-3409A4268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6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AB64E17-54DF-4E9F-BB8F-9619CAE1A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32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7AEDD01-B338-442A-9214-A38E48E3F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048499" y="1714500"/>
            <a:ext cx="6858000" cy="3429000"/>
            <a:chOff x="0" y="0"/>
            <a:chExt cx="2880000" cy="1440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444701A-B337-4728-803C-208856DC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7B1125A-A245-40E7-937C-DB195DADF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445038F8-360D-46AD-B2F1-47DAB7AA0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60000">
                <a:schemeClr val="accent3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297267-64FC-46DE-88B8-E76DC4691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48D13F-ED3A-07CA-32F9-48D2D2E40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5500"/>
              <a:t>미분방정식과 </a:t>
            </a:r>
            <a:r>
              <a:rPr lang="en-US" altLang="ko-KR" sz="5500"/>
              <a:t>FDM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0A09031-1697-4CF1-8372-9D6B798ED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7424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내용 개체 틀 4" descr="텍스트, 친필, 폰트이(가) 표시된 사진&#10;&#10;자동 생성된 설명">
            <a:extLst>
              <a:ext uri="{FF2B5EF4-FFF2-40B4-BE49-F238E27FC236}">
                <a16:creationId xmlns:a16="http://schemas.microsoft.com/office/drawing/2014/main" id="{109A2AB2-0F11-9E36-55E1-EEBC4AE79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932" y="1942892"/>
            <a:ext cx="5595147" cy="297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96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93F1402-2867-4C4F-A1BA-606198AD7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4514" y="-87086"/>
            <a:ext cx="4320000" cy="4320000"/>
          </a:xfrm>
          <a:prstGeom prst="ellipse">
            <a:avLst/>
          </a:prstGeom>
          <a:solidFill>
            <a:schemeClr val="accent3">
              <a:alpha val="96000"/>
            </a:schemeClr>
          </a:solidFill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887A981-7310-4FDA-96E6-73ECCD6C4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3874" y="3600"/>
            <a:ext cx="6854400" cy="68544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D4C940-D8EF-42FB-B65E-81A70494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" y="1640114"/>
            <a:ext cx="5217886" cy="521788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60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6A1B230-58D0-41AA-8ACD-0AE93078B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6000" y="0"/>
            <a:ext cx="10800000" cy="6858000"/>
            <a:chOff x="2328000" y="0"/>
            <a:chExt cx="2880000" cy="1440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1B32BAF-B8A7-40EA-8C6C-3409A4268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6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AB64E17-54DF-4E9F-BB8F-9619CAE1A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32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7AEDD01-B338-442A-9214-A38E48E3F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048499" y="1714500"/>
            <a:ext cx="6858000" cy="3429000"/>
            <a:chOff x="0" y="0"/>
            <a:chExt cx="2880000" cy="1440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444701A-B337-4728-803C-208856DC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7B1125A-A245-40E7-937C-DB195DADF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445038F8-360D-46AD-B2F1-47DAB7AA0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60000">
                <a:schemeClr val="accent3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1297267-64FC-46DE-88B8-E76DC4691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48D13F-ED3A-07CA-32F9-48D2D2E40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5500"/>
              <a:t>미분방정식과 </a:t>
            </a:r>
            <a:r>
              <a:rPr lang="en-US" altLang="ko-KR" sz="5500"/>
              <a:t>FDM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0A09031-1697-4CF1-8372-9D6B798ED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7424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내용 개체 틀 8" descr="텍스트, 친필, 폰트, 스크린샷이(가) 표시된 사진&#10;&#10;자동 생성된 설명">
            <a:extLst>
              <a:ext uri="{FF2B5EF4-FFF2-40B4-BE49-F238E27FC236}">
                <a16:creationId xmlns:a16="http://schemas.microsoft.com/office/drawing/2014/main" id="{B020722F-F279-2DCE-A7F4-F5763E9B8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952" y="1462879"/>
            <a:ext cx="5403177" cy="410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2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3F1402-2867-4C4F-A1BA-606198AD7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4514" y="-87086"/>
            <a:ext cx="4320000" cy="4320000"/>
          </a:xfrm>
          <a:prstGeom prst="ellipse">
            <a:avLst/>
          </a:prstGeom>
          <a:solidFill>
            <a:schemeClr val="accent3">
              <a:alpha val="96000"/>
            </a:schemeClr>
          </a:solidFill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87A981-7310-4FDA-96E6-73ECCD6C4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3874" y="3600"/>
            <a:ext cx="6854400" cy="68544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D4C940-D8EF-42FB-B65E-81A70494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" y="1640114"/>
            <a:ext cx="5217886" cy="521788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60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6A1B230-58D0-41AA-8ACD-0AE93078B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6000" y="0"/>
            <a:ext cx="10800000" cy="6858000"/>
            <a:chOff x="2328000" y="0"/>
            <a:chExt cx="2880000" cy="1440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1B32BAF-B8A7-40EA-8C6C-3409A4268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6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AB64E17-54DF-4E9F-BB8F-9619CAE1A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32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7AEDD01-B338-442A-9214-A38E48E3F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048499" y="1714500"/>
            <a:ext cx="6858000" cy="3429000"/>
            <a:chOff x="0" y="0"/>
            <a:chExt cx="2880000" cy="1440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444701A-B337-4728-803C-208856DC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7B1125A-A245-40E7-937C-DB195DADF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445038F8-360D-46AD-B2F1-47DAB7AA0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60000">
                <a:schemeClr val="accent3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297267-64FC-46DE-88B8-E76DC4691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2927BA-3E24-E305-D828-3C05122A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4800"/>
              <a:t>편미분방정식과 </a:t>
            </a:r>
            <a:r>
              <a:rPr lang="en-US" altLang="ko-KR" sz="4800"/>
              <a:t>FDM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0A09031-1697-4CF1-8372-9D6B798ED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7424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내용 개체 틀 4" descr="텍스트, 스크린샷, 폰트, 대수학이(가) 표시된 사진&#10;&#10;자동 생성된 설명">
            <a:extLst>
              <a:ext uri="{FF2B5EF4-FFF2-40B4-BE49-F238E27FC236}">
                <a16:creationId xmlns:a16="http://schemas.microsoft.com/office/drawing/2014/main" id="{0F98BAA4-4722-DC8F-0B4B-457B79355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669" y="1996068"/>
            <a:ext cx="5502329" cy="304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05933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Blur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996E0D1EA70BD4A9C90B005DB81A94B" ma:contentTypeVersion="10" ma:contentTypeDescription="새 문서를 만듭니다." ma:contentTypeScope="" ma:versionID="1875ba0aa7198b950b7a4b2c0bf04d62">
  <xsd:schema xmlns:xsd="http://www.w3.org/2001/XMLSchema" xmlns:xs="http://www.w3.org/2001/XMLSchema" xmlns:p="http://schemas.microsoft.com/office/2006/metadata/properties" xmlns:ns3="b1b0b97d-99c7-4164-a2a3-8bb9190abe8b" targetNamespace="http://schemas.microsoft.com/office/2006/metadata/properties" ma:root="true" ma:fieldsID="e861d0ad6621cc847aa78be09bec16f2" ns3:_="">
    <xsd:import namespace="b1b0b97d-99c7-4164-a2a3-8bb9190abe8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b0b97d-99c7-4164-a2a3-8bb9190abe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1b0b97d-99c7-4164-a2a3-8bb9190abe8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99185C-772A-4BC2-94D7-B10B7634B655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1b0b97d-99c7-4164-a2a3-8bb9190abe8b"/>
  </ds:schemaRefs>
</ds:datastoreItem>
</file>

<file path=customXml/itemProps2.xml><?xml version="1.0" encoding="utf-8"?>
<ds:datastoreItem xmlns:ds="http://schemas.openxmlformats.org/officeDocument/2006/customXml" ds:itemID="{E369D185-15A0-4E95-A848-BFEF348C5906}">
  <ds:schemaRefs>
    <ds:schemaRef ds:uri="http://schemas.microsoft.com/office/2006/metadata/properties"/>
    <ds:schemaRef ds:uri="http://www.w3.org/2000/xmlns/"/>
    <ds:schemaRef ds:uri="b1b0b97d-99c7-4164-a2a3-8bb9190abe8b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90A0E214-67DF-48BC-93EC-98CBB8E39F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39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GlowVTI</vt:lpstr>
      <vt:lpstr>이산수학</vt:lpstr>
      <vt:lpstr>Ax=b 문제 이해</vt:lpstr>
      <vt:lpstr>FDM 자산평가</vt:lpstr>
      <vt:lpstr>Finite Difference Method란</vt:lpstr>
      <vt:lpstr>Finite Difference Method란</vt:lpstr>
      <vt:lpstr>미분방정식과 FDM</vt:lpstr>
      <vt:lpstr>미분방정식과 FDM</vt:lpstr>
      <vt:lpstr>미분방정식과 FDM</vt:lpstr>
      <vt:lpstr>편미분방정식과 FDM</vt:lpstr>
      <vt:lpstr>편미분방정식과 FDM</vt:lpstr>
      <vt:lpstr>편미분방정식과 FDM</vt:lpstr>
      <vt:lpstr>편미분방정식과 FDM</vt:lpstr>
      <vt:lpstr>편미분방정식과 FDM</vt:lpstr>
      <vt:lpstr>Black Scholes Equation</vt:lpstr>
      <vt:lpstr>Black Scholes Equation, heat equation</vt:lpstr>
      <vt:lpstr>Black Scholes Equation</vt:lpstr>
      <vt:lpstr>Black scholes FDM</vt:lpstr>
      <vt:lpstr>Tri-diagonal Matrix A</vt:lpstr>
      <vt:lpstr>Tri-diagonal Matrix A</vt:lpstr>
      <vt:lpstr>Tri-diagonal Matrix A</vt:lpstr>
      <vt:lpstr>Tri-diagonal Matrix A</vt:lpstr>
      <vt:lpstr>벡터 b</vt:lpstr>
      <vt:lpstr>벡터 b</vt:lpstr>
      <vt:lpstr>벡터 b</vt:lpstr>
      <vt:lpstr>해결법 – 결론 미리 제시</vt:lpstr>
      <vt:lpstr>Thomas Algorithm(Tridiagonal matrix algorithm)</vt:lpstr>
      <vt:lpstr>Forward elimination  Backward substitution</vt:lpstr>
      <vt:lpstr>Complexity</vt:lpstr>
      <vt:lpstr>역행렬 계산의 코드</vt:lpstr>
      <vt:lpstr>역행렬 계산의 코드</vt:lpstr>
      <vt:lpstr>역행렬 계산의 코드</vt:lpstr>
      <vt:lpstr>역행렬 계산의 코드</vt:lpstr>
      <vt:lpstr>역행렬 계산의 코드</vt:lpstr>
      <vt:lpstr>역행렬 계산의 코드</vt:lpstr>
      <vt:lpstr>역행렬 계산의 코드</vt:lpstr>
      <vt:lpstr>Thomas algorithm의 코드</vt:lpstr>
      <vt:lpstr>efficiency</vt:lpstr>
      <vt:lpstr>예시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이산수학</dc:title>
  <dc:creator>동윤 신</dc:creator>
  <cp:lastModifiedBy>신 동윤</cp:lastModifiedBy>
  <cp:revision>2</cp:revision>
  <dcterms:created xsi:type="dcterms:W3CDTF">2023-11-05T12:28:22Z</dcterms:created>
  <dcterms:modified xsi:type="dcterms:W3CDTF">2023-11-20T07:21:57Z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0x0101000996E0D1EA70BD4A9C90B005DB81A94B</vt:lpwstr>
  </property>
</Properties>
</file>