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70" r:id="rId6"/>
    <p:sldId id="260" r:id="rId7"/>
    <p:sldId id="273" r:id="rId8"/>
    <p:sldId id="261" r:id="rId9"/>
    <p:sldId id="274" r:id="rId10"/>
    <p:sldId id="275" r:id="rId11"/>
    <p:sldId id="276" r:id="rId12"/>
    <p:sldId id="262" r:id="rId13"/>
    <p:sldId id="263" r:id="rId14"/>
    <p:sldId id="271" r:id="rId15"/>
    <p:sldId id="264" r:id="rId16"/>
    <p:sldId id="267" r:id="rId17"/>
    <p:sldId id="269" r:id="rId18"/>
    <p:sldId id="268" r:id="rId19"/>
    <p:sldId id="277" r:id="rId20"/>
    <p:sldId id="265" r:id="rId21"/>
    <p:sldId id="266" r:id="rId22"/>
    <p:sldId id="278" r:id="rId23"/>
    <p:sldId id="27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59A89-A31B-DF82-D629-0A6BC6321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269919-B0BE-E085-1282-2921ED0FB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21197-F033-BD13-B1E2-24155A9C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1056-D98D-4B29-B633-76D6B2B38620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E04E5-FC72-2CA3-DFF2-D41159C8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1E937-B54E-3B1F-31A9-D5A3F2E3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4860-6D34-4137-BBA9-84AB05CD3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21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E35DB-7D56-9539-22B2-856FC702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AA92BF-5F7F-C9B9-CE04-04A3C9D25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08476-360C-62D5-7C63-20031756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1056-D98D-4B29-B633-76D6B2B38620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9B215-300C-F3E5-C11A-EE175B5E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DED92-0A0C-C1E7-ED7B-4D263B40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4860-6D34-4137-BBA9-84AB05CD3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6D0237-4D41-6C8A-FB5C-CE5CBE190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D798DF-0B14-5954-74C4-D586BFC77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20215-D959-772A-91FB-0E79AA89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1056-D98D-4B29-B633-76D6B2B38620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6A618-07B0-F4F8-EC50-C2AA2FC5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4A548-F5FA-7BDE-81E5-C04B38A5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4860-6D34-4137-BBA9-84AB05CD3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7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65D8E-5897-5512-EF01-5237ED28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70E00-2916-D1B4-D196-2189951FD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55DA1-9C30-230C-A1D4-2E5F439B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1056-D98D-4B29-B633-76D6B2B38620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A61AF9-A138-EC42-3E90-FD4DE72E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F6D1A-315D-8C7D-BB32-E9AA15AC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4860-6D34-4137-BBA9-84AB05CD3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6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24202-1E94-B2ED-18DE-200EDD94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8E6D7F-F5DA-ADE2-6511-8852799FC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93310-5456-347F-0B6C-6EEB047E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1056-D98D-4B29-B633-76D6B2B38620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71C4BA-61A5-9C39-5BA3-71971AEF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24FB8-2B82-8EA7-E5FA-9BD1D243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4860-6D34-4137-BBA9-84AB05CD3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05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A9B62-27C6-E7FE-436F-63014BD6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3FD85-9430-6C70-7497-13D045FF2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648FC5-6EAA-E6EC-8F40-263341C6A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50F904-5C7B-AD27-37A4-DD9B07FB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1056-D98D-4B29-B633-76D6B2B38620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B91E5C-97B9-E116-931A-E7649076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2C6C2-2836-D537-67CB-2597E26E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4860-6D34-4137-BBA9-84AB05CD3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8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CC778-28C8-F0E4-9FCE-DD33329F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9BA9E4-E0C2-39C7-2250-0B55B22B0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CF56A5-8736-7508-EE60-CF3731802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554E3-17E3-6E6C-E9DC-2BADA80BF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654A68-7B25-7A94-F1DF-A220E21B2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58C5AE-A440-9D12-57C1-3D957D51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1056-D98D-4B29-B633-76D6B2B38620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B6FA8E-7714-1A78-BD0F-11E2BE54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878190-C4C9-15B5-131F-EEDF1C85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4860-6D34-4137-BBA9-84AB05CD3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7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3399E-5DD8-EF52-6FFC-7C6750A1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39EFF7-27B9-04A3-00FA-2FB4D054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1056-D98D-4B29-B633-76D6B2B38620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940904-0FF3-30B2-2366-049267EE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D20931-1F74-CCC9-7561-6A1C336F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4860-6D34-4137-BBA9-84AB05CD3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9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56F33A-9035-3435-634A-B637E03E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1056-D98D-4B29-B633-76D6B2B38620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83A98B-E781-237C-B1ED-DDF2E44B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42A751-904D-1EA1-4921-F62BE925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4860-6D34-4137-BBA9-84AB05CD3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90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9A9BB-A9AE-A5DD-BCD3-D1F5263D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C8858-339A-6077-EF9E-CDC6AFD7C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D1547A-C44C-9240-243D-49CA4BAE5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4FED1C-F4C6-B4BE-A470-7F938325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1056-D98D-4B29-B633-76D6B2B38620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43EBBE-BFB2-6B75-CA59-FC790136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491805-BCA1-8162-A9AB-12D78598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4860-6D34-4137-BBA9-84AB05CD3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4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05E3E-2DF3-D20B-1740-EC34307B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9BBEBE-E2F8-8AFA-3737-6BA97BF8A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F014EF-49DD-0605-04B6-76D7AE66B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D47824-9893-EB0C-87F0-C6206F57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1056-D98D-4B29-B633-76D6B2B38620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20B1EF-42D7-FCFA-F7A3-829D7527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361A04-A0E4-2E42-062F-ADDD1F3D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4860-6D34-4137-BBA9-84AB05CD3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8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DD886E-6511-AEE3-8ECC-E2BD0668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2F8B72-D15D-47BA-CF57-FC1654B12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1CA78-D869-13F0-F85D-78CC0CA72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01056-D98D-4B29-B633-76D6B2B38620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E5D89-4CA2-1724-FC02-C98ACF529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9B299-831F-17E4-4A3C-CC7BC69DC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E4860-6D34-4137-BBA9-84AB05CD3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88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E86AB-4F58-116F-7107-A45695D84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069" y="1848921"/>
            <a:ext cx="5274623" cy="692397"/>
          </a:xfrm>
        </p:spPr>
        <p:txBody>
          <a:bodyPr>
            <a:noAutofit/>
          </a:bodyPr>
          <a:lstStyle/>
          <a:p>
            <a:r>
              <a:rPr lang="ko-KR" altLang="en-US" sz="5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이산수학</a:t>
            </a:r>
            <a:r>
              <a:rPr lang="ko-KR" altLang="en-US" sz="5000" dirty="0">
                <a:latin typeface="Arial Black" panose="020B0A04020102020204" pitchFamily="34" charset="0"/>
              </a:rPr>
              <a:t> </a:t>
            </a:r>
            <a:r>
              <a:rPr lang="en-US" altLang="ko-KR" sz="5000" dirty="0">
                <a:latin typeface="Arial Black" panose="020B0A04020102020204" pitchFamily="34" charset="0"/>
              </a:rPr>
              <a:t>PBL</a:t>
            </a:r>
            <a:endParaRPr lang="ko-KR" altLang="en-US" sz="5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C4F784-23C1-208E-CDFA-00CBD6F1F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325" y="3428999"/>
            <a:ext cx="5274622" cy="165576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Sorting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시간 복잡도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9AB164-62E6-839F-9A20-AE1B1AF4AB57}"/>
              </a:ext>
            </a:extLst>
          </p:cNvPr>
          <p:cNvSpPr/>
          <p:nvPr/>
        </p:nvSpPr>
        <p:spPr>
          <a:xfrm>
            <a:off x="6733309" y="771896"/>
            <a:ext cx="5458691" cy="608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E26DE6-B640-C3A7-C81A-818A1333D06E}"/>
              </a:ext>
            </a:extLst>
          </p:cNvPr>
          <p:cNvSpPr/>
          <p:nvPr/>
        </p:nvSpPr>
        <p:spPr>
          <a:xfrm>
            <a:off x="7544790" y="1869280"/>
            <a:ext cx="3835730" cy="1125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팀장님</a:t>
            </a:r>
            <a:r>
              <a:rPr lang="en-US" altLang="ko-KR" sz="2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잠시만요</a:t>
            </a:r>
            <a:endParaRPr lang="en-US" altLang="ko-KR" sz="2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71B37E-D842-DD53-54ED-C46BAD09046D}"/>
              </a:ext>
            </a:extLst>
          </p:cNvPr>
          <p:cNvSpPr/>
          <p:nvPr/>
        </p:nvSpPr>
        <p:spPr>
          <a:xfrm>
            <a:off x="8356270" y="3863534"/>
            <a:ext cx="3835730" cy="1125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 algn="ctr">
              <a:buFont typeface="Wingdings" panose="05000000000000000000" pitchFamily="2" charset="2"/>
              <a:buChar char="v"/>
            </a:pPr>
            <a:r>
              <a:rPr lang="ko-KR" altLang="en-US" dirty="0" err="1">
                <a:solidFill>
                  <a:schemeClr val="tx1"/>
                </a:solidFill>
              </a:rPr>
              <a:t>공대영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 algn="ctr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/>
                </a:solidFill>
              </a:rPr>
              <a:t>김용호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 algn="ctr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/>
                </a:solidFill>
              </a:rPr>
              <a:t>양원준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 algn="ctr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/>
                </a:solidFill>
              </a:rPr>
              <a:t>임승호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 algn="ctr">
              <a:buFont typeface="Wingdings" panose="05000000000000000000" pitchFamily="2" charset="2"/>
              <a:buChar char="v"/>
            </a:pPr>
            <a:r>
              <a:rPr lang="ko-KR" altLang="en-US" dirty="0" err="1">
                <a:solidFill>
                  <a:schemeClr val="tx1"/>
                </a:solidFill>
              </a:rPr>
              <a:t>전지웅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3535A5-9B8E-B202-AC7F-F3A632E92C22}"/>
              </a:ext>
            </a:extLst>
          </p:cNvPr>
          <p:cNvSpPr/>
          <p:nvPr/>
        </p:nvSpPr>
        <p:spPr>
          <a:xfrm>
            <a:off x="0" y="771896"/>
            <a:ext cx="6733309" cy="608610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 descr="상징, 로고, 등록 상표, 엠블럼이(가) 표시된 사진&#10;&#10;자동 생성된 설명">
            <a:extLst>
              <a:ext uri="{FF2B5EF4-FFF2-40B4-BE49-F238E27FC236}">
                <a16:creationId xmlns:a16="http://schemas.microsoft.com/office/drawing/2014/main" id="{BDAA5E5A-C716-5ADB-87E0-F406615EF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41" y="136566"/>
            <a:ext cx="498764" cy="49876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87CA5D-B797-4CA7-3BB1-A8A14F66ECFE}"/>
              </a:ext>
            </a:extLst>
          </p:cNvPr>
          <p:cNvSpPr/>
          <p:nvPr/>
        </p:nvSpPr>
        <p:spPr>
          <a:xfrm>
            <a:off x="773878" y="160316"/>
            <a:ext cx="1868381" cy="45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아주대학교</a:t>
            </a:r>
          </a:p>
        </p:txBody>
      </p:sp>
    </p:spTree>
    <p:extLst>
      <p:ext uri="{BB962C8B-B14F-4D97-AF65-F5344CB8AC3E}">
        <p14:creationId xmlns:p14="http://schemas.microsoft.com/office/powerpoint/2010/main" val="1107387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6BF72-A7F2-5209-7A5B-1D4BB609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48" y="1186609"/>
            <a:ext cx="5226639" cy="597164"/>
          </a:xfrm>
        </p:spPr>
        <p:txBody>
          <a:bodyPr>
            <a:noAutofit/>
          </a:bodyPr>
          <a:lstStyle/>
          <a:p>
            <a:pPr algn="ctr"/>
            <a:r>
              <a:rPr lang="en-US" altLang="ko-KR" sz="4800" dirty="0">
                <a:latin typeface="Forte" panose="03060902040502070203" pitchFamily="66" charset="0"/>
                <a:ea typeface="HY견고딕" panose="02030600000101010101" pitchFamily="18" charset="-127"/>
              </a:rPr>
              <a:t>Merge Sort  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- 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시간 복잡도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-</a:t>
            </a:r>
            <a:endParaRPr lang="ko-KR" altLang="en-US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EEE5A1-0130-6E34-8188-53FA0ED041EF}"/>
              </a:ext>
            </a:extLst>
          </p:cNvPr>
          <p:cNvSpPr/>
          <p:nvPr/>
        </p:nvSpPr>
        <p:spPr>
          <a:xfrm>
            <a:off x="0" y="771896"/>
            <a:ext cx="12192000" cy="608610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상징, 로고, 등록 상표, 엠블럼이(가) 표시된 사진&#10;&#10;자동 생성된 설명">
            <a:extLst>
              <a:ext uri="{FF2B5EF4-FFF2-40B4-BE49-F238E27FC236}">
                <a16:creationId xmlns:a16="http://schemas.microsoft.com/office/drawing/2014/main" id="{764965AA-99F5-26BA-6F99-F26766078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41" y="136566"/>
            <a:ext cx="498764" cy="4987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1D8B6A-D1CD-8EB6-432F-BBDE91A85EFD}"/>
              </a:ext>
            </a:extLst>
          </p:cNvPr>
          <p:cNvSpPr/>
          <p:nvPr/>
        </p:nvSpPr>
        <p:spPr>
          <a:xfrm>
            <a:off x="773878" y="160316"/>
            <a:ext cx="1868381" cy="45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아주대학교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내용 개체 틀 2">
                <a:extLst>
                  <a:ext uri="{FF2B5EF4-FFF2-40B4-BE49-F238E27FC236}">
                    <a16:creationId xmlns:a16="http://schemas.microsoft.com/office/drawing/2014/main" id="{5B6C1C86-659E-C54F-8368-65866509C0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5579" y="5428820"/>
                <a:ext cx="7920842" cy="1070817"/>
              </a:xfrm>
              <a:prstGeom prst="rect">
                <a:avLst/>
              </a:prstGeom>
              <a:ln w="31750">
                <a:solidFill>
                  <a:srgbClr val="92D050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5000"/>
                  </a:lnSpc>
                  <a:buNone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합병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단계의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>
                    <a:latin typeface="+mn-ea"/>
                  </a:rPr>
                  <a:t> 각 단계에서의 비교 수</a:t>
                </a:r>
                <a:endParaRPr lang="en-US" altLang="ko-KR" dirty="0">
                  <a:latin typeface="+mn-ea"/>
                </a:endParaRPr>
              </a:p>
              <a:p>
                <a:pPr marL="0" indent="0" algn="ctr">
                  <a:lnSpc>
                    <a:spcPct val="125000"/>
                  </a:lnSpc>
                  <a:buNone/>
                </a:pPr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 N -&gt;O(N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ko-KR" dirty="0"/>
                  <a:t>) 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altLang="ko-KR" dirty="0"/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14" name="내용 개체 틀 2">
                <a:extLst>
                  <a:ext uri="{FF2B5EF4-FFF2-40B4-BE49-F238E27FC236}">
                    <a16:creationId xmlns:a16="http://schemas.microsoft.com/office/drawing/2014/main" id="{5B6C1C86-659E-C54F-8368-65866509C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79" y="5428820"/>
                <a:ext cx="7920842" cy="1070817"/>
              </a:xfrm>
              <a:prstGeom prst="rect">
                <a:avLst/>
              </a:prstGeom>
              <a:blipFill>
                <a:blip r:embed="rId3"/>
                <a:stretch>
                  <a:fillRect t="-3333" b="-2222"/>
                </a:stretch>
              </a:blipFill>
              <a:ln w="3175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0DAB52E2-BEC8-F121-FAD5-90952A95E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294" y="1956058"/>
            <a:ext cx="4890975" cy="3114400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67646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6BF72-A7F2-5209-7A5B-1D4BB609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47" y="1186609"/>
            <a:ext cx="6539561" cy="597164"/>
          </a:xfrm>
        </p:spPr>
        <p:txBody>
          <a:bodyPr>
            <a:noAutofit/>
          </a:bodyPr>
          <a:lstStyle/>
          <a:p>
            <a:pPr algn="ctr"/>
            <a:r>
              <a:rPr lang="en-US" altLang="ko-KR" sz="4800" dirty="0">
                <a:latin typeface="Forte" panose="03060902040502070203" pitchFamily="66" charset="0"/>
                <a:ea typeface="HY견고딕" panose="02030600000101010101" pitchFamily="18" charset="-127"/>
              </a:rPr>
              <a:t>Merge Sort  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- 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시간 복잡도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(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재귀함수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)-</a:t>
            </a:r>
            <a:endParaRPr lang="ko-KR" altLang="en-US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EEE5A1-0130-6E34-8188-53FA0ED041EF}"/>
              </a:ext>
            </a:extLst>
          </p:cNvPr>
          <p:cNvSpPr/>
          <p:nvPr/>
        </p:nvSpPr>
        <p:spPr>
          <a:xfrm>
            <a:off x="0" y="771896"/>
            <a:ext cx="12192000" cy="608610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상징, 로고, 등록 상표, 엠블럼이(가) 표시된 사진&#10;&#10;자동 생성된 설명">
            <a:extLst>
              <a:ext uri="{FF2B5EF4-FFF2-40B4-BE49-F238E27FC236}">
                <a16:creationId xmlns:a16="http://schemas.microsoft.com/office/drawing/2014/main" id="{764965AA-99F5-26BA-6F99-F26766078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41" y="136566"/>
            <a:ext cx="498764" cy="4987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1D8B6A-D1CD-8EB6-432F-BBDE91A85EFD}"/>
              </a:ext>
            </a:extLst>
          </p:cNvPr>
          <p:cNvSpPr/>
          <p:nvPr/>
        </p:nvSpPr>
        <p:spPr>
          <a:xfrm>
            <a:off x="773878" y="160316"/>
            <a:ext cx="1868381" cy="45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아주대학교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C84779B-5730-CE8A-4829-86BC3CC3AAD7}"/>
              </a:ext>
            </a:extLst>
          </p:cNvPr>
          <p:cNvSpPr txBox="1">
            <a:spLocks/>
          </p:cNvSpPr>
          <p:nvPr/>
        </p:nvSpPr>
        <p:spPr>
          <a:xfrm>
            <a:off x="1708068" y="2233562"/>
            <a:ext cx="9284899" cy="2044990"/>
          </a:xfrm>
          <a:prstGeom prst="rect">
            <a:avLst/>
          </a:prstGeom>
          <a:ln w="31750">
            <a:solidFill>
              <a:srgbClr val="92D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en-US" altLang="ko-KR" sz="5300" dirty="0"/>
              <a:t>     </a:t>
            </a:r>
            <a:r>
              <a:rPr lang="en-US" altLang="ko-KR" dirty="0"/>
              <a:t>    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D1F78-2FC5-6625-F37E-B06A85320485}"/>
              </a:ext>
            </a:extLst>
          </p:cNvPr>
          <p:cNvSpPr txBox="1"/>
          <p:nvPr/>
        </p:nvSpPr>
        <p:spPr>
          <a:xfrm>
            <a:off x="4258934" y="2568290"/>
            <a:ext cx="635923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ko-KR" sz="3200" b="1" dirty="0">
                <a:latin typeface="+mn-ea"/>
              </a:rPr>
              <a:t>0                           (n=1)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ko-KR" sz="3200" b="1" dirty="0">
                <a:latin typeface="+mn-ea"/>
              </a:rPr>
              <a:t>T([n/2]+T(n/2) + n   (otherwise)</a:t>
            </a:r>
          </a:p>
          <a:p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7499F-C0F9-AD1B-4DCE-FC7F8C2D998F}"/>
              </a:ext>
            </a:extLst>
          </p:cNvPr>
          <p:cNvSpPr txBox="1"/>
          <p:nvPr/>
        </p:nvSpPr>
        <p:spPr>
          <a:xfrm>
            <a:off x="2170987" y="2891496"/>
            <a:ext cx="1670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T(n)=</a:t>
            </a:r>
            <a:endParaRPr lang="ko-KR" altLang="en-US" sz="4000" b="1" dirty="0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9DF5D963-BFB3-A6E9-76C0-82F3BA2CD9FB}"/>
              </a:ext>
            </a:extLst>
          </p:cNvPr>
          <p:cNvSpPr/>
          <p:nvPr/>
        </p:nvSpPr>
        <p:spPr>
          <a:xfrm>
            <a:off x="3863419" y="2506775"/>
            <a:ext cx="282181" cy="147732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n w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AC955-BD50-5040-32A3-1D9AA1C9F99B}"/>
              </a:ext>
            </a:extLst>
          </p:cNvPr>
          <p:cNvSpPr txBox="1">
            <a:spLocks/>
          </p:cNvSpPr>
          <p:nvPr/>
        </p:nvSpPr>
        <p:spPr>
          <a:xfrm>
            <a:off x="1708068" y="4687953"/>
            <a:ext cx="9284899" cy="1966876"/>
          </a:xfrm>
          <a:prstGeom prst="rect">
            <a:avLst/>
          </a:prstGeom>
          <a:ln w="31750">
            <a:solidFill>
              <a:srgbClr val="92D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en-US" altLang="ko-KR" sz="5300" dirty="0"/>
              <a:t>     </a:t>
            </a:r>
            <a:r>
              <a:rPr lang="en-US" altLang="ko-KR" dirty="0"/>
              <a:t>    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6A7F01-DF71-959A-E75F-933551CA6D1D}"/>
                  </a:ext>
                </a:extLst>
              </p:cNvPr>
              <p:cNvSpPr txBox="1"/>
              <p:nvPr/>
            </p:nvSpPr>
            <p:spPr>
              <a:xfrm>
                <a:off x="3345184" y="6066570"/>
                <a:ext cx="6009288" cy="1677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500" kern="0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굴림체" panose="020B0609000101010101" pitchFamily="49" charset="-127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ko-K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2500" kern="0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굴림체" panose="020B0609000101010101" pitchFamily="49" charset="-127"/>
                  </a:rPr>
                  <a:t> T(1)+</a:t>
                </a:r>
                <a:r>
                  <a:rPr lang="en-US" altLang="ko-KR" sz="2800" dirty="0"/>
                  <a:t> </a:t>
                </a:r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2500" kern="0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굴림체" panose="020B0609000101010101" pitchFamily="49" charset="-127"/>
                  </a:rPr>
                  <a:t> n   -&gt; </a:t>
                </a:r>
                <a:r>
                  <a:rPr lang="en-US" altLang="ko-KR" sz="2800" dirty="0"/>
                  <a:t>O(N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sty m:val="p"/>
                      </m:rPr>
                      <a:rPr lang="en-US" altLang="ko-KR" sz="280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ko-KR" sz="2800" dirty="0"/>
                  <a:t>) </a:t>
                </a:r>
              </a:p>
              <a:p>
                <a:r>
                  <a:rPr lang="en-US" altLang="ko-KR" sz="2500" kern="0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굴림체" panose="020B0609000101010101" pitchFamily="49" charset="-127"/>
                  </a:rPr>
                  <a:t> </a:t>
                </a:r>
              </a:p>
              <a:p>
                <a:endParaRPr lang="ko-KR" altLang="ko-KR" sz="25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endParaRPr lang="ko-KR" altLang="en-US" sz="25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6A7F01-DF71-959A-E75F-933551CA6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184" y="6066570"/>
                <a:ext cx="6009288" cy="1677382"/>
              </a:xfrm>
              <a:prstGeom prst="rect">
                <a:avLst/>
              </a:prstGeom>
              <a:blipFill>
                <a:blip r:embed="rId3"/>
                <a:stretch>
                  <a:fillRect l="-1724" t="-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14FE601-55E3-4C2A-28E1-BA99A65C7DC0}"/>
              </a:ext>
            </a:extLst>
          </p:cNvPr>
          <p:cNvSpPr txBox="1"/>
          <p:nvPr/>
        </p:nvSpPr>
        <p:spPr>
          <a:xfrm>
            <a:off x="3514910" y="4578983"/>
            <a:ext cx="6009288" cy="174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2(2T(n/4)+n/2)+n  -&gt; 4T(n/4)+2n</a:t>
            </a:r>
          </a:p>
          <a:p>
            <a:pPr>
              <a:lnSpc>
                <a:spcPct val="150000"/>
              </a:lnSpc>
            </a:pPr>
            <a:r>
              <a:rPr lang="en-US" altLang="ko-KR" sz="25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4(2T(n/8)+n/4)+2n -&gt; 8T(n/8) +3n </a:t>
            </a:r>
            <a:endParaRPr lang="en-US" altLang="ko-KR" sz="2500" kern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endParaRPr lang="ko-KR" altLang="ko-KR" sz="2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3D68A160-3623-0489-ABC2-5B88D0B1148B}"/>
              </a:ext>
            </a:extLst>
          </p:cNvPr>
          <p:cNvSpPr/>
          <p:nvPr/>
        </p:nvSpPr>
        <p:spPr>
          <a:xfrm>
            <a:off x="6074716" y="5799501"/>
            <a:ext cx="339452" cy="35848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17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6BF72-A7F2-5209-7A5B-1D4BB609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241" y="1001479"/>
            <a:ext cx="6177516" cy="866899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dirty="0">
                <a:latin typeface="Forte" panose="03060902040502070203" pitchFamily="66" charset="0"/>
                <a:ea typeface="HY견고딕" panose="02030600000101010101" pitchFamily="18" charset="-127"/>
              </a:rPr>
              <a:t>Merge Sort </a:t>
            </a:r>
            <a:r>
              <a:rPr lang="en-US" altLang="ko-KR" sz="3200" dirty="0">
                <a:latin typeface="Forte" panose="03060902040502070203" pitchFamily="66" charset="0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latin typeface="Forte" panose="03060902040502070203" pitchFamily="66" charset="0"/>
                <a:ea typeface="HY견고딕" panose="02030600000101010101" pitchFamily="18" charset="-127"/>
              </a:rPr>
              <a:t>국내주식</a:t>
            </a:r>
            <a:r>
              <a:rPr lang="en-US" altLang="ko-KR" sz="3200" dirty="0">
                <a:latin typeface="Forte" panose="03060902040502070203" pitchFamily="66" charset="0"/>
                <a:ea typeface="HY견고딕" panose="02030600000101010101" pitchFamily="18" charset="-127"/>
              </a:rPr>
              <a:t>)</a:t>
            </a:r>
            <a:endParaRPr lang="ko-KR" altLang="en-US" sz="6000" dirty="0">
              <a:latin typeface="Forte" panose="03060902040502070203" pitchFamily="66" charset="0"/>
              <a:ea typeface="HY견고딕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EEE5A1-0130-6E34-8188-53FA0ED041EF}"/>
              </a:ext>
            </a:extLst>
          </p:cNvPr>
          <p:cNvSpPr/>
          <p:nvPr/>
        </p:nvSpPr>
        <p:spPr>
          <a:xfrm>
            <a:off x="0" y="771896"/>
            <a:ext cx="12192000" cy="608610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상징, 로고, 등록 상표, 엠블럼이(가) 표시된 사진&#10;&#10;자동 생성된 설명">
            <a:extLst>
              <a:ext uri="{FF2B5EF4-FFF2-40B4-BE49-F238E27FC236}">
                <a16:creationId xmlns:a16="http://schemas.microsoft.com/office/drawing/2014/main" id="{764965AA-99F5-26BA-6F99-F26766078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41" y="136566"/>
            <a:ext cx="498764" cy="4987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1D8B6A-D1CD-8EB6-432F-BBDE91A85EFD}"/>
              </a:ext>
            </a:extLst>
          </p:cNvPr>
          <p:cNvSpPr/>
          <p:nvPr/>
        </p:nvSpPr>
        <p:spPr>
          <a:xfrm>
            <a:off x="773878" y="160316"/>
            <a:ext cx="1868381" cy="45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아주대학교</a:t>
            </a:r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A422F9D-8136-318C-0AA6-1CF4302316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3"/>
          <a:stretch/>
        </p:blipFill>
        <p:spPr>
          <a:xfrm>
            <a:off x="3380373" y="2004944"/>
            <a:ext cx="5431251" cy="4470130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A5D2135-9E68-2317-35A5-C0749A9213AD}"/>
              </a:ext>
            </a:extLst>
          </p:cNvPr>
          <p:cNvSpPr/>
          <p:nvPr/>
        </p:nvSpPr>
        <p:spPr>
          <a:xfrm>
            <a:off x="3848986" y="6209129"/>
            <a:ext cx="1212112" cy="1916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8AAF9-7FA1-D781-3CF5-F5E328AAFAB8}"/>
              </a:ext>
            </a:extLst>
          </p:cNvPr>
          <p:cNvSpPr txBox="1"/>
          <p:nvPr/>
        </p:nvSpPr>
        <p:spPr>
          <a:xfrm>
            <a:off x="6585709" y="4506686"/>
            <a:ext cx="5431251" cy="1259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ko-KR" altLang="en-US" sz="3200" b="1" dirty="0">
                <a:latin typeface="+mn-ea"/>
              </a:rPr>
              <a:t>걸린 시간</a:t>
            </a:r>
            <a:r>
              <a:rPr lang="en-US" altLang="ko-KR" sz="3200" b="1" dirty="0">
                <a:latin typeface="+mn-ea"/>
              </a:rPr>
              <a:t>: 0.013961076736450195 </a:t>
            </a:r>
            <a:r>
              <a:rPr lang="ko-KR" altLang="en-US" sz="3200" b="1" dirty="0">
                <a:latin typeface="+mn-ea"/>
              </a:rPr>
              <a:t>초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2485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6BF72-A7F2-5209-7A5B-1D4BB609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241" y="989604"/>
            <a:ext cx="6177516" cy="866899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dirty="0">
                <a:latin typeface="Forte" panose="03060902040502070203" pitchFamily="66" charset="0"/>
                <a:ea typeface="HY견고딕" panose="02030600000101010101" pitchFamily="18" charset="-127"/>
              </a:rPr>
              <a:t>Merge Sort </a:t>
            </a:r>
            <a:r>
              <a:rPr lang="en-US" altLang="ko-KR" sz="3200" dirty="0">
                <a:latin typeface="Forte" panose="03060902040502070203" pitchFamily="66" charset="0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latin typeface="Forte" panose="03060902040502070203" pitchFamily="66" charset="0"/>
                <a:ea typeface="HY견고딕" panose="02030600000101010101" pitchFamily="18" charset="-127"/>
              </a:rPr>
              <a:t>미국주식</a:t>
            </a:r>
            <a:r>
              <a:rPr lang="en-US" altLang="ko-KR" sz="3200" dirty="0">
                <a:latin typeface="Forte" panose="03060902040502070203" pitchFamily="66" charset="0"/>
                <a:ea typeface="HY견고딕" panose="02030600000101010101" pitchFamily="18" charset="-127"/>
              </a:rPr>
              <a:t>)</a:t>
            </a:r>
            <a:endParaRPr lang="ko-KR" altLang="en-US" sz="6000" dirty="0">
              <a:latin typeface="Forte" panose="03060902040502070203" pitchFamily="66" charset="0"/>
              <a:ea typeface="HY견고딕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EEE5A1-0130-6E34-8188-53FA0ED041EF}"/>
              </a:ext>
            </a:extLst>
          </p:cNvPr>
          <p:cNvSpPr/>
          <p:nvPr/>
        </p:nvSpPr>
        <p:spPr>
          <a:xfrm>
            <a:off x="0" y="771896"/>
            <a:ext cx="12192000" cy="608610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상징, 로고, 등록 상표, 엠블럼이(가) 표시된 사진&#10;&#10;자동 생성된 설명">
            <a:extLst>
              <a:ext uri="{FF2B5EF4-FFF2-40B4-BE49-F238E27FC236}">
                <a16:creationId xmlns:a16="http://schemas.microsoft.com/office/drawing/2014/main" id="{764965AA-99F5-26BA-6F99-F26766078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41" y="136566"/>
            <a:ext cx="498764" cy="4987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1D8B6A-D1CD-8EB6-432F-BBDE91A85EFD}"/>
              </a:ext>
            </a:extLst>
          </p:cNvPr>
          <p:cNvSpPr/>
          <p:nvPr/>
        </p:nvSpPr>
        <p:spPr>
          <a:xfrm>
            <a:off x="773878" y="160316"/>
            <a:ext cx="1868381" cy="45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아주대학교</a:t>
            </a:r>
          </a:p>
        </p:txBody>
      </p:sp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89AED2E-DFCE-DB71-C642-C0552169D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232" y="1862815"/>
            <a:ext cx="5359125" cy="4601549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E308D1-3F39-C05C-02E0-C6DC2B170769}"/>
              </a:ext>
            </a:extLst>
          </p:cNvPr>
          <p:cNvSpPr/>
          <p:nvPr/>
        </p:nvSpPr>
        <p:spPr>
          <a:xfrm>
            <a:off x="4054549" y="6238647"/>
            <a:ext cx="1197935" cy="1692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D5E8AC-8BCC-18D4-D453-79BC3A7A65E3}"/>
              </a:ext>
            </a:extLst>
          </p:cNvPr>
          <p:cNvSpPr txBox="1"/>
          <p:nvPr/>
        </p:nvSpPr>
        <p:spPr>
          <a:xfrm>
            <a:off x="6674774" y="4972562"/>
            <a:ext cx="5431251" cy="1259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ko-KR" altLang="en-US" sz="3200" b="1" dirty="0">
                <a:latin typeface="+mn-ea"/>
              </a:rPr>
              <a:t>걸린 시간</a:t>
            </a:r>
            <a:r>
              <a:rPr lang="en-US" altLang="ko-KR" sz="3200" b="1" dirty="0">
                <a:latin typeface="+mn-ea"/>
              </a:rPr>
              <a:t>: 0.019945144653320312 </a:t>
            </a:r>
            <a:r>
              <a:rPr lang="ko-KR" altLang="en-US" sz="3200" b="1" dirty="0">
                <a:latin typeface="+mn-ea"/>
              </a:rPr>
              <a:t>초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2820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E86AB-4F58-116F-7107-A45695D84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941" y="2302070"/>
            <a:ext cx="5274623" cy="692397"/>
          </a:xfrm>
        </p:spPr>
        <p:txBody>
          <a:bodyPr>
            <a:noAutofit/>
          </a:bodyPr>
          <a:lstStyle/>
          <a:p>
            <a:r>
              <a:rPr lang="en-US" altLang="ko-KR" sz="5000" dirty="0">
                <a:latin typeface="HY견고딕" panose="02030600000101010101" pitchFamily="18" charset="-127"/>
                <a:ea typeface="HY견고딕" panose="02030600000101010101" pitchFamily="18" charset="-127"/>
              </a:rPr>
              <a:t>Quick sort</a:t>
            </a:r>
            <a:endParaRPr lang="ko-KR" altLang="en-US" sz="5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E26DE6-B640-C3A7-C81A-818A1333D06E}"/>
              </a:ext>
            </a:extLst>
          </p:cNvPr>
          <p:cNvSpPr/>
          <p:nvPr/>
        </p:nvSpPr>
        <p:spPr>
          <a:xfrm>
            <a:off x="7544790" y="1869280"/>
            <a:ext cx="3835730" cy="1125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3535A5-9B8E-B202-AC7F-F3A632E92C22}"/>
              </a:ext>
            </a:extLst>
          </p:cNvPr>
          <p:cNvSpPr/>
          <p:nvPr/>
        </p:nvSpPr>
        <p:spPr>
          <a:xfrm>
            <a:off x="0" y="771896"/>
            <a:ext cx="6733309" cy="608610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 descr="상징, 로고, 등록 상표, 엠블럼이(가) 표시된 사진&#10;&#10;자동 생성된 설명">
            <a:extLst>
              <a:ext uri="{FF2B5EF4-FFF2-40B4-BE49-F238E27FC236}">
                <a16:creationId xmlns:a16="http://schemas.microsoft.com/office/drawing/2014/main" id="{BDAA5E5A-C716-5ADB-87E0-F406615EF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41" y="136566"/>
            <a:ext cx="498764" cy="49876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87CA5D-B797-4CA7-3BB1-A8A14F66ECFE}"/>
              </a:ext>
            </a:extLst>
          </p:cNvPr>
          <p:cNvSpPr/>
          <p:nvPr/>
        </p:nvSpPr>
        <p:spPr>
          <a:xfrm>
            <a:off x="773878" y="160316"/>
            <a:ext cx="1868381" cy="45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아주대학교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6273CB-C55B-7718-2988-738216B5FA8A}"/>
              </a:ext>
            </a:extLst>
          </p:cNvPr>
          <p:cNvSpPr/>
          <p:nvPr/>
        </p:nvSpPr>
        <p:spPr>
          <a:xfrm>
            <a:off x="6733309" y="771896"/>
            <a:ext cx="5458691" cy="60861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DA28CB-52F5-E51B-DC5F-837E506FEE8C}"/>
              </a:ext>
            </a:extLst>
          </p:cNvPr>
          <p:cNvSpPr/>
          <p:nvPr/>
        </p:nvSpPr>
        <p:spPr>
          <a:xfrm>
            <a:off x="7544790" y="1869280"/>
            <a:ext cx="3835730" cy="1125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F16CC9-12BE-C93A-8A48-59F7C265DA11}"/>
              </a:ext>
            </a:extLst>
          </p:cNvPr>
          <p:cNvSpPr/>
          <p:nvPr/>
        </p:nvSpPr>
        <p:spPr>
          <a:xfrm>
            <a:off x="7116289" y="3380930"/>
            <a:ext cx="4264231" cy="2806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tx1"/>
                </a:solidFill>
              </a:rPr>
              <a:t>Quick sort</a:t>
            </a:r>
            <a:r>
              <a:rPr lang="ko-KR" altLang="en-US" dirty="0">
                <a:solidFill>
                  <a:schemeClr val="tx1"/>
                </a:solidFill>
              </a:rPr>
              <a:t>의 정렬 방식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tx1"/>
                </a:solidFill>
              </a:rPr>
              <a:t>Quick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sort</a:t>
            </a:r>
            <a:r>
              <a:rPr lang="ko-KR" altLang="en-US" dirty="0">
                <a:solidFill>
                  <a:schemeClr val="tx1"/>
                </a:solidFill>
              </a:rPr>
              <a:t>의 시간 복잡도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tx1"/>
                </a:solidFill>
              </a:rPr>
              <a:t>Quick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sort</a:t>
            </a:r>
            <a:r>
              <a:rPr lang="ko-KR" altLang="en-US" dirty="0">
                <a:solidFill>
                  <a:schemeClr val="tx1"/>
                </a:solidFill>
              </a:rPr>
              <a:t>의 종류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가지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tx1"/>
                </a:solidFill>
              </a:rPr>
              <a:t>Quick Sort</a:t>
            </a:r>
            <a:r>
              <a:rPr lang="ko-KR" altLang="en-US" dirty="0">
                <a:solidFill>
                  <a:schemeClr val="tx1"/>
                </a:solidFill>
              </a:rPr>
              <a:t>로 정렬한 국내주식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tx1"/>
                </a:solidFill>
              </a:rPr>
              <a:t>Quick Sort</a:t>
            </a:r>
            <a:r>
              <a:rPr lang="ko-KR" altLang="en-US" dirty="0">
                <a:solidFill>
                  <a:schemeClr val="tx1"/>
                </a:solidFill>
              </a:rPr>
              <a:t>로 정렬한 미국주식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 algn="ctr">
              <a:buFont typeface="Wingdings" panose="05000000000000000000" pitchFamily="2" charset="2"/>
              <a:buChar char="v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 algn="ctr">
              <a:buFont typeface="Wingdings" panose="05000000000000000000" pitchFamily="2" charset="2"/>
              <a:buChar char="v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853FD7-FB80-9292-E5FF-1E6FF2D21037}"/>
              </a:ext>
            </a:extLst>
          </p:cNvPr>
          <p:cNvSpPr/>
          <p:nvPr/>
        </p:nvSpPr>
        <p:spPr>
          <a:xfrm>
            <a:off x="6733309" y="2591033"/>
            <a:ext cx="1821873" cy="39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</a:rPr>
              <a:t>목차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742950" lvl="1" indent="-285750" algn="ctr">
              <a:buFont typeface="Wingdings" panose="05000000000000000000" pitchFamily="2" charset="2"/>
              <a:buChar char="v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542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6BF72-A7F2-5209-7A5B-1D4BB609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631" y="1299162"/>
            <a:ext cx="5606737" cy="866899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dirty="0">
                <a:latin typeface="Forte" panose="03060902040502070203" pitchFamily="66" charset="0"/>
                <a:ea typeface="HY견고딕" panose="02030600000101010101" pitchFamily="18" charset="-127"/>
              </a:rPr>
              <a:t>Quick Sort </a:t>
            </a:r>
            <a:r>
              <a:rPr lang="en-US" altLang="ko-KR" sz="3200" dirty="0">
                <a:latin typeface="Forte" panose="03060902040502070203" pitchFamily="66" charset="0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latin typeface="Forte" panose="03060902040502070203" pitchFamily="66" charset="0"/>
                <a:ea typeface="HY견고딕" panose="02030600000101010101" pitchFamily="18" charset="-127"/>
              </a:rPr>
              <a:t>정렬 방법</a:t>
            </a:r>
            <a:r>
              <a:rPr lang="en-US" altLang="ko-KR" sz="3200" dirty="0">
                <a:latin typeface="Forte" panose="03060902040502070203" pitchFamily="66" charset="0"/>
                <a:ea typeface="HY견고딕" panose="02030600000101010101" pitchFamily="18" charset="-127"/>
              </a:rPr>
              <a:t>)</a:t>
            </a:r>
            <a:endParaRPr lang="ko-KR" altLang="en-US" sz="3200" dirty="0">
              <a:latin typeface="Forte" panose="03060902040502070203" pitchFamily="66" charset="0"/>
              <a:ea typeface="HY견고딕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EEE5A1-0130-6E34-8188-53FA0ED041EF}"/>
              </a:ext>
            </a:extLst>
          </p:cNvPr>
          <p:cNvSpPr/>
          <p:nvPr/>
        </p:nvSpPr>
        <p:spPr>
          <a:xfrm>
            <a:off x="0" y="771896"/>
            <a:ext cx="12192000" cy="608610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상징, 로고, 등록 상표, 엠블럼이(가) 표시된 사진&#10;&#10;자동 생성된 설명">
            <a:extLst>
              <a:ext uri="{FF2B5EF4-FFF2-40B4-BE49-F238E27FC236}">
                <a16:creationId xmlns:a16="http://schemas.microsoft.com/office/drawing/2014/main" id="{764965AA-99F5-26BA-6F99-F26766078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41" y="136566"/>
            <a:ext cx="498764" cy="4987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1D8B6A-D1CD-8EB6-432F-BBDE91A85EFD}"/>
              </a:ext>
            </a:extLst>
          </p:cNvPr>
          <p:cNvSpPr/>
          <p:nvPr/>
        </p:nvSpPr>
        <p:spPr>
          <a:xfrm>
            <a:off x="773878" y="160316"/>
            <a:ext cx="1868381" cy="45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아주대학교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C84779B-5730-CE8A-4829-86BC3CC3AAD7}"/>
              </a:ext>
            </a:extLst>
          </p:cNvPr>
          <p:cNvSpPr txBox="1">
            <a:spLocks/>
          </p:cNvSpPr>
          <p:nvPr/>
        </p:nvSpPr>
        <p:spPr>
          <a:xfrm>
            <a:off x="4214813" y="2631707"/>
            <a:ext cx="3557587" cy="597163"/>
          </a:xfrm>
          <a:prstGeom prst="rect">
            <a:avLst/>
          </a:prstGeom>
          <a:ln w="38100">
            <a:solidFill>
              <a:schemeClr val="accent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None/>
            </a:pPr>
            <a:r>
              <a:rPr lang="ko-KR" altLang="en-US" sz="3200" dirty="0"/>
              <a:t>피벗을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692A1-832F-32D0-B27A-EF972C68F79E}"/>
              </a:ext>
            </a:extLst>
          </p:cNvPr>
          <p:cNvSpPr txBox="1">
            <a:spLocks/>
          </p:cNvSpPr>
          <p:nvPr/>
        </p:nvSpPr>
        <p:spPr>
          <a:xfrm>
            <a:off x="2193133" y="4127964"/>
            <a:ext cx="7872413" cy="518662"/>
          </a:xfrm>
          <a:prstGeom prst="rect">
            <a:avLst/>
          </a:prstGeom>
          <a:ln w="38100">
            <a:solidFill>
              <a:schemeClr val="accent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None/>
            </a:pPr>
            <a:r>
              <a:rPr lang="ko-KR" altLang="en-US" dirty="0"/>
              <a:t>피벗을 기준으로 두개의 영역으로 분할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209C3C7-1B3F-A998-4C2D-C7368A0E2487}"/>
              </a:ext>
            </a:extLst>
          </p:cNvPr>
          <p:cNvSpPr txBox="1">
            <a:spLocks/>
          </p:cNvSpPr>
          <p:nvPr/>
        </p:nvSpPr>
        <p:spPr>
          <a:xfrm>
            <a:off x="2193133" y="5545721"/>
            <a:ext cx="7872412" cy="518662"/>
          </a:xfrm>
          <a:prstGeom prst="rect">
            <a:avLst/>
          </a:prstGeom>
          <a:ln w="38100">
            <a:solidFill>
              <a:schemeClr val="accent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None/>
            </a:pPr>
            <a:r>
              <a:rPr lang="ko-KR" altLang="en-US" dirty="0"/>
              <a:t>피벗을 기준으로 큰 수와 작은 수를 교환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E05B67E1-9E17-1E2E-E6C5-741A4EF835B4}"/>
              </a:ext>
            </a:extLst>
          </p:cNvPr>
          <p:cNvSpPr/>
          <p:nvPr/>
        </p:nvSpPr>
        <p:spPr>
          <a:xfrm>
            <a:off x="5829299" y="3429000"/>
            <a:ext cx="328613" cy="518662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DC859B7-1D43-6C10-1C2D-0067716A2D1A}"/>
              </a:ext>
            </a:extLst>
          </p:cNvPr>
          <p:cNvSpPr/>
          <p:nvPr/>
        </p:nvSpPr>
        <p:spPr>
          <a:xfrm>
            <a:off x="5829299" y="4836842"/>
            <a:ext cx="328613" cy="518662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4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6BF72-A7F2-5209-7A5B-1D4BB609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034" y="1317517"/>
            <a:ext cx="6013931" cy="866899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dirty="0">
                <a:latin typeface="Forte" panose="03060902040502070203" pitchFamily="66" charset="0"/>
                <a:ea typeface="HY견고딕" panose="02030600000101010101" pitchFamily="18" charset="-127"/>
              </a:rPr>
              <a:t>Quick Sort </a:t>
            </a:r>
            <a:r>
              <a:rPr lang="en-US" altLang="ko-KR" sz="3200" dirty="0">
                <a:latin typeface="Forte" panose="03060902040502070203" pitchFamily="66" charset="0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latin typeface="Forte" panose="03060902040502070203" pitchFamily="66" charset="0"/>
                <a:ea typeface="HY견고딕" panose="02030600000101010101" pitchFamily="18" charset="-127"/>
              </a:rPr>
              <a:t>시간 복잡도</a:t>
            </a:r>
            <a:r>
              <a:rPr lang="en-US" altLang="ko-KR" sz="3200" dirty="0">
                <a:latin typeface="Forte" panose="03060902040502070203" pitchFamily="66" charset="0"/>
                <a:ea typeface="HY견고딕" panose="02030600000101010101" pitchFamily="18" charset="-127"/>
              </a:rPr>
              <a:t>)</a:t>
            </a:r>
            <a:endParaRPr lang="ko-KR" altLang="en-US" sz="3200" dirty="0">
              <a:latin typeface="Forte" panose="03060902040502070203" pitchFamily="66" charset="0"/>
              <a:ea typeface="HY견고딕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EEE5A1-0130-6E34-8188-53FA0ED041EF}"/>
              </a:ext>
            </a:extLst>
          </p:cNvPr>
          <p:cNvSpPr/>
          <p:nvPr/>
        </p:nvSpPr>
        <p:spPr>
          <a:xfrm>
            <a:off x="0" y="771896"/>
            <a:ext cx="12192000" cy="608610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상징, 로고, 등록 상표, 엠블럼이(가) 표시된 사진&#10;&#10;자동 생성된 설명">
            <a:extLst>
              <a:ext uri="{FF2B5EF4-FFF2-40B4-BE49-F238E27FC236}">
                <a16:creationId xmlns:a16="http://schemas.microsoft.com/office/drawing/2014/main" id="{764965AA-99F5-26BA-6F99-F26766078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41" y="136566"/>
            <a:ext cx="498764" cy="4987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1D8B6A-D1CD-8EB6-432F-BBDE91A85EFD}"/>
              </a:ext>
            </a:extLst>
          </p:cNvPr>
          <p:cNvSpPr/>
          <p:nvPr/>
        </p:nvSpPr>
        <p:spPr>
          <a:xfrm>
            <a:off x="773878" y="160316"/>
            <a:ext cx="1868381" cy="45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아주대학교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C84779B-5730-CE8A-4829-86BC3CC3AAD7}"/>
              </a:ext>
            </a:extLst>
          </p:cNvPr>
          <p:cNvSpPr txBox="1">
            <a:spLocks/>
          </p:cNvSpPr>
          <p:nvPr/>
        </p:nvSpPr>
        <p:spPr>
          <a:xfrm>
            <a:off x="4214813" y="2631707"/>
            <a:ext cx="3557587" cy="597163"/>
          </a:xfrm>
          <a:prstGeom prst="rect">
            <a:avLst/>
          </a:prstGeom>
          <a:ln w="38100">
            <a:solidFill>
              <a:schemeClr val="accent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None/>
            </a:pPr>
            <a:r>
              <a:rPr lang="ko-KR" altLang="en-US" sz="3200" dirty="0"/>
              <a:t>피벗을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692A1-832F-32D0-B27A-EF972C68F79E}"/>
              </a:ext>
            </a:extLst>
          </p:cNvPr>
          <p:cNvSpPr txBox="1">
            <a:spLocks/>
          </p:cNvSpPr>
          <p:nvPr/>
        </p:nvSpPr>
        <p:spPr>
          <a:xfrm>
            <a:off x="2193133" y="4127964"/>
            <a:ext cx="7872413" cy="518662"/>
          </a:xfrm>
          <a:prstGeom prst="rect">
            <a:avLst/>
          </a:prstGeom>
          <a:ln w="38100">
            <a:solidFill>
              <a:schemeClr val="accent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None/>
            </a:pPr>
            <a:r>
              <a:rPr lang="ko-KR" altLang="en-US" dirty="0"/>
              <a:t>피벗과</a:t>
            </a:r>
            <a:r>
              <a:rPr lang="en-US" altLang="ko-KR" dirty="0"/>
              <a:t> n - 1</a:t>
            </a:r>
            <a:r>
              <a:rPr lang="ko-KR" altLang="en-US" dirty="0"/>
              <a:t>개의 숫자들을 차례대로 비교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209C3C7-1B3F-A998-4C2D-C7368A0E2487}"/>
              </a:ext>
            </a:extLst>
          </p:cNvPr>
          <p:cNvSpPr txBox="1">
            <a:spLocks/>
          </p:cNvSpPr>
          <p:nvPr/>
        </p:nvSpPr>
        <p:spPr>
          <a:xfrm>
            <a:off x="2193133" y="5545721"/>
            <a:ext cx="7872412" cy="518662"/>
          </a:xfrm>
          <a:prstGeom prst="rect">
            <a:avLst/>
          </a:prstGeom>
          <a:ln w="38100">
            <a:solidFill>
              <a:schemeClr val="accent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None/>
            </a:pPr>
            <a:r>
              <a:rPr lang="ko-KR" altLang="en-US" dirty="0"/>
              <a:t>비교연산을 총 </a:t>
            </a:r>
            <a:r>
              <a:rPr lang="en-US" altLang="ko-KR" dirty="0"/>
              <a:t>n-1 </a:t>
            </a:r>
            <a:r>
              <a:rPr lang="ko-KR" altLang="en-US" dirty="0"/>
              <a:t>번 수행 </a:t>
            </a:r>
            <a:r>
              <a:rPr lang="en-US" altLang="ko-KR" dirty="0">
                <a:sym typeface="Wingdings" panose="05000000000000000000" pitchFamily="2" charset="2"/>
              </a:rPr>
              <a:t> O</a:t>
            </a:r>
            <a:r>
              <a:rPr lang="en-US" altLang="ko-KR" dirty="0"/>
              <a:t>(n)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E05B67E1-9E17-1E2E-E6C5-741A4EF835B4}"/>
              </a:ext>
            </a:extLst>
          </p:cNvPr>
          <p:cNvSpPr/>
          <p:nvPr/>
        </p:nvSpPr>
        <p:spPr>
          <a:xfrm>
            <a:off x="5829299" y="3429000"/>
            <a:ext cx="328613" cy="518662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DC859B7-1D43-6C10-1C2D-0067716A2D1A}"/>
              </a:ext>
            </a:extLst>
          </p:cNvPr>
          <p:cNvSpPr/>
          <p:nvPr/>
        </p:nvSpPr>
        <p:spPr>
          <a:xfrm>
            <a:off x="5829299" y="4836842"/>
            <a:ext cx="328613" cy="518662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54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6BF72-A7F2-5209-7A5B-1D4BB609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97" y="1149582"/>
            <a:ext cx="8439206" cy="866899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dirty="0">
                <a:latin typeface="Forte" panose="03060902040502070203" pitchFamily="66" charset="0"/>
                <a:ea typeface="HY견고딕" panose="02030600000101010101" pitchFamily="18" charset="-127"/>
              </a:rPr>
              <a:t>Quick Sort </a:t>
            </a:r>
            <a:r>
              <a:rPr lang="en-US" altLang="ko-KR" sz="3200" dirty="0">
                <a:latin typeface="Forte" panose="03060902040502070203" pitchFamily="66" charset="0"/>
                <a:ea typeface="HY견고딕" panose="02030600000101010101" pitchFamily="18" charset="-127"/>
              </a:rPr>
              <a:t>(</a:t>
            </a:r>
            <a:r>
              <a:rPr lang="en-US" altLang="ko-KR" sz="3200" dirty="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Blanced</a:t>
            </a:r>
            <a:r>
              <a:rPr lang="en-US" altLang="ko-KR" sz="3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partitioning</a:t>
            </a:r>
            <a:r>
              <a:rPr lang="en-US" altLang="ko-KR" sz="3200" dirty="0">
                <a:latin typeface="Forte" panose="03060902040502070203" pitchFamily="66" charset="0"/>
                <a:ea typeface="HY견고딕" panose="02030600000101010101" pitchFamily="18" charset="-127"/>
              </a:rPr>
              <a:t>)</a:t>
            </a:r>
            <a:endParaRPr lang="ko-KR" altLang="en-US" sz="3200" dirty="0">
              <a:latin typeface="Forte" panose="03060902040502070203" pitchFamily="66" charset="0"/>
              <a:ea typeface="HY견고딕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EEE5A1-0130-6E34-8188-53FA0ED041EF}"/>
              </a:ext>
            </a:extLst>
          </p:cNvPr>
          <p:cNvSpPr/>
          <p:nvPr/>
        </p:nvSpPr>
        <p:spPr>
          <a:xfrm>
            <a:off x="0" y="771896"/>
            <a:ext cx="12192000" cy="608610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상징, 로고, 등록 상표, 엠블럼이(가) 표시된 사진&#10;&#10;자동 생성된 설명">
            <a:extLst>
              <a:ext uri="{FF2B5EF4-FFF2-40B4-BE49-F238E27FC236}">
                <a16:creationId xmlns:a16="http://schemas.microsoft.com/office/drawing/2014/main" id="{764965AA-99F5-26BA-6F99-F26766078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41" y="136566"/>
            <a:ext cx="498764" cy="4987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1D8B6A-D1CD-8EB6-432F-BBDE91A85EFD}"/>
              </a:ext>
            </a:extLst>
          </p:cNvPr>
          <p:cNvSpPr/>
          <p:nvPr/>
        </p:nvSpPr>
        <p:spPr>
          <a:xfrm>
            <a:off x="773878" y="160316"/>
            <a:ext cx="1868381" cy="45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아주대학교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C84779B-5730-CE8A-4829-86BC3CC3AAD7}"/>
              </a:ext>
            </a:extLst>
          </p:cNvPr>
          <p:cNvSpPr txBox="1">
            <a:spLocks/>
          </p:cNvSpPr>
          <p:nvPr/>
        </p:nvSpPr>
        <p:spPr>
          <a:xfrm>
            <a:off x="4082956" y="2374820"/>
            <a:ext cx="4026088" cy="597163"/>
          </a:xfrm>
          <a:prstGeom prst="rect">
            <a:avLst/>
          </a:prstGeom>
          <a:ln w="38100">
            <a:solidFill>
              <a:schemeClr val="accent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None/>
            </a:pPr>
            <a:r>
              <a:rPr lang="ko-KR" altLang="en-US" sz="3200" dirty="0"/>
              <a:t>피벗이 중간에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692A1-832F-32D0-B27A-EF972C68F79E}"/>
              </a:ext>
            </a:extLst>
          </p:cNvPr>
          <p:cNvSpPr txBox="1">
            <a:spLocks/>
          </p:cNvSpPr>
          <p:nvPr/>
        </p:nvSpPr>
        <p:spPr>
          <a:xfrm>
            <a:off x="2159792" y="3994116"/>
            <a:ext cx="7872413" cy="518662"/>
          </a:xfrm>
          <a:prstGeom prst="rect">
            <a:avLst/>
          </a:prstGeom>
          <a:ln w="38100">
            <a:solidFill>
              <a:schemeClr val="accent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None/>
            </a:pPr>
            <a:r>
              <a:rPr lang="ko-KR" altLang="en-US" dirty="0"/>
              <a:t>피벗을 기준으로 좌우 양변이 계속 이등분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209C3C7-1B3F-A998-4C2D-C7368A0E2487}"/>
              </a:ext>
            </a:extLst>
          </p:cNvPr>
          <p:cNvSpPr txBox="1">
            <a:spLocks/>
          </p:cNvSpPr>
          <p:nvPr/>
        </p:nvSpPr>
        <p:spPr>
          <a:xfrm>
            <a:off x="2159792" y="5971751"/>
            <a:ext cx="7872412" cy="51866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None/>
            </a:pPr>
            <a:r>
              <a:rPr lang="en-US" altLang="ko-KR" dirty="0"/>
              <a:t>Binary search</a:t>
            </a:r>
            <a:r>
              <a:rPr lang="ko-KR" altLang="en-US" dirty="0"/>
              <a:t>와 유사함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E05B67E1-9E17-1E2E-E6C5-741A4EF835B4}"/>
              </a:ext>
            </a:extLst>
          </p:cNvPr>
          <p:cNvSpPr/>
          <p:nvPr/>
        </p:nvSpPr>
        <p:spPr>
          <a:xfrm>
            <a:off x="5931693" y="3180494"/>
            <a:ext cx="328613" cy="518662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73FD0EDE-335C-61B9-D077-A43D63F597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59791" y="4977216"/>
                <a:ext cx="7872413" cy="518662"/>
              </a:xfrm>
              <a:prstGeom prst="rect">
                <a:avLst/>
              </a:prstGeom>
              <a:ln w="38100">
                <a:solidFill>
                  <a:schemeClr val="accent4"/>
                </a:solidFill>
              </a:ln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5000"/>
                  </a:lnSpc>
                  <a:buNone/>
                </a:pPr>
                <a:r>
                  <a:rPr lang="ko-KR" altLang="en-US" sz="3000" b="1" dirty="0"/>
                  <a:t>시간 복잡도</a:t>
                </a:r>
                <a:r>
                  <a:rPr lang="en-US" altLang="ko-KR" dirty="0"/>
                  <a:t>: T(n)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/>
                  <a:t> 2T(n/2) +</a:t>
                </a:r>
                <a:r>
                  <a:rPr lang="en-US" altLang="ko-KR" i="1" dirty="0"/>
                  <a:t> </a:t>
                </a:r>
                <a:r>
                  <a:rPr lang="en-US" altLang="ko-KR" dirty="0"/>
                  <a:t>O(n) = O(</a:t>
                </a:r>
                <a:r>
                  <a:rPr lang="en-US" altLang="ko-KR" dirty="0" err="1"/>
                  <a:t>nlogn</a:t>
                </a:r>
                <a:r>
                  <a:rPr lang="en-US" altLang="ko-KR" dirty="0"/>
                  <a:t>)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73FD0EDE-335C-61B9-D077-A43D63F59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91" y="4977216"/>
                <a:ext cx="7872413" cy="518662"/>
              </a:xfrm>
              <a:prstGeom prst="rect">
                <a:avLst/>
              </a:prstGeom>
              <a:blipFill>
                <a:blip r:embed="rId3"/>
                <a:stretch>
                  <a:fillRect t="-9783" b="-23913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01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  <p:bldP spid="10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6BF72-A7F2-5209-7A5B-1D4BB609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146" y="1268352"/>
            <a:ext cx="8559708" cy="866899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dirty="0">
                <a:latin typeface="Forte" panose="03060902040502070203" pitchFamily="66" charset="0"/>
                <a:ea typeface="HY견고딕" panose="02030600000101010101" pitchFamily="18" charset="-127"/>
              </a:rPr>
              <a:t>Quick Sort </a:t>
            </a:r>
            <a:r>
              <a:rPr lang="en-US" altLang="ko-KR" sz="3200" dirty="0">
                <a:latin typeface="Forte" panose="03060902040502070203" pitchFamily="66" charset="0"/>
                <a:ea typeface="HY견고딕" panose="02030600000101010101" pitchFamily="18" charset="-127"/>
              </a:rPr>
              <a:t>(</a:t>
            </a:r>
            <a:r>
              <a:rPr lang="en-US" altLang="ko-KR" sz="3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Un</a:t>
            </a:r>
            <a:r>
              <a:rPr lang="en-US" altLang="ko-KR" sz="3200" dirty="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blanced</a:t>
            </a:r>
            <a:r>
              <a:rPr lang="en-US" altLang="ko-KR" sz="3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partitioning</a:t>
            </a:r>
            <a:r>
              <a:rPr lang="en-US" altLang="ko-KR" sz="3200" dirty="0">
                <a:latin typeface="Forte" panose="03060902040502070203" pitchFamily="66" charset="0"/>
                <a:ea typeface="HY견고딕" panose="02030600000101010101" pitchFamily="18" charset="-127"/>
              </a:rPr>
              <a:t>)</a:t>
            </a:r>
            <a:endParaRPr lang="ko-KR" altLang="en-US" sz="3200" dirty="0">
              <a:latin typeface="Forte" panose="03060902040502070203" pitchFamily="66" charset="0"/>
              <a:ea typeface="HY견고딕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EEE5A1-0130-6E34-8188-53FA0ED041EF}"/>
              </a:ext>
            </a:extLst>
          </p:cNvPr>
          <p:cNvSpPr/>
          <p:nvPr/>
        </p:nvSpPr>
        <p:spPr>
          <a:xfrm>
            <a:off x="0" y="771896"/>
            <a:ext cx="12192000" cy="608610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상징, 로고, 등록 상표, 엠블럼이(가) 표시된 사진&#10;&#10;자동 생성된 설명">
            <a:extLst>
              <a:ext uri="{FF2B5EF4-FFF2-40B4-BE49-F238E27FC236}">
                <a16:creationId xmlns:a16="http://schemas.microsoft.com/office/drawing/2014/main" id="{764965AA-99F5-26BA-6F99-F26766078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41" y="136566"/>
            <a:ext cx="498764" cy="4987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1D8B6A-D1CD-8EB6-432F-BBDE91A85EFD}"/>
              </a:ext>
            </a:extLst>
          </p:cNvPr>
          <p:cNvSpPr/>
          <p:nvPr/>
        </p:nvSpPr>
        <p:spPr>
          <a:xfrm>
            <a:off x="773878" y="160316"/>
            <a:ext cx="1868381" cy="45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아주대학교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C84779B-5730-CE8A-4829-86BC3CC3AAD7}"/>
              </a:ext>
            </a:extLst>
          </p:cNvPr>
          <p:cNvSpPr txBox="1">
            <a:spLocks/>
          </p:cNvSpPr>
          <p:nvPr/>
        </p:nvSpPr>
        <p:spPr>
          <a:xfrm>
            <a:off x="3696587" y="2382289"/>
            <a:ext cx="4798826" cy="597163"/>
          </a:xfrm>
          <a:prstGeom prst="rect">
            <a:avLst/>
          </a:prstGeom>
          <a:ln w="38100">
            <a:solidFill>
              <a:schemeClr val="accent4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None/>
            </a:pPr>
            <a:r>
              <a:rPr lang="en-US" altLang="ko-KR" sz="3200" dirty="0"/>
              <a:t>n</a:t>
            </a:r>
            <a:r>
              <a:rPr lang="ko-KR" altLang="en-US" sz="3200" dirty="0"/>
              <a:t>개의 </a:t>
            </a:r>
            <a:r>
              <a:rPr lang="en-US" altLang="ko-KR" sz="3200" dirty="0"/>
              <a:t>ticker</a:t>
            </a:r>
            <a:r>
              <a:rPr lang="ko-KR" altLang="en-US" sz="3200" dirty="0"/>
              <a:t>가 계속 나뉘어짐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692A1-832F-32D0-B27A-EF972C68F79E}"/>
              </a:ext>
            </a:extLst>
          </p:cNvPr>
          <p:cNvSpPr txBox="1">
            <a:spLocks/>
          </p:cNvSpPr>
          <p:nvPr/>
        </p:nvSpPr>
        <p:spPr>
          <a:xfrm>
            <a:off x="2159792" y="3869959"/>
            <a:ext cx="7872413" cy="518662"/>
          </a:xfrm>
          <a:prstGeom prst="rect">
            <a:avLst/>
          </a:prstGeom>
          <a:ln w="38100">
            <a:solidFill>
              <a:schemeClr val="accent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None/>
            </a:pPr>
            <a:r>
              <a:rPr lang="ko-KR" altLang="en-US" dirty="0"/>
              <a:t>매번 </a:t>
            </a:r>
            <a:r>
              <a:rPr lang="en-US" altLang="ko-KR" dirty="0"/>
              <a:t>1</a:t>
            </a:r>
            <a:r>
              <a:rPr lang="ko-KR" altLang="en-US" dirty="0"/>
              <a:t>개씩 분할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전체 연산 횟수는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번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E05B67E1-9E17-1E2E-E6C5-741A4EF835B4}"/>
              </a:ext>
            </a:extLst>
          </p:cNvPr>
          <p:cNvSpPr/>
          <p:nvPr/>
        </p:nvSpPr>
        <p:spPr>
          <a:xfrm>
            <a:off x="5931693" y="3169669"/>
            <a:ext cx="328613" cy="518662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170673B-9DBE-6EC8-9DDA-4C950D1D67E4}"/>
              </a:ext>
            </a:extLst>
          </p:cNvPr>
          <p:cNvSpPr txBox="1">
            <a:spLocks/>
          </p:cNvSpPr>
          <p:nvPr/>
        </p:nvSpPr>
        <p:spPr>
          <a:xfrm>
            <a:off x="2159792" y="5610046"/>
            <a:ext cx="7872413" cy="518662"/>
          </a:xfrm>
          <a:prstGeom prst="rect">
            <a:avLst/>
          </a:prstGeom>
          <a:ln w="38100">
            <a:solidFill>
              <a:schemeClr val="accent4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None/>
            </a:pPr>
            <a:r>
              <a:rPr lang="ko-KR" altLang="en-US" sz="3000" b="1" dirty="0"/>
              <a:t>시간 복잡도</a:t>
            </a:r>
            <a:r>
              <a:rPr lang="en-US" altLang="ko-KR" sz="3000" b="1" dirty="0"/>
              <a:t>: </a:t>
            </a:r>
            <a:r>
              <a:rPr lang="en-US" altLang="ko-KR" dirty="0"/>
              <a:t>T(n) = T(n-1) +</a:t>
            </a:r>
            <a:r>
              <a:rPr lang="en-US" altLang="ko-KR" i="1" dirty="0"/>
              <a:t> </a:t>
            </a:r>
            <a:r>
              <a:rPr lang="en-US" altLang="ko-KR" dirty="0"/>
              <a:t>O(n) =</a:t>
            </a:r>
            <a:r>
              <a:rPr lang="en-US" altLang="ko-KR" i="1" dirty="0"/>
              <a:t> </a:t>
            </a:r>
            <a:r>
              <a:rPr lang="en-US" altLang="ko-KR" dirty="0">
                <a:latin typeface="+mj-lt"/>
              </a:rPr>
              <a:t>O</a:t>
            </a:r>
            <a:r>
              <a:rPr lang="en-US" altLang="ko-KR" dirty="0"/>
              <a:t>(n^2). 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EC92350-37A1-D0B1-3E58-810A563E1AD9}"/>
              </a:ext>
            </a:extLst>
          </p:cNvPr>
          <p:cNvSpPr txBox="1">
            <a:spLocks/>
          </p:cNvSpPr>
          <p:nvPr/>
        </p:nvSpPr>
        <p:spPr>
          <a:xfrm>
            <a:off x="2159792" y="4722750"/>
            <a:ext cx="7872413" cy="518662"/>
          </a:xfrm>
          <a:prstGeom prst="rect">
            <a:avLst/>
          </a:prstGeom>
          <a:ln w="38100">
            <a:solidFill>
              <a:schemeClr val="accent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None/>
            </a:pPr>
            <a:r>
              <a:rPr lang="ko-KR" altLang="en-US" dirty="0"/>
              <a:t>매번 </a:t>
            </a:r>
            <a:r>
              <a:rPr lang="en-US" altLang="ko-KR" dirty="0"/>
              <a:t>O(n)</a:t>
            </a:r>
            <a:r>
              <a:rPr lang="ko-KR" altLang="en-US" dirty="0"/>
              <a:t>걸림</a:t>
            </a:r>
            <a:r>
              <a:rPr lang="en-US" altLang="ko-KR" dirty="0"/>
              <a:t> &amp;</a:t>
            </a:r>
            <a:r>
              <a:rPr lang="en-US" altLang="ko-KR" dirty="0">
                <a:sym typeface="Wingdings" panose="05000000000000000000" pitchFamily="2" charset="2"/>
              </a:rPr>
              <a:t> n</a:t>
            </a:r>
            <a:r>
              <a:rPr lang="ko-KR" altLang="en-US" dirty="0">
                <a:sym typeface="Wingdings" panose="05000000000000000000" pitchFamily="2" charset="2"/>
              </a:rPr>
              <a:t>번 쪼개짐 </a:t>
            </a:r>
            <a:r>
              <a:rPr lang="en-US" altLang="ko-KR" dirty="0">
                <a:sym typeface="Wingdings" panose="05000000000000000000" pitchFamily="2" charset="2"/>
              </a:rPr>
              <a:t> n * O</a:t>
            </a:r>
            <a:r>
              <a:rPr lang="en-US" altLang="ko-KR" dirty="0"/>
              <a:t>(n) = O(n^2)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99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0" grpId="0" animBg="1"/>
      <p:bldP spid="8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6BF72-A7F2-5209-7A5B-1D4BB609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145" y="1049214"/>
            <a:ext cx="8559708" cy="866899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dirty="0">
                <a:latin typeface="Forte" panose="03060902040502070203" pitchFamily="66" charset="0"/>
                <a:ea typeface="HY견고딕" panose="02030600000101010101" pitchFamily="18" charset="-127"/>
              </a:rPr>
              <a:t>Quick Sort </a:t>
            </a:r>
            <a:r>
              <a:rPr lang="en-US" altLang="ko-KR" sz="3200" dirty="0">
                <a:latin typeface="Forte" panose="03060902040502070203" pitchFamily="66" charset="0"/>
                <a:ea typeface="HY견고딕" panose="02030600000101010101" pitchFamily="18" charset="-127"/>
              </a:rPr>
              <a:t>(</a:t>
            </a:r>
            <a:r>
              <a:rPr lang="en-US" altLang="ko-KR" sz="3200" dirty="0">
                <a:latin typeface="Cooper Black" panose="0208090404030B020404" pitchFamily="18" charset="0"/>
                <a:ea typeface="HY견고딕" panose="02030600000101010101" pitchFamily="18" charset="-127"/>
              </a:rPr>
              <a:t>Average complexity</a:t>
            </a:r>
            <a:r>
              <a:rPr lang="en-US" altLang="ko-KR" sz="3200" dirty="0">
                <a:latin typeface="Forte" panose="03060902040502070203" pitchFamily="66" charset="0"/>
                <a:ea typeface="HY견고딕" panose="02030600000101010101" pitchFamily="18" charset="-127"/>
              </a:rPr>
              <a:t>)</a:t>
            </a:r>
            <a:endParaRPr lang="ko-KR" altLang="en-US" sz="3200" dirty="0">
              <a:latin typeface="Forte" panose="03060902040502070203" pitchFamily="66" charset="0"/>
              <a:ea typeface="HY견고딕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EEE5A1-0130-6E34-8188-53FA0ED041EF}"/>
              </a:ext>
            </a:extLst>
          </p:cNvPr>
          <p:cNvSpPr/>
          <p:nvPr/>
        </p:nvSpPr>
        <p:spPr>
          <a:xfrm>
            <a:off x="0" y="771896"/>
            <a:ext cx="12192000" cy="608610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상징, 로고, 등록 상표, 엠블럼이(가) 표시된 사진&#10;&#10;자동 생성된 설명">
            <a:extLst>
              <a:ext uri="{FF2B5EF4-FFF2-40B4-BE49-F238E27FC236}">
                <a16:creationId xmlns:a16="http://schemas.microsoft.com/office/drawing/2014/main" id="{764965AA-99F5-26BA-6F99-F267660785B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41" y="136566"/>
            <a:ext cx="498764" cy="4987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1D8B6A-D1CD-8EB6-432F-BBDE91A85EFD}"/>
              </a:ext>
            </a:extLst>
          </p:cNvPr>
          <p:cNvSpPr/>
          <p:nvPr/>
        </p:nvSpPr>
        <p:spPr>
          <a:xfrm>
            <a:off x="773878" y="160316"/>
            <a:ext cx="1868381" cy="45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아주대학교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687" y="2148830"/>
            <a:ext cx="5368667" cy="4472740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10377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6BF72-A7F2-5209-7A5B-1D4BB609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452" y="924886"/>
            <a:ext cx="2617520" cy="866899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현재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7BBD7-A9C2-40B6-14A0-967B2FDB9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140" y="1956189"/>
            <a:ext cx="9300109" cy="601339"/>
          </a:xfrm>
          <a:ln w="31750">
            <a:solidFill>
              <a:srgbClr val="00B0F0"/>
            </a:solidFill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135000"/>
              </a:lnSpc>
            </a:pPr>
            <a:r>
              <a:rPr lang="en-US" altLang="ko-KR" dirty="0"/>
              <a:t>Bubble sort</a:t>
            </a:r>
            <a:r>
              <a:rPr lang="ko-KR" altLang="en-US" dirty="0"/>
              <a:t>로 회사들의 </a:t>
            </a:r>
            <a:r>
              <a:rPr lang="en-US" altLang="ko-KR" dirty="0"/>
              <a:t>Ticker</a:t>
            </a:r>
            <a:r>
              <a:rPr lang="ko-KR" altLang="en-US" dirty="0"/>
              <a:t>를 </a:t>
            </a:r>
            <a:r>
              <a:rPr lang="en-US" altLang="ko-KR" dirty="0"/>
              <a:t>sorting</a:t>
            </a:r>
            <a:r>
              <a:rPr lang="ko-KR" altLang="en-US" dirty="0"/>
              <a:t>한 후 매매에 활용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EEE5A1-0130-6E34-8188-53FA0ED041EF}"/>
              </a:ext>
            </a:extLst>
          </p:cNvPr>
          <p:cNvSpPr/>
          <p:nvPr/>
        </p:nvSpPr>
        <p:spPr>
          <a:xfrm>
            <a:off x="0" y="771896"/>
            <a:ext cx="12192000" cy="608610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상징, 로고, 등록 상표, 엠블럼이(가) 표시된 사진&#10;&#10;자동 생성된 설명">
            <a:extLst>
              <a:ext uri="{FF2B5EF4-FFF2-40B4-BE49-F238E27FC236}">
                <a16:creationId xmlns:a16="http://schemas.microsoft.com/office/drawing/2014/main" id="{764965AA-99F5-26BA-6F99-F26766078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41" y="136566"/>
            <a:ext cx="498764" cy="4987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1D8B6A-D1CD-8EB6-432F-BBDE91A85EFD}"/>
              </a:ext>
            </a:extLst>
          </p:cNvPr>
          <p:cNvSpPr/>
          <p:nvPr/>
        </p:nvSpPr>
        <p:spPr>
          <a:xfrm>
            <a:off x="773878" y="160316"/>
            <a:ext cx="1868381" cy="45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아주대학교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58C245-19B7-BAC9-7E78-1941B4972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536" y="3845630"/>
            <a:ext cx="6970189" cy="265733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00D22EF-E286-1970-E150-5318AC4593F3}"/>
              </a:ext>
            </a:extLst>
          </p:cNvPr>
          <p:cNvSpPr txBox="1">
            <a:spLocks/>
          </p:cNvSpPr>
          <p:nvPr/>
        </p:nvSpPr>
        <p:spPr>
          <a:xfrm>
            <a:off x="445140" y="2889259"/>
            <a:ext cx="9300109" cy="601339"/>
          </a:xfrm>
          <a:prstGeom prst="rect">
            <a:avLst/>
          </a:prstGeom>
          <a:ln w="31750"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ko-KR" altLang="en-US" sz="2600" dirty="0"/>
              <a:t>우리 증권사가 </a:t>
            </a:r>
            <a:r>
              <a:rPr lang="en-US" altLang="ko-KR" sz="2600" dirty="0"/>
              <a:t>sorting</a:t>
            </a:r>
            <a:r>
              <a:rPr lang="ko-KR" altLang="en-US" sz="2600" dirty="0"/>
              <a:t>하는 주식의 수는 </a:t>
            </a:r>
            <a:r>
              <a:rPr lang="en-US" altLang="ko-KR" sz="2600" dirty="0"/>
              <a:t>10</a:t>
            </a:r>
            <a:r>
              <a:rPr lang="ko-KR" altLang="en-US" sz="2600" dirty="0"/>
              <a:t>개 이하</a:t>
            </a:r>
            <a:endParaRPr lang="en-US" altLang="ko-KR" sz="2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EF0B16B-33FD-DB84-6230-6DE5837D1EC1}"/>
              </a:ext>
            </a:extLst>
          </p:cNvPr>
          <p:cNvSpPr txBox="1">
            <a:spLocks/>
          </p:cNvSpPr>
          <p:nvPr/>
        </p:nvSpPr>
        <p:spPr>
          <a:xfrm>
            <a:off x="469941" y="3813444"/>
            <a:ext cx="626422" cy="601339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en-US" altLang="ko-KR" sz="2600" dirty="0"/>
              <a:t>EX)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04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6BF72-A7F2-5209-7A5B-1D4BB609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376" y="1038987"/>
            <a:ext cx="5678174" cy="866899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dirty="0">
                <a:latin typeface="Forte" panose="03060902040502070203" pitchFamily="66" charset="0"/>
                <a:ea typeface="HY견고딕" panose="02030600000101010101" pitchFamily="18" charset="-127"/>
              </a:rPr>
              <a:t>Quick Sort </a:t>
            </a:r>
            <a:r>
              <a:rPr lang="en-US" altLang="ko-KR" sz="3200" dirty="0">
                <a:latin typeface="Forte" panose="03060902040502070203" pitchFamily="66" charset="0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latin typeface="Forte" panose="03060902040502070203" pitchFamily="66" charset="0"/>
                <a:ea typeface="HY견고딕" panose="02030600000101010101" pitchFamily="18" charset="-127"/>
              </a:rPr>
              <a:t>국내주식</a:t>
            </a:r>
            <a:r>
              <a:rPr lang="en-US" altLang="ko-KR" sz="3200" dirty="0">
                <a:latin typeface="Forte" panose="03060902040502070203" pitchFamily="66" charset="0"/>
                <a:ea typeface="HY견고딕" panose="02030600000101010101" pitchFamily="18" charset="-127"/>
              </a:rPr>
              <a:t>)</a:t>
            </a:r>
            <a:endParaRPr lang="ko-KR" altLang="en-US" sz="3200" dirty="0">
              <a:latin typeface="Forte" panose="03060902040502070203" pitchFamily="66" charset="0"/>
              <a:ea typeface="HY견고딕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EEE5A1-0130-6E34-8188-53FA0ED041EF}"/>
              </a:ext>
            </a:extLst>
          </p:cNvPr>
          <p:cNvSpPr/>
          <p:nvPr/>
        </p:nvSpPr>
        <p:spPr>
          <a:xfrm>
            <a:off x="0" y="771896"/>
            <a:ext cx="12192000" cy="608610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상징, 로고, 등록 상표, 엠블럼이(가) 표시된 사진&#10;&#10;자동 생성된 설명">
            <a:extLst>
              <a:ext uri="{FF2B5EF4-FFF2-40B4-BE49-F238E27FC236}">
                <a16:creationId xmlns:a16="http://schemas.microsoft.com/office/drawing/2014/main" id="{764965AA-99F5-26BA-6F99-F26766078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41" y="136566"/>
            <a:ext cx="498764" cy="4987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1D8B6A-D1CD-8EB6-432F-BBDE91A85EFD}"/>
              </a:ext>
            </a:extLst>
          </p:cNvPr>
          <p:cNvSpPr/>
          <p:nvPr/>
        </p:nvSpPr>
        <p:spPr>
          <a:xfrm>
            <a:off x="773878" y="160316"/>
            <a:ext cx="1868381" cy="45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아주대학교</a:t>
            </a:r>
          </a:p>
        </p:txBody>
      </p:sp>
      <p:pic>
        <p:nvPicPr>
          <p:cNvPr id="9" name="그림 8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21C0E784-CC76-4EDE-9105-13ED370D0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627" y="2064102"/>
            <a:ext cx="8227671" cy="3755608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6FB7341-7FEA-D463-BEA3-0A5D7DA45AD3}"/>
              </a:ext>
            </a:extLst>
          </p:cNvPr>
          <p:cNvSpPr/>
          <p:nvPr/>
        </p:nvSpPr>
        <p:spPr>
          <a:xfrm>
            <a:off x="3019646" y="5463293"/>
            <a:ext cx="1977655" cy="3544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97F5A5-06B0-8A1A-D164-D3261D161ABD}"/>
              </a:ext>
            </a:extLst>
          </p:cNvPr>
          <p:cNvSpPr txBox="1"/>
          <p:nvPr/>
        </p:nvSpPr>
        <p:spPr>
          <a:xfrm>
            <a:off x="6490706" y="5188180"/>
            <a:ext cx="5479621" cy="1259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ko-KR" altLang="en-US" sz="3200" b="1" dirty="0">
                <a:latin typeface="+mn-ea"/>
              </a:rPr>
              <a:t>걸린 시간</a:t>
            </a:r>
            <a:r>
              <a:rPr lang="en-US" altLang="ko-KR" sz="3200" b="1" dirty="0">
                <a:latin typeface="+mn-ea"/>
              </a:rPr>
              <a:t>: 0.008976459503173828 </a:t>
            </a:r>
            <a:r>
              <a:rPr lang="ko-KR" altLang="en-US" sz="3200" b="1" dirty="0">
                <a:latin typeface="+mn-ea"/>
              </a:rPr>
              <a:t>초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7778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6BF72-A7F2-5209-7A5B-1D4BB609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208" y="926171"/>
            <a:ext cx="5499581" cy="866899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dirty="0">
                <a:latin typeface="Forte" panose="03060902040502070203" pitchFamily="66" charset="0"/>
                <a:ea typeface="HY견고딕" panose="02030600000101010101" pitchFamily="18" charset="-127"/>
              </a:rPr>
              <a:t>Quick Sort </a:t>
            </a:r>
            <a:r>
              <a:rPr lang="en-US" altLang="ko-KR" sz="3200" dirty="0">
                <a:latin typeface="Forte" panose="03060902040502070203" pitchFamily="66" charset="0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latin typeface="Forte" panose="03060902040502070203" pitchFamily="66" charset="0"/>
                <a:ea typeface="HY견고딕" panose="02030600000101010101" pitchFamily="18" charset="-127"/>
              </a:rPr>
              <a:t>미국주식</a:t>
            </a:r>
            <a:r>
              <a:rPr lang="en-US" altLang="ko-KR" sz="3200" dirty="0">
                <a:latin typeface="Forte" panose="03060902040502070203" pitchFamily="66" charset="0"/>
                <a:ea typeface="HY견고딕" panose="02030600000101010101" pitchFamily="18" charset="-127"/>
              </a:rPr>
              <a:t>)</a:t>
            </a:r>
            <a:endParaRPr lang="ko-KR" altLang="en-US" sz="3200" dirty="0">
              <a:latin typeface="Forte" panose="03060902040502070203" pitchFamily="66" charset="0"/>
              <a:ea typeface="HY견고딕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EEE5A1-0130-6E34-8188-53FA0ED041EF}"/>
              </a:ext>
            </a:extLst>
          </p:cNvPr>
          <p:cNvSpPr/>
          <p:nvPr/>
        </p:nvSpPr>
        <p:spPr>
          <a:xfrm>
            <a:off x="0" y="771896"/>
            <a:ext cx="12192000" cy="608610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상징, 로고, 등록 상표, 엠블럼이(가) 표시된 사진&#10;&#10;자동 생성된 설명">
            <a:extLst>
              <a:ext uri="{FF2B5EF4-FFF2-40B4-BE49-F238E27FC236}">
                <a16:creationId xmlns:a16="http://schemas.microsoft.com/office/drawing/2014/main" id="{764965AA-99F5-26BA-6F99-F26766078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41" y="136566"/>
            <a:ext cx="498764" cy="4987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1D8B6A-D1CD-8EB6-432F-BBDE91A85EFD}"/>
              </a:ext>
            </a:extLst>
          </p:cNvPr>
          <p:cNvSpPr/>
          <p:nvPr/>
        </p:nvSpPr>
        <p:spPr>
          <a:xfrm>
            <a:off x="773878" y="160316"/>
            <a:ext cx="1868381" cy="45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아주대학교</a:t>
            </a:r>
          </a:p>
        </p:txBody>
      </p:sp>
      <p:pic>
        <p:nvPicPr>
          <p:cNvPr id="9" name="그림 8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1E98EAF6-667D-B096-6B5B-8DA56127DF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"/>
          <a:stretch/>
        </p:blipFill>
        <p:spPr>
          <a:xfrm>
            <a:off x="2137109" y="2024327"/>
            <a:ext cx="7917777" cy="3964834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EEE9DC7-BAFC-1827-D24E-F0B9CCA5DE07}"/>
              </a:ext>
            </a:extLst>
          </p:cNvPr>
          <p:cNvSpPr/>
          <p:nvPr/>
        </p:nvSpPr>
        <p:spPr>
          <a:xfrm>
            <a:off x="3001834" y="5524603"/>
            <a:ext cx="1842976" cy="3544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BC372-AE84-A20C-C4E1-4016066701D0}"/>
              </a:ext>
            </a:extLst>
          </p:cNvPr>
          <p:cNvSpPr txBox="1"/>
          <p:nvPr/>
        </p:nvSpPr>
        <p:spPr>
          <a:xfrm>
            <a:off x="6450355" y="5359629"/>
            <a:ext cx="5479621" cy="1259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ko-KR" altLang="en-US" sz="3200" b="1" dirty="0">
                <a:latin typeface="+mn-ea"/>
              </a:rPr>
              <a:t>걸린 시간</a:t>
            </a:r>
            <a:r>
              <a:rPr lang="en-US" altLang="ko-KR" sz="3200" b="1" dirty="0">
                <a:latin typeface="+mn-ea"/>
              </a:rPr>
              <a:t>: 0.01196742057800293 </a:t>
            </a:r>
            <a:r>
              <a:rPr lang="ko-KR" altLang="en-US" sz="3200" b="1" dirty="0">
                <a:latin typeface="+mn-ea"/>
              </a:rPr>
              <a:t>초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714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6F10156-FBB8-F8AA-233F-31F0380B3EFD}"/>
              </a:ext>
            </a:extLst>
          </p:cNvPr>
          <p:cNvSpPr txBox="1">
            <a:spLocks/>
          </p:cNvSpPr>
          <p:nvPr/>
        </p:nvSpPr>
        <p:spPr>
          <a:xfrm>
            <a:off x="332055" y="480524"/>
            <a:ext cx="5130593" cy="891076"/>
          </a:xfrm>
          <a:prstGeom prst="rect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20000"/>
              </a:lnSpc>
              <a:buNone/>
            </a:pPr>
            <a:r>
              <a:rPr lang="ko-KR" altLang="en-US" sz="3200" dirty="0"/>
              <a:t>국내주식을 </a:t>
            </a:r>
            <a:r>
              <a:rPr lang="en-US" altLang="ko-KR" sz="3200" dirty="0"/>
              <a:t>Sorting </a:t>
            </a:r>
            <a:r>
              <a:rPr lang="ko-KR" altLang="en-US" sz="3200" dirty="0"/>
              <a:t>하는데 걸린 시간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8AF0392-6693-7519-EE82-D0EC0FCFF58D}"/>
              </a:ext>
            </a:extLst>
          </p:cNvPr>
          <p:cNvSpPr txBox="1">
            <a:spLocks/>
          </p:cNvSpPr>
          <p:nvPr/>
        </p:nvSpPr>
        <p:spPr>
          <a:xfrm>
            <a:off x="332055" y="2107443"/>
            <a:ext cx="5130593" cy="643509"/>
          </a:xfrm>
          <a:prstGeom prst="rect">
            <a:avLst/>
          </a:prstGeom>
          <a:ln w="31750">
            <a:solidFill>
              <a:srgbClr val="00B0F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3200" b="1" dirty="0"/>
              <a:t>Bubble Sort: 0.62812</a:t>
            </a:r>
            <a:r>
              <a:rPr lang="ko-KR" altLang="en-US" sz="3200" b="1" dirty="0"/>
              <a:t>초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B42453B-F0F6-0CF8-60E2-978395B100D3}"/>
              </a:ext>
            </a:extLst>
          </p:cNvPr>
          <p:cNvSpPr txBox="1">
            <a:spLocks/>
          </p:cNvSpPr>
          <p:nvPr/>
        </p:nvSpPr>
        <p:spPr>
          <a:xfrm>
            <a:off x="6333053" y="480524"/>
            <a:ext cx="5130593" cy="891076"/>
          </a:xfrm>
          <a:prstGeom prst="rect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20000"/>
              </a:lnSpc>
              <a:buNone/>
            </a:pPr>
            <a:r>
              <a:rPr lang="ko-KR" altLang="en-US" sz="3200" dirty="0"/>
              <a:t>미국주식을 </a:t>
            </a:r>
            <a:r>
              <a:rPr lang="en-US" altLang="ko-KR" sz="3200" dirty="0"/>
              <a:t>Sorting </a:t>
            </a:r>
            <a:r>
              <a:rPr lang="ko-KR" altLang="en-US" sz="3200" dirty="0"/>
              <a:t>하는데 걸린 시간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6504B-5B7B-31B4-9351-0F00E85893A3}"/>
              </a:ext>
            </a:extLst>
          </p:cNvPr>
          <p:cNvSpPr txBox="1"/>
          <p:nvPr/>
        </p:nvSpPr>
        <p:spPr>
          <a:xfrm>
            <a:off x="332055" y="3690075"/>
            <a:ext cx="5130593" cy="58477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ko-KR" sz="3200" b="1" dirty="0">
                <a:latin typeface="+mn-ea"/>
              </a:rPr>
              <a:t>Merge Sort: 0.01396 </a:t>
            </a:r>
            <a:r>
              <a:rPr lang="ko-KR" altLang="en-US" sz="3200" b="1" dirty="0">
                <a:latin typeface="+mn-ea"/>
              </a:rPr>
              <a:t>초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DEF9F-E9B5-80B2-7643-7D1D634F92FE}"/>
              </a:ext>
            </a:extLst>
          </p:cNvPr>
          <p:cNvSpPr txBox="1"/>
          <p:nvPr/>
        </p:nvSpPr>
        <p:spPr>
          <a:xfrm>
            <a:off x="332055" y="5110990"/>
            <a:ext cx="5130593" cy="64350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en-US" altLang="ko-KR" sz="3200" b="1" dirty="0">
                <a:latin typeface="+mn-ea"/>
              </a:rPr>
              <a:t>Quick Sort: 0.00897 </a:t>
            </a:r>
            <a:r>
              <a:rPr lang="ko-KR" altLang="en-US" sz="3200" b="1" dirty="0">
                <a:latin typeface="+mn-ea"/>
              </a:rPr>
              <a:t>초</a:t>
            </a:r>
            <a:endParaRPr lang="ko-KR" altLang="en-US" sz="2400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641A7EA-BF6E-CC80-5379-BA9C5ED583C4}"/>
              </a:ext>
            </a:extLst>
          </p:cNvPr>
          <p:cNvSpPr txBox="1">
            <a:spLocks/>
          </p:cNvSpPr>
          <p:nvPr/>
        </p:nvSpPr>
        <p:spPr>
          <a:xfrm>
            <a:off x="6333052" y="2107442"/>
            <a:ext cx="5130593" cy="643509"/>
          </a:xfrm>
          <a:prstGeom prst="rect">
            <a:avLst/>
          </a:prstGeom>
          <a:ln w="31750">
            <a:solidFill>
              <a:srgbClr val="00B0F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3200" b="1" dirty="0"/>
              <a:t>Bubble Sort: 1.73347 </a:t>
            </a:r>
            <a:r>
              <a:rPr lang="ko-KR" altLang="en-US" sz="3200" b="1" dirty="0"/>
              <a:t>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0CC62-942E-4629-8D4C-D26CFE8963E3}"/>
              </a:ext>
            </a:extLst>
          </p:cNvPr>
          <p:cNvSpPr txBox="1"/>
          <p:nvPr/>
        </p:nvSpPr>
        <p:spPr>
          <a:xfrm>
            <a:off x="6333052" y="3690074"/>
            <a:ext cx="5130593" cy="58477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ko-KR" sz="3200" b="1" dirty="0">
                <a:latin typeface="+mn-ea"/>
              </a:rPr>
              <a:t>Merge Sort: 0.01994 </a:t>
            </a:r>
            <a:r>
              <a:rPr lang="ko-KR" altLang="en-US" sz="3200" b="1" dirty="0">
                <a:latin typeface="+mn-ea"/>
              </a:rPr>
              <a:t>초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95C489-4B72-DE82-EFE6-CCA8032211A5}"/>
              </a:ext>
            </a:extLst>
          </p:cNvPr>
          <p:cNvSpPr txBox="1"/>
          <p:nvPr/>
        </p:nvSpPr>
        <p:spPr>
          <a:xfrm>
            <a:off x="6333052" y="5110990"/>
            <a:ext cx="5130593" cy="64350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en-US" altLang="ko-KR" sz="3200" b="1" dirty="0">
                <a:latin typeface="+mn-ea"/>
              </a:rPr>
              <a:t>Quick Sort: 0.01196 </a:t>
            </a:r>
            <a:r>
              <a:rPr lang="ko-KR" altLang="en-US" sz="3200" b="1" dirty="0">
                <a:latin typeface="+mn-ea"/>
              </a:rPr>
              <a:t>초</a:t>
            </a:r>
            <a:endParaRPr lang="ko-KR" altLang="en-US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DF96A7-F3A1-1971-A72B-86C739387E23}"/>
              </a:ext>
            </a:extLst>
          </p:cNvPr>
          <p:cNvSpPr/>
          <p:nvPr/>
        </p:nvSpPr>
        <p:spPr>
          <a:xfrm>
            <a:off x="1908522" y="3037437"/>
            <a:ext cx="1977655" cy="354419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vs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6B0FD5-74A7-26CF-6CFA-127044E61971}"/>
              </a:ext>
            </a:extLst>
          </p:cNvPr>
          <p:cNvSpPr/>
          <p:nvPr/>
        </p:nvSpPr>
        <p:spPr>
          <a:xfrm>
            <a:off x="1908522" y="4489173"/>
            <a:ext cx="1977655" cy="354419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vs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D4E993-9500-4D88-632A-F6150187E3A7}"/>
              </a:ext>
            </a:extLst>
          </p:cNvPr>
          <p:cNvSpPr/>
          <p:nvPr/>
        </p:nvSpPr>
        <p:spPr>
          <a:xfrm>
            <a:off x="7909520" y="3043303"/>
            <a:ext cx="1977655" cy="354419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vs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A42070-C276-5DB2-2414-0C4EB2A5FE14}"/>
              </a:ext>
            </a:extLst>
          </p:cNvPr>
          <p:cNvSpPr/>
          <p:nvPr/>
        </p:nvSpPr>
        <p:spPr>
          <a:xfrm>
            <a:off x="7909520" y="4489172"/>
            <a:ext cx="1977655" cy="354419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vs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984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6BF72-A7F2-5209-7A5B-1D4BB609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146" y="1268352"/>
            <a:ext cx="8559708" cy="866899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dirty="0">
                <a:latin typeface="Forte" panose="03060902040502070203" pitchFamily="66" charset="0"/>
                <a:ea typeface="HY견고딕" panose="02030600000101010101" pitchFamily="18" charset="-127"/>
              </a:rPr>
              <a:t>Quick Sort</a:t>
            </a:r>
            <a:endParaRPr lang="ko-KR" altLang="en-US" sz="3200" dirty="0">
              <a:latin typeface="Forte" panose="03060902040502070203" pitchFamily="66" charset="0"/>
              <a:ea typeface="HY견고딕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EEE5A1-0130-6E34-8188-53FA0ED041EF}"/>
              </a:ext>
            </a:extLst>
          </p:cNvPr>
          <p:cNvSpPr/>
          <p:nvPr/>
        </p:nvSpPr>
        <p:spPr>
          <a:xfrm>
            <a:off x="0" y="771896"/>
            <a:ext cx="12192000" cy="608610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상징, 로고, 등록 상표, 엠블럼이(가) 표시된 사진&#10;&#10;자동 생성된 설명">
            <a:extLst>
              <a:ext uri="{FF2B5EF4-FFF2-40B4-BE49-F238E27FC236}">
                <a16:creationId xmlns:a16="http://schemas.microsoft.com/office/drawing/2014/main" id="{764965AA-99F5-26BA-6F99-F26766078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41" y="136566"/>
            <a:ext cx="498764" cy="4987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1D8B6A-D1CD-8EB6-432F-BBDE91A85EFD}"/>
              </a:ext>
            </a:extLst>
          </p:cNvPr>
          <p:cNvSpPr/>
          <p:nvPr/>
        </p:nvSpPr>
        <p:spPr>
          <a:xfrm>
            <a:off x="773878" y="160316"/>
            <a:ext cx="1868381" cy="45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아주대학교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C84779B-5730-CE8A-4829-86BC3CC3AAD7}"/>
              </a:ext>
            </a:extLst>
          </p:cNvPr>
          <p:cNvSpPr txBox="1">
            <a:spLocks/>
          </p:cNvSpPr>
          <p:nvPr/>
        </p:nvSpPr>
        <p:spPr>
          <a:xfrm>
            <a:off x="1991832" y="2804346"/>
            <a:ext cx="8208335" cy="2751352"/>
          </a:xfrm>
          <a:prstGeom prst="rect">
            <a:avLst/>
          </a:prstGeom>
          <a:ln w="38100">
            <a:solidFill>
              <a:schemeClr val="accent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None/>
            </a:pPr>
            <a:r>
              <a:rPr lang="ko-KR" altLang="en-US" sz="4400" dirty="0"/>
              <a:t>국내 주식</a:t>
            </a:r>
            <a:r>
              <a:rPr lang="en-US" altLang="ko-KR" sz="4400" dirty="0"/>
              <a:t>, </a:t>
            </a:r>
            <a:r>
              <a:rPr lang="ko-KR" altLang="en-US" sz="4400" dirty="0"/>
              <a:t>미국 주식 모두</a:t>
            </a:r>
            <a:endParaRPr lang="en-US" altLang="ko-KR" sz="4400" dirty="0"/>
          </a:p>
          <a:p>
            <a:pPr marL="0" indent="0" algn="ctr">
              <a:lnSpc>
                <a:spcPct val="125000"/>
              </a:lnSpc>
              <a:buNone/>
            </a:pPr>
            <a:r>
              <a:rPr lang="en-US" altLang="ko-KR" sz="4400" dirty="0">
                <a:solidFill>
                  <a:srgbClr val="FF0000"/>
                </a:solidFill>
              </a:rPr>
              <a:t>Quick sort</a:t>
            </a:r>
            <a:r>
              <a:rPr lang="ko-KR" altLang="en-US" sz="4400" dirty="0"/>
              <a:t>가 빠르다</a:t>
            </a:r>
            <a:r>
              <a:rPr lang="en-US" altLang="ko-KR" sz="4400" dirty="0"/>
              <a:t>!!!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6303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0EEE5A1-0130-6E34-8188-53FA0ED041EF}"/>
              </a:ext>
            </a:extLst>
          </p:cNvPr>
          <p:cNvSpPr/>
          <p:nvPr/>
        </p:nvSpPr>
        <p:spPr>
          <a:xfrm>
            <a:off x="0" y="771896"/>
            <a:ext cx="12192000" cy="608610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상징, 로고, 등록 상표, 엠블럼이(가) 표시된 사진&#10;&#10;자동 생성된 설명">
            <a:extLst>
              <a:ext uri="{FF2B5EF4-FFF2-40B4-BE49-F238E27FC236}">
                <a16:creationId xmlns:a16="http://schemas.microsoft.com/office/drawing/2014/main" id="{764965AA-99F5-26BA-6F99-F26766078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41" y="136566"/>
            <a:ext cx="498764" cy="4987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1D8B6A-D1CD-8EB6-432F-BBDE91A85EFD}"/>
              </a:ext>
            </a:extLst>
          </p:cNvPr>
          <p:cNvSpPr/>
          <p:nvPr/>
        </p:nvSpPr>
        <p:spPr>
          <a:xfrm>
            <a:off x="773878" y="160316"/>
            <a:ext cx="1868381" cy="45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아주대학교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3A10F9-C688-A7AD-2551-4FE3B2C8C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41" y="2417581"/>
            <a:ext cx="8083965" cy="36641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5F72334-1028-642E-0008-2727F42A6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973" y="3814948"/>
            <a:ext cx="6320359" cy="407194"/>
          </a:xfrm>
          <a:prstGeom prst="rect">
            <a:avLst/>
          </a:prstGeom>
          <a:ln w="41275">
            <a:solidFill>
              <a:srgbClr val="FFC000"/>
            </a:solidFill>
          </a:ln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B260C0E-71B8-8C5C-0B30-A38BC814C288}"/>
              </a:ext>
            </a:extLst>
          </p:cNvPr>
          <p:cNvSpPr txBox="1">
            <a:spLocks/>
          </p:cNvSpPr>
          <p:nvPr/>
        </p:nvSpPr>
        <p:spPr>
          <a:xfrm>
            <a:off x="469941" y="1231405"/>
            <a:ext cx="7026886" cy="601339"/>
          </a:xfrm>
          <a:prstGeom prst="rect">
            <a:avLst/>
          </a:prstGeom>
          <a:ln w="31750"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600" dirty="0"/>
              <a:t>10</a:t>
            </a:r>
            <a:r>
              <a:rPr lang="ko-KR" altLang="en-US" sz="2600" dirty="0"/>
              <a:t>개의 주식을 </a:t>
            </a:r>
            <a:r>
              <a:rPr lang="en-US" altLang="ko-KR" sz="2600" dirty="0"/>
              <a:t>bubble sort</a:t>
            </a:r>
            <a:r>
              <a:rPr lang="ko-KR" altLang="en-US" sz="2600" dirty="0"/>
              <a:t>로 </a:t>
            </a:r>
            <a:r>
              <a:rPr lang="en-US" altLang="ko-KR" sz="2600" dirty="0"/>
              <a:t>sorting </a:t>
            </a:r>
            <a:r>
              <a:rPr lang="ko-KR" altLang="en-US" sz="2600" dirty="0"/>
              <a:t>하면</a:t>
            </a:r>
            <a:endParaRPr lang="en-US" altLang="ko-KR" sz="2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36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6BF72-A7F2-5209-7A5B-1D4BB609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240" y="1127454"/>
            <a:ext cx="2046697" cy="866899"/>
          </a:xfrm>
        </p:spPr>
        <p:txBody>
          <a:bodyPr/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변경점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EEE5A1-0130-6E34-8188-53FA0ED041EF}"/>
              </a:ext>
            </a:extLst>
          </p:cNvPr>
          <p:cNvSpPr/>
          <p:nvPr/>
        </p:nvSpPr>
        <p:spPr>
          <a:xfrm>
            <a:off x="0" y="771896"/>
            <a:ext cx="12192000" cy="608610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상징, 로고, 등록 상표, 엠블럼이(가) 표시된 사진&#10;&#10;자동 생성된 설명">
            <a:extLst>
              <a:ext uri="{FF2B5EF4-FFF2-40B4-BE49-F238E27FC236}">
                <a16:creationId xmlns:a16="http://schemas.microsoft.com/office/drawing/2014/main" id="{764965AA-99F5-26BA-6F99-F26766078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41" y="136566"/>
            <a:ext cx="498764" cy="4987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1D8B6A-D1CD-8EB6-432F-BBDE91A85EFD}"/>
              </a:ext>
            </a:extLst>
          </p:cNvPr>
          <p:cNvSpPr/>
          <p:nvPr/>
        </p:nvSpPr>
        <p:spPr>
          <a:xfrm>
            <a:off x="773878" y="160316"/>
            <a:ext cx="1868381" cy="45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아주대학교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C84779B-5730-CE8A-4829-86BC3CC3AAD7}"/>
              </a:ext>
            </a:extLst>
          </p:cNvPr>
          <p:cNvSpPr txBox="1">
            <a:spLocks/>
          </p:cNvSpPr>
          <p:nvPr/>
        </p:nvSpPr>
        <p:spPr>
          <a:xfrm>
            <a:off x="1222705" y="2831838"/>
            <a:ext cx="9416581" cy="1194324"/>
          </a:xfrm>
          <a:prstGeom prst="rect">
            <a:avLst/>
          </a:prstGeom>
          <a:ln w="31750"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90000"/>
              </a:lnSpc>
            </a:pPr>
            <a:r>
              <a:rPr lang="ko-KR" altLang="en-US" sz="2400" dirty="0"/>
              <a:t>우리가 </a:t>
            </a:r>
            <a:r>
              <a:rPr lang="en-US" altLang="ko-KR" sz="2400" dirty="0"/>
              <a:t>sorting</a:t>
            </a:r>
            <a:r>
              <a:rPr lang="ko-KR" altLang="en-US" sz="2400" dirty="0"/>
              <a:t>하는 주식의 개수가 </a:t>
            </a:r>
            <a:r>
              <a:rPr lang="ko-KR" altLang="en-US" sz="3200" b="1" dirty="0"/>
              <a:t>수백</a:t>
            </a:r>
            <a:r>
              <a:rPr lang="en-US" altLang="ko-KR" sz="2400" dirty="0"/>
              <a:t>, </a:t>
            </a:r>
            <a:r>
              <a:rPr lang="ko-KR" altLang="en-US" sz="3200" b="1" dirty="0"/>
              <a:t>수천개</a:t>
            </a:r>
            <a:r>
              <a:rPr lang="ko-KR" altLang="en-US" sz="2400" dirty="0"/>
              <a:t>로 증가하였다</a:t>
            </a:r>
            <a:r>
              <a:rPr lang="en-US" altLang="ko-KR" sz="2400" dirty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68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E86AB-4F58-116F-7107-A45695D84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941" y="2431873"/>
            <a:ext cx="5274623" cy="692397"/>
          </a:xfrm>
        </p:spPr>
        <p:txBody>
          <a:bodyPr>
            <a:noAutofit/>
          </a:bodyPr>
          <a:lstStyle/>
          <a:p>
            <a:r>
              <a:rPr lang="en-US" altLang="ko-KR" sz="7200" dirty="0">
                <a:latin typeface="Forte" panose="03060902040502070203" pitchFamily="66" charset="0"/>
                <a:ea typeface="HY견고딕" panose="02030600000101010101" pitchFamily="18" charset="-127"/>
              </a:rPr>
              <a:t>Merge sort</a:t>
            </a:r>
            <a:endParaRPr lang="ko-KR" altLang="en-US" sz="7200" dirty="0">
              <a:latin typeface="Forte" panose="03060902040502070203" pitchFamily="66" charset="0"/>
              <a:ea typeface="HY견고딕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9AB164-62E6-839F-9A20-AE1B1AF4AB57}"/>
              </a:ext>
            </a:extLst>
          </p:cNvPr>
          <p:cNvSpPr/>
          <p:nvPr/>
        </p:nvSpPr>
        <p:spPr>
          <a:xfrm>
            <a:off x="6733309" y="771896"/>
            <a:ext cx="5458691" cy="6086104"/>
          </a:xfrm>
          <a:prstGeom prst="rect">
            <a:avLst/>
          </a:prstGeom>
          <a:solidFill>
            <a:srgbClr val="92D050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E26DE6-B640-C3A7-C81A-818A1333D06E}"/>
              </a:ext>
            </a:extLst>
          </p:cNvPr>
          <p:cNvSpPr/>
          <p:nvPr/>
        </p:nvSpPr>
        <p:spPr>
          <a:xfrm>
            <a:off x="7544790" y="1869280"/>
            <a:ext cx="3835730" cy="1125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71B37E-D842-DD53-54ED-C46BAD09046D}"/>
              </a:ext>
            </a:extLst>
          </p:cNvPr>
          <p:cNvSpPr/>
          <p:nvPr/>
        </p:nvSpPr>
        <p:spPr>
          <a:xfrm>
            <a:off x="7116289" y="3380930"/>
            <a:ext cx="4264231" cy="2806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tx1"/>
                </a:solidFill>
              </a:rPr>
              <a:t>Merge sort</a:t>
            </a:r>
            <a:r>
              <a:rPr lang="ko-KR" altLang="en-US" dirty="0">
                <a:solidFill>
                  <a:schemeClr val="tx1"/>
                </a:solidFill>
              </a:rPr>
              <a:t>의 정렬 방식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tx1"/>
                </a:solidFill>
              </a:rPr>
              <a:t>Merge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sort</a:t>
            </a:r>
            <a:r>
              <a:rPr lang="ko-KR" altLang="en-US" dirty="0">
                <a:solidFill>
                  <a:schemeClr val="tx1"/>
                </a:solidFill>
              </a:rPr>
              <a:t>의 시간 복잡도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tx1"/>
                </a:solidFill>
              </a:rPr>
              <a:t>Merge Sort</a:t>
            </a:r>
            <a:r>
              <a:rPr lang="ko-KR" altLang="en-US" dirty="0">
                <a:solidFill>
                  <a:schemeClr val="tx1"/>
                </a:solidFill>
              </a:rPr>
              <a:t>로 정렬한 국내주식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tx1"/>
                </a:solidFill>
              </a:rPr>
              <a:t>Merge Sort</a:t>
            </a:r>
            <a:r>
              <a:rPr lang="ko-KR" altLang="en-US" dirty="0">
                <a:solidFill>
                  <a:schemeClr val="tx1"/>
                </a:solidFill>
              </a:rPr>
              <a:t>로 정렬한 미국주식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 algn="ctr">
              <a:buFont typeface="Wingdings" panose="05000000000000000000" pitchFamily="2" charset="2"/>
              <a:buChar char="v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 algn="ctr">
              <a:buFont typeface="Wingdings" panose="05000000000000000000" pitchFamily="2" charset="2"/>
              <a:buChar char="v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3535A5-9B8E-B202-AC7F-F3A632E92C22}"/>
              </a:ext>
            </a:extLst>
          </p:cNvPr>
          <p:cNvSpPr/>
          <p:nvPr/>
        </p:nvSpPr>
        <p:spPr>
          <a:xfrm>
            <a:off x="0" y="771896"/>
            <a:ext cx="6733309" cy="608610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 descr="상징, 로고, 등록 상표, 엠블럼이(가) 표시된 사진&#10;&#10;자동 생성된 설명">
            <a:extLst>
              <a:ext uri="{FF2B5EF4-FFF2-40B4-BE49-F238E27FC236}">
                <a16:creationId xmlns:a16="http://schemas.microsoft.com/office/drawing/2014/main" id="{BDAA5E5A-C716-5ADB-87E0-F406615EF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41" y="136566"/>
            <a:ext cx="498764" cy="49876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87CA5D-B797-4CA7-3BB1-A8A14F66ECFE}"/>
              </a:ext>
            </a:extLst>
          </p:cNvPr>
          <p:cNvSpPr/>
          <p:nvPr/>
        </p:nvSpPr>
        <p:spPr>
          <a:xfrm>
            <a:off x="773878" y="160316"/>
            <a:ext cx="1868381" cy="45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아주대학교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45AF99-336C-2FE7-BEF8-E2EDCC696E0C}"/>
              </a:ext>
            </a:extLst>
          </p:cNvPr>
          <p:cNvSpPr/>
          <p:nvPr/>
        </p:nvSpPr>
        <p:spPr>
          <a:xfrm>
            <a:off x="6733309" y="2591033"/>
            <a:ext cx="1821873" cy="39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</a:rPr>
              <a:t>목차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742950" lvl="1" indent="-285750" algn="ctr">
              <a:buFont typeface="Wingdings" panose="05000000000000000000" pitchFamily="2" charset="2"/>
              <a:buChar char="v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9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0EEE5A1-0130-6E34-8188-53FA0ED041EF}"/>
              </a:ext>
            </a:extLst>
          </p:cNvPr>
          <p:cNvSpPr/>
          <p:nvPr/>
        </p:nvSpPr>
        <p:spPr>
          <a:xfrm>
            <a:off x="0" y="771896"/>
            <a:ext cx="12192000" cy="608610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상징, 로고, 등록 상표, 엠블럼이(가) 표시된 사진&#10;&#10;자동 생성된 설명">
            <a:extLst>
              <a:ext uri="{FF2B5EF4-FFF2-40B4-BE49-F238E27FC236}">
                <a16:creationId xmlns:a16="http://schemas.microsoft.com/office/drawing/2014/main" id="{764965AA-99F5-26BA-6F99-F26766078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41" y="136566"/>
            <a:ext cx="498764" cy="4987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1D8B6A-D1CD-8EB6-432F-BBDE91A85EFD}"/>
              </a:ext>
            </a:extLst>
          </p:cNvPr>
          <p:cNvSpPr/>
          <p:nvPr/>
        </p:nvSpPr>
        <p:spPr>
          <a:xfrm>
            <a:off x="773878" y="160316"/>
            <a:ext cx="1868381" cy="45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아주대학교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C84779B-5730-CE8A-4829-86BC3CC3AAD7}"/>
              </a:ext>
            </a:extLst>
          </p:cNvPr>
          <p:cNvSpPr txBox="1">
            <a:spLocks/>
          </p:cNvSpPr>
          <p:nvPr/>
        </p:nvSpPr>
        <p:spPr>
          <a:xfrm>
            <a:off x="469941" y="1368208"/>
            <a:ext cx="11221903" cy="774492"/>
          </a:xfrm>
          <a:prstGeom prst="rect">
            <a:avLst/>
          </a:prstGeom>
          <a:ln w="31750">
            <a:solidFill>
              <a:srgbClr val="92D05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90000"/>
              </a:lnSpc>
              <a:buNone/>
            </a:pPr>
            <a:r>
              <a:rPr lang="en-US" altLang="ko-KR" b="1" dirty="0"/>
              <a:t>1. </a:t>
            </a:r>
            <a:r>
              <a:rPr lang="en-US" altLang="ko-KR" dirty="0"/>
              <a:t>Bubble sort</a:t>
            </a:r>
            <a:r>
              <a:rPr lang="en-US" altLang="ko-KR" b="1" dirty="0"/>
              <a:t> </a:t>
            </a:r>
            <a:r>
              <a:rPr lang="ko-KR" altLang="en-US" dirty="0"/>
              <a:t>자체가 시간 복잡도가 높다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0727864-3010-B8E8-806B-7F68384C756C}"/>
              </a:ext>
            </a:extLst>
          </p:cNvPr>
          <p:cNvSpPr txBox="1">
            <a:spLocks/>
          </p:cNvSpPr>
          <p:nvPr/>
        </p:nvSpPr>
        <p:spPr>
          <a:xfrm>
            <a:off x="469940" y="2605734"/>
            <a:ext cx="11221903" cy="774492"/>
          </a:xfrm>
          <a:prstGeom prst="rect">
            <a:avLst/>
          </a:prstGeom>
          <a:ln w="31750">
            <a:solidFill>
              <a:srgbClr val="92D05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90000"/>
              </a:lnSpc>
              <a:buNone/>
            </a:pPr>
            <a:r>
              <a:rPr lang="en-US" altLang="ko-KR" b="1" dirty="0"/>
              <a:t>2. </a:t>
            </a:r>
            <a:r>
              <a:rPr lang="ko-KR" altLang="en-US" dirty="0"/>
              <a:t>국내외 주식을 구분하지 않고 정렬하여 시간 복잡도가 더욱 증가하였다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93405BF-CE88-B723-2096-A7B0E1C1BA06}"/>
              </a:ext>
            </a:extLst>
          </p:cNvPr>
          <p:cNvSpPr txBox="1">
            <a:spLocks/>
          </p:cNvSpPr>
          <p:nvPr/>
        </p:nvSpPr>
        <p:spPr>
          <a:xfrm>
            <a:off x="469940" y="4702921"/>
            <a:ext cx="11221903" cy="774492"/>
          </a:xfrm>
          <a:prstGeom prst="rect">
            <a:avLst/>
          </a:prstGeom>
          <a:ln w="3175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국내와 미국의 주식을 각각 구분하여 최적화된 </a:t>
            </a:r>
            <a:r>
              <a:rPr lang="en-US" altLang="ko-KR" dirty="0"/>
              <a:t>sorting </a:t>
            </a:r>
            <a:r>
              <a:rPr lang="ko-KR" altLang="en-US" dirty="0"/>
              <a:t>방법을 찾았다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814B1FEA-4A9D-CB98-2E11-924707656DE4}"/>
              </a:ext>
            </a:extLst>
          </p:cNvPr>
          <p:cNvSpPr/>
          <p:nvPr/>
        </p:nvSpPr>
        <p:spPr>
          <a:xfrm>
            <a:off x="5734833" y="3814948"/>
            <a:ext cx="722334" cy="569162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01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0EEE5A1-0130-6E34-8188-53FA0ED041EF}"/>
              </a:ext>
            </a:extLst>
          </p:cNvPr>
          <p:cNvSpPr/>
          <p:nvPr/>
        </p:nvSpPr>
        <p:spPr>
          <a:xfrm>
            <a:off x="0" y="771896"/>
            <a:ext cx="12192000" cy="608610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상징, 로고, 등록 상표, 엠블럼이(가) 표시된 사진&#10;&#10;자동 생성된 설명">
            <a:extLst>
              <a:ext uri="{FF2B5EF4-FFF2-40B4-BE49-F238E27FC236}">
                <a16:creationId xmlns:a16="http://schemas.microsoft.com/office/drawing/2014/main" id="{764965AA-99F5-26BA-6F99-F26766078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41" y="136566"/>
            <a:ext cx="498764" cy="4987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1D8B6A-D1CD-8EB6-432F-BBDE91A85EFD}"/>
              </a:ext>
            </a:extLst>
          </p:cNvPr>
          <p:cNvSpPr/>
          <p:nvPr/>
        </p:nvSpPr>
        <p:spPr>
          <a:xfrm>
            <a:off x="773878" y="160316"/>
            <a:ext cx="1868381" cy="45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아주대학교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1576AB7-0928-2257-C431-56A7BBA194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" t="3001" r="53551" b="10731"/>
          <a:stretch/>
        </p:blipFill>
        <p:spPr>
          <a:xfrm>
            <a:off x="3075739" y="1799112"/>
            <a:ext cx="6539194" cy="4670854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CDA184A1-D55F-5C11-5488-A29E11AD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965" y="771896"/>
            <a:ext cx="2444070" cy="86689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초기 설정</a:t>
            </a:r>
          </a:p>
        </p:txBody>
      </p:sp>
    </p:spTree>
    <p:extLst>
      <p:ext uri="{BB962C8B-B14F-4D97-AF65-F5344CB8AC3E}">
        <p14:creationId xmlns:p14="http://schemas.microsoft.com/office/powerpoint/2010/main" val="365316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6BF72-A7F2-5209-7A5B-1D4BB609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48" y="1186609"/>
            <a:ext cx="5226639" cy="597164"/>
          </a:xfrm>
        </p:spPr>
        <p:txBody>
          <a:bodyPr>
            <a:noAutofit/>
          </a:bodyPr>
          <a:lstStyle/>
          <a:p>
            <a:pPr algn="ctr"/>
            <a:r>
              <a:rPr lang="en-US" altLang="ko-KR" sz="4800" dirty="0">
                <a:latin typeface="Forte" panose="03060902040502070203" pitchFamily="66" charset="0"/>
                <a:ea typeface="HY견고딕" panose="02030600000101010101" pitchFamily="18" charset="-127"/>
              </a:rPr>
              <a:t>Merge Sort  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- 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정렬 방식 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-</a:t>
            </a:r>
            <a:endParaRPr lang="ko-KR" altLang="en-US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EEE5A1-0130-6E34-8188-53FA0ED041EF}"/>
              </a:ext>
            </a:extLst>
          </p:cNvPr>
          <p:cNvSpPr/>
          <p:nvPr/>
        </p:nvSpPr>
        <p:spPr>
          <a:xfrm>
            <a:off x="0" y="771896"/>
            <a:ext cx="12192000" cy="608610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상징, 로고, 등록 상표, 엠블럼이(가) 표시된 사진&#10;&#10;자동 생성된 설명">
            <a:extLst>
              <a:ext uri="{FF2B5EF4-FFF2-40B4-BE49-F238E27FC236}">
                <a16:creationId xmlns:a16="http://schemas.microsoft.com/office/drawing/2014/main" id="{764965AA-99F5-26BA-6F99-F26766078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41" y="136566"/>
            <a:ext cx="498764" cy="4987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1D8B6A-D1CD-8EB6-432F-BBDE91A85EFD}"/>
              </a:ext>
            </a:extLst>
          </p:cNvPr>
          <p:cNvSpPr/>
          <p:nvPr/>
        </p:nvSpPr>
        <p:spPr>
          <a:xfrm>
            <a:off x="773878" y="160316"/>
            <a:ext cx="1868381" cy="45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아주대학교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C84779B-5730-CE8A-4829-86BC3CC3AAD7}"/>
              </a:ext>
            </a:extLst>
          </p:cNvPr>
          <p:cNvSpPr txBox="1">
            <a:spLocks/>
          </p:cNvSpPr>
          <p:nvPr/>
        </p:nvSpPr>
        <p:spPr>
          <a:xfrm>
            <a:off x="1080655" y="2291939"/>
            <a:ext cx="9731828" cy="1059016"/>
          </a:xfrm>
          <a:prstGeom prst="rect">
            <a:avLst/>
          </a:prstGeom>
          <a:ln w="31750">
            <a:solidFill>
              <a:srgbClr val="92D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ko-KR" sz="4000" dirty="0"/>
              <a:t>주어진 숫자들을 더 작은 숫자들로 분할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692A1-832F-32D0-B27A-EF972C68F79E}"/>
              </a:ext>
            </a:extLst>
          </p:cNvPr>
          <p:cNvSpPr txBox="1">
            <a:spLocks/>
          </p:cNvSpPr>
          <p:nvPr/>
        </p:nvSpPr>
        <p:spPr>
          <a:xfrm>
            <a:off x="1917865" y="4420483"/>
            <a:ext cx="8093033" cy="1059015"/>
          </a:xfrm>
          <a:prstGeom prst="rect">
            <a:avLst/>
          </a:prstGeom>
          <a:ln w="31750">
            <a:solidFill>
              <a:srgbClr val="92D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4000" dirty="0"/>
              <a:t>분할된 숫자들을 </a:t>
            </a:r>
            <a:r>
              <a:rPr lang="ko-KR" altLang="ko-KR" sz="4000" dirty="0"/>
              <a:t>정렬한 뒤 합</a:t>
            </a:r>
            <a:r>
              <a:rPr lang="ko-KR" altLang="en-US" sz="4000" dirty="0"/>
              <a:t>침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932A2ED-EDC0-ACE2-EA61-F1A5D9A5689B}"/>
              </a:ext>
            </a:extLst>
          </p:cNvPr>
          <p:cNvSpPr/>
          <p:nvPr/>
        </p:nvSpPr>
        <p:spPr>
          <a:xfrm>
            <a:off x="5767387" y="3626388"/>
            <a:ext cx="328613" cy="518662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7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6BF72-A7F2-5209-7A5B-1D4BB609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48" y="1186609"/>
            <a:ext cx="5226639" cy="597164"/>
          </a:xfrm>
        </p:spPr>
        <p:txBody>
          <a:bodyPr>
            <a:noAutofit/>
          </a:bodyPr>
          <a:lstStyle/>
          <a:p>
            <a:pPr algn="ctr"/>
            <a:r>
              <a:rPr lang="en-US" altLang="ko-KR" sz="4800" dirty="0">
                <a:latin typeface="Forte" panose="03060902040502070203" pitchFamily="66" charset="0"/>
                <a:ea typeface="HY견고딕" panose="02030600000101010101" pitchFamily="18" charset="-127"/>
              </a:rPr>
              <a:t>Merge Sort  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- pseudo code-</a:t>
            </a:r>
            <a:endParaRPr lang="ko-KR" altLang="en-US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EEE5A1-0130-6E34-8188-53FA0ED041EF}"/>
              </a:ext>
            </a:extLst>
          </p:cNvPr>
          <p:cNvSpPr/>
          <p:nvPr/>
        </p:nvSpPr>
        <p:spPr>
          <a:xfrm>
            <a:off x="0" y="771896"/>
            <a:ext cx="12192000" cy="608610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상징, 로고, 등록 상표, 엠블럼이(가) 표시된 사진&#10;&#10;자동 생성된 설명">
            <a:extLst>
              <a:ext uri="{FF2B5EF4-FFF2-40B4-BE49-F238E27FC236}">
                <a16:creationId xmlns:a16="http://schemas.microsoft.com/office/drawing/2014/main" id="{764965AA-99F5-26BA-6F99-F26766078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41" y="136566"/>
            <a:ext cx="498764" cy="4987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1D8B6A-D1CD-8EB6-432F-BBDE91A85EFD}"/>
              </a:ext>
            </a:extLst>
          </p:cNvPr>
          <p:cNvSpPr/>
          <p:nvPr/>
        </p:nvSpPr>
        <p:spPr>
          <a:xfrm>
            <a:off x="773878" y="160316"/>
            <a:ext cx="1868381" cy="45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아주대학교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C85A27-B4F8-FC0E-0D3C-881E38432C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" t="14054" r="4855"/>
          <a:stretch/>
        </p:blipFill>
        <p:spPr>
          <a:xfrm>
            <a:off x="1689533" y="2256404"/>
            <a:ext cx="8812934" cy="396032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21333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568</Words>
  <Application>Microsoft Office PowerPoint</Application>
  <PresentationFormat>와이드스크린</PresentationFormat>
  <Paragraphs>132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HY견고딕</vt:lpstr>
      <vt:lpstr>궁서</vt:lpstr>
      <vt:lpstr>궁서체</vt:lpstr>
      <vt:lpstr>맑은 고딕</vt:lpstr>
      <vt:lpstr>ADLaM Display</vt:lpstr>
      <vt:lpstr>Arial</vt:lpstr>
      <vt:lpstr>Arial Black</vt:lpstr>
      <vt:lpstr>Cambria Math</vt:lpstr>
      <vt:lpstr>Cooper Black</vt:lpstr>
      <vt:lpstr>Forte</vt:lpstr>
      <vt:lpstr>Wingdings</vt:lpstr>
      <vt:lpstr>Office 테마</vt:lpstr>
      <vt:lpstr>이산수학 PBL</vt:lpstr>
      <vt:lpstr>현재 상황</vt:lpstr>
      <vt:lpstr>PowerPoint 프레젠테이션</vt:lpstr>
      <vt:lpstr>변경점</vt:lpstr>
      <vt:lpstr>Merge sort</vt:lpstr>
      <vt:lpstr>PowerPoint 프레젠테이션</vt:lpstr>
      <vt:lpstr>초기 설정</vt:lpstr>
      <vt:lpstr>Merge Sort  - 정렬 방식 -</vt:lpstr>
      <vt:lpstr>Merge Sort  - pseudo code-</vt:lpstr>
      <vt:lpstr>Merge Sort  - 시간 복잡도-</vt:lpstr>
      <vt:lpstr>Merge Sort  - 시간 복잡도(재귀함수)-</vt:lpstr>
      <vt:lpstr>Merge Sort (국내주식)</vt:lpstr>
      <vt:lpstr>Merge Sort (미국주식)</vt:lpstr>
      <vt:lpstr>Quick sort</vt:lpstr>
      <vt:lpstr>Quick Sort (정렬 방법)</vt:lpstr>
      <vt:lpstr>Quick Sort (시간 복잡도)</vt:lpstr>
      <vt:lpstr>Quick Sort (Blanced partitioning)</vt:lpstr>
      <vt:lpstr>Quick Sort (Unblanced partitioning)</vt:lpstr>
      <vt:lpstr>Quick Sort (Average complexity)</vt:lpstr>
      <vt:lpstr>Quick Sort (국내주식)</vt:lpstr>
      <vt:lpstr>Quick Sort (미국주식)</vt:lpstr>
      <vt:lpstr>PowerPoint 프레젠테이션</vt:lpstr>
      <vt:lpstr>Quick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이산수학 PBL</dc:title>
  <dc:creator>양 원준</dc:creator>
  <cp:lastModifiedBy>양 원준</cp:lastModifiedBy>
  <cp:revision>17</cp:revision>
  <dcterms:created xsi:type="dcterms:W3CDTF">2023-11-08T10:40:28Z</dcterms:created>
  <dcterms:modified xsi:type="dcterms:W3CDTF">2023-11-15T05:41:09Z</dcterms:modified>
</cp:coreProperties>
</file>