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271961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74766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6888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5000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6794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346368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2492715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314878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385315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C32E31-247B-41FF-8B2C-AB3501ED728B}"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106776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C32E31-247B-41FF-8B2C-AB3501ED728B}"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2166612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C32E31-247B-41FF-8B2C-AB3501ED728B}"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9637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C32E31-247B-41FF-8B2C-AB3501ED728B}"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20434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32E31-247B-41FF-8B2C-AB3501ED728B}"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344262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32E31-247B-41FF-8B2C-AB3501ED728B}"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270530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C32E31-247B-41FF-8B2C-AB3501ED728B}"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82A077-1BC5-4876-84F6-D84FCC96EEF2}" type="slidenum">
              <a:rPr lang="en-US" smtClean="0"/>
              <a:t>‹#›</a:t>
            </a:fld>
            <a:endParaRPr lang="en-US"/>
          </a:p>
        </p:txBody>
      </p:sp>
    </p:spTree>
    <p:extLst>
      <p:ext uri="{BB962C8B-B14F-4D97-AF65-F5344CB8AC3E}">
        <p14:creationId xmlns:p14="http://schemas.microsoft.com/office/powerpoint/2010/main" val="63949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C32E31-247B-41FF-8B2C-AB3501ED728B}" type="datetimeFigureOut">
              <a:rPr lang="en-US" smtClean="0"/>
              <a:t>5/18/2020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82A077-1BC5-4876-84F6-D84FCC96EEF2}" type="slidenum">
              <a:rPr lang="en-US" smtClean="0"/>
              <a:t>‹#›</a:t>
            </a:fld>
            <a:endParaRPr lang="en-US"/>
          </a:p>
        </p:txBody>
      </p:sp>
    </p:spTree>
    <p:extLst>
      <p:ext uri="{BB962C8B-B14F-4D97-AF65-F5344CB8AC3E}">
        <p14:creationId xmlns:p14="http://schemas.microsoft.com/office/powerpoint/2010/main" val="2089949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067" y="1571223"/>
            <a:ext cx="8216482" cy="2479613"/>
          </a:xfrm>
        </p:spPr>
        <p:txBody>
          <a:bodyPr/>
          <a:lstStyle/>
          <a:p>
            <a:r>
              <a:rPr lang="en-US" b="1" dirty="0">
                <a:ln w="6600">
                  <a:solidFill>
                    <a:schemeClr val="accent2"/>
                  </a:solidFill>
                  <a:prstDash val="solid"/>
                </a:ln>
                <a:solidFill>
                  <a:schemeClr val="accent1">
                    <a:lumMod val="20000"/>
                    <a:lumOff val="80000"/>
                  </a:schemeClr>
                </a:solidFill>
                <a:effectLst>
                  <a:glow rad="139700">
                    <a:schemeClr val="accent1">
                      <a:satMod val="175000"/>
                      <a:alpha val="40000"/>
                    </a:schemeClr>
                  </a:glow>
                  <a:outerShdw dist="38100" dir="2700000" algn="tl" rotWithShape="0">
                    <a:schemeClr val="accent2"/>
                  </a:outerShdw>
                </a:effectLst>
              </a:rPr>
              <a:t>IBM Applied Data Science Capstone Project </a:t>
            </a:r>
          </a:p>
        </p:txBody>
      </p:sp>
      <p:sp>
        <p:nvSpPr>
          <p:cNvPr id="5" name="Subtitle 4"/>
          <p:cNvSpPr>
            <a:spLocks noGrp="1"/>
          </p:cNvSpPr>
          <p:nvPr>
            <p:ph type="subTitle" idx="1"/>
          </p:nvPr>
        </p:nvSpPr>
        <p:spPr>
          <a:xfrm>
            <a:off x="1524000" y="4361891"/>
            <a:ext cx="9144000" cy="1655762"/>
          </a:xfrm>
        </p:spPr>
        <p:txBody>
          <a:bodyPr>
            <a:normAutofit/>
          </a:bodyPr>
          <a:lstStyle/>
          <a:p>
            <a:r>
              <a:rPr lang="en-US"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uhaus 93" panose="04030905020B02020C02" pitchFamily="82" charset="0"/>
              </a:rPr>
              <a:t>The Battle of Neighborhoods</a:t>
            </a:r>
          </a:p>
        </p:txBody>
      </p:sp>
    </p:spTree>
    <p:extLst>
      <p:ext uri="{BB962C8B-B14F-4D97-AF65-F5344CB8AC3E}">
        <p14:creationId xmlns:p14="http://schemas.microsoft.com/office/powerpoint/2010/main" val="197274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ln w="22225">
                  <a:solidFill>
                    <a:schemeClr val="accent2"/>
                  </a:solidFill>
                  <a:prstDash val="solid"/>
                </a:ln>
                <a:solidFill>
                  <a:schemeClr val="accent2">
                    <a:lumMod val="40000"/>
                    <a:lumOff val="60000"/>
                  </a:schemeClr>
                </a:solidFill>
                <a:latin typeface="Algerian" panose="04020705040A02060702" pitchFamily="82" charset="0"/>
              </a:rPr>
              <a:t>Introduction:</a:t>
            </a:r>
            <a:r>
              <a:rPr lang="en-US" sz="4400" b="1" dirty="0">
                <a:ln w="22225">
                  <a:solidFill>
                    <a:schemeClr val="accent2"/>
                  </a:solidFill>
                  <a:prstDash val="solid"/>
                </a:ln>
                <a:solidFill>
                  <a:schemeClr val="accent2">
                    <a:lumMod val="40000"/>
                    <a:lumOff val="60000"/>
                  </a:schemeClr>
                </a:solidFill>
                <a:latin typeface="Bauhaus 93" panose="04030905020B02020C02" pitchFamily="82" charset="0"/>
              </a:rPr>
              <a:t/>
            </a:r>
            <a:br>
              <a:rPr lang="en-US" sz="4400" b="1" dirty="0">
                <a:ln w="22225">
                  <a:solidFill>
                    <a:schemeClr val="accent2"/>
                  </a:solidFill>
                  <a:prstDash val="solid"/>
                </a:ln>
                <a:solidFill>
                  <a:schemeClr val="accent2">
                    <a:lumMod val="40000"/>
                    <a:lumOff val="60000"/>
                  </a:schemeClr>
                </a:solidFill>
                <a:latin typeface="Bauhaus 93" panose="04030905020B02020C02" pitchFamily="82" charset="0"/>
              </a:rPr>
            </a:br>
            <a:endParaRPr lang="en-US" sz="4400" b="1" dirty="0">
              <a:ln w="22225">
                <a:solidFill>
                  <a:schemeClr val="accent2"/>
                </a:solidFill>
                <a:prstDash val="solid"/>
              </a:ln>
              <a:solidFill>
                <a:schemeClr val="accent2">
                  <a:lumMod val="40000"/>
                  <a:lumOff val="60000"/>
                </a:schemeClr>
              </a:solidFill>
              <a:latin typeface="Bauhaus 93" panose="04030905020B02020C02" pitchFamily="82" charset="0"/>
            </a:endParaRPr>
          </a:p>
        </p:txBody>
      </p:sp>
      <p:sp>
        <p:nvSpPr>
          <p:cNvPr id="3" name="Content Placeholder 2"/>
          <p:cNvSpPr>
            <a:spLocks noGrp="1"/>
          </p:cNvSpPr>
          <p:nvPr>
            <p:ph idx="1"/>
          </p:nvPr>
        </p:nvSpPr>
        <p:spPr/>
        <p:txBody>
          <a:bodyPr>
            <a:normAutofit/>
          </a:bodyPr>
          <a:lstStyle/>
          <a:p>
            <a:r>
              <a:rPr lang="en-US" dirty="0">
                <a:latin typeface="Bauhaus 93" panose="04030905020B02020C02" pitchFamily="82" charset="0"/>
              </a:rPr>
              <a:t>New York City is a large and ethnically diverse metropolis. It is the largest city in the United States. The city is made up of 5 boroughs: Manhattan, Brooklyn, Queens, the Bronx and Staten Island, which were grouped together in 1898. The population of New York City in 2020 is approximately 8.5 Million. The New York City has been growing faster than the region over the last decade. The New York region continues to be by far the leading metropolitan gateway for legal immigrants admitted into the United States. New York is the most linguistically diverse city in the world. Around 800 languages are spoken in this city. English remains the most widely spoken language.</a:t>
            </a:r>
          </a:p>
          <a:p>
            <a:r>
              <a:rPr lang="en-US" dirty="0">
                <a:latin typeface="Bauhaus 93" panose="04030905020B02020C02" pitchFamily="82" charset="0"/>
              </a:rPr>
              <a:t>NYC has with its diverse culture, offers diverse food items. There are many restaurants in New York City, serving cuisines like Chinese, Indian, and Italian etc.</a:t>
            </a:r>
          </a:p>
          <a:p>
            <a:endParaRPr lang="en-US" dirty="0"/>
          </a:p>
        </p:txBody>
      </p:sp>
    </p:spTree>
    <p:extLst>
      <p:ext uri="{BB962C8B-B14F-4D97-AF65-F5344CB8AC3E}">
        <p14:creationId xmlns:p14="http://schemas.microsoft.com/office/powerpoint/2010/main" val="152908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22225">
                  <a:solidFill>
                    <a:schemeClr val="accent2"/>
                  </a:solidFill>
                  <a:prstDash val="solid"/>
                </a:ln>
                <a:solidFill>
                  <a:schemeClr val="accent2">
                    <a:lumMod val="40000"/>
                    <a:lumOff val="60000"/>
                  </a:schemeClr>
                </a:solidFill>
                <a:latin typeface="Algerian" panose="04020705040A02060702" pitchFamily="82" charset="0"/>
              </a:rPr>
              <a:t>Problem Statement:</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The </a:t>
            </a:r>
            <a:r>
              <a:rPr lang="en-US" sz="32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Background:</a:t>
            </a:r>
            <a:endPar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endParaRPr>
          </a:p>
          <a:p>
            <a:pPr marL="0" indent="0">
              <a:buNone/>
            </a:pPr>
            <a:r>
              <a:rPr lang="en-US" dirty="0">
                <a:latin typeface="Bauhaus 93" panose="04030905020B02020C02" pitchFamily="82" charset="0"/>
              </a:rPr>
              <a:t>Client: A leading Italian businessman wants to expand his business. He is keen to identify the prime location spots in New York City to open his restaurant.</a:t>
            </a:r>
          </a:p>
          <a:p>
            <a:pPr marL="0" indent="0">
              <a:buNone/>
            </a:pPr>
            <a:r>
              <a:rPr lang="en-US" sz="2400" b="1" dirty="0">
                <a:latin typeface="Bauhaus 93" panose="04030905020B02020C02" pitchFamily="82" charset="0"/>
              </a:rPr>
              <a:t>The Client is Interested in getting the answers to the below questions:</a:t>
            </a:r>
          </a:p>
          <a:p>
            <a:pPr lvl="0"/>
            <a:r>
              <a:rPr lang="en-US" dirty="0">
                <a:latin typeface="Bauhaus 93" panose="04030905020B02020C02" pitchFamily="82" charset="0"/>
              </a:rPr>
              <a:t>Identifying the neighborhoods and boroughs of New York City with highest and Lowest number of Italian Restaurants.</a:t>
            </a:r>
          </a:p>
          <a:p>
            <a:pPr lvl="0"/>
            <a:r>
              <a:rPr lang="en-US" dirty="0">
                <a:latin typeface="Bauhaus 93" panose="04030905020B02020C02" pitchFamily="82" charset="0"/>
              </a:rPr>
              <a:t>Which neighborhood/borough provides the most ideal location to open a new Italian Restaurant?</a:t>
            </a:r>
          </a:p>
          <a:p>
            <a:pPr marL="0" indent="0">
              <a:buNone/>
            </a:pPr>
            <a:endParaRPr lang="en-US" dirty="0"/>
          </a:p>
        </p:txBody>
      </p:sp>
    </p:spTree>
    <p:extLst>
      <p:ext uri="{BB962C8B-B14F-4D97-AF65-F5344CB8AC3E}">
        <p14:creationId xmlns:p14="http://schemas.microsoft.com/office/powerpoint/2010/main" val="140945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smtClean="0">
                <a:ln w="22225">
                  <a:solidFill>
                    <a:schemeClr val="accent2"/>
                  </a:solidFill>
                  <a:prstDash val="solid"/>
                </a:ln>
                <a:solidFill>
                  <a:schemeClr val="accent2">
                    <a:lumMod val="40000"/>
                    <a:lumOff val="60000"/>
                  </a:schemeClr>
                </a:solidFill>
                <a:latin typeface="Algerian" panose="04020705040A02060702" pitchFamily="82" charset="0"/>
              </a:rPr>
              <a:t>Data</a:t>
            </a:r>
            <a:br>
              <a:rPr lang="en-US" sz="4400" b="1" dirty="0" smtClean="0">
                <a:ln w="22225">
                  <a:solidFill>
                    <a:schemeClr val="accent2"/>
                  </a:solidFill>
                  <a:prstDash val="solid"/>
                </a:ln>
                <a:solidFill>
                  <a:schemeClr val="accent2">
                    <a:lumMod val="40000"/>
                    <a:lumOff val="60000"/>
                  </a:schemeClr>
                </a:solidFill>
                <a:latin typeface="Algerian" panose="04020705040A02060702" pitchFamily="82" charset="0"/>
              </a:rPr>
            </a:br>
            <a:r>
              <a:rPr lang="en-US" sz="1800" b="1" dirty="0">
                <a:ln w="22225">
                  <a:solidFill>
                    <a:schemeClr val="accent2"/>
                  </a:solidFill>
                  <a:prstDash val="solid"/>
                </a:ln>
                <a:solidFill>
                  <a:schemeClr val="accent2">
                    <a:lumMod val="40000"/>
                    <a:lumOff val="60000"/>
                  </a:schemeClr>
                </a:solidFill>
                <a:latin typeface="Bauhaus 93" panose="04030905020B02020C02" pitchFamily="82" charset="0"/>
              </a:rPr>
              <a:t/>
            </a:r>
            <a:br>
              <a:rPr lang="en-US" sz="1800" b="1" dirty="0">
                <a:ln w="22225">
                  <a:solidFill>
                    <a:schemeClr val="accent2"/>
                  </a:solidFill>
                  <a:prstDash val="solid"/>
                </a:ln>
                <a:solidFill>
                  <a:schemeClr val="accent2">
                    <a:lumMod val="40000"/>
                    <a:lumOff val="60000"/>
                  </a:schemeClr>
                </a:solidFill>
                <a:latin typeface="Bauhaus 93" panose="04030905020B02020C02" pitchFamily="82" charset="0"/>
              </a:rPr>
            </a:br>
            <a:r>
              <a:rPr lang="en-US" sz="2000" dirty="0">
                <a:solidFill>
                  <a:schemeClr val="tx1"/>
                </a:solidFill>
                <a:latin typeface="Bauhaus 93" panose="04030905020B02020C02" pitchFamily="82" charset="0"/>
              </a:rPr>
              <a:t>For this project we need the following data to explore the New York City:</a:t>
            </a:r>
            <a:br>
              <a:rPr lang="en-US" sz="2000" dirty="0">
                <a:solidFill>
                  <a:schemeClr val="tx1"/>
                </a:solidFill>
                <a:latin typeface="Bauhaus 93" panose="04030905020B02020C02" pitchFamily="82" charset="0"/>
              </a:rPr>
            </a:br>
            <a:r>
              <a:rPr lang="en-US" sz="2000" dirty="0">
                <a:solidFill>
                  <a:schemeClr val="tx1"/>
                </a:solidFill>
                <a:latin typeface="Bauhaus 93" panose="04030905020B02020C02" pitchFamily="82" charset="0"/>
              </a:rPr>
              <a:t> </a:t>
            </a:r>
            <a:br>
              <a:rPr lang="en-US" sz="2000" dirty="0">
                <a:solidFill>
                  <a:schemeClr val="tx1"/>
                </a:solidFill>
                <a:latin typeface="Bauhaus 93" panose="04030905020B02020C02" pitchFamily="82" charset="0"/>
              </a:rPr>
            </a:b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lvl="0"/>
            <a:r>
              <a:rPr lang="en-US" sz="1600" dirty="0">
                <a:latin typeface="Bauhaus 93" panose="04030905020B02020C02" pitchFamily="82" charset="0"/>
              </a:rPr>
              <a:t>Dataset containing list of Boroughs and neighborhoods along with their latitude and longitude.</a:t>
            </a:r>
          </a:p>
          <a:p>
            <a:pPr lvl="1"/>
            <a:r>
              <a:rPr lang="en-US" b="1" dirty="0">
                <a:latin typeface="Bauhaus 93" panose="04030905020B02020C02" pitchFamily="82" charset="0"/>
              </a:rPr>
              <a:t>Data source</a:t>
            </a:r>
            <a:r>
              <a:rPr lang="en-US" dirty="0">
                <a:latin typeface="Bauhaus 93" panose="04030905020B02020C02" pitchFamily="82" charset="0"/>
              </a:rPr>
              <a:t>: </a:t>
            </a:r>
            <a:r>
              <a:rPr lang="en-US" u="sng" dirty="0">
                <a:latin typeface="Bauhaus 93" panose="04030905020B02020C02" pitchFamily="82" charset="0"/>
                <a:hlinkClick r:id="rId2"/>
              </a:rPr>
              <a:t>https://cocl.us/new_york_dataset</a:t>
            </a:r>
            <a:endParaRPr lang="en-US" dirty="0">
              <a:latin typeface="Bauhaus 93" panose="04030905020B02020C02" pitchFamily="82" charset="0"/>
            </a:endParaRPr>
          </a:p>
          <a:p>
            <a:r>
              <a:rPr lang="en-US" sz="1600" dirty="0">
                <a:latin typeface="Bauhaus 93" panose="04030905020B02020C02" pitchFamily="82" charset="0"/>
              </a:rPr>
              <a:t>Description: The above-mentioned dataset contains the information of boroughs and neighborhoods of NYC. We will use this data set to analyze various neighborhoods of New York City</a:t>
            </a:r>
          </a:p>
          <a:p>
            <a:pPr lvl="0"/>
            <a:r>
              <a:rPr lang="en-US" sz="1600" dirty="0">
                <a:latin typeface="Bauhaus 93" panose="04030905020B02020C02" pitchFamily="82" charset="0"/>
              </a:rPr>
              <a:t>Italian restaurants in each neighborhood of New York City.</a:t>
            </a:r>
          </a:p>
          <a:p>
            <a:pPr lvl="1"/>
            <a:r>
              <a:rPr lang="en-US" b="1" dirty="0">
                <a:latin typeface="Bauhaus 93" panose="04030905020B02020C02" pitchFamily="82" charset="0"/>
              </a:rPr>
              <a:t>Data source</a:t>
            </a:r>
            <a:r>
              <a:rPr lang="en-US" dirty="0">
                <a:latin typeface="Bauhaus 93" panose="04030905020B02020C02" pitchFamily="82" charset="0"/>
              </a:rPr>
              <a:t>: Foursquare API</a:t>
            </a:r>
          </a:p>
          <a:p>
            <a:r>
              <a:rPr lang="en-US" sz="1600" dirty="0">
                <a:latin typeface="Bauhaus 93" panose="04030905020B02020C02" pitchFamily="82" charset="0"/>
              </a:rPr>
              <a:t>Description: The </a:t>
            </a:r>
            <a:r>
              <a:rPr lang="en-US" sz="1600" dirty="0" err="1">
                <a:latin typeface="Bauhaus 93" panose="04030905020B02020C02" pitchFamily="82" charset="0"/>
              </a:rPr>
              <a:t>Foursqaure</a:t>
            </a:r>
            <a:r>
              <a:rPr lang="en-US" sz="1600" dirty="0">
                <a:latin typeface="Bauhaus 93" panose="04030905020B02020C02" pitchFamily="82" charset="0"/>
              </a:rPr>
              <a:t> API will provide all the venues in each neighborhood. We can filter out the Italian restaurants using the category filter as required.</a:t>
            </a:r>
          </a:p>
          <a:p>
            <a:pPr lvl="0"/>
            <a:r>
              <a:rPr lang="en-US" sz="1600" dirty="0">
                <a:latin typeface="Bauhaus 93" panose="04030905020B02020C02" pitchFamily="82" charset="0"/>
              </a:rPr>
              <a:t>Geo Locations</a:t>
            </a:r>
          </a:p>
          <a:p>
            <a:pPr lvl="1"/>
            <a:r>
              <a:rPr lang="en-US" b="1" dirty="0">
                <a:latin typeface="Bauhaus 93" panose="04030905020B02020C02" pitchFamily="82" charset="0"/>
              </a:rPr>
              <a:t>Data source: </a:t>
            </a:r>
            <a:r>
              <a:rPr lang="en-US" dirty="0" err="1">
                <a:latin typeface="Bauhaus 93" panose="04030905020B02020C02" pitchFamily="82" charset="0"/>
              </a:rPr>
              <a:t>geopy.geocoders</a:t>
            </a:r>
            <a:r>
              <a:rPr lang="en-US" dirty="0">
                <a:latin typeface="Bauhaus 93" panose="04030905020B02020C02" pitchFamily="82" charset="0"/>
              </a:rPr>
              <a:t> (Python Library)</a:t>
            </a:r>
          </a:p>
          <a:p>
            <a:r>
              <a:rPr lang="en-US" sz="1600" dirty="0">
                <a:latin typeface="Bauhaus 93" panose="04030905020B02020C02" pitchFamily="82" charset="0"/>
              </a:rPr>
              <a:t>Description: This library would enable us to map the latitude and longitude information of each neighborhood within the borough.</a:t>
            </a:r>
          </a:p>
          <a:p>
            <a:pPr marL="0" indent="0">
              <a:buNone/>
            </a:pPr>
            <a:r>
              <a:rPr lang="en-US" sz="1600" dirty="0">
                <a:latin typeface="Bauhaus 93" panose="04030905020B02020C02" pitchFamily="82" charset="0"/>
              </a:rPr>
              <a:t/>
            </a:r>
            <a:br>
              <a:rPr lang="en-US" sz="1600" dirty="0">
                <a:latin typeface="Bauhaus 93" panose="04030905020B02020C02" pitchFamily="82" charset="0"/>
              </a:rPr>
            </a:br>
            <a:endParaRPr lang="en-US" sz="1600" dirty="0">
              <a:latin typeface="Bauhaus 93" panose="04030905020B02020C02" pitchFamily="82" charset="0"/>
            </a:endParaRPr>
          </a:p>
        </p:txBody>
      </p:sp>
    </p:spTree>
    <p:extLst>
      <p:ext uri="{BB962C8B-B14F-4D97-AF65-F5344CB8AC3E}">
        <p14:creationId xmlns:p14="http://schemas.microsoft.com/office/powerpoint/2010/main" val="340547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n w="22225">
                  <a:solidFill>
                    <a:schemeClr val="accent2"/>
                  </a:solidFill>
                  <a:prstDash val="solid"/>
                </a:ln>
                <a:solidFill>
                  <a:schemeClr val="accent2">
                    <a:lumMod val="40000"/>
                    <a:lumOff val="60000"/>
                  </a:schemeClr>
                </a:solidFill>
                <a:latin typeface="Algerian" panose="04020705040A02060702" pitchFamily="82" charset="0"/>
              </a:rPr>
              <a:t>Methodology</a:t>
            </a:r>
            <a:r>
              <a:rPr lang="en-US" b="1" dirty="0"/>
              <a:t/>
            </a:r>
            <a:br>
              <a:rPr lang="en-US" b="1" dirty="0"/>
            </a:br>
            <a:endParaRPr lang="en-US" dirty="0"/>
          </a:p>
        </p:txBody>
      </p:sp>
      <p:sp>
        <p:nvSpPr>
          <p:cNvPr id="3" name="Content Placeholder 2"/>
          <p:cNvSpPr>
            <a:spLocks noGrp="1"/>
          </p:cNvSpPr>
          <p:nvPr>
            <p:ph idx="1"/>
          </p:nvPr>
        </p:nvSpPr>
        <p:spPr>
          <a:xfrm>
            <a:off x="677334" y="1696950"/>
            <a:ext cx="8596668" cy="5161050"/>
          </a:xfrm>
        </p:spPr>
        <p:txBody>
          <a:bodyPr>
            <a:normAutofit fontScale="25000" lnSpcReduction="20000"/>
          </a:bodyPr>
          <a:lstStyle/>
          <a:p>
            <a:pPr lvl="0"/>
            <a:r>
              <a:rPr lang="en-US" sz="6400" dirty="0">
                <a:latin typeface="Bauhaus 93" panose="04030905020B02020C02" pitchFamily="82" charset="0"/>
              </a:rPr>
              <a:t>Collected the New York city location data from "</a:t>
            </a:r>
            <a:r>
              <a:rPr lang="en-US" sz="6400" u="sng" dirty="0">
                <a:latin typeface="Bauhaus 93" panose="04030905020B02020C02" pitchFamily="82" charset="0"/>
                <a:hlinkClick r:id="rId2"/>
              </a:rPr>
              <a:t>https://cocl.us/</a:t>
            </a:r>
            <a:r>
              <a:rPr lang="en-US" sz="6400" u="sng" dirty="0" err="1">
                <a:latin typeface="Bauhaus 93" panose="04030905020B02020C02" pitchFamily="82" charset="0"/>
                <a:hlinkClick r:id="rId2"/>
              </a:rPr>
              <a:t>new_york_dataset</a:t>
            </a:r>
            <a:r>
              <a:rPr lang="en-US" sz="6400" dirty="0">
                <a:latin typeface="Bauhaus 93" panose="04030905020B02020C02" pitchFamily="82" charset="0"/>
              </a:rPr>
              <a:t>".</a:t>
            </a:r>
          </a:p>
          <a:p>
            <a:pPr lvl="0"/>
            <a:r>
              <a:rPr lang="en-US" sz="6400" dirty="0">
                <a:latin typeface="Bauhaus 93" panose="04030905020B02020C02" pitchFamily="82" charset="0"/>
              </a:rPr>
              <a:t>Used Python's </a:t>
            </a:r>
            <a:r>
              <a:rPr lang="en-US" sz="6400" dirty="0" err="1">
                <a:latin typeface="Bauhaus 93" panose="04030905020B02020C02" pitchFamily="82" charset="0"/>
              </a:rPr>
              <a:t>geopy.geocoders</a:t>
            </a:r>
            <a:r>
              <a:rPr lang="en-US" sz="6400" dirty="0">
                <a:latin typeface="Bauhaus 93" panose="04030905020B02020C02" pitchFamily="82" charset="0"/>
              </a:rPr>
              <a:t> library to get the longitude and latitude coordinates for the locations</a:t>
            </a:r>
          </a:p>
          <a:p>
            <a:pPr lvl="0"/>
            <a:r>
              <a:rPr lang="en-US" sz="6400" dirty="0">
                <a:latin typeface="Bauhaus 93" panose="04030905020B02020C02" pitchFamily="82" charset="0"/>
              </a:rPr>
              <a:t>Map the latitude and </a:t>
            </a:r>
            <a:r>
              <a:rPr lang="en-US" sz="6400" dirty="0" err="1">
                <a:latin typeface="Bauhaus 93" panose="04030905020B02020C02" pitchFamily="82" charset="0"/>
              </a:rPr>
              <a:t>logitude</a:t>
            </a:r>
            <a:r>
              <a:rPr lang="en-US" sz="6400" dirty="0">
                <a:latin typeface="Bauhaus 93" panose="04030905020B02020C02" pitchFamily="82" charset="0"/>
              </a:rPr>
              <a:t> data to each </a:t>
            </a:r>
            <a:r>
              <a:rPr lang="en-US" sz="6400" dirty="0" err="1">
                <a:latin typeface="Bauhaus 93" panose="04030905020B02020C02" pitchFamily="82" charset="0"/>
              </a:rPr>
              <a:t>Neighbourhood</a:t>
            </a:r>
            <a:endParaRPr lang="en-US" sz="6400" dirty="0">
              <a:latin typeface="Bauhaus 93" panose="04030905020B02020C02" pitchFamily="82" charset="0"/>
            </a:endParaRPr>
          </a:p>
          <a:p>
            <a:pPr lvl="0"/>
            <a:r>
              <a:rPr lang="en-US" sz="6400" dirty="0">
                <a:latin typeface="Bauhaus 93" panose="04030905020B02020C02" pitchFamily="82" charset="0"/>
              </a:rPr>
              <a:t>Using </a:t>
            </a:r>
            <a:r>
              <a:rPr lang="en-US" sz="6400" dirty="0" err="1">
                <a:latin typeface="Bauhaus 93" panose="04030905020B02020C02" pitchFamily="82" charset="0"/>
              </a:rPr>
              <a:t>FourSquare</a:t>
            </a:r>
            <a:r>
              <a:rPr lang="en-US" sz="6400" dirty="0">
                <a:latin typeface="Bauhaus 93" panose="04030905020B02020C02" pitchFamily="82" charset="0"/>
              </a:rPr>
              <a:t> API, extracted the Venue information of Italian Restaurants in each </a:t>
            </a:r>
            <a:r>
              <a:rPr lang="en-US" sz="6400" dirty="0" err="1">
                <a:latin typeface="Bauhaus 93" panose="04030905020B02020C02" pitchFamily="82" charset="0"/>
              </a:rPr>
              <a:t>Neighbourhood</a:t>
            </a:r>
            <a:endParaRPr lang="en-US" sz="6400" dirty="0">
              <a:latin typeface="Bauhaus 93" panose="04030905020B02020C02" pitchFamily="82" charset="0"/>
            </a:endParaRPr>
          </a:p>
          <a:p>
            <a:pPr lvl="0"/>
            <a:r>
              <a:rPr lang="en-US" sz="6400" dirty="0">
                <a:latin typeface="Bauhaus 93" panose="04030905020B02020C02" pitchFamily="82" charset="0"/>
              </a:rPr>
              <a:t>Determined the number of Italian restaurants in each </a:t>
            </a:r>
            <a:r>
              <a:rPr lang="en-US" sz="6400" dirty="0" err="1">
                <a:latin typeface="Bauhaus 93" panose="04030905020B02020C02" pitchFamily="82" charset="0"/>
              </a:rPr>
              <a:t>neighbourhood</a:t>
            </a:r>
            <a:endParaRPr lang="en-US" sz="6400" dirty="0">
              <a:latin typeface="Bauhaus 93" panose="04030905020B02020C02" pitchFamily="82" charset="0"/>
            </a:endParaRPr>
          </a:p>
          <a:p>
            <a:pPr lvl="0"/>
            <a:r>
              <a:rPr lang="en-US" sz="6400" dirty="0">
                <a:latin typeface="Bauhaus 93" panose="04030905020B02020C02" pitchFamily="82" charset="0"/>
              </a:rPr>
              <a:t>Based on the number of restaurants per </a:t>
            </a:r>
            <a:r>
              <a:rPr lang="en-US" sz="6400" dirty="0" err="1">
                <a:latin typeface="Bauhaus 93" panose="04030905020B02020C02" pitchFamily="82" charset="0"/>
              </a:rPr>
              <a:t>neighbourhood</a:t>
            </a:r>
            <a:r>
              <a:rPr lang="en-US" sz="6400" dirty="0">
                <a:latin typeface="Bauhaus 93" panose="04030905020B02020C02" pitchFamily="82" charset="0"/>
              </a:rPr>
              <a:t>, created bins for the level of competition the client </a:t>
            </a:r>
            <a:r>
              <a:rPr lang="en-US" sz="6400" dirty="0" err="1">
                <a:latin typeface="Bauhaus 93" panose="04030905020B02020C02" pitchFamily="82" charset="0"/>
              </a:rPr>
              <a:t>woud</a:t>
            </a:r>
            <a:r>
              <a:rPr lang="en-US" sz="6400" dirty="0">
                <a:latin typeface="Bauhaus 93" panose="04030905020B02020C02" pitchFamily="82" charset="0"/>
              </a:rPr>
              <a:t> face when opening a new restaurant in the </a:t>
            </a:r>
            <a:r>
              <a:rPr lang="en-US" sz="6400" dirty="0" err="1">
                <a:latin typeface="Bauhaus 93" panose="04030905020B02020C02" pitchFamily="82" charset="0"/>
              </a:rPr>
              <a:t>neighbourhood</a:t>
            </a:r>
            <a:endParaRPr lang="en-US" sz="6400" dirty="0">
              <a:latin typeface="Bauhaus 93" panose="04030905020B02020C02" pitchFamily="82" charset="0"/>
            </a:endParaRPr>
          </a:p>
          <a:p>
            <a:pPr lvl="1"/>
            <a:r>
              <a:rPr lang="en-US" sz="6400" b="1" dirty="0">
                <a:latin typeface="Bauhaus 93" panose="04030905020B02020C02" pitchFamily="82" charset="0"/>
              </a:rPr>
              <a:t>High Competition Neighborhood (denoted by 3)</a:t>
            </a:r>
            <a:r>
              <a:rPr lang="en-US" sz="6400" dirty="0">
                <a:latin typeface="Bauhaus 93" panose="04030905020B02020C02" pitchFamily="82" charset="0"/>
              </a:rPr>
              <a:t>: No. of Italian restaurant &gt; 9</a:t>
            </a:r>
          </a:p>
          <a:p>
            <a:pPr lvl="1"/>
            <a:r>
              <a:rPr lang="en-US" sz="6400" b="1" dirty="0">
                <a:latin typeface="Bauhaus 93" panose="04030905020B02020C02" pitchFamily="82" charset="0"/>
              </a:rPr>
              <a:t>Average Competition Neighborhood (denoted by 2): </a:t>
            </a:r>
            <a:r>
              <a:rPr lang="en-US" sz="6400" dirty="0">
                <a:latin typeface="Bauhaus 93" panose="04030905020B02020C02" pitchFamily="82" charset="0"/>
              </a:rPr>
              <a:t>No. of Italian restaurant &gt;5 and &lt;= 9</a:t>
            </a:r>
          </a:p>
          <a:p>
            <a:pPr lvl="1"/>
            <a:r>
              <a:rPr lang="en-US" sz="6400" b="1" dirty="0">
                <a:latin typeface="Bauhaus 93" panose="04030905020B02020C02" pitchFamily="82" charset="0"/>
              </a:rPr>
              <a:t>Low Competition Neighborhood (denoted by 1): </a:t>
            </a:r>
            <a:r>
              <a:rPr lang="en-US" sz="6400" dirty="0">
                <a:latin typeface="Bauhaus 93" panose="04030905020B02020C02" pitchFamily="82" charset="0"/>
              </a:rPr>
              <a:t>No. of Italian restaurant</a:t>
            </a:r>
          </a:p>
          <a:p>
            <a:r>
              <a:rPr lang="en-US" sz="6400" dirty="0">
                <a:latin typeface="Bauhaus 93" panose="04030905020B02020C02" pitchFamily="82" charset="0"/>
              </a:rPr>
              <a:t>&lt;= 5</a:t>
            </a:r>
          </a:p>
          <a:p>
            <a:pPr lvl="0"/>
            <a:r>
              <a:rPr lang="en-US" sz="6400" dirty="0">
                <a:latin typeface="Bauhaus 93" panose="04030905020B02020C02" pitchFamily="82" charset="0"/>
              </a:rPr>
              <a:t>Finally, the classification is visualized on New York City's map using Python's Folium library</a:t>
            </a:r>
          </a:p>
          <a:p>
            <a:pPr marL="0" indent="0">
              <a:buNone/>
            </a:pPr>
            <a:r>
              <a:rPr lang="en-US" sz="6400" dirty="0">
                <a:latin typeface="Bauhaus 93" panose="04030905020B02020C02" pitchFamily="82" charset="0"/>
              </a:rPr>
              <a:t> </a:t>
            </a:r>
          </a:p>
          <a:p>
            <a:endParaRPr lang="en-US" dirty="0"/>
          </a:p>
        </p:txBody>
      </p:sp>
    </p:spTree>
    <p:extLst>
      <p:ext uri="{BB962C8B-B14F-4D97-AF65-F5344CB8AC3E}">
        <p14:creationId xmlns:p14="http://schemas.microsoft.com/office/powerpoint/2010/main" val="4175562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83594"/>
          </a:xfrm>
        </p:spPr>
        <p:txBody>
          <a:bodyPr>
            <a:normAutofit/>
          </a:bodyPr>
          <a:lstStyle/>
          <a:p>
            <a:r>
              <a:rPr lang="en-US" sz="2400" b="1" u="sng" dirty="0">
                <a:latin typeface="Algerian" panose="04020705040A02060702" pitchFamily="82" charset="0"/>
              </a:rPr>
              <a:t>Horizontal Bar Chart Depicting the Number of Italian Restaurants for each Borough</a:t>
            </a:r>
            <a:r>
              <a:rPr lang="en-US" sz="2400" b="1" dirty="0">
                <a:latin typeface="Algerian" panose="04020705040A02060702" pitchFamily="82" charset="0"/>
              </a:rPr>
              <a:t/>
            </a:r>
            <a:br>
              <a:rPr lang="en-US" sz="2400" b="1" dirty="0">
                <a:latin typeface="Algerian" panose="04020705040A02060702" pitchFamily="82" charset="0"/>
              </a:rPr>
            </a:br>
            <a:endParaRPr lang="en-US" sz="2400" dirty="0">
              <a:latin typeface="Algerian" panose="04020705040A02060702" pitchFamily="82" charset="0"/>
            </a:endParaRPr>
          </a:p>
        </p:txBody>
      </p:sp>
      <p:pic>
        <p:nvPicPr>
          <p:cNvPr id="4" name="image1.png"/>
          <p:cNvPicPr>
            <a:picLocks noGrp="1"/>
          </p:cNvPicPr>
          <p:nvPr>
            <p:ph idx="1"/>
          </p:nvPr>
        </p:nvPicPr>
        <p:blipFill>
          <a:blip r:embed="rId2" cstate="print"/>
          <a:stretch>
            <a:fillRect/>
          </a:stretch>
        </p:blipFill>
        <p:spPr>
          <a:xfrm>
            <a:off x="1386844" y="2352988"/>
            <a:ext cx="7177648" cy="3881438"/>
          </a:xfrm>
          <a:prstGeom prst="rect">
            <a:avLst/>
          </a:prstGeom>
        </p:spPr>
      </p:pic>
    </p:spTree>
    <p:extLst>
      <p:ext uri="{BB962C8B-B14F-4D97-AF65-F5344CB8AC3E}">
        <p14:creationId xmlns:p14="http://schemas.microsoft.com/office/powerpoint/2010/main" val="22143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u="sng" dirty="0" err="1">
                <a:latin typeface="Algerian" panose="04020705040A02060702" pitchFamily="82" charset="0"/>
              </a:rPr>
              <a:t>Classificaion</a:t>
            </a:r>
            <a:r>
              <a:rPr lang="en-US" sz="2700" b="1" u="sng" dirty="0">
                <a:latin typeface="Algerian" panose="04020705040A02060702" pitchFamily="82" charset="0"/>
              </a:rPr>
              <a:t> of Neighborhoods based on the Level of Competition (High – 3, Medium – 2,</a:t>
            </a:r>
            <a:r>
              <a:rPr lang="en-US" sz="2700" b="1" dirty="0">
                <a:latin typeface="Algerian" panose="04020705040A02060702" pitchFamily="82" charset="0"/>
              </a:rPr>
              <a:t> </a:t>
            </a:r>
            <a:r>
              <a:rPr lang="en-US" sz="2700" b="1" u="sng" dirty="0">
                <a:latin typeface="Algerian" panose="04020705040A02060702" pitchFamily="82" charset="0"/>
              </a:rPr>
              <a:t>Low – 1)</a:t>
            </a:r>
            <a:r>
              <a:rPr lang="en-US" sz="2700" dirty="0">
                <a:latin typeface="Algerian" panose="04020705040A02060702" pitchFamily="82" charset="0"/>
              </a:rPr>
              <a:t/>
            </a:r>
            <a:br>
              <a:rPr lang="en-US" sz="2700" dirty="0">
                <a:latin typeface="Algerian" panose="04020705040A02060702" pitchFamily="82" charset="0"/>
              </a:rPr>
            </a:br>
            <a:r>
              <a:rPr lang="en-US" b="1" dirty="0"/>
              <a:t> </a:t>
            </a:r>
            <a:r>
              <a:rPr lang="en-US" dirty="0"/>
              <a:t/>
            </a:r>
            <a:br>
              <a:rPr lang="en-US" dirty="0"/>
            </a:br>
            <a:r>
              <a:rPr lang="en-US" b="1" dirty="0"/>
              <a:t> </a:t>
            </a:r>
            <a:r>
              <a:rPr lang="en-US" dirty="0"/>
              <a:t/>
            </a:r>
            <a:br>
              <a:rPr lang="en-US" dirty="0"/>
            </a:br>
            <a:endParaRPr lang="en-US" dirty="0"/>
          </a:p>
        </p:txBody>
      </p:sp>
      <p:pic>
        <p:nvPicPr>
          <p:cNvPr id="4" name="image2.png"/>
          <p:cNvPicPr>
            <a:picLocks noGrp="1"/>
          </p:cNvPicPr>
          <p:nvPr>
            <p:ph idx="1"/>
          </p:nvPr>
        </p:nvPicPr>
        <p:blipFill>
          <a:blip r:embed="rId2" cstate="print"/>
          <a:stretch>
            <a:fillRect/>
          </a:stretch>
        </p:blipFill>
        <p:spPr>
          <a:xfrm>
            <a:off x="822230" y="2228045"/>
            <a:ext cx="8192981" cy="2836573"/>
          </a:xfrm>
          <a:prstGeom prst="rect">
            <a:avLst/>
          </a:prstGeom>
        </p:spPr>
      </p:pic>
    </p:spTree>
    <p:extLst>
      <p:ext uri="{BB962C8B-B14F-4D97-AF65-F5344CB8AC3E}">
        <p14:creationId xmlns:p14="http://schemas.microsoft.com/office/powerpoint/2010/main" val="108786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lgerian" panose="04020705040A02060702" pitchFamily="82" charset="0"/>
              </a:rPr>
              <a:t>Results</a:t>
            </a:r>
            <a:r>
              <a:rPr lang="en-US" b="1" dirty="0"/>
              <a:t/>
            </a:r>
            <a:br>
              <a:rPr lang="en-US" b="1" dirty="0"/>
            </a:br>
            <a:endParaRPr lang="en-US" dirty="0"/>
          </a:p>
        </p:txBody>
      </p:sp>
      <p:pic>
        <p:nvPicPr>
          <p:cNvPr id="4" name="image3.jpeg"/>
          <p:cNvPicPr>
            <a:picLocks noGrp="1"/>
          </p:cNvPicPr>
          <p:nvPr>
            <p:ph idx="1"/>
          </p:nvPr>
        </p:nvPicPr>
        <p:blipFill>
          <a:blip r:embed="rId2" cstate="print"/>
          <a:stretch>
            <a:fillRect/>
          </a:stretch>
        </p:blipFill>
        <p:spPr>
          <a:xfrm>
            <a:off x="677334" y="1365162"/>
            <a:ext cx="7916856" cy="3309870"/>
          </a:xfrm>
          <a:prstGeom prst="rect">
            <a:avLst/>
          </a:prstGeom>
        </p:spPr>
      </p:pic>
      <p:sp>
        <p:nvSpPr>
          <p:cNvPr id="6" name="TextBox 5"/>
          <p:cNvSpPr txBox="1"/>
          <p:nvPr/>
        </p:nvSpPr>
        <p:spPr>
          <a:xfrm>
            <a:off x="677334" y="5215944"/>
            <a:ext cx="7916856" cy="1569660"/>
          </a:xfrm>
          <a:prstGeom prst="rect">
            <a:avLst/>
          </a:prstGeom>
          <a:noFill/>
        </p:spPr>
        <p:txBody>
          <a:bodyPr wrap="square" rtlCol="0">
            <a:spAutoFit/>
          </a:bodyPr>
          <a:lstStyle/>
          <a:p>
            <a:r>
              <a:rPr lang="en-US" sz="1600" i="1" dirty="0">
                <a:latin typeface="Bauhaus 93" panose="04030905020B02020C02" pitchFamily="82" charset="0"/>
              </a:rPr>
              <a:t>Yellow Markers - High Competition Neighborhood (Italian Restaurants &gt;9)</a:t>
            </a:r>
            <a:endParaRPr lang="en-US" sz="1600" dirty="0">
              <a:latin typeface="Bauhaus 93" panose="04030905020B02020C02" pitchFamily="82" charset="0"/>
            </a:endParaRPr>
          </a:p>
          <a:p>
            <a:r>
              <a:rPr lang="en-US" sz="1600" i="1" dirty="0">
                <a:latin typeface="Bauhaus 93" panose="04030905020B02020C02" pitchFamily="82" charset="0"/>
              </a:rPr>
              <a:t>Blue Markers - Medium Competition Neighborhood (Italian Restaurants &lt;=9 and &gt;5) Red Markers - Low Competition Neighborhood (Italian Restaurants &lt;=5)</a:t>
            </a:r>
            <a:endParaRPr lang="en-US" sz="1600" dirty="0">
              <a:latin typeface="Bauhaus 93" panose="04030905020B02020C02" pitchFamily="82" charset="0"/>
            </a:endParaRPr>
          </a:p>
          <a:p>
            <a:r>
              <a:rPr lang="en-US" sz="1600" i="1" dirty="0">
                <a:latin typeface="Bauhaus 93" panose="04030905020B02020C02" pitchFamily="82" charset="0"/>
              </a:rPr>
              <a:t>Unmarked Neighborhoods – Zero Competition locations</a:t>
            </a:r>
            <a:endParaRPr lang="en-US" sz="1600" dirty="0">
              <a:latin typeface="Bauhaus 93" panose="04030905020B02020C02" pitchFamily="82" charset="0"/>
            </a:endParaRPr>
          </a:p>
          <a:p>
            <a:r>
              <a:rPr lang="en-US" sz="1600" dirty="0">
                <a:latin typeface="Bauhaus 93" panose="04030905020B02020C02" pitchFamily="82" charset="0"/>
              </a:rPr>
              <a:t/>
            </a:r>
            <a:br>
              <a:rPr lang="en-US" sz="1600" dirty="0">
                <a:latin typeface="Bauhaus 93" panose="04030905020B02020C02" pitchFamily="82" charset="0"/>
              </a:rPr>
            </a:br>
            <a:endParaRPr lang="en-US" sz="1600" dirty="0">
              <a:latin typeface="Bauhaus 93" panose="04030905020B02020C02" pitchFamily="82" charset="0"/>
            </a:endParaRPr>
          </a:p>
        </p:txBody>
      </p:sp>
    </p:spTree>
    <p:extLst>
      <p:ext uri="{BB962C8B-B14F-4D97-AF65-F5344CB8AC3E}">
        <p14:creationId xmlns:p14="http://schemas.microsoft.com/office/powerpoint/2010/main" val="1870279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lgerian" panose="04020705040A02060702" pitchFamily="82" charset="0"/>
              </a:rPr>
              <a:t>Conclusion</a:t>
            </a:r>
            <a:br>
              <a:rPr lang="en-US" sz="4000" b="1" dirty="0">
                <a:latin typeface="Algerian" panose="04020705040A02060702" pitchFamily="82" charset="0"/>
              </a:rPr>
            </a:br>
            <a:endParaRPr lang="en-US" sz="4000" dirty="0">
              <a:latin typeface="Algerian" panose="04020705040A02060702" pitchFamily="82" charset="0"/>
            </a:endParaRPr>
          </a:p>
        </p:txBody>
      </p:sp>
      <p:sp>
        <p:nvSpPr>
          <p:cNvPr id="3" name="Content Placeholder 2"/>
          <p:cNvSpPr>
            <a:spLocks noGrp="1"/>
          </p:cNvSpPr>
          <p:nvPr>
            <p:ph idx="1"/>
          </p:nvPr>
        </p:nvSpPr>
        <p:spPr>
          <a:xfrm>
            <a:off x="677334" y="1503766"/>
            <a:ext cx="8596668" cy="5115975"/>
          </a:xfrm>
        </p:spPr>
        <p:txBody>
          <a:bodyPr>
            <a:normAutofit/>
          </a:bodyPr>
          <a:lstStyle/>
          <a:p>
            <a:pPr marL="0" indent="0">
              <a:buNone/>
            </a:pPr>
            <a:r>
              <a:rPr lang="en-US" sz="1400" dirty="0">
                <a:latin typeface="Bauhaus 93" panose="04030905020B02020C02" pitchFamily="82" charset="0"/>
              </a:rPr>
              <a:t>Answering the above Questions</a:t>
            </a:r>
          </a:p>
          <a:p>
            <a:pPr marL="0" indent="0">
              <a:buNone/>
            </a:pPr>
            <a:r>
              <a:rPr lang="en-US" sz="1400" dirty="0">
                <a:latin typeface="Bauhaus 93" panose="04030905020B02020C02" pitchFamily="82" charset="0"/>
              </a:rPr>
              <a:t> </a:t>
            </a:r>
            <a:r>
              <a:rPr lang="en-US" sz="1400" b="1" dirty="0" smtClean="0">
                <a:latin typeface="Bauhaus 93" panose="04030905020B02020C02" pitchFamily="82" charset="0"/>
              </a:rPr>
              <a:t>Identifying </a:t>
            </a:r>
            <a:r>
              <a:rPr lang="en-US" sz="1400" b="1" dirty="0">
                <a:latin typeface="Bauhaus 93" panose="04030905020B02020C02" pitchFamily="82" charset="0"/>
              </a:rPr>
              <a:t>the neighborhoods and boroughs of New York City with highest and Lowest number of Italian Restaurants.</a:t>
            </a:r>
          </a:p>
          <a:p>
            <a:r>
              <a:rPr lang="en-US" sz="1400" b="1" dirty="0">
                <a:latin typeface="Bauhaus 93" panose="04030905020B02020C02" pitchFamily="82" charset="0"/>
              </a:rPr>
              <a:t> </a:t>
            </a:r>
            <a:endParaRPr lang="en-US" sz="1400" dirty="0">
              <a:latin typeface="Bauhaus 93" panose="04030905020B02020C02" pitchFamily="82" charset="0"/>
            </a:endParaRPr>
          </a:p>
          <a:p>
            <a:pPr lvl="0"/>
            <a:r>
              <a:rPr lang="en-US" sz="1400" b="1" i="1" dirty="0">
                <a:latin typeface="Bauhaus 93" panose="04030905020B02020C02" pitchFamily="82" charset="0"/>
              </a:rPr>
              <a:t>Highest</a:t>
            </a:r>
            <a:r>
              <a:rPr lang="en-US" sz="1400" i="1" dirty="0">
                <a:latin typeface="Bauhaus 93" panose="04030905020B02020C02" pitchFamily="82" charset="0"/>
              </a:rPr>
              <a:t>: Bronx, Belmont: (14 Italian Restaurants) and Fordham, Belmont: (10 Italian Restaurants)</a:t>
            </a:r>
            <a:endParaRPr lang="en-US" sz="1400" dirty="0">
              <a:latin typeface="Bauhaus 93" panose="04030905020B02020C02" pitchFamily="82" charset="0"/>
            </a:endParaRPr>
          </a:p>
          <a:p>
            <a:pPr lvl="0"/>
            <a:r>
              <a:rPr lang="en-US" sz="1400" b="1" i="1" dirty="0">
                <a:latin typeface="Bauhaus 93" panose="04030905020B02020C02" pitchFamily="82" charset="0"/>
              </a:rPr>
              <a:t>Lowest</a:t>
            </a:r>
            <a:r>
              <a:rPr lang="en-US" sz="1400" i="1" dirty="0">
                <a:latin typeface="Bauhaus 93" panose="04030905020B02020C02" pitchFamily="82" charset="0"/>
              </a:rPr>
              <a:t>: All the Neighborhoods unmarked on the New York City's map have no Italian restaurants and the points marked in red have &lt;=5 Italian Restaurants</a:t>
            </a:r>
            <a:endParaRPr lang="en-US" sz="1400" dirty="0">
              <a:latin typeface="Bauhaus 93" panose="04030905020B02020C02" pitchFamily="82" charset="0"/>
            </a:endParaRPr>
          </a:p>
          <a:p>
            <a:r>
              <a:rPr lang="en-US" sz="1400" i="1" dirty="0">
                <a:latin typeface="Bauhaus 93" panose="04030905020B02020C02" pitchFamily="82" charset="0"/>
              </a:rPr>
              <a:t> </a:t>
            </a:r>
            <a:endParaRPr lang="en-US" sz="1400" dirty="0">
              <a:latin typeface="Bauhaus 93" panose="04030905020B02020C02" pitchFamily="82" charset="0"/>
            </a:endParaRPr>
          </a:p>
          <a:p>
            <a:pPr lvl="1"/>
            <a:r>
              <a:rPr lang="en-US" sz="1400" b="1" dirty="0">
                <a:latin typeface="Bauhaus 93" panose="04030905020B02020C02" pitchFamily="82" charset="0"/>
              </a:rPr>
              <a:t>Which neighborhood/borough provides the most ideal location to open a new Italian Restaurant?</a:t>
            </a:r>
          </a:p>
          <a:p>
            <a:r>
              <a:rPr lang="en-US" sz="1400" b="1" dirty="0">
                <a:latin typeface="Bauhaus 93" panose="04030905020B02020C02" pitchFamily="82" charset="0"/>
              </a:rPr>
              <a:t> </a:t>
            </a:r>
            <a:endParaRPr lang="en-US" sz="1400" dirty="0">
              <a:latin typeface="Bauhaus 93" panose="04030905020B02020C02" pitchFamily="82" charset="0"/>
            </a:endParaRPr>
          </a:p>
          <a:p>
            <a:pPr lvl="0"/>
            <a:r>
              <a:rPr lang="en-US" sz="1400" dirty="0">
                <a:latin typeface="Bauhaus 93" panose="04030905020B02020C02" pitchFamily="82" charset="0"/>
              </a:rPr>
              <a:t>Most Ideal Location to open a new Italian Restaurant can be answered with the level of competition the client is looking to accept:</a:t>
            </a:r>
          </a:p>
          <a:p>
            <a:pPr lvl="0"/>
            <a:r>
              <a:rPr lang="en-US" sz="1400" b="1" i="1" dirty="0">
                <a:latin typeface="Bauhaus 93" panose="04030905020B02020C02" pitchFamily="82" charset="0"/>
              </a:rPr>
              <a:t>For High and Medium acceptance level of competition: </a:t>
            </a:r>
            <a:r>
              <a:rPr lang="en-US" sz="1400" i="1" dirty="0">
                <a:latin typeface="Bauhaus 93" panose="04030905020B02020C02" pitchFamily="82" charset="0"/>
              </a:rPr>
              <a:t>The Neighborhoods marked in yellow and Blue would be ideal.</a:t>
            </a:r>
            <a:endParaRPr lang="en-US" sz="1400" dirty="0">
              <a:latin typeface="Bauhaus 93" panose="04030905020B02020C02" pitchFamily="82" charset="0"/>
            </a:endParaRPr>
          </a:p>
          <a:p>
            <a:pPr lvl="0"/>
            <a:r>
              <a:rPr lang="en-US" sz="1400" b="1" i="1" dirty="0">
                <a:latin typeface="Bauhaus 93" panose="04030905020B02020C02" pitchFamily="82" charset="0"/>
              </a:rPr>
              <a:t>For Low and No acceptance level of competition: </a:t>
            </a:r>
            <a:r>
              <a:rPr lang="en-US" sz="1400" i="1" dirty="0">
                <a:latin typeface="Bauhaus 93" panose="04030905020B02020C02" pitchFamily="82" charset="0"/>
              </a:rPr>
              <a:t>The Neighborhoods marked in red and unmarked neighborhoods would be ideal.</a:t>
            </a:r>
            <a:endParaRPr lang="en-US" sz="1400" dirty="0">
              <a:latin typeface="Bauhaus 93" panose="04030905020B02020C02" pitchFamily="82" charset="0"/>
            </a:endParaRPr>
          </a:p>
          <a:p>
            <a:endParaRPr lang="en-US" sz="1400" dirty="0"/>
          </a:p>
        </p:txBody>
      </p:sp>
    </p:spTree>
    <p:extLst>
      <p:ext uri="{BB962C8B-B14F-4D97-AF65-F5344CB8AC3E}">
        <p14:creationId xmlns:p14="http://schemas.microsoft.com/office/powerpoint/2010/main" val="37094522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TotalTime>
  <Words>614</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Bauhaus 93</vt:lpstr>
      <vt:lpstr>Trebuchet MS</vt:lpstr>
      <vt:lpstr>Wingdings 3</vt:lpstr>
      <vt:lpstr>Facet</vt:lpstr>
      <vt:lpstr>IBM Applied Data Science Capstone Project </vt:lpstr>
      <vt:lpstr>Introduction: </vt:lpstr>
      <vt:lpstr>Problem Statement: </vt:lpstr>
      <vt:lpstr>Data  For this project we need the following data to explore the New York City:    </vt:lpstr>
      <vt:lpstr>Methodology </vt:lpstr>
      <vt:lpstr>Horizontal Bar Chart Depicting the Number of Italian Restaurants for each Borough </vt:lpstr>
      <vt:lpstr>Classificaion of Neighborhoods based on the Level of Competition (High – 3, Medium – 2, Low – 1)     </vt:lpstr>
      <vt:lpstr>Results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Project</dc:title>
  <dc:creator>user</dc:creator>
  <cp:lastModifiedBy>user</cp:lastModifiedBy>
  <cp:revision>2</cp:revision>
  <dcterms:created xsi:type="dcterms:W3CDTF">2020-05-17T23:26:33Z</dcterms:created>
  <dcterms:modified xsi:type="dcterms:W3CDTF">2020-05-17T23:40:23Z</dcterms:modified>
</cp:coreProperties>
</file>