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
  </p:notesMasterIdLst>
  <p:handoutMasterIdLst>
    <p:handoutMasterId r:id="rId9"/>
  </p:handoutMasterIdLst>
  <p:sldIdLst>
    <p:sldId id="256" r:id="rId2"/>
    <p:sldId id="301" r:id="rId3"/>
    <p:sldId id="262" r:id="rId4"/>
    <p:sldId id="304" r:id="rId5"/>
    <p:sldId id="303" r:id="rId6"/>
    <p:sldId id="30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249" autoAdjust="0"/>
  </p:normalViewPr>
  <p:slideViewPr>
    <p:cSldViewPr snapToGrid="0">
      <p:cViewPr varScale="1">
        <p:scale>
          <a:sx n="70" d="100"/>
          <a:sy n="70" d="100"/>
        </p:scale>
        <p:origin x="756" y="60"/>
      </p:cViewPr>
      <p:guideLst/>
    </p:cSldViewPr>
  </p:slideViewPr>
  <p:notesTextViewPr>
    <p:cViewPr>
      <p:scale>
        <a:sx n="1" d="1"/>
        <a:sy n="1" d="1"/>
      </p:scale>
      <p:origin x="0" y="0"/>
    </p:cViewPr>
  </p:notesTextViewPr>
  <p:notesViewPr>
    <p:cSldViewPr snapToGrid="0">
      <p:cViewPr varScale="1">
        <p:scale>
          <a:sx n="53" d="100"/>
          <a:sy n="53" d="100"/>
        </p:scale>
        <p:origin x="29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1F90204-091B-46EB-A5F3-52F71764FB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E662968-87B5-419A-A111-F6D957A0EC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A113C6-E23E-4ECE-B21A-9E8C300417C9}" type="datetimeFigureOut">
              <a:rPr lang="en-US" smtClean="0"/>
              <a:t>6/3/2019</a:t>
            </a:fld>
            <a:endParaRPr lang="en-US"/>
          </a:p>
        </p:txBody>
      </p:sp>
      <p:sp>
        <p:nvSpPr>
          <p:cNvPr id="4" name="Footer Placeholder 3">
            <a:extLst>
              <a:ext uri="{FF2B5EF4-FFF2-40B4-BE49-F238E27FC236}">
                <a16:creationId xmlns:a16="http://schemas.microsoft.com/office/drawing/2014/main" id="{49DACF1D-321A-4543-885A-5224EE3512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32E2ED2-C1CB-4168-A35E-1D95CAE528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4CD89D-D052-458E-B6CD-566B016B979B}" type="slidenum">
              <a:rPr lang="en-US" smtClean="0"/>
              <a:t>‹#›</a:t>
            </a:fld>
            <a:endParaRPr lang="en-US"/>
          </a:p>
        </p:txBody>
      </p:sp>
    </p:spTree>
    <p:extLst>
      <p:ext uri="{BB962C8B-B14F-4D97-AF65-F5344CB8AC3E}">
        <p14:creationId xmlns:p14="http://schemas.microsoft.com/office/powerpoint/2010/main" val="600812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03-06-2019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Business objective:</a:t>
            </a:r>
            <a:r>
              <a:rPr lang="en-US" sz="1200" b="0" i="0" kern="1200" dirty="0">
                <a:solidFill>
                  <a:schemeClr val="tx1"/>
                </a:solidFill>
                <a:effectLst/>
                <a:latin typeface="+mn-lt"/>
                <a:ea typeface="+mn-ea"/>
                <a:cs typeface="+mn-cs"/>
              </a:rPr>
              <a:t> The objective is to identify the best sectors, countries, and a suitable investment type for making investments. The overall strategy is to invest where others are investing, implying that the 'best' sectors and countries are the ones 'where most investors are investing'.</a:t>
            </a:r>
          </a:p>
          <a:p>
            <a:endParaRPr lang="en-US" dirty="0"/>
          </a:p>
        </p:txBody>
      </p:sp>
      <p:sp>
        <p:nvSpPr>
          <p:cNvPr id="4" name="Slide Number Placeholder 3"/>
          <p:cNvSpPr>
            <a:spLocks noGrp="1"/>
          </p:cNvSpPr>
          <p:nvPr>
            <p:ph type="sldNum" sz="quarter" idx="5"/>
          </p:nvPr>
        </p:nvSpPr>
        <p:spPr/>
        <p:txBody>
          <a:bodyPr/>
          <a:lstStyle/>
          <a:p>
            <a:fld id="{5354517F-9C19-4E9A-AB98-AA89BD9F1D1D}" type="slidenum">
              <a:rPr lang="en-IN" smtClean="0"/>
              <a:t>2</a:t>
            </a:fld>
            <a:endParaRPr lang="en-IN"/>
          </a:p>
        </p:txBody>
      </p:sp>
    </p:spTree>
    <p:extLst>
      <p:ext uri="{BB962C8B-B14F-4D97-AF65-F5344CB8AC3E}">
        <p14:creationId xmlns:p14="http://schemas.microsoft.com/office/powerpoint/2010/main" val="3148620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03-06-2019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03-06-2019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03-06-2019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03-06-2019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03-06-2019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03-06-2019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035952"/>
          </a:xfrm>
        </p:spPr>
        <p:txBody>
          <a:bodyPr>
            <a:normAutofit/>
          </a:bodyPr>
          <a:lstStyle/>
          <a:p>
            <a:r>
              <a:rPr lang="en-US" sz="4400" dirty="0"/>
              <a:t>HELP International Country Aid Analysis</a:t>
            </a:r>
            <a:br>
              <a:rPr lang="en-IN" sz="3600" b="1" dirty="0"/>
            </a:br>
            <a:br>
              <a:rPr lang="en-IN" sz="3600" b="1" dirty="0"/>
            </a:br>
            <a:r>
              <a:rPr lang="en-US" sz="3200" dirty="0"/>
              <a:t>Clustering &amp; PCA Assignment </a:t>
            </a:r>
            <a:r>
              <a:rPr lang="en-IN" sz="3200" dirty="0"/>
              <a:t>Report </a:t>
            </a:r>
            <a:endParaRPr lang="en-IN" sz="5400" dirty="0"/>
          </a:p>
        </p:txBody>
      </p:sp>
      <p:sp>
        <p:nvSpPr>
          <p:cNvPr id="3" name="Subtitle 2"/>
          <p:cNvSpPr>
            <a:spLocks noGrp="1"/>
          </p:cNvSpPr>
          <p:nvPr>
            <p:ph type="subTitle" idx="1"/>
          </p:nvPr>
        </p:nvSpPr>
        <p:spPr>
          <a:xfrm>
            <a:off x="379205" y="4646064"/>
            <a:ext cx="6138856" cy="1531917"/>
          </a:xfrm>
        </p:spPr>
        <p:txBody>
          <a:bodyPr>
            <a:normAutofit/>
          </a:bodyPr>
          <a:lstStyle/>
          <a:p>
            <a:pPr algn="l"/>
            <a:r>
              <a:rPr lang="en-IN" dirty="0"/>
              <a:t>Ajoy Nambiar</a:t>
            </a:r>
          </a:p>
          <a:p>
            <a:pPr algn="l"/>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375918"/>
            <a:ext cx="11168742" cy="5393372"/>
          </a:xfrm>
        </p:spPr>
        <p:txBody>
          <a:bodyPr>
            <a:normAutofit fontScale="85000" lnSpcReduction="20000"/>
          </a:bodyPr>
          <a:lstStyle/>
          <a:p>
            <a:pPr>
              <a:buFont typeface="Wingdings" panose="05000000000000000000" pitchFamily="2" charset="2"/>
              <a:buChar char="v"/>
            </a:pPr>
            <a:endParaRPr lang="en-US" sz="2000" dirty="0"/>
          </a:p>
          <a:p>
            <a:pPr>
              <a:lnSpc>
                <a:spcPct val="100000"/>
              </a:lnSpc>
              <a:spcBef>
                <a:spcPts val="600"/>
              </a:spcBef>
              <a:spcAft>
                <a:spcPts val="600"/>
              </a:spcAft>
              <a:buFont typeface="Wingdings" panose="05000000000000000000" pitchFamily="2" charset="2"/>
              <a:buChar char="v"/>
            </a:pPr>
            <a:r>
              <a:rPr lang="en-US" sz="2000" b="1" dirty="0"/>
              <a:t>Business Objective</a:t>
            </a:r>
            <a:r>
              <a:rPr lang="en-US" sz="2000" dirty="0"/>
              <a:t>: </a:t>
            </a:r>
            <a:r>
              <a:rPr lang="en-US" sz="1900" dirty="0"/>
              <a:t>HELP International is an international humanitarian NGO that is committed to fighting poverty and providing the people of backward countries with basic amenities and relief during the time of disasters and natural calamities. Using country socio-economic data we need to identify countries which are in the direst need of aid. </a:t>
            </a:r>
          </a:p>
          <a:p>
            <a:pPr>
              <a:lnSpc>
                <a:spcPct val="100000"/>
              </a:lnSpc>
              <a:spcBef>
                <a:spcPts val="600"/>
              </a:spcBef>
              <a:spcAft>
                <a:spcPts val="600"/>
              </a:spcAft>
              <a:buFont typeface="Wingdings" panose="05000000000000000000" pitchFamily="2" charset="2"/>
              <a:buChar char="v"/>
            </a:pPr>
            <a:endParaRPr lang="en-IN" sz="2000" dirty="0"/>
          </a:p>
          <a:p>
            <a:pPr>
              <a:lnSpc>
                <a:spcPct val="100000"/>
              </a:lnSpc>
              <a:spcBef>
                <a:spcPts val="600"/>
              </a:spcBef>
              <a:spcAft>
                <a:spcPts val="600"/>
              </a:spcAft>
              <a:buFont typeface="Wingdings" panose="05000000000000000000" pitchFamily="2" charset="2"/>
              <a:buChar char="v"/>
            </a:pPr>
            <a:r>
              <a:rPr lang="en-IN" sz="2000" b="1" dirty="0"/>
              <a:t>Methodology</a:t>
            </a:r>
            <a:r>
              <a:rPr lang="en-IN" sz="2000" dirty="0"/>
              <a:t>: </a:t>
            </a:r>
          </a:p>
          <a:p>
            <a:pPr lvl="1">
              <a:lnSpc>
                <a:spcPct val="100000"/>
              </a:lnSpc>
              <a:spcBef>
                <a:spcPts val="600"/>
              </a:spcBef>
              <a:spcAft>
                <a:spcPts val="600"/>
              </a:spcAft>
            </a:pPr>
            <a:r>
              <a:rPr lang="en-IN" sz="1900" dirty="0"/>
              <a:t>A nine feature socio-</a:t>
            </a:r>
            <a:r>
              <a:rPr lang="en-IN" sz="1900" dirty="0" err="1"/>
              <a:t>ecomic</a:t>
            </a:r>
            <a:r>
              <a:rPr lang="en-IN" sz="1900" dirty="0"/>
              <a:t> factor are provided for each of the 167 countries. These features are collinear</a:t>
            </a:r>
          </a:p>
          <a:p>
            <a:pPr lvl="1">
              <a:lnSpc>
                <a:spcPct val="100000"/>
              </a:lnSpc>
              <a:spcBef>
                <a:spcPts val="600"/>
              </a:spcBef>
              <a:spcAft>
                <a:spcPts val="600"/>
              </a:spcAft>
            </a:pPr>
            <a:r>
              <a:rPr lang="en-IN" sz="1900" dirty="0"/>
              <a:t>Clean the data and perform EDA. We will use derived metrics where suitable </a:t>
            </a:r>
            <a:r>
              <a:rPr lang="en-IN" sz="1900" dirty="0" err="1"/>
              <a:t>eg</a:t>
            </a:r>
            <a:r>
              <a:rPr lang="en-IN" sz="1900" dirty="0"/>
              <a:t> % Health converted to Heath per person</a:t>
            </a:r>
          </a:p>
          <a:p>
            <a:pPr lvl="1">
              <a:lnSpc>
                <a:spcPct val="100000"/>
              </a:lnSpc>
              <a:spcBef>
                <a:spcPts val="600"/>
              </a:spcBef>
              <a:spcAft>
                <a:spcPts val="600"/>
              </a:spcAft>
            </a:pPr>
            <a:r>
              <a:rPr lang="en-IN" sz="1900" dirty="0"/>
              <a:t>Data is standardized as features are different units and scale</a:t>
            </a:r>
          </a:p>
          <a:p>
            <a:pPr lvl="1">
              <a:lnSpc>
                <a:spcPct val="100000"/>
              </a:lnSpc>
              <a:spcBef>
                <a:spcPts val="600"/>
              </a:spcBef>
              <a:spcAft>
                <a:spcPts val="600"/>
              </a:spcAft>
            </a:pPr>
            <a:r>
              <a:rPr lang="en-IN" sz="1900" dirty="0"/>
              <a:t>Using Principal Component Analysis (PCA) we will attempt to reduce the dimension while retaining the information/ variance</a:t>
            </a:r>
          </a:p>
          <a:p>
            <a:pPr lvl="1">
              <a:lnSpc>
                <a:spcPct val="100000"/>
              </a:lnSpc>
              <a:spcBef>
                <a:spcPts val="600"/>
              </a:spcBef>
              <a:spcAft>
                <a:spcPts val="600"/>
              </a:spcAft>
            </a:pPr>
            <a:r>
              <a:rPr lang="en-IN" sz="1900" dirty="0"/>
              <a:t>From PC converted data we will attempt to cluster using unsupervised learning techniques like </a:t>
            </a:r>
            <a:r>
              <a:rPr lang="en-IN" sz="1900" dirty="0" err="1"/>
              <a:t>Kmeans</a:t>
            </a:r>
            <a:r>
              <a:rPr lang="en-IN" sz="1900" dirty="0"/>
              <a:t> and </a:t>
            </a:r>
            <a:r>
              <a:rPr lang="en-US" sz="1900" dirty="0"/>
              <a:t>Hierarchical clustering cluster countries based on their socio-economic factors</a:t>
            </a:r>
          </a:p>
          <a:p>
            <a:pPr lvl="1">
              <a:lnSpc>
                <a:spcPct val="100000"/>
              </a:lnSpc>
              <a:spcBef>
                <a:spcPts val="600"/>
              </a:spcBef>
              <a:spcAft>
                <a:spcPts val="600"/>
              </a:spcAft>
            </a:pPr>
            <a:r>
              <a:rPr lang="en-IN" sz="1900" dirty="0"/>
              <a:t>We will treat the outliers i.e. countries with very high or very low development characteristics to enable clustering algorithm to work</a:t>
            </a:r>
          </a:p>
          <a:p>
            <a:pPr lvl="1">
              <a:lnSpc>
                <a:spcPct val="100000"/>
              </a:lnSpc>
              <a:spcBef>
                <a:spcPts val="600"/>
              </a:spcBef>
              <a:spcAft>
                <a:spcPts val="600"/>
              </a:spcAft>
            </a:pPr>
            <a:r>
              <a:rPr lang="en-IN" sz="1900" dirty="0"/>
              <a:t>Once under-developed country cluster is identified we will use is centroid/ mean/ characteristics to find the most under developing countries which require aid the most</a:t>
            </a:r>
          </a:p>
          <a:p>
            <a:pPr lvl="1">
              <a:lnSpc>
                <a:spcPct val="100000"/>
              </a:lnSpc>
              <a:spcBef>
                <a:spcPts val="600"/>
              </a:spcBef>
              <a:spcAft>
                <a:spcPts val="600"/>
              </a:spcAft>
            </a:pPr>
            <a:r>
              <a:rPr lang="en-IN" sz="1900" dirty="0"/>
              <a:t>A comparison of </a:t>
            </a:r>
            <a:r>
              <a:rPr lang="en-IN" sz="1900" dirty="0" err="1"/>
              <a:t>Kmeans</a:t>
            </a:r>
            <a:r>
              <a:rPr lang="en-IN" sz="1900" dirty="0"/>
              <a:t> and hierarchical clustering will be done and if variations seen will try to explain them.</a:t>
            </a:r>
          </a:p>
          <a:p>
            <a:endParaRPr lang="en-US" sz="2000" dirty="0"/>
          </a:p>
          <a:p>
            <a:pPr marL="0" indent="0">
              <a:buNone/>
            </a:pPr>
            <a:endParaRPr lang="en-IN" sz="2000" dirty="0"/>
          </a:p>
        </p:txBody>
      </p:sp>
      <p:sp>
        <p:nvSpPr>
          <p:cNvPr id="5" name="Title 1"/>
          <p:cNvSpPr>
            <a:spLocks noGrp="1"/>
          </p:cNvSpPr>
          <p:nvPr>
            <p:ph type="title"/>
          </p:nvPr>
        </p:nvSpPr>
        <p:spPr>
          <a:xfrm>
            <a:off x="1439091" y="635627"/>
            <a:ext cx="9313817" cy="856138"/>
          </a:xfrm>
        </p:spPr>
        <p:txBody>
          <a:bodyPr>
            <a:normAutofit/>
          </a:bodyPr>
          <a:lstStyle/>
          <a:p>
            <a:pPr algn="ctr"/>
            <a:r>
              <a:rPr lang="en-IN" b="1" dirty="0"/>
              <a:t>Assignment  Objective and Methodology</a:t>
            </a:r>
            <a:endParaRPr lang="en-IN" sz="2800" dirty="0"/>
          </a:p>
        </p:txBody>
      </p:sp>
    </p:spTree>
    <p:extLst>
      <p:ext uri="{BB962C8B-B14F-4D97-AF65-F5344CB8AC3E}">
        <p14:creationId xmlns:p14="http://schemas.microsoft.com/office/powerpoint/2010/main" val="384448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CB1DD9-D64A-430E-BB01-9D2154DD168E}"/>
              </a:ext>
            </a:extLst>
          </p:cNvPr>
          <p:cNvSpPr txBox="1"/>
          <p:nvPr/>
        </p:nvSpPr>
        <p:spPr>
          <a:xfrm>
            <a:off x="395786" y="1167607"/>
            <a:ext cx="6961618" cy="5232202"/>
          </a:xfrm>
          <a:prstGeom prst="rect">
            <a:avLst/>
          </a:prstGeom>
          <a:noFill/>
        </p:spPr>
        <p:txBody>
          <a:bodyPr wrap="square" rtlCol="0">
            <a:spAutoFit/>
          </a:bodyPr>
          <a:lstStyle/>
          <a:p>
            <a:r>
              <a:rPr lang="en-US" sz="1600" b="1" dirty="0"/>
              <a:t>PCA Analysis</a:t>
            </a:r>
            <a:r>
              <a:rPr lang="en-US" sz="1600" dirty="0"/>
              <a:t>:</a:t>
            </a:r>
          </a:p>
          <a:p>
            <a:pPr marL="285750" indent="-285750">
              <a:buFont typeface="Arial" panose="020B0604020202020204" pitchFamily="34" charset="0"/>
              <a:buChar char="•"/>
            </a:pPr>
            <a:r>
              <a:rPr lang="en-US" sz="1600" dirty="0"/>
              <a:t>After converting 3 % features -Health, import and export to per person, data is scaled before performing PCA</a:t>
            </a:r>
          </a:p>
          <a:p>
            <a:pPr marL="285750" indent="-285750">
              <a:buFont typeface="Arial" panose="020B0604020202020204" pitchFamily="34" charset="0"/>
              <a:buChar char="•"/>
            </a:pPr>
            <a:r>
              <a:rPr lang="en-US" sz="1600" dirty="0"/>
              <a:t>Using Scree Plot it is shown a 5 PC (from original 9 features) can explain more than 95% variance</a:t>
            </a:r>
          </a:p>
          <a:p>
            <a:pPr marL="285750" indent="-285750">
              <a:buFont typeface="Arial" panose="020B0604020202020204" pitchFamily="34" charset="0"/>
              <a:buChar char="•"/>
            </a:pPr>
            <a:r>
              <a:rPr lang="en-US" sz="1600" dirty="0"/>
              <a:t>Post PCA outlier analysis drops 72 countries some of which may be of interest</a:t>
            </a:r>
          </a:p>
          <a:p>
            <a:endParaRPr lang="en-US" sz="1600" dirty="0"/>
          </a:p>
          <a:p>
            <a:r>
              <a:rPr lang="en-US" sz="1600" b="1" dirty="0"/>
              <a:t>Clustering</a:t>
            </a:r>
            <a:r>
              <a:rPr lang="en-US" sz="1600" dirty="0"/>
              <a:t>: </a:t>
            </a:r>
          </a:p>
          <a:p>
            <a:pPr marL="285750" indent="-285750">
              <a:buFont typeface="Arial" panose="020B0604020202020204" pitchFamily="34" charset="0"/>
              <a:buChar char="•"/>
            </a:pPr>
            <a:r>
              <a:rPr lang="en-US" sz="1600" dirty="0"/>
              <a:t>Hopkins measure on PCA modified dataset is consistently above 0.5 which indicates data can be clustered</a:t>
            </a:r>
          </a:p>
          <a:p>
            <a:pPr marL="285750" indent="-285750">
              <a:buFont typeface="Arial" panose="020B0604020202020204" pitchFamily="34" charset="0"/>
              <a:buChar char="•"/>
            </a:pPr>
            <a:r>
              <a:rPr lang="en-US" sz="1600" dirty="0"/>
              <a:t>A silhouette score and elbow curve together show a 3 cluster </a:t>
            </a:r>
            <a:r>
              <a:rPr lang="en-US" sz="1600" dirty="0" err="1"/>
              <a:t>Kmeans</a:t>
            </a:r>
            <a:r>
              <a:rPr lang="en-US" sz="1600" dirty="0"/>
              <a:t> will be optimal.</a:t>
            </a:r>
          </a:p>
          <a:p>
            <a:pPr marL="285750" indent="-285750">
              <a:buFont typeface="Arial" panose="020B0604020202020204" pitchFamily="34" charset="0"/>
              <a:buChar char="•"/>
            </a:pPr>
            <a:r>
              <a:rPr lang="en-US" sz="1600" dirty="0"/>
              <a:t>Data is clustered and original 9 features are merged back to explain the meaning of clustering number. Here </a:t>
            </a:r>
          </a:p>
          <a:p>
            <a:pPr marL="742950" lvl="1" indent="-285750">
              <a:buFont typeface="Arial" panose="020B0604020202020204" pitchFamily="34" charset="0"/>
              <a:buChar char="•"/>
            </a:pPr>
            <a:r>
              <a:rPr lang="en-US" sz="1600" dirty="0"/>
              <a:t>0- under developed Countries</a:t>
            </a:r>
          </a:p>
          <a:p>
            <a:pPr marL="742950" lvl="1" indent="-285750">
              <a:buFont typeface="Arial" panose="020B0604020202020204" pitchFamily="34" charset="0"/>
              <a:buChar char="•"/>
            </a:pPr>
            <a:r>
              <a:rPr lang="en-US" sz="1600" dirty="0"/>
              <a:t>1 - Developing Country</a:t>
            </a:r>
          </a:p>
          <a:p>
            <a:pPr marL="742950" lvl="1" indent="-285750">
              <a:buFont typeface="Arial" panose="020B0604020202020204" pitchFamily="34" charset="0"/>
              <a:buChar char="•"/>
            </a:pPr>
            <a:r>
              <a:rPr lang="en-US" sz="1600" dirty="0"/>
              <a:t>2- developed countries</a:t>
            </a:r>
          </a:p>
          <a:p>
            <a:pPr marL="742950" lvl="1" indent="-285750">
              <a:buFont typeface="Arial" panose="020B0604020202020204" pitchFamily="34" charset="0"/>
              <a:buChar char="•"/>
            </a:pPr>
            <a:r>
              <a:rPr lang="en-US" sz="1600" dirty="0"/>
              <a:t>Under developed countries have low PC1 and high PC2</a:t>
            </a:r>
          </a:p>
          <a:p>
            <a:pPr marL="285750" indent="-285750">
              <a:buFont typeface="Arial" panose="020B0604020202020204" pitchFamily="34" charset="0"/>
              <a:buChar char="•"/>
            </a:pPr>
            <a:r>
              <a:rPr lang="en-US" sz="1600" dirty="0"/>
              <a:t>Hierarchical Clustering also shows 3 main clusters</a:t>
            </a:r>
          </a:p>
          <a:p>
            <a:pPr marL="285750" indent="-285750">
              <a:buFont typeface="Arial" panose="020B0604020202020204" pitchFamily="34" charset="0"/>
              <a:buChar char="•"/>
            </a:pPr>
            <a:r>
              <a:rPr lang="en-US" sz="1600" dirty="0"/>
              <a:t>Cluster analysis is also similar for both type of unsupervised machine learning.</a:t>
            </a:r>
          </a:p>
          <a:p>
            <a:endParaRPr lang="en-US" sz="1400" dirty="0"/>
          </a:p>
        </p:txBody>
      </p:sp>
      <p:sp>
        <p:nvSpPr>
          <p:cNvPr id="6" name="Title 1">
            <a:extLst>
              <a:ext uri="{FF2B5EF4-FFF2-40B4-BE49-F238E27FC236}">
                <a16:creationId xmlns:a16="http://schemas.microsoft.com/office/drawing/2014/main" id="{7915F5F2-1D3F-4762-9BA9-1AFB399DAC49}"/>
              </a:ext>
            </a:extLst>
          </p:cNvPr>
          <p:cNvSpPr>
            <a:spLocks noGrp="1"/>
          </p:cNvSpPr>
          <p:nvPr>
            <p:ph type="title"/>
          </p:nvPr>
        </p:nvSpPr>
        <p:spPr>
          <a:xfrm>
            <a:off x="1056827" y="0"/>
            <a:ext cx="9313817" cy="856138"/>
          </a:xfrm>
        </p:spPr>
        <p:txBody>
          <a:bodyPr>
            <a:normAutofit/>
          </a:bodyPr>
          <a:lstStyle/>
          <a:p>
            <a:pPr algn="ctr"/>
            <a:r>
              <a:rPr lang="en-US" sz="3100" dirty="0"/>
              <a:t>Principal Component Analysis and Clustering Results</a:t>
            </a:r>
            <a:endParaRPr lang="en-IN" sz="2800" dirty="0"/>
          </a:p>
        </p:txBody>
      </p:sp>
      <p:pic>
        <p:nvPicPr>
          <p:cNvPr id="5" name="Picture 4">
            <a:extLst>
              <a:ext uri="{FF2B5EF4-FFF2-40B4-BE49-F238E27FC236}">
                <a16:creationId xmlns:a16="http://schemas.microsoft.com/office/drawing/2014/main" id="{D50FC0C7-D84E-48FC-BB5C-FDC8DA7C718F}"/>
              </a:ext>
            </a:extLst>
          </p:cNvPr>
          <p:cNvPicPr>
            <a:picLocks noChangeAspect="1"/>
          </p:cNvPicPr>
          <p:nvPr/>
        </p:nvPicPr>
        <p:blipFill>
          <a:blip r:embed="rId2"/>
          <a:stretch>
            <a:fillRect/>
          </a:stretch>
        </p:blipFill>
        <p:spPr>
          <a:xfrm>
            <a:off x="7357404" y="1561502"/>
            <a:ext cx="3495675" cy="2340995"/>
          </a:xfrm>
          <a:prstGeom prst="rect">
            <a:avLst/>
          </a:prstGeom>
        </p:spPr>
      </p:pic>
      <p:sp>
        <p:nvSpPr>
          <p:cNvPr id="9" name="TextBox 8">
            <a:extLst>
              <a:ext uri="{FF2B5EF4-FFF2-40B4-BE49-F238E27FC236}">
                <a16:creationId xmlns:a16="http://schemas.microsoft.com/office/drawing/2014/main" id="{FA7C8AE2-EA03-42E7-A2F6-4A087FBE2FA4}"/>
              </a:ext>
            </a:extLst>
          </p:cNvPr>
          <p:cNvSpPr txBox="1"/>
          <p:nvPr/>
        </p:nvSpPr>
        <p:spPr>
          <a:xfrm>
            <a:off x="8440615" y="1167607"/>
            <a:ext cx="1659988" cy="369332"/>
          </a:xfrm>
          <a:prstGeom prst="rect">
            <a:avLst/>
          </a:prstGeom>
          <a:noFill/>
        </p:spPr>
        <p:txBody>
          <a:bodyPr wrap="square" rtlCol="0">
            <a:spAutoFit/>
          </a:bodyPr>
          <a:lstStyle/>
          <a:p>
            <a:r>
              <a:rPr lang="en-US" dirty="0"/>
              <a:t>Scree Plot</a:t>
            </a:r>
          </a:p>
        </p:txBody>
      </p:sp>
      <p:sp>
        <p:nvSpPr>
          <p:cNvPr id="12" name="TextBox 11">
            <a:extLst>
              <a:ext uri="{FF2B5EF4-FFF2-40B4-BE49-F238E27FC236}">
                <a16:creationId xmlns:a16="http://schemas.microsoft.com/office/drawing/2014/main" id="{A19978B2-514B-40ED-A760-F181F9DF7038}"/>
              </a:ext>
            </a:extLst>
          </p:cNvPr>
          <p:cNvSpPr txBox="1"/>
          <p:nvPr/>
        </p:nvSpPr>
        <p:spPr>
          <a:xfrm>
            <a:off x="11072152" y="4423194"/>
            <a:ext cx="1119847" cy="584775"/>
          </a:xfrm>
          <a:prstGeom prst="rect">
            <a:avLst/>
          </a:prstGeom>
          <a:noFill/>
        </p:spPr>
        <p:txBody>
          <a:bodyPr wrap="square" rtlCol="0">
            <a:spAutoFit/>
          </a:bodyPr>
          <a:lstStyle/>
          <a:p>
            <a:r>
              <a:rPr lang="en-US" sz="1600" dirty="0"/>
              <a:t>PC1 vs PC2 scatterplot</a:t>
            </a:r>
          </a:p>
        </p:txBody>
      </p:sp>
      <p:pic>
        <p:nvPicPr>
          <p:cNvPr id="2" name="Picture 1">
            <a:extLst>
              <a:ext uri="{FF2B5EF4-FFF2-40B4-BE49-F238E27FC236}">
                <a16:creationId xmlns:a16="http://schemas.microsoft.com/office/drawing/2014/main" id="{ADA48A3F-924F-483E-93EE-507080C9B73E}"/>
              </a:ext>
            </a:extLst>
          </p:cNvPr>
          <p:cNvPicPr>
            <a:picLocks noChangeAspect="1"/>
          </p:cNvPicPr>
          <p:nvPr/>
        </p:nvPicPr>
        <p:blipFill>
          <a:blip r:embed="rId3"/>
          <a:stretch>
            <a:fillRect/>
          </a:stretch>
        </p:blipFill>
        <p:spPr>
          <a:xfrm>
            <a:off x="7138328" y="3902497"/>
            <a:ext cx="3933825" cy="2705100"/>
          </a:xfrm>
          <a:prstGeom prst="rect">
            <a:avLst/>
          </a:prstGeom>
        </p:spPr>
      </p:pic>
    </p:spTree>
    <p:extLst>
      <p:ext uri="{BB962C8B-B14F-4D97-AF65-F5344CB8AC3E}">
        <p14:creationId xmlns:p14="http://schemas.microsoft.com/office/powerpoint/2010/main" val="1739856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CB1DD9-D64A-430E-BB01-9D2154DD168E}"/>
              </a:ext>
            </a:extLst>
          </p:cNvPr>
          <p:cNvSpPr txBox="1"/>
          <p:nvPr/>
        </p:nvSpPr>
        <p:spPr>
          <a:xfrm>
            <a:off x="7770512" y="2620117"/>
            <a:ext cx="4241601" cy="3016210"/>
          </a:xfrm>
          <a:prstGeom prst="rect">
            <a:avLst/>
          </a:prstGeom>
          <a:noFill/>
        </p:spPr>
        <p:txBody>
          <a:bodyPr wrap="square" rtlCol="0">
            <a:spAutoFit/>
          </a:bodyPr>
          <a:lstStyle/>
          <a:p>
            <a:r>
              <a:rPr lang="en-US" sz="1600" b="1" dirty="0"/>
              <a:t>Clustering Analysis</a:t>
            </a:r>
            <a:endParaRPr lang="en-US" sz="1600" dirty="0"/>
          </a:p>
          <a:p>
            <a:pPr marL="285750" indent="-285750">
              <a:buFont typeface="Arial" panose="020B0604020202020204" pitchFamily="34" charset="0"/>
              <a:buChar char="•"/>
            </a:pPr>
            <a:r>
              <a:rPr lang="en-US" sz="1600" dirty="0" err="1"/>
              <a:t>gdpp</a:t>
            </a:r>
            <a:r>
              <a:rPr lang="en-US" sz="1600" dirty="0"/>
              <a:t>, </a:t>
            </a:r>
            <a:r>
              <a:rPr lang="en-US" sz="1600" dirty="0" err="1"/>
              <a:t>child_mort</a:t>
            </a:r>
            <a:r>
              <a:rPr lang="en-US" sz="1600" dirty="0"/>
              <a:t>, </a:t>
            </a:r>
            <a:r>
              <a:rPr lang="en-US" sz="1600" dirty="0" err="1"/>
              <a:t>total_fer</a:t>
            </a:r>
            <a:r>
              <a:rPr lang="en-US" sz="1600" dirty="0"/>
              <a:t>, inflation, income, health, imports and exports show large variation between clustering</a:t>
            </a:r>
          </a:p>
          <a:p>
            <a:pPr marL="285750" indent="-285750">
              <a:buFont typeface="Arial" panose="020B0604020202020204" pitchFamily="34" charset="0"/>
              <a:buChar char="•"/>
            </a:pPr>
            <a:r>
              <a:rPr lang="en-US" sz="1600" dirty="0"/>
              <a:t>Using these features we can look at countries poorer than 0 cluster and explore countries removed during outlier analysis before unsupervised machine learning clustering.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400" dirty="0"/>
          </a:p>
        </p:txBody>
      </p:sp>
      <p:sp>
        <p:nvSpPr>
          <p:cNvPr id="6" name="Title 1">
            <a:extLst>
              <a:ext uri="{FF2B5EF4-FFF2-40B4-BE49-F238E27FC236}">
                <a16:creationId xmlns:a16="http://schemas.microsoft.com/office/drawing/2014/main" id="{7915F5F2-1D3F-4762-9BA9-1AFB399DAC49}"/>
              </a:ext>
            </a:extLst>
          </p:cNvPr>
          <p:cNvSpPr>
            <a:spLocks noGrp="1"/>
          </p:cNvSpPr>
          <p:nvPr>
            <p:ph type="title"/>
          </p:nvPr>
        </p:nvSpPr>
        <p:spPr>
          <a:xfrm>
            <a:off x="1056827" y="0"/>
            <a:ext cx="9313817" cy="856138"/>
          </a:xfrm>
        </p:spPr>
        <p:txBody>
          <a:bodyPr>
            <a:normAutofit/>
          </a:bodyPr>
          <a:lstStyle/>
          <a:p>
            <a:pPr algn="ctr"/>
            <a:r>
              <a:rPr lang="en-US" sz="3100" dirty="0"/>
              <a:t>Visualization - </a:t>
            </a:r>
            <a:r>
              <a:rPr lang="en-US" sz="3100" dirty="0" err="1"/>
              <a:t>KMeans</a:t>
            </a:r>
            <a:r>
              <a:rPr lang="en-US" sz="3100" dirty="0"/>
              <a:t> Summary</a:t>
            </a:r>
            <a:endParaRPr lang="en-IN" sz="2800" dirty="0"/>
          </a:p>
        </p:txBody>
      </p:sp>
      <p:pic>
        <p:nvPicPr>
          <p:cNvPr id="2" name="Picture 1">
            <a:extLst>
              <a:ext uri="{FF2B5EF4-FFF2-40B4-BE49-F238E27FC236}">
                <a16:creationId xmlns:a16="http://schemas.microsoft.com/office/drawing/2014/main" id="{BF261A3B-2D4E-4CC1-9DAE-C0E284645DAF}"/>
              </a:ext>
            </a:extLst>
          </p:cNvPr>
          <p:cNvPicPr>
            <a:picLocks noChangeAspect="1"/>
          </p:cNvPicPr>
          <p:nvPr/>
        </p:nvPicPr>
        <p:blipFill>
          <a:blip r:embed="rId2"/>
          <a:stretch>
            <a:fillRect/>
          </a:stretch>
        </p:blipFill>
        <p:spPr>
          <a:xfrm>
            <a:off x="312344" y="1096905"/>
            <a:ext cx="7210425" cy="1304925"/>
          </a:xfrm>
          <a:prstGeom prst="rect">
            <a:avLst/>
          </a:prstGeom>
        </p:spPr>
      </p:pic>
      <p:pic>
        <p:nvPicPr>
          <p:cNvPr id="4" name="Picture 3">
            <a:extLst>
              <a:ext uri="{FF2B5EF4-FFF2-40B4-BE49-F238E27FC236}">
                <a16:creationId xmlns:a16="http://schemas.microsoft.com/office/drawing/2014/main" id="{0DC158F0-FEB4-4311-9838-6047FE0E1FAF}"/>
              </a:ext>
            </a:extLst>
          </p:cNvPr>
          <p:cNvPicPr>
            <a:picLocks noChangeAspect="1"/>
          </p:cNvPicPr>
          <p:nvPr/>
        </p:nvPicPr>
        <p:blipFill>
          <a:blip r:embed="rId3"/>
          <a:stretch>
            <a:fillRect/>
          </a:stretch>
        </p:blipFill>
        <p:spPr>
          <a:xfrm>
            <a:off x="179887" y="2485642"/>
            <a:ext cx="3244453" cy="2165800"/>
          </a:xfrm>
          <a:prstGeom prst="rect">
            <a:avLst/>
          </a:prstGeom>
        </p:spPr>
      </p:pic>
      <p:pic>
        <p:nvPicPr>
          <p:cNvPr id="7" name="Picture 6">
            <a:extLst>
              <a:ext uri="{FF2B5EF4-FFF2-40B4-BE49-F238E27FC236}">
                <a16:creationId xmlns:a16="http://schemas.microsoft.com/office/drawing/2014/main" id="{06A15923-C3D7-4DD3-8AAE-8276E8A8DCEB}"/>
              </a:ext>
            </a:extLst>
          </p:cNvPr>
          <p:cNvPicPr>
            <a:picLocks noChangeAspect="1"/>
          </p:cNvPicPr>
          <p:nvPr/>
        </p:nvPicPr>
        <p:blipFill>
          <a:blip r:embed="rId4"/>
          <a:stretch>
            <a:fillRect/>
          </a:stretch>
        </p:blipFill>
        <p:spPr>
          <a:xfrm>
            <a:off x="4063753" y="2460896"/>
            <a:ext cx="3459016" cy="2329542"/>
          </a:xfrm>
          <a:prstGeom prst="rect">
            <a:avLst/>
          </a:prstGeom>
        </p:spPr>
      </p:pic>
      <p:pic>
        <p:nvPicPr>
          <p:cNvPr id="8" name="Picture 7">
            <a:extLst>
              <a:ext uri="{FF2B5EF4-FFF2-40B4-BE49-F238E27FC236}">
                <a16:creationId xmlns:a16="http://schemas.microsoft.com/office/drawing/2014/main" id="{6A84708A-342F-4E83-876B-002D3D808EF8}"/>
              </a:ext>
            </a:extLst>
          </p:cNvPr>
          <p:cNvPicPr>
            <a:picLocks noChangeAspect="1"/>
          </p:cNvPicPr>
          <p:nvPr/>
        </p:nvPicPr>
        <p:blipFill>
          <a:blip r:embed="rId5"/>
          <a:stretch>
            <a:fillRect/>
          </a:stretch>
        </p:blipFill>
        <p:spPr>
          <a:xfrm>
            <a:off x="297483" y="4651442"/>
            <a:ext cx="3231155" cy="2126627"/>
          </a:xfrm>
          <a:prstGeom prst="rect">
            <a:avLst/>
          </a:prstGeom>
        </p:spPr>
      </p:pic>
      <p:pic>
        <p:nvPicPr>
          <p:cNvPr id="13" name="Picture 12">
            <a:extLst>
              <a:ext uri="{FF2B5EF4-FFF2-40B4-BE49-F238E27FC236}">
                <a16:creationId xmlns:a16="http://schemas.microsoft.com/office/drawing/2014/main" id="{6116D1FE-78CA-478F-BEAD-D243E186681E}"/>
              </a:ext>
            </a:extLst>
          </p:cNvPr>
          <p:cNvPicPr>
            <a:picLocks noChangeAspect="1"/>
          </p:cNvPicPr>
          <p:nvPr/>
        </p:nvPicPr>
        <p:blipFill>
          <a:blip r:embed="rId6"/>
          <a:stretch>
            <a:fillRect/>
          </a:stretch>
        </p:blipFill>
        <p:spPr>
          <a:xfrm>
            <a:off x="4251695" y="4397104"/>
            <a:ext cx="3083131" cy="2114387"/>
          </a:xfrm>
          <a:prstGeom prst="rect">
            <a:avLst/>
          </a:prstGeom>
        </p:spPr>
      </p:pic>
      <p:sp>
        <p:nvSpPr>
          <p:cNvPr id="9" name="TextBox 8">
            <a:extLst>
              <a:ext uri="{FF2B5EF4-FFF2-40B4-BE49-F238E27FC236}">
                <a16:creationId xmlns:a16="http://schemas.microsoft.com/office/drawing/2014/main" id="{FA7C8AE2-EA03-42E7-A2F6-4A087FBE2FA4}"/>
              </a:ext>
            </a:extLst>
          </p:cNvPr>
          <p:cNvSpPr txBox="1"/>
          <p:nvPr/>
        </p:nvSpPr>
        <p:spPr>
          <a:xfrm>
            <a:off x="2438401" y="6511491"/>
            <a:ext cx="3794076" cy="307777"/>
          </a:xfrm>
          <a:prstGeom prst="rect">
            <a:avLst/>
          </a:prstGeom>
          <a:noFill/>
        </p:spPr>
        <p:txBody>
          <a:bodyPr wrap="square" rtlCol="0">
            <a:spAutoFit/>
          </a:bodyPr>
          <a:lstStyle/>
          <a:p>
            <a:r>
              <a:rPr lang="en-US" sz="1400" dirty="0"/>
              <a:t>Feature variation on clustering</a:t>
            </a:r>
          </a:p>
        </p:txBody>
      </p:sp>
    </p:spTree>
    <p:extLst>
      <p:ext uri="{BB962C8B-B14F-4D97-AF65-F5344CB8AC3E}">
        <p14:creationId xmlns:p14="http://schemas.microsoft.com/office/powerpoint/2010/main" val="371820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CB1DD9-D64A-430E-BB01-9D2154DD168E}"/>
              </a:ext>
            </a:extLst>
          </p:cNvPr>
          <p:cNvSpPr txBox="1"/>
          <p:nvPr/>
        </p:nvSpPr>
        <p:spPr>
          <a:xfrm>
            <a:off x="7629836" y="1412116"/>
            <a:ext cx="4241601" cy="3016210"/>
          </a:xfrm>
          <a:prstGeom prst="rect">
            <a:avLst/>
          </a:prstGeom>
          <a:noFill/>
        </p:spPr>
        <p:txBody>
          <a:bodyPr wrap="square" rtlCol="0">
            <a:spAutoFit/>
          </a:bodyPr>
          <a:lstStyle/>
          <a:p>
            <a:r>
              <a:rPr lang="en-US" sz="1600" b="1" dirty="0"/>
              <a:t>Clustering Analysis</a:t>
            </a:r>
            <a:endParaRPr lang="en-US" sz="1600" dirty="0"/>
          </a:p>
          <a:p>
            <a:pPr marL="285750" indent="-285750">
              <a:buFont typeface="Arial" panose="020B0604020202020204" pitchFamily="34" charset="0"/>
              <a:buChar char="•"/>
            </a:pPr>
            <a:r>
              <a:rPr lang="en-US" sz="1600" dirty="0"/>
              <a:t>Average, Single and complete </a:t>
            </a:r>
            <a:r>
              <a:rPr lang="en-US" sz="1600" dirty="0" err="1"/>
              <a:t>dedogram</a:t>
            </a:r>
            <a:r>
              <a:rPr lang="en-US" sz="1600" dirty="0"/>
              <a:t> give  same result</a:t>
            </a:r>
          </a:p>
          <a:p>
            <a:pPr marL="285750" indent="-285750">
              <a:buFont typeface="Arial" panose="020B0604020202020204" pitchFamily="34" charset="0"/>
              <a:buChar char="•"/>
            </a:pPr>
            <a:r>
              <a:rPr lang="en-US" sz="1600" dirty="0"/>
              <a:t>3 Main country cluster are formed with 23 countries</a:t>
            </a:r>
          </a:p>
          <a:p>
            <a:pPr marL="285750" indent="-285750">
              <a:buFont typeface="Arial" panose="020B0604020202020204" pitchFamily="34" charset="0"/>
              <a:buChar char="•"/>
            </a:pPr>
            <a:r>
              <a:rPr lang="en-US" sz="1600" dirty="0"/>
              <a:t>The cluster mean analysis shows they are similar to K-Means 3 cluster which comprised of 29 countries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400" dirty="0"/>
          </a:p>
        </p:txBody>
      </p:sp>
      <p:sp>
        <p:nvSpPr>
          <p:cNvPr id="6" name="Title 1">
            <a:extLst>
              <a:ext uri="{FF2B5EF4-FFF2-40B4-BE49-F238E27FC236}">
                <a16:creationId xmlns:a16="http://schemas.microsoft.com/office/drawing/2014/main" id="{7915F5F2-1D3F-4762-9BA9-1AFB399DAC49}"/>
              </a:ext>
            </a:extLst>
          </p:cNvPr>
          <p:cNvSpPr>
            <a:spLocks noGrp="1"/>
          </p:cNvSpPr>
          <p:nvPr>
            <p:ph type="title"/>
          </p:nvPr>
        </p:nvSpPr>
        <p:spPr>
          <a:xfrm>
            <a:off x="1056827" y="0"/>
            <a:ext cx="9313817" cy="856138"/>
          </a:xfrm>
        </p:spPr>
        <p:txBody>
          <a:bodyPr>
            <a:normAutofit/>
          </a:bodyPr>
          <a:lstStyle/>
          <a:p>
            <a:pPr algn="ctr"/>
            <a:r>
              <a:rPr lang="en-US" sz="3100" dirty="0"/>
              <a:t>Visualization – Hierarchical Clustering</a:t>
            </a:r>
            <a:endParaRPr lang="en-IN" sz="2800" dirty="0"/>
          </a:p>
        </p:txBody>
      </p:sp>
      <p:sp>
        <p:nvSpPr>
          <p:cNvPr id="9" name="TextBox 8">
            <a:extLst>
              <a:ext uri="{FF2B5EF4-FFF2-40B4-BE49-F238E27FC236}">
                <a16:creationId xmlns:a16="http://schemas.microsoft.com/office/drawing/2014/main" id="{FA7C8AE2-EA03-42E7-A2F6-4A087FBE2FA4}"/>
              </a:ext>
            </a:extLst>
          </p:cNvPr>
          <p:cNvSpPr txBox="1"/>
          <p:nvPr/>
        </p:nvSpPr>
        <p:spPr>
          <a:xfrm>
            <a:off x="2438401" y="6511491"/>
            <a:ext cx="3794076" cy="307777"/>
          </a:xfrm>
          <a:prstGeom prst="rect">
            <a:avLst/>
          </a:prstGeom>
          <a:noFill/>
        </p:spPr>
        <p:txBody>
          <a:bodyPr wrap="square" rtlCol="0">
            <a:spAutoFit/>
          </a:bodyPr>
          <a:lstStyle/>
          <a:p>
            <a:r>
              <a:rPr lang="en-US" sz="1400" dirty="0" err="1"/>
              <a:t>Dendogram</a:t>
            </a:r>
            <a:endParaRPr lang="en-US" sz="1400" dirty="0"/>
          </a:p>
        </p:txBody>
      </p:sp>
      <p:pic>
        <p:nvPicPr>
          <p:cNvPr id="14" name="Picture 13">
            <a:extLst>
              <a:ext uri="{FF2B5EF4-FFF2-40B4-BE49-F238E27FC236}">
                <a16:creationId xmlns:a16="http://schemas.microsoft.com/office/drawing/2014/main" id="{A66E3510-3B2F-4700-AA69-3F09108B3C4D}"/>
              </a:ext>
            </a:extLst>
          </p:cNvPr>
          <p:cNvPicPr>
            <a:picLocks noChangeAspect="1"/>
          </p:cNvPicPr>
          <p:nvPr/>
        </p:nvPicPr>
        <p:blipFill>
          <a:blip r:embed="rId2"/>
          <a:stretch>
            <a:fillRect/>
          </a:stretch>
        </p:blipFill>
        <p:spPr>
          <a:xfrm>
            <a:off x="603344" y="1412115"/>
            <a:ext cx="5324649" cy="5099375"/>
          </a:xfrm>
          <a:prstGeom prst="rect">
            <a:avLst/>
          </a:prstGeom>
        </p:spPr>
      </p:pic>
    </p:spTree>
    <p:extLst>
      <p:ext uri="{BB962C8B-B14F-4D97-AF65-F5344CB8AC3E}">
        <p14:creationId xmlns:p14="http://schemas.microsoft.com/office/powerpoint/2010/main" val="403265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5D48-6F92-4038-AC0F-8CBC5B7AC349}"/>
              </a:ext>
            </a:extLst>
          </p:cNvPr>
          <p:cNvSpPr>
            <a:spLocks noGrp="1"/>
          </p:cNvSpPr>
          <p:nvPr>
            <p:ph type="title"/>
          </p:nvPr>
        </p:nvSpPr>
        <p:spPr>
          <a:xfrm>
            <a:off x="1439091" y="339829"/>
            <a:ext cx="9313817" cy="856138"/>
          </a:xfrm>
        </p:spPr>
        <p:txBody>
          <a:bodyPr/>
          <a:lstStyle/>
          <a:p>
            <a:r>
              <a:rPr lang="en-US" dirty="0"/>
              <a:t>Final List of Countries</a:t>
            </a:r>
          </a:p>
        </p:txBody>
      </p:sp>
      <p:sp>
        <p:nvSpPr>
          <p:cNvPr id="6" name="TextBox 5">
            <a:extLst>
              <a:ext uri="{FF2B5EF4-FFF2-40B4-BE49-F238E27FC236}">
                <a16:creationId xmlns:a16="http://schemas.microsoft.com/office/drawing/2014/main" id="{0A685820-ADFD-40E1-853A-7F77D12C10DC}"/>
              </a:ext>
            </a:extLst>
          </p:cNvPr>
          <p:cNvSpPr txBox="1"/>
          <p:nvPr/>
        </p:nvSpPr>
        <p:spPr>
          <a:xfrm>
            <a:off x="8635581" y="4850047"/>
            <a:ext cx="2997105" cy="646331"/>
          </a:xfrm>
          <a:prstGeom prst="rect">
            <a:avLst/>
          </a:prstGeom>
          <a:noFill/>
        </p:spPr>
        <p:txBody>
          <a:bodyPr wrap="square" rtlCol="0">
            <a:spAutoFit/>
          </a:bodyPr>
          <a:lstStyle/>
          <a:p>
            <a:pPr algn="ctr"/>
            <a:r>
              <a:rPr lang="en-US" dirty="0"/>
              <a:t>Low PC1 and high PC2 are poorest countries</a:t>
            </a:r>
          </a:p>
        </p:txBody>
      </p:sp>
      <p:pic>
        <p:nvPicPr>
          <p:cNvPr id="8" name="Picture 7">
            <a:extLst>
              <a:ext uri="{FF2B5EF4-FFF2-40B4-BE49-F238E27FC236}">
                <a16:creationId xmlns:a16="http://schemas.microsoft.com/office/drawing/2014/main" id="{331E62BE-D8F8-4607-BAD8-FCE32C178579}"/>
              </a:ext>
            </a:extLst>
          </p:cNvPr>
          <p:cNvPicPr>
            <a:picLocks noChangeAspect="1"/>
          </p:cNvPicPr>
          <p:nvPr/>
        </p:nvPicPr>
        <p:blipFill>
          <a:blip r:embed="rId2"/>
          <a:stretch>
            <a:fillRect/>
          </a:stretch>
        </p:blipFill>
        <p:spPr>
          <a:xfrm>
            <a:off x="7624495" y="2052106"/>
            <a:ext cx="4366485" cy="2797942"/>
          </a:xfrm>
          <a:prstGeom prst="rect">
            <a:avLst/>
          </a:prstGeom>
        </p:spPr>
      </p:pic>
      <p:sp>
        <p:nvSpPr>
          <p:cNvPr id="4" name="Rectangle 3">
            <a:extLst>
              <a:ext uri="{FF2B5EF4-FFF2-40B4-BE49-F238E27FC236}">
                <a16:creationId xmlns:a16="http://schemas.microsoft.com/office/drawing/2014/main" id="{2C39547F-68E6-4DB4-93C2-26F8E0478023}"/>
              </a:ext>
            </a:extLst>
          </p:cNvPr>
          <p:cNvSpPr/>
          <p:nvPr/>
        </p:nvSpPr>
        <p:spPr>
          <a:xfrm>
            <a:off x="201020" y="1195967"/>
            <a:ext cx="7878455" cy="5570756"/>
          </a:xfrm>
          <a:prstGeom prst="rect">
            <a:avLst/>
          </a:prstGeom>
        </p:spPr>
        <p:txBody>
          <a:bodyPr wrap="square">
            <a:spAutoFit/>
          </a:bodyPr>
          <a:lstStyle/>
          <a:p>
            <a:r>
              <a:rPr lang="it-IT" sz="2400" dirty="0"/>
              <a:t>Based on socio-econimic factors the five countries which require aid the most </a:t>
            </a:r>
          </a:p>
          <a:p>
            <a:pPr marL="285750" indent="-285750">
              <a:buFont typeface="Arial" panose="020B0604020202020204" pitchFamily="34" charset="0"/>
              <a:buChar char="•"/>
            </a:pPr>
            <a:r>
              <a:rPr lang="it-IT" sz="2400" dirty="0"/>
              <a:t>Congo, Dem. Rep. </a:t>
            </a:r>
          </a:p>
          <a:p>
            <a:pPr marL="285750" indent="-285750">
              <a:buFont typeface="Arial" panose="020B0604020202020204" pitchFamily="34" charset="0"/>
              <a:buChar char="•"/>
            </a:pPr>
            <a:r>
              <a:rPr lang="it-IT" sz="2400" dirty="0"/>
              <a:t> Sierra Leone </a:t>
            </a:r>
          </a:p>
          <a:p>
            <a:pPr marL="285750" indent="-285750">
              <a:buFont typeface="Arial" panose="020B0604020202020204" pitchFamily="34" charset="0"/>
              <a:buChar char="•"/>
            </a:pPr>
            <a:r>
              <a:rPr lang="it-IT" sz="2400" dirty="0"/>
              <a:t> Burundi </a:t>
            </a:r>
          </a:p>
          <a:p>
            <a:pPr marL="285750" indent="-285750">
              <a:buFont typeface="Arial" panose="020B0604020202020204" pitchFamily="34" charset="0"/>
              <a:buChar char="•"/>
            </a:pPr>
            <a:r>
              <a:rPr lang="it-IT" sz="2400" dirty="0"/>
              <a:t> Malawi </a:t>
            </a:r>
          </a:p>
          <a:p>
            <a:pPr marL="285750" indent="-285750">
              <a:buFont typeface="Arial" panose="020B0604020202020204" pitchFamily="34" charset="0"/>
              <a:buChar char="•"/>
            </a:pPr>
            <a:r>
              <a:rPr lang="it-IT" sz="2400" dirty="0"/>
              <a:t> Uganda</a:t>
            </a:r>
          </a:p>
          <a:p>
            <a:endParaRPr lang="it-IT" sz="2400" dirty="0"/>
          </a:p>
          <a:p>
            <a:r>
              <a:rPr lang="it-IT" sz="2000" dirty="0"/>
              <a:t>Methodolgy use to identify these countries was </a:t>
            </a:r>
            <a:r>
              <a:rPr lang="en-IN" sz="2000" dirty="0"/>
              <a:t>use under-developed country cluster centroid/ mean to list of countries lower than poorest centroid</a:t>
            </a:r>
          </a:p>
          <a:p>
            <a:endParaRPr lang="en-IN" sz="2000" dirty="0"/>
          </a:p>
          <a:p>
            <a:r>
              <a:rPr lang="en-IN" sz="2000" dirty="0"/>
              <a:t>Since the list was more than five countries I transformed this list back to five PCs and used PC1 and PC2 to find most under developed country</a:t>
            </a:r>
          </a:p>
          <a:p>
            <a:pPr marL="342900" indent="-342900">
              <a:buFont typeface="Arial" panose="020B0604020202020204" pitchFamily="34" charset="0"/>
              <a:buChar char="•"/>
            </a:pPr>
            <a:r>
              <a:rPr lang="en-IN" sz="2000" dirty="0"/>
              <a:t>	</a:t>
            </a:r>
            <a:r>
              <a:rPr lang="en-US" sz="2000" dirty="0"/>
              <a:t>PC2&gt;-0.5 and lowest PC1 countries are in the direst need of help</a:t>
            </a:r>
            <a:endParaRPr lang="en-IN" sz="2000" dirty="0"/>
          </a:p>
          <a:p>
            <a:endParaRPr lang="en-US" sz="2400" dirty="0"/>
          </a:p>
        </p:txBody>
      </p:sp>
    </p:spTree>
    <p:extLst>
      <p:ext uri="{BB962C8B-B14F-4D97-AF65-F5344CB8AC3E}">
        <p14:creationId xmlns:p14="http://schemas.microsoft.com/office/powerpoint/2010/main" val="11558658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823</TotalTime>
  <Words>424</Words>
  <Application>Microsoft Office PowerPoint</Application>
  <PresentationFormat>Widescreen</PresentationFormat>
  <Paragraphs>63</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Times New Roman</vt:lpstr>
      <vt:lpstr>Wingdings</vt:lpstr>
      <vt:lpstr>Office Theme</vt:lpstr>
      <vt:lpstr>HELP International Country Aid Analysis  Clustering &amp; PCA Assignment Report </vt:lpstr>
      <vt:lpstr>Assignment  Objective and Methodology</vt:lpstr>
      <vt:lpstr>Principal Component Analysis and Clustering Results</vt:lpstr>
      <vt:lpstr>Visualization - KMeans Summary</vt:lpstr>
      <vt:lpstr>Visualization – Hierarchical Clustering</vt:lpstr>
      <vt:lpstr>Final List of Countries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Ajoy Nambiar</cp:lastModifiedBy>
  <cp:revision>231</cp:revision>
  <dcterms:created xsi:type="dcterms:W3CDTF">2016-06-09T08:16:28Z</dcterms:created>
  <dcterms:modified xsi:type="dcterms:W3CDTF">2019-06-03T15:39:52Z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85f1f62-8d2b-4457-869c-0a13c6549635_Enabled">
    <vt:lpwstr>False</vt:lpwstr>
  </property>
  <property fmtid="{D5CDD505-2E9C-101B-9397-08002B2CF9AE}" pid="3" name="MSIP_Label_585f1f62-8d2b-4457-869c-0a13c6549635_SiteId">
    <vt:lpwstr>41ff26dc-250f-4b13-8981-739be8610c21</vt:lpwstr>
  </property>
  <property fmtid="{D5CDD505-2E9C-101B-9397-08002B2CF9AE}" pid="4" name="MSIP_Label_585f1f62-8d2b-4457-869c-0a13c6549635_Owner">
    <vt:lpwstr>ANambiar@slb.com</vt:lpwstr>
  </property>
  <property fmtid="{D5CDD505-2E9C-101B-9397-08002B2CF9AE}" pid="5" name="MSIP_Label_585f1f62-8d2b-4457-869c-0a13c6549635_SetDate">
    <vt:lpwstr>2019-03-31T11:03:52.8118804Z</vt:lpwstr>
  </property>
  <property fmtid="{D5CDD505-2E9C-101B-9397-08002B2CF9AE}" pid="6" name="MSIP_Label_585f1f62-8d2b-4457-869c-0a13c6549635_Name">
    <vt:lpwstr>Private</vt:lpwstr>
  </property>
  <property fmtid="{D5CDD505-2E9C-101B-9397-08002B2CF9AE}" pid="7" name="MSIP_Label_585f1f62-8d2b-4457-869c-0a13c6549635_Application">
    <vt:lpwstr>Microsoft Azure Information Protection</vt:lpwstr>
  </property>
  <property fmtid="{D5CDD505-2E9C-101B-9397-08002B2CF9AE}" pid="8" name="MSIP_Label_585f1f62-8d2b-4457-869c-0a13c6549635_Extended_MSFT_Method">
    <vt:lpwstr>Automatic</vt:lpwstr>
  </property>
  <property fmtid="{D5CDD505-2E9C-101B-9397-08002B2CF9AE}" pid="9" name="MSIP_Label_8bb759f6-5337-4dc5-b19b-e74b6da11f8f_Enabled">
    <vt:lpwstr>False</vt:lpwstr>
  </property>
  <property fmtid="{D5CDD505-2E9C-101B-9397-08002B2CF9AE}" pid="10" name="MSIP_Label_8bb759f6-5337-4dc5-b19b-e74b6da11f8f_SiteId">
    <vt:lpwstr>41ff26dc-250f-4b13-8981-739be8610c21</vt:lpwstr>
  </property>
  <property fmtid="{D5CDD505-2E9C-101B-9397-08002B2CF9AE}" pid="11" name="MSIP_Label_8bb759f6-5337-4dc5-b19b-e74b6da11f8f_Owner">
    <vt:lpwstr>ANambiar@slb.com</vt:lpwstr>
  </property>
  <property fmtid="{D5CDD505-2E9C-101B-9397-08002B2CF9AE}" pid="12" name="MSIP_Label_8bb759f6-5337-4dc5-b19b-e74b6da11f8f_SetDate">
    <vt:lpwstr>2019-03-31T11:03:52.8118804Z</vt:lpwstr>
  </property>
  <property fmtid="{D5CDD505-2E9C-101B-9397-08002B2CF9AE}" pid="13" name="MSIP_Label_8bb759f6-5337-4dc5-b19b-e74b6da11f8f_Name">
    <vt:lpwstr>Internal</vt:lpwstr>
  </property>
  <property fmtid="{D5CDD505-2E9C-101B-9397-08002B2CF9AE}" pid="14" name="MSIP_Label_8bb759f6-5337-4dc5-b19b-e74b6da11f8f_Application">
    <vt:lpwstr>Microsoft Azure Information Protection</vt:lpwstr>
  </property>
  <property fmtid="{D5CDD505-2E9C-101B-9397-08002B2CF9AE}" pid="15" name="MSIP_Label_8bb759f6-5337-4dc5-b19b-e74b6da11f8f_Parent">
    <vt:lpwstr>585f1f62-8d2b-4457-869c-0a13c6549635</vt:lpwstr>
  </property>
  <property fmtid="{D5CDD505-2E9C-101B-9397-08002B2CF9AE}" pid="16" name="MSIP_Label_8bb759f6-5337-4dc5-b19b-e74b6da11f8f_Extended_MSFT_Method">
    <vt:lpwstr>Automatic</vt:lpwstr>
  </property>
</Properties>
</file>