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handoutMasterIdLst>
    <p:handoutMasterId r:id="rId11"/>
  </p:handoutMasterIdLst>
  <p:sldIdLst>
    <p:sldId id="256" r:id="rId2"/>
    <p:sldId id="257" r:id="rId3"/>
    <p:sldId id="282" r:id="rId4"/>
    <p:sldId id="260" r:id="rId5"/>
    <p:sldId id="286" r:id="rId6"/>
    <p:sldId id="280" r:id="rId7"/>
    <p:sldId id="287"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05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24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53" d="100"/>
          <a:sy n="53" d="100"/>
        </p:scale>
        <p:origin x="29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1F90204-091B-46EB-A5F3-52F71764FB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E662968-87B5-419A-A111-F6D957A0EC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A113C6-E23E-4ECE-B21A-9E8C300417C9}" type="datetimeFigureOut">
              <a:rPr lang="en-US" smtClean="0"/>
              <a:t>6/10/2019</a:t>
            </a:fld>
            <a:endParaRPr lang="en-US"/>
          </a:p>
        </p:txBody>
      </p:sp>
      <p:sp>
        <p:nvSpPr>
          <p:cNvPr id="4" name="Footer Placeholder 3">
            <a:extLst>
              <a:ext uri="{FF2B5EF4-FFF2-40B4-BE49-F238E27FC236}">
                <a16:creationId xmlns:a16="http://schemas.microsoft.com/office/drawing/2014/main" id="{49DACF1D-321A-4543-885A-5224EE3512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32E2ED2-C1CB-4168-A35E-1D95CAE528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4CD89D-D052-458E-B6CD-566B016B979B}" type="slidenum">
              <a:rPr lang="en-US" smtClean="0"/>
              <a:t>‹#›</a:t>
            </a:fld>
            <a:endParaRPr lang="en-US"/>
          </a:p>
        </p:txBody>
      </p:sp>
    </p:spTree>
    <p:extLst>
      <p:ext uri="{BB962C8B-B14F-4D97-AF65-F5344CB8AC3E}">
        <p14:creationId xmlns:p14="http://schemas.microsoft.com/office/powerpoint/2010/main" val="600812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10-06-2019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Business objective:</a:t>
            </a:r>
            <a:r>
              <a:rPr lang="en-US" sz="1200" b="0" i="0" kern="1200" dirty="0">
                <a:solidFill>
                  <a:schemeClr val="tx1"/>
                </a:solidFill>
                <a:effectLst/>
                <a:latin typeface="+mn-lt"/>
                <a:ea typeface="+mn-ea"/>
                <a:cs typeface="+mn-cs"/>
              </a:rPr>
              <a:t> The objective is to identify the best sectors, countries, and a suitable investment type for making investments. The overall strategy is to invest where others are investing, implying that the 'best' sectors and countries are the ones 'where most investors are investing'.</a:t>
            </a:r>
          </a:p>
          <a:p>
            <a:endParaRPr lang="en-US" dirty="0"/>
          </a:p>
        </p:txBody>
      </p:sp>
      <p:sp>
        <p:nvSpPr>
          <p:cNvPr id="4" name="Slide Number Placeholder 3"/>
          <p:cNvSpPr>
            <a:spLocks noGrp="1"/>
          </p:cNvSpPr>
          <p:nvPr>
            <p:ph type="sldNum" sz="quarter" idx="5"/>
          </p:nvPr>
        </p:nvSpPr>
        <p:spPr/>
        <p:txBody>
          <a:bodyPr/>
          <a:lstStyle/>
          <a:p>
            <a:fld id="{5354517F-9C19-4E9A-AB98-AA89BD9F1D1D}" type="slidenum">
              <a:rPr lang="en-IN" smtClean="0"/>
              <a:t>2</a:t>
            </a:fld>
            <a:endParaRPr lang="en-IN"/>
          </a:p>
        </p:txBody>
      </p:sp>
    </p:spTree>
    <p:extLst>
      <p:ext uri="{BB962C8B-B14F-4D97-AF65-F5344CB8AC3E}">
        <p14:creationId xmlns:p14="http://schemas.microsoft.com/office/powerpoint/2010/main" val="3148620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Business objective:</a:t>
            </a:r>
            <a:r>
              <a:rPr lang="en-US" sz="1200" b="0" i="0" kern="1200" dirty="0">
                <a:solidFill>
                  <a:schemeClr val="tx1"/>
                </a:solidFill>
                <a:effectLst/>
                <a:latin typeface="+mn-lt"/>
                <a:ea typeface="+mn-ea"/>
                <a:cs typeface="+mn-cs"/>
              </a:rPr>
              <a:t> The objective is to identify the best sectors, countries, and a suitable investment type for making investments. The overall strategy is to invest where others are investing, implying that the 'best' sectors and countries are the ones 'where most investors are investing'.</a:t>
            </a:r>
          </a:p>
          <a:p>
            <a:endParaRPr lang="en-US" dirty="0"/>
          </a:p>
        </p:txBody>
      </p:sp>
      <p:sp>
        <p:nvSpPr>
          <p:cNvPr id="4" name="Slide Number Placeholder 3"/>
          <p:cNvSpPr>
            <a:spLocks noGrp="1"/>
          </p:cNvSpPr>
          <p:nvPr>
            <p:ph type="sldNum" sz="quarter" idx="5"/>
          </p:nvPr>
        </p:nvSpPr>
        <p:spPr/>
        <p:txBody>
          <a:bodyPr/>
          <a:lstStyle/>
          <a:p>
            <a:fld id="{5354517F-9C19-4E9A-AB98-AA89BD9F1D1D}" type="slidenum">
              <a:rPr lang="en-IN" smtClean="0"/>
              <a:t>3</a:t>
            </a:fld>
            <a:endParaRPr lang="en-IN"/>
          </a:p>
        </p:txBody>
      </p:sp>
    </p:spTree>
    <p:extLst>
      <p:ext uri="{BB962C8B-B14F-4D97-AF65-F5344CB8AC3E}">
        <p14:creationId xmlns:p14="http://schemas.microsoft.com/office/powerpoint/2010/main" val="774531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54517F-9C19-4E9A-AB98-AA89BD9F1D1D}" type="slidenum">
              <a:rPr lang="en-IN" smtClean="0"/>
              <a:t>4</a:t>
            </a:fld>
            <a:endParaRPr lang="en-IN"/>
          </a:p>
        </p:txBody>
      </p:sp>
    </p:spTree>
    <p:extLst>
      <p:ext uri="{BB962C8B-B14F-4D97-AF65-F5344CB8AC3E}">
        <p14:creationId xmlns:p14="http://schemas.microsoft.com/office/powerpoint/2010/main" val="285387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54517F-9C19-4E9A-AB98-AA89BD9F1D1D}" type="slidenum">
              <a:rPr lang="en-IN" smtClean="0"/>
              <a:t>5</a:t>
            </a:fld>
            <a:endParaRPr lang="en-IN"/>
          </a:p>
        </p:txBody>
      </p:sp>
    </p:spTree>
    <p:extLst>
      <p:ext uri="{BB962C8B-B14F-4D97-AF65-F5344CB8AC3E}">
        <p14:creationId xmlns:p14="http://schemas.microsoft.com/office/powerpoint/2010/main" val="4033057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54517F-9C19-4E9A-AB98-AA89BD9F1D1D}" type="slidenum">
              <a:rPr lang="en-IN" smtClean="0"/>
              <a:t>6</a:t>
            </a:fld>
            <a:endParaRPr lang="en-IN"/>
          </a:p>
        </p:txBody>
      </p:sp>
    </p:spTree>
    <p:extLst>
      <p:ext uri="{BB962C8B-B14F-4D97-AF65-F5344CB8AC3E}">
        <p14:creationId xmlns:p14="http://schemas.microsoft.com/office/powerpoint/2010/main" val="969333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54517F-9C19-4E9A-AB98-AA89BD9F1D1D}" type="slidenum">
              <a:rPr lang="en-IN" smtClean="0"/>
              <a:t>7</a:t>
            </a:fld>
            <a:endParaRPr lang="en-IN"/>
          </a:p>
        </p:txBody>
      </p:sp>
    </p:spTree>
    <p:extLst>
      <p:ext uri="{BB962C8B-B14F-4D97-AF65-F5344CB8AC3E}">
        <p14:creationId xmlns:p14="http://schemas.microsoft.com/office/powerpoint/2010/main" val="370717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check the country code legend: That is not sorted ! Do we have a way to sort it? </a:t>
            </a:r>
          </a:p>
        </p:txBody>
      </p:sp>
      <p:sp>
        <p:nvSpPr>
          <p:cNvPr id="4" name="Slide Number Placeholder 3"/>
          <p:cNvSpPr>
            <a:spLocks noGrp="1"/>
          </p:cNvSpPr>
          <p:nvPr>
            <p:ph type="sldNum" sz="quarter" idx="5"/>
          </p:nvPr>
        </p:nvSpPr>
        <p:spPr/>
        <p:txBody>
          <a:bodyPr/>
          <a:lstStyle/>
          <a:p>
            <a:fld id="{5354517F-9C19-4E9A-AB98-AA89BD9F1D1D}" type="slidenum">
              <a:rPr lang="en-IN" smtClean="0"/>
              <a:t>8</a:t>
            </a:fld>
            <a:endParaRPr lang="en-IN"/>
          </a:p>
        </p:txBody>
      </p:sp>
    </p:spTree>
    <p:extLst>
      <p:ext uri="{BB962C8B-B14F-4D97-AF65-F5344CB8AC3E}">
        <p14:creationId xmlns:p14="http://schemas.microsoft.com/office/powerpoint/2010/main" val="3742102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10-06-2019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10-06-2019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10-06-2019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10-06-2019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10-06-2019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10-06-2019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10-06-2019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035952"/>
          </a:xfrm>
        </p:spPr>
        <p:txBody>
          <a:bodyPr>
            <a:normAutofit/>
          </a:bodyPr>
          <a:lstStyle/>
          <a:p>
            <a:r>
              <a:rPr lang="en-IN" sz="4000" b="1" dirty="0"/>
              <a:t>X Education Lead Scoring</a:t>
            </a:r>
            <a:br>
              <a:rPr lang="en-IN" sz="4000" b="1" dirty="0"/>
            </a:br>
            <a:r>
              <a:rPr lang="en-IN" sz="4000" b="1" dirty="0"/>
              <a:t>CASE STUDY </a:t>
            </a:r>
            <a:br>
              <a:rPr lang="en-IN" sz="4000" b="1" dirty="0"/>
            </a:br>
            <a:br>
              <a:rPr lang="en-IN" sz="4000" b="1" dirty="0"/>
            </a:br>
            <a:r>
              <a:rPr lang="en-IN" sz="4000" b="1" dirty="0"/>
              <a:t>REPORT </a:t>
            </a:r>
          </a:p>
        </p:txBody>
      </p:sp>
      <p:sp>
        <p:nvSpPr>
          <p:cNvPr id="3" name="Subtitle 2"/>
          <p:cNvSpPr>
            <a:spLocks noGrp="1"/>
          </p:cNvSpPr>
          <p:nvPr>
            <p:ph type="subTitle" idx="1"/>
          </p:nvPr>
        </p:nvSpPr>
        <p:spPr>
          <a:xfrm>
            <a:off x="2894050" y="4438187"/>
            <a:ext cx="6138856" cy="1531917"/>
          </a:xfrm>
        </p:spPr>
        <p:txBody>
          <a:bodyPr>
            <a:normAutofit/>
          </a:bodyPr>
          <a:lstStyle/>
          <a:p>
            <a:r>
              <a:rPr lang="en-IN" sz="1400" b="1" dirty="0"/>
              <a:t>Date: 10th  Jun, 2019</a:t>
            </a:r>
          </a:p>
          <a:p>
            <a:r>
              <a:rPr lang="en-IN" sz="1400" b="1" dirty="0"/>
              <a:t>By: </a:t>
            </a:r>
          </a:p>
          <a:p>
            <a:r>
              <a:rPr lang="en-IN" sz="1400" b="1" dirty="0"/>
              <a:t>Gajendra Kumar</a:t>
            </a:r>
          </a:p>
          <a:p>
            <a:r>
              <a:rPr lang="en-IN" sz="1400" b="1" dirty="0" err="1"/>
              <a:t>Ajoy</a:t>
            </a:r>
            <a:r>
              <a:rPr lang="en-IN" sz="1400" b="1" dirty="0"/>
              <a:t> Nambiar</a:t>
            </a:r>
          </a:p>
        </p:txBody>
      </p:sp>
    </p:spTree>
    <p:extLst>
      <p:ext uri="{BB962C8B-B14F-4D97-AF65-F5344CB8AC3E}">
        <p14:creationId xmlns:p14="http://schemas.microsoft.com/office/powerpoint/2010/main" val="341473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1256869"/>
            <a:ext cx="11168742" cy="4344261"/>
          </a:xfrm>
        </p:spPr>
        <p:txBody>
          <a:bodyPr>
            <a:normAutofit/>
          </a:bodyPr>
          <a:lstStyle/>
          <a:p>
            <a:pPr>
              <a:lnSpc>
                <a:spcPct val="100000"/>
              </a:lnSpc>
              <a:spcBef>
                <a:spcPts val="600"/>
              </a:spcBef>
              <a:spcAft>
                <a:spcPts val="600"/>
              </a:spcAft>
              <a:buFont typeface="Wingdings" panose="05000000000000000000" pitchFamily="2" charset="2"/>
              <a:buChar char="v"/>
            </a:pPr>
            <a:r>
              <a:rPr lang="en-US" sz="2000" b="1" dirty="0"/>
              <a:t> Business Overview</a:t>
            </a:r>
            <a:r>
              <a:rPr lang="en-US" sz="2000" dirty="0"/>
              <a:t>: </a:t>
            </a:r>
            <a:r>
              <a:rPr lang="en-US" sz="2100" dirty="0"/>
              <a:t>X Education, an education company, sells online courses to industry professionals. Professionals who are interested in the courses land on their website and browse for courses. </a:t>
            </a:r>
          </a:p>
          <a:p>
            <a:pPr marL="0" indent="0">
              <a:lnSpc>
                <a:spcPct val="100000"/>
              </a:lnSpc>
              <a:spcBef>
                <a:spcPts val="600"/>
              </a:spcBef>
              <a:spcAft>
                <a:spcPts val="600"/>
              </a:spcAft>
              <a:buNone/>
            </a:pPr>
            <a:endParaRPr lang="en-US" sz="2100" dirty="0"/>
          </a:p>
          <a:p>
            <a:pPr>
              <a:lnSpc>
                <a:spcPct val="100000"/>
              </a:lnSpc>
              <a:spcBef>
                <a:spcPts val="600"/>
              </a:spcBef>
              <a:spcAft>
                <a:spcPts val="600"/>
              </a:spcAft>
              <a:buFont typeface="Wingdings" panose="05000000000000000000" pitchFamily="2" charset="2"/>
              <a:buChar char="v"/>
            </a:pPr>
            <a:r>
              <a:rPr lang="en-US" sz="2000" b="1" dirty="0"/>
              <a:t> Objective</a:t>
            </a:r>
            <a:r>
              <a:rPr lang="en-US" sz="2000" dirty="0"/>
              <a:t>: </a:t>
            </a:r>
            <a:endParaRPr lang="en-US" sz="2100" dirty="0"/>
          </a:p>
          <a:p>
            <a:pPr lvl="1">
              <a:lnSpc>
                <a:spcPct val="100000"/>
              </a:lnSpc>
              <a:spcBef>
                <a:spcPts val="600"/>
              </a:spcBef>
              <a:spcAft>
                <a:spcPts val="600"/>
              </a:spcAft>
              <a:buFont typeface="Wingdings" panose="05000000000000000000" pitchFamily="2" charset="2"/>
              <a:buChar char="Ø"/>
            </a:pPr>
            <a:r>
              <a:rPr lang="en-US" sz="2100" dirty="0"/>
              <a:t>To identify hot leads (potential buyer) so sales team can focus better and increase productivity</a:t>
            </a:r>
          </a:p>
          <a:p>
            <a:pPr marL="457200" lvl="1" indent="0">
              <a:lnSpc>
                <a:spcPct val="100000"/>
              </a:lnSpc>
              <a:spcBef>
                <a:spcPts val="600"/>
              </a:spcBef>
              <a:spcAft>
                <a:spcPts val="600"/>
              </a:spcAft>
              <a:buNone/>
            </a:pPr>
            <a:endParaRPr lang="en-IN" sz="2100" dirty="0"/>
          </a:p>
          <a:p>
            <a:pPr>
              <a:lnSpc>
                <a:spcPct val="100000"/>
              </a:lnSpc>
              <a:spcBef>
                <a:spcPts val="600"/>
              </a:spcBef>
              <a:spcAft>
                <a:spcPts val="600"/>
              </a:spcAft>
              <a:buFont typeface="Wingdings" panose="05000000000000000000" pitchFamily="2" charset="2"/>
              <a:buChar char="v"/>
            </a:pPr>
            <a:r>
              <a:rPr lang="en-US" sz="2000" dirty="0"/>
              <a:t> Analysis to be performed on leads dataset containing approx. 9000 data points</a:t>
            </a:r>
          </a:p>
          <a:p>
            <a:pPr marL="0" indent="0">
              <a:buNone/>
            </a:pPr>
            <a:endParaRPr lang="en-IN" sz="2000" dirty="0"/>
          </a:p>
        </p:txBody>
      </p:sp>
      <p:sp>
        <p:nvSpPr>
          <p:cNvPr id="5" name="Title 1"/>
          <p:cNvSpPr>
            <a:spLocks noGrp="1"/>
          </p:cNvSpPr>
          <p:nvPr>
            <p:ph type="title"/>
          </p:nvPr>
        </p:nvSpPr>
        <p:spPr>
          <a:xfrm>
            <a:off x="1134292" y="123245"/>
            <a:ext cx="9313817" cy="856138"/>
          </a:xfrm>
        </p:spPr>
        <p:txBody>
          <a:bodyPr>
            <a:normAutofit/>
          </a:bodyPr>
          <a:lstStyle/>
          <a:p>
            <a:pPr algn="ctr"/>
            <a:r>
              <a:rPr lang="en-IN" b="1" dirty="0"/>
              <a:t>X Education Case Study</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696" y="1126057"/>
            <a:ext cx="11641277" cy="5277394"/>
          </a:xfrm>
        </p:spPr>
        <p:txBody>
          <a:bodyPr>
            <a:normAutofit fontScale="92500" lnSpcReduction="20000"/>
          </a:bodyPr>
          <a:lstStyle/>
          <a:p>
            <a:pPr>
              <a:buFont typeface="Wingdings" panose="05000000000000000000" pitchFamily="2" charset="2"/>
              <a:buChar char="v"/>
            </a:pPr>
            <a:endParaRPr lang="en-US" sz="2000" dirty="0"/>
          </a:p>
          <a:p>
            <a:pPr marL="0" indent="0">
              <a:lnSpc>
                <a:spcPct val="100000"/>
              </a:lnSpc>
              <a:spcBef>
                <a:spcPts val="600"/>
              </a:spcBef>
              <a:spcAft>
                <a:spcPts val="600"/>
              </a:spcAft>
              <a:buNone/>
            </a:pPr>
            <a:r>
              <a:rPr lang="en-US" sz="2000" b="1" dirty="0"/>
              <a:t>Following high level approach to be used for performing the Lead Scoring analysis:</a:t>
            </a:r>
          </a:p>
          <a:p>
            <a:pPr>
              <a:lnSpc>
                <a:spcPct val="100000"/>
              </a:lnSpc>
              <a:spcBef>
                <a:spcPts val="600"/>
              </a:spcBef>
              <a:spcAft>
                <a:spcPts val="600"/>
              </a:spcAft>
              <a:buFont typeface="Wingdings" panose="05000000000000000000" pitchFamily="2" charset="2"/>
              <a:buChar char="v"/>
            </a:pPr>
            <a:r>
              <a:rPr lang="en-IN" sz="2000" dirty="0"/>
              <a:t>Step1: Load, Analyse, clean and impute the data.</a:t>
            </a:r>
          </a:p>
          <a:p>
            <a:pPr>
              <a:lnSpc>
                <a:spcPct val="100000"/>
              </a:lnSpc>
              <a:spcBef>
                <a:spcPts val="600"/>
              </a:spcBef>
              <a:spcAft>
                <a:spcPts val="600"/>
              </a:spcAft>
              <a:buFont typeface="Wingdings" panose="05000000000000000000" pitchFamily="2" charset="2"/>
              <a:buChar char="v"/>
            </a:pPr>
            <a:r>
              <a:rPr lang="en-IN" sz="2000" dirty="0"/>
              <a:t>Step2: Check correlation between continuous variables and remove unwanted attributes</a:t>
            </a:r>
          </a:p>
          <a:p>
            <a:pPr>
              <a:lnSpc>
                <a:spcPct val="100000"/>
              </a:lnSpc>
              <a:spcBef>
                <a:spcPts val="600"/>
              </a:spcBef>
              <a:spcAft>
                <a:spcPts val="600"/>
              </a:spcAft>
              <a:buFont typeface="Wingdings" panose="05000000000000000000" pitchFamily="2" charset="2"/>
              <a:buChar char="v"/>
            </a:pPr>
            <a:r>
              <a:rPr lang="en-IN" sz="2000" dirty="0"/>
              <a:t>Step3: Perform visualization univariate/bivariate/multivariate and create new attributes if needed (created ‘Oversees’ attribute as the conversion rate is high)</a:t>
            </a:r>
          </a:p>
          <a:p>
            <a:pPr>
              <a:lnSpc>
                <a:spcPct val="100000"/>
              </a:lnSpc>
              <a:spcBef>
                <a:spcPts val="600"/>
              </a:spcBef>
              <a:spcAft>
                <a:spcPts val="600"/>
              </a:spcAft>
              <a:buFont typeface="Wingdings" panose="05000000000000000000" pitchFamily="2" charset="2"/>
              <a:buChar char="v"/>
            </a:pPr>
            <a:r>
              <a:rPr lang="en-IN" sz="2000" dirty="0"/>
              <a:t>Step4: Create </a:t>
            </a:r>
            <a:r>
              <a:rPr lang="en-US" sz="2100" dirty="0"/>
              <a:t>dummy variables for: Lead Origin, Lead Source, Last Activity, Last Notable Activity and deleted repeated variables</a:t>
            </a:r>
            <a:endParaRPr lang="en-IN" sz="2000" dirty="0"/>
          </a:p>
          <a:p>
            <a:pPr>
              <a:lnSpc>
                <a:spcPct val="100000"/>
              </a:lnSpc>
              <a:spcBef>
                <a:spcPts val="600"/>
              </a:spcBef>
              <a:spcAft>
                <a:spcPts val="600"/>
              </a:spcAft>
              <a:buFont typeface="Wingdings" panose="05000000000000000000" pitchFamily="2" charset="2"/>
              <a:buChar char="v"/>
            </a:pPr>
            <a:r>
              <a:rPr lang="en-IN" sz="2000" dirty="0"/>
              <a:t>Step5: Check Outliers and retain data between 0.5 and 0.95 percentile</a:t>
            </a:r>
          </a:p>
          <a:p>
            <a:pPr>
              <a:lnSpc>
                <a:spcPct val="100000"/>
              </a:lnSpc>
              <a:spcBef>
                <a:spcPts val="600"/>
              </a:spcBef>
              <a:spcAft>
                <a:spcPts val="600"/>
              </a:spcAft>
              <a:buFont typeface="Wingdings" panose="05000000000000000000" pitchFamily="2" charset="2"/>
              <a:buChar char="v"/>
            </a:pPr>
            <a:r>
              <a:rPr lang="en-IN" sz="2000" dirty="0"/>
              <a:t>Step6: Perform feature standardization for the continuous variables and calculate initial conversion rate</a:t>
            </a:r>
          </a:p>
          <a:p>
            <a:pPr>
              <a:lnSpc>
                <a:spcPct val="100000"/>
              </a:lnSpc>
              <a:spcBef>
                <a:spcPts val="600"/>
              </a:spcBef>
              <a:spcAft>
                <a:spcPts val="600"/>
              </a:spcAft>
              <a:buFont typeface="Wingdings" panose="05000000000000000000" pitchFamily="2" charset="2"/>
              <a:buChar char="v"/>
            </a:pPr>
            <a:r>
              <a:rPr lang="en-IN" sz="2000" dirty="0"/>
              <a:t>Step7:  Split data into train/test and build first logistic model utilizing train data. As the number of variables are quite high, use RFE to get top 15 variables.</a:t>
            </a:r>
          </a:p>
          <a:p>
            <a:pPr>
              <a:lnSpc>
                <a:spcPct val="100000"/>
              </a:lnSpc>
              <a:spcBef>
                <a:spcPts val="600"/>
              </a:spcBef>
              <a:spcAft>
                <a:spcPts val="600"/>
              </a:spcAft>
              <a:buFont typeface="Wingdings" panose="05000000000000000000" pitchFamily="2" charset="2"/>
              <a:buChar char="v"/>
            </a:pPr>
            <a:r>
              <a:rPr lang="en-IN" sz="2000" dirty="0"/>
              <a:t>Step8: Optimize the model by dropping variables having p&lt;0.5 and VIFs&lt;5</a:t>
            </a:r>
          </a:p>
          <a:p>
            <a:pPr>
              <a:lnSpc>
                <a:spcPct val="100000"/>
              </a:lnSpc>
              <a:spcBef>
                <a:spcPts val="600"/>
              </a:spcBef>
              <a:spcAft>
                <a:spcPts val="600"/>
              </a:spcAft>
              <a:buFont typeface="Wingdings" panose="05000000000000000000" pitchFamily="2" charset="2"/>
              <a:buChar char="v"/>
            </a:pPr>
            <a:r>
              <a:rPr lang="en-IN" sz="2000" dirty="0"/>
              <a:t>Step9: Optimize the threshold score so the lead conversion ratio is at 80%</a:t>
            </a:r>
          </a:p>
          <a:p>
            <a:pPr>
              <a:lnSpc>
                <a:spcPct val="100000"/>
              </a:lnSpc>
              <a:spcBef>
                <a:spcPts val="600"/>
              </a:spcBef>
              <a:spcAft>
                <a:spcPts val="600"/>
              </a:spcAft>
              <a:buFont typeface="Wingdings" panose="05000000000000000000" pitchFamily="2" charset="2"/>
              <a:buChar char="v"/>
            </a:pPr>
            <a:r>
              <a:rPr lang="en-IN" sz="2000" dirty="0"/>
              <a:t>Step10: Use this model to predict the scores on test data and compare the result with train data</a:t>
            </a:r>
            <a:endParaRPr lang="en-US" sz="2000" dirty="0"/>
          </a:p>
          <a:p>
            <a:pPr marL="457200" lvl="1" indent="0">
              <a:lnSpc>
                <a:spcPct val="100000"/>
              </a:lnSpc>
              <a:spcBef>
                <a:spcPts val="600"/>
              </a:spcBef>
              <a:spcAft>
                <a:spcPts val="600"/>
              </a:spcAft>
              <a:buNone/>
            </a:pPr>
            <a:endParaRPr lang="en-IN" sz="1600" dirty="0"/>
          </a:p>
        </p:txBody>
      </p:sp>
      <p:sp>
        <p:nvSpPr>
          <p:cNvPr id="5" name="Title 1"/>
          <p:cNvSpPr>
            <a:spLocks noGrp="1"/>
          </p:cNvSpPr>
          <p:nvPr>
            <p:ph type="title"/>
          </p:nvPr>
        </p:nvSpPr>
        <p:spPr>
          <a:xfrm>
            <a:off x="1134292" y="123245"/>
            <a:ext cx="9313817" cy="856138"/>
          </a:xfrm>
        </p:spPr>
        <p:txBody>
          <a:bodyPr>
            <a:normAutofit/>
          </a:bodyPr>
          <a:lstStyle/>
          <a:p>
            <a:pPr algn="ctr"/>
            <a:r>
              <a:rPr lang="en-IN" b="1" dirty="0"/>
              <a:t>Analysis Approach</a:t>
            </a:r>
            <a:endParaRPr lang="en-IN" sz="2800" dirty="0"/>
          </a:p>
        </p:txBody>
      </p:sp>
    </p:spTree>
    <p:extLst>
      <p:ext uri="{BB962C8B-B14F-4D97-AF65-F5344CB8AC3E}">
        <p14:creationId xmlns:p14="http://schemas.microsoft.com/office/powerpoint/2010/main" val="3303158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p:cNvSpPr>
            <a:spLocks noGrp="1"/>
          </p:cNvSpPr>
          <p:nvPr>
            <p:ph type="title"/>
          </p:nvPr>
        </p:nvSpPr>
        <p:spPr>
          <a:xfrm>
            <a:off x="700842" y="4628227"/>
            <a:ext cx="5393634" cy="1733730"/>
          </a:xfrm>
          <a:prstGeom prst="ellipse">
            <a:avLst/>
          </a:prstGeom>
        </p:spPr>
        <p:txBody>
          <a:bodyPr vert="horz" lIns="91440" tIns="45720" rIns="91440" bIns="45720" rtlCol="0" anchor="ctr">
            <a:normAutofit/>
          </a:bodyPr>
          <a:lstStyle/>
          <a:p>
            <a:pPr marL="342900" indent="-342900">
              <a:spcAft>
                <a:spcPts val="600"/>
              </a:spcAft>
              <a:buFont typeface="Wingdings" panose="05000000000000000000" pitchFamily="2" charset="2"/>
              <a:buChar char="q"/>
            </a:pPr>
            <a:r>
              <a:rPr lang="en-US" sz="2400" dirty="0">
                <a:solidFill>
                  <a:schemeClr val="bg1"/>
                </a:solidFill>
              </a:rPr>
              <a:t>Visualization</a:t>
            </a:r>
          </a:p>
        </p:txBody>
      </p:sp>
      <p:cxnSp>
        <p:nvCxnSpPr>
          <p:cNvPr id="79" name="Straight Connector 78">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51DFE47-6D7E-44B9-B693-59B87BFD2BC8}"/>
              </a:ext>
            </a:extLst>
          </p:cNvPr>
          <p:cNvSpPr txBox="1"/>
          <p:nvPr/>
        </p:nvSpPr>
        <p:spPr>
          <a:xfrm>
            <a:off x="4642717" y="4789091"/>
            <a:ext cx="7549283" cy="2104567"/>
          </a:xfrm>
          <a:prstGeom prst="rect">
            <a:avLst/>
          </a:prstGeom>
        </p:spPr>
        <p:txBody>
          <a:bodyPr vert="horz" lIns="91440" tIns="45720" rIns="91440" bIns="45720" rtlCol="0" anchor="ctr">
            <a:noAutofit/>
          </a:bodyPr>
          <a:lstStyle/>
          <a:p>
            <a:pPr marL="285750" indent="-285750" defTabSz="914400">
              <a:lnSpc>
                <a:spcPct val="90000"/>
              </a:lnSpc>
              <a:spcAft>
                <a:spcPts val="600"/>
              </a:spcAft>
              <a:buFont typeface="Wingdings" panose="05000000000000000000" pitchFamily="2" charset="2"/>
              <a:buChar char="Ø"/>
            </a:pPr>
            <a:r>
              <a:rPr lang="en-US" sz="1600" dirty="0">
                <a:solidFill>
                  <a:schemeClr val="bg1"/>
                </a:solidFill>
              </a:rPr>
              <a:t>First Plot (Lead Origin) : </a:t>
            </a:r>
          </a:p>
          <a:p>
            <a:pPr marL="742950" lvl="1" indent="-285750" defTabSz="914400">
              <a:lnSpc>
                <a:spcPct val="90000"/>
              </a:lnSpc>
              <a:spcAft>
                <a:spcPts val="600"/>
              </a:spcAft>
              <a:buFont typeface="Wingdings" panose="05000000000000000000" pitchFamily="2" charset="2"/>
              <a:buChar char="§"/>
            </a:pPr>
            <a:r>
              <a:rPr lang="en-US" sz="1600" dirty="0">
                <a:solidFill>
                  <a:schemeClr val="bg1"/>
                </a:solidFill>
              </a:rPr>
              <a:t>Generate more leads from Lead Add Form as the conversion percentage is clearly very high to improve overall lead conversion rate</a:t>
            </a:r>
          </a:p>
          <a:p>
            <a:pPr marL="742950" lvl="1" indent="-285750" defTabSz="914400">
              <a:lnSpc>
                <a:spcPct val="90000"/>
              </a:lnSpc>
              <a:spcAft>
                <a:spcPts val="600"/>
              </a:spcAft>
              <a:buFont typeface="Wingdings" panose="05000000000000000000" pitchFamily="2" charset="2"/>
              <a:buChar char="§"/>
            </a:pPr>
            <a:r>
              <a:rPr lang="en-US" sz="1600" dirty="0">
                <a:solidFill>
                  <a:schemeClr val="bg1"/>
                </a:solidFill>
              </a:rPr>
              <a:t>Focus on improving lead conversion of API and Landing Page Submission origin</a:t>
            </a:r>
            <a:endParaRPr lang="en-US" sz="1600" b="1" dirty="0">
              <a:solidFill>
                <a:schemeClr val="bg1"/>
              </a:solidFill>
            </a:endParaRPr>
          </a:p>
          <a:p>
            <a:pPr marL="285750" indent="-285750" defTabSz="914400">
              <a:lnSpc>
                <a:spcPct val="90000"/>
              </a:lnSpc>
              <a:spcAft>
                <a:spcPts val="600"/>
              </a:spcAft>
              <a:buFont typeface="Wingdings" panose="05000000000000000000" pitchFamily="2" charset="2"/>
              <a:buChar char="Ø"/>
            </a:pPr>
            <a:r>
              <a:rPr lang="en-US" sz="1600" b="1" dirty="0">
                <a:solidFill>
                  <a:schemeClr val="bg1"/>
                </a:solidFill>
              </a:rPr>
              <a:t> Second </a:t>
            </a:r>
            <a:r>
              <a:rPr lang="en-US" sz="1600" dirty="0">
                <a:solidFill>
                  <a:schemeClr val="bg1"/>
                </a:solidFill>
              </a:rPr>
              <a:t>Plot (Lead Source):  </a:t>
            </a:r>
          </a:p>
          <a:p>
            <a:pPr marL="742950" lvl="1" indent="-285750" defTabSz="914400">
              <a:lnSpc>
                <a:spcPct val="90000"/>
              </a:lnSpc>
              <a:spcAft>
                <a:spcPts val="600"/>
              </a:spcAft>
              <a:buFont typeface="Wingdings" panose="05000000000000000000" pitchFamily="2" charset="2"/>
              <a:buChar char="§"/>
            </a:pPr>
            <a:r>
              <a:rPr lang="en-US" sz="1600" dirty="0">
                <a:solidFill>
                  <a:schemeClr val="bg1"/>
                </a:solidFill>
              </a:rPr>
              <a:t>Conversion Rate of reference leads and leads through </a:t>
            </a:r>
            <a:r>
              <a:rPr lang="en-US" sz="1600" dirty="0" err="1">
                <a:solidFill>
                  <a:schemeClr val="bg1"/>
                </a:solidFill>
              </a:rPr>
              <a:t>welingak</a:t>
            </a:r>
            <a:r>
              <a:rPr lang="en-US" sz="1600" dirty="0">
                <a:solidFill>
                  <a:schemeClr val="bg1"/>
                </a:solidFill>
              </a:rPr>
              <a:t> website is quite high. So more leads should be generated using this feature.</a:t>
            </a:r>
          </a:p>
          <a:p>
            <a:pPr marL="742950" lvl="1" indent="-285750" defTabSz="914400">
              <a:lnSpc>
                <a:spcPct val="90000"/>
              </a:lnSpc>
              <a:spcAft>
                <a:spcPts val="600"/>
              </a:spcAft>
              <a:buFont typeface="Wingdings" panose="05000000000000000000" pitchFamily="2" charset="2"/>
              <a:buChar char="§"/>
            </a:pPr>
            <a:r>
              <a:rPr lang="en-US" sz="1600" dirty="0">
                <a:solidFill>
                  <a:schemeClr val="bg1"/>
                </a:solidFill>
              </a:rPr>
              <a:t>Google and Direct traffic generates maximum number of leads.</a:t>
            </a:r>
          </a:p>
          <a:p>
            <a:pPr marL="285750" indent="-285750" defTabSz="914400">
              <a:lnSpc>
                <a:spcPct val="90000"/>
              </a:lnSpc>
              <a:spcAft>
                <a:spcPts val="600"/>
              </a:spcAft>
              <a:buFont typeface="Wingdings" panose="05000000000000000000" pitchFamily="2" charset="2"/>
              <a:buChar char="Ø"/>
            </a:pPr>
            <a:endParaRPr lang="en-US" sz="1600" dirty="0">
              <a:solidFill>
                <a:schemeClr val="bg1"/>
              </a:solidFill>
            </a:endParaRPr>
          </a:p>
        </p:txBody>
      </p:sp>
      <p:pic>
        <p:nvPicPr>
          <p:cNvPr id="2050" name="Picture 2" descr="https://www.kaggleusercontent.com/kf/11605807/eyJhbGciOiJkaXIiLCJlbmMiOiJBMTI4Q0JDLUhTMjU2In0..FxDBriHpZpCg70OMsws9Ww.c6QmDwXaZfbAQqSXCx_iDfPQLs0S91qcd5T5mWfJ0OLvz8Y4QuSCj214MbY2bm3gne41LJRQtlwQ6exFvpftmx8TpWa4qw5UZJoBOAjFTfNvvstF0ZKoRZIDiSVh3T3H1CTUoWuSlZBtr2DZen6XHV9RtV8ZDvMFwwnR-XJva0E.E0BGAmz4MCIUD07E8X95eQ/__results___files/__results___65_1.png">
            <a:extLst>
              <a:ext uri="{FF2B5EF4-FFF2-40B4-BE49-F238E27FC236}">
                <a16:creationId xmlns:a16="http://schemas.microsoft.com/office/drawing/2014/main" id="{E7EC0C56-0D0D-4AAA-B13B-0A157EB575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793" y="456742"/>
            <a:ext cx="3989319" cy="38489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kaggleusercontent.com/kf/11605807/eyJhbGciOiJkaXIiLCJlbmMiOiJBMTI4Q0JDLUhTMjU2In0..FxDBriHpZpCg70OMsws9Ww.c6QmDwXaZfbAQqSXCx_iDfPQLs0S91qcd5T5mWfJ0OLvz8Y4QuSCj214MbY2bm3gne41LJRQtlwQ6exFvpftmx8TpWa4qw5UZJoBOAjFTfNvvstF0ZKoRZIDiSVh3T3H1CTUoWuSlZBtr2DZen6XHV9RtV8ZDvMFwwnR-XJva0E.E0BGAmz4MCIUD07E8X95eQ/__results___files/__results___70_1.png">
            <a:extLst>
              <a:ext uri="{FF2B5EF4-FFF2-40B4-BE49-F238E27FC236}">
                <a16:creationId xmlns:a16="http://schemas.microsoft.com/office/drawing/2014/main" id="{9EDA7DF5-171B-4FBE-B3E2-7DE73A89E8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1154" y="637718"/>
            <a:ext cx="4339053" cy="376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98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p:cNvSpPr>
            <a:spLocks noGrp="1"/>
          </p:cNvSpPr>
          <p:nvPr>
            <p:ph type="title"/>
          </p:nvPr>
        </p:nvSpPr>
        <p:spPr>
          <a:xfrm>
            <a:off x="703325" y="4688274"/>
            <a:ext cx="4175458" cy="1733730"/>
          </a:xfrm>
          <a:prstGeom prst="ellipse">
            <a:avLst/>
          </a:prstGeom>
        </p:spPr>
        <p:txBody>
          <a:bodyPr vert="horz" lIns="91440" tIns="45720" rIns="91440" bIns="45720" rtlCol="0" anchor="ctr">
            <a:normAutofit fontScale="90000"/>
          </a:bodyPr>
          <a:lstStyle/>
          <a:p>
            <a:r>
              <a:rPr lang="en-US" sz="2400" i="1" u="sng" kern="1200" dirty="0">
                <a:solidFill>
                  <a:schemeClr val="bg1"/>
                </a:solidFill>
                <a:latin typeface="+mj-lt"/>
                <a:ea typeface="+mj-ea"/>
                <a:cs typeface="+mj-cs"/>
              </a:rPr>
              <a:t>Analysis</a:t>
            </a:r>
            <a:r>
              <a:rPr lang="en-US" sz="2400" kern="1200" dirty="0">
                <a:solidFill>
                  <a:schemeClr val="bg1"/>
                </a:solidFill>
                <a:latin typeface="+mj-lt"/>
                <a:ea typeface="+mj-ea"/>
                <a:cs typeface="+mj-cs"/>
              </a:rPr>
              <a:t>:</a:t>
            </a:r>
            <a:br>
              <a:rPr lang="en-US" sz="2400" kern="1200" dirty="0">
                <a:solidFill>
                  <a:schemeClr val="bg1"/>
                </a:solidFill>
                <a:latin typeface="+mj-lt"/>
                <a:ea typeface="+mj-ea"/>
                <a:cs typeface="+mj-cs"/>
              </a:rPr>
            </a:br>
            <a:r>
              <a:rPr lang="en-US" sz="2400" kern="1200" dirty="0">
                <a:solidFill>
                  <a:schemeClr val="bg1"/>
                </a:solidFill>
                <a:latin typeface="+mj-lt"/>
                <a:ea typeface="+mj-ea"/>
                <a:cs typeface="+mj-cs"/>
              </a:rPr>
              <a:t>1. Total time spent on website</a:t>
            </a:r>
            <a:br>
              <a:rPr lang="en-US" sz="2400" kern="1200" dirty="0">
                <a:solidFill>
                  <a:schemeClr val="bg1"/>
                </a:solidFill>
                <a:latin typeface="+mj-lt"/>
                <a:ea typeface="+mj-ea"/>
                <a:cs typeface="+mj-cs"/>
              </a:rPr>
            </a:br>
            <a:r>
              <a:rPr lang="en-US" sz="2400" kern="1200" dirty="0">
                <a:solidFill>
                  <a:schemeClr val="bg1"/>
                </a:solidFill>
                <a:latin typeface="+mj-lt"/>
                <a:ea typeface="+mj-ea"/>
                <a:cs typeface="+mj-cs"/>
              </a:rPr>
              <a:t>2. Specialization</a:t>
            </a:r>
          </a:p>
        </p:txBody>
      </p:sp>
      <p:cxnSp>
        <p:nvCxnSpPr>
          <p:cNvPr id="79" name="Straight Connector 78">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51DFE47-6D7E-44B9-B693-59B87BFD2BC8}"/>
              </a:ext>
            </a:extLst>
          </p:cNvPr>
          <p:cNvSpPr txBox="1"/>
          <p:nvPr/>
        </p:nvSpPr>
        <p:spPr>
          <a:xfrm>
            <a:off x="4878783" y="4572457"/>
            <a:ext cx="7019090" cy="2285543"/>
          </a:xfrm>
          <a:prstGeom prst="rect">
            <a:avLst/>
          </a:prstGeom>
        </p:spPr>
        <p:txBody>
          <a:bodyPr vert="horz" lIns="91440" tIns="45720" rIns="91440" bIns="45720" rtlCol="0" anchor="ctr">
            <a:noAutofit/>
          </a:bodyPr>
          <a:lstStyle/>
          <a:p>
            <a:pPr indent="-228600" defTabSz="914400">
              <a:lnSpc>
                <a:spcPct val="90000"/>
              </a:lnSpc>
              <a:spcAft>
                <a:spcPts val="600"/>
              </a:spcAft>
              <a:buFont typeface="Arial" panose="020B0604020202020204" pitchFamily="34" charset="0"/>
              <a:buChar char="•"/>
            </a:pPr>
            <a:r>
              <a:rPr lang="en-US" sz="1600" dirty="0">
                <a:solidFill>
                  <a:schemeClr val="bg1"/>
                </a:solidFill>
              </a:rPr>
              <a:t>Total time spent on website: Leads spending more time on the website are more likely to be converted.</a:t>
            </a:r>
          </a:p>
          <a:p>
            <a:pPr defTabSz="914400">
              <a:lnSpc>
                <a:spcPct val="90000"/>
              </a:lnSpc>
              <a:spcAft>
                <a:spcPts val="600"/>
              </a:spcAft>
            </a:pPr>
            <a:endParaRPr lang="en-US" sz="1600" dirty="0">
              <a:solidFill>
                <a:schemeClr val="bg1"/>
              </a:solidFill>
            </a:endParaRPr>
          </a:p>
          <a:p>
            <a:pPr indent="-228600" defTabSz="914400">
              <a:lnSpc>
                <a:spcPct val="90000"/>
              </a:lnSpc>
              <a:spcAft>
                <a:spcPts val="600"/>
              </a:spcAft>
              <a:buFont typeface="Arial" panose="020B0604020202020204" pitchFamily="34" charset="0"/>
              <a:buChar char="•"/>
            </a:pPr>
            <a:r>
              <a:rPr lang="en-US" sz="1600" dirty="0">
                <a:solidFill>
                  <a:schemeClr val="bg1"/>
                </a:solidFill>
              </a:rPr>
              <a:t>Specialization: Focus should be more on the Specialization with high conversion rate.</a:t>
            </a:r>
          </a:p>
          <a:p>
            <a:pPr indent="-228600" defTabSz="914400">
              <a:lnSpc>
                <a:spcPct val="90000"/>
              </a:lnSpc>
              <a:spcAft>
                <a:spcPts val="600"/>
              </a:spcAft>
              <a:buFont typeface="Arial" panose="020B0604020202020204" pitchFamily="34" charset="0"/>
              <a:buChar char="•"/>
            </a:pPr>
            <a:endParaRPr lang="en-US" sz="1600" dirty="0">
              <a:solidFill>
                <a:schemeClr val="bg1"/>
              </a:solidFill>
            </a:endParaRPr>
          </a:p>
        </p:txBody>
      </p:sp>
      <p:pic>
        <p:nvPicPr>
          <p:cNvPr id="4098" name="Picture 2" descr="https://www.kaggleusercontent.com/kf/11605807/eyJhbGciOiJkaXIiLCJlbmMiOiJBMTI4Q0JDLUhTMjU2In0..FxDBriHpZpCg70OMsws9Ww.c6QmDwXaZfbAQqSXCx_iDfPQLs0S91qcd5T5mWfJ0OLvz8Y4QuSCj214MbY2bm3gne41LJRQtlwQ6exFvpftmx8TpWa4qw5UZJoBOAjFTfNvvstF0ZKoRZIDiSVh3T3H1CTUoWuSlZBtr2DZen6XHV9RtV8ZDvMFwwnR-XJva0E.E0BGAmz4MCIUD07E8X95eQ/__results___files/__results___85_1.png">
            <a:extLst>
              <a:ext uri="{FF2B5EF4-FFF2-40B4-BE49-F238E27FC236}">
                <a16:creationId xmlns:a16="http://schemas.microsoft.com/office/drawing/2014/main" id="{4244A4F2-7BE1-4F62-82CE-FE1F0FA09E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25" y="1218718"/>
            <a:ext cx="3986213" cy="266415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www.kaggleusercontent.com/kf/11605807/eyJhbGciOiJkaXIiLCJlbmMiOiJBMTI4Q0JDLUhTMjU2In0..FxDBriHpZpCg70OMsws9Ww.c6QmDwXaZfbAQqSXCx_iDfPQLs0S91qcd5T5mWfJ0OLvz8Y4QuSCj214MbY2bm3gne41LJRQtlwQ6exFvpftmx8TpWa4qw5UZJoBOAjFTfNvvstF0ZKoRZIDiSVh3T3H1CTUoWuSlZBtr2DZen6XHV9RtV8ZDvMFwwnR-XJva0E.E0BGAmz4MCIUD07E8X95eQ/__results___files/__results___107_1.png">
            <a:extLst>
              <a:ext uri="{FF2B5EF4-FFF2-40B4-BE49-F238E27FC236}">
                <a16:creationId xmlns:a16="http://schemas.microsoft.com/office/drawing/2014/main" id="{30DB65A1-C1BA-4B8F-B99B-1DDF5760CF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8182" y="646057"/>
            <a:ext cx="7019092" cy="3809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782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p:cNvSpPr>
            <a:spLocks noGrp="1"/>
          </p:cNvSpPr>
          <p:nvPr>
            <p:ph type="title"/>
          </p:nvPr>
        </p:nvSpPr>
        <p:spPr>
          <a:xfrm>
            <a:off x="225090" y="4892357"/>
            <a:ext cx="4175458" cy="1733730"/>
          </a:xfrm>
          <a:prstGeom prst="ellipse">
            <a:avLst/>
          </a:prstGeom>
        </p:spPr>
        <p:txBody>
          <a:bodyPr vert="horz" lIns="91440" tIns="45720" rIns="91440" bIns="45720" rtlCol="0" anchor="ctr">
            <a:normAutofit/>
          </a:bodyPr>
          <a:lstStyle/>
          <a:p>
            <a:pPr algn="ctr"/>
            <a:r>
              <a:rPr lang="en-US" sz="2400" kern="1200" dirty="0">
                <a:solidFill>
                  <a:schemeClr val="bg1"/>
                </a:solidFill>
                <a:latin typeface="+mj-lt"/>
                <a:ea typeface="+mj-ea"/>
                <a:cs typeface="+mj-cs"/>
              </a:rPr>
              <a:t>LCR (Lead Conversion Rate)</a:t>
            </a:r>
          </a:p>
        </p:txBody>
      </p:sp>
      <p:cxnSp>
        <p:nvCxnSpPr>
          <p:cNvPr id="79" name="Straight Connector 78">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51DFE47-6D7E-44B9-B693-59B87BFD2BC8}"/>
              </a:ext>
            </a:extLst>
          </p:cNvPr>
          <p:cNvSpPr txBox="1"/>
          <p:nvPr/>
        </p:nvSpPr>
        <p:spPr>
          <a:xfrm>
            <a:off x="5183583" y="4826158"/>
            <a:ext cx="6673136" cy="2285543"/>
          </a:xfrm>
          <a:prstGeom prst="rect">
            <a:avLst/>
          </a:prstGeom>
        </p:spPr>
        <p:txBody>
          <a:bodyPr vert="horz" lIns="91440" tIns="45720" rIns="91440" bIns="45720" rtlCol="0" anchor="ctr">
            <a:noAutofit/>
          </a:bodyPr>
          <a:lstStyle/>
          <a:p>
            <a:pPr defTabSz="914400">
              <a:lnSpc>
                <a:spcPct val="90000"/>
              </a:lnSpc>
              <a:spcAft>
                <a:spcPts val="600"/>
              </a:spcAft>
            </a:pPr>
            <a:r>
              <a:rPr lang="en-US" dirty="0">
                <a:solidFill>
                  <a:schemeClr val="bg1"/>
                </a:solidFill>
              </a:rPr>
              <a:t>Logistics regression model above create a lead score from 0-100. It will scale up the GLM probability 0-1 to 0-100 score. So a probability of 0.5. will mean score of 50. Based on our model we know a score of 35 will yield  approx. 80% lead conversion rate. This score we will fix as threshold for sales team to action in normal times as the CEO wants to aim for 80% conversion rate.</a:t>
            </a:r>
          </a:p>
          <a:p>
            <a:pPr indent="-228600" defTabSz="914400">
              <a:lnSpc>
                <a:spcPct val="90000"/>
              </a:lnSpc>
              <a:spcAft>
                <a:spcPts val="600"/>
              </a:spcAft>
              <a:buFont typeface="Arial" panose="020B0604020202020204" pitchFamily="34" charset="0"/>
              <a:buChar char="•"/>
            </a:pPr>
            <a:endParaRPr lang="en-US" sz="1600" dirty="0">
              <a:solidFill>
                <a:schemeClr val="bg1"/>
              </a:solidFill>
            </a:endParaRPr>
          </a:p>
        </p:txBody>
      </p:sp>
      <p:pic>
        <p:nvPicPr>
          <p:cNvPr id="3076" name="Picture 4">
            <a:extLst>
              <a:ext uri="{FF2B5EF4-FFF2-40B4-BE49-F238E27FC236}">
                <a16:creationId xmlns:a16="http://schemas.microsoft.com/office/drawing/2014/main" id="{AFBA7439-8196-4BF2-A113-FC71770DC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8668" y="297075"/>
            <a:ext cx="5052724" cy="368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737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p:cNvSpPr>
            <a:spLocks noGrp="1"/>
          </p:cNvSpPr>
          <p:nvPr>
            <p:ph type="title"/>
          </p:nvPr>
        </p:nvSpPr>
        <p:spPr>
          <a:xfrm>
            <a:off x="829092" y="4688274"/>
            <a:ext cx="4129090" cy="1733730"/>
          </a:xfrm>
          <a:prstGeom prst="ellipse">
            <a:avLst/>
          </a:prstGeom>
        </p:spPr>
        <p:txBody>
          <a:bodyPr vert="horz" lIns="91440" tIns="45720" rIns="91440" bIns="45720" rtlCol="0" anchor="ctr">
            <a:normAutofit/>
          </a:bodyPr>
          <a:lstStyle/>
          <a:p>
            <a:pPr algn="ctr"/>
            <a:r>
              <a:rPr lang="en-US" sz="2400" kern="1200" dirty="0">
                <a:solidFill>
                  <a:schemeClr val="bg1"/>
                </a:solidFill>
                <a:latin typeface="+mj-lt"/>
                <a:ea typeface="+mj-ea"/>
                <a:cs typeface="+mj-cs"/>
              </a:rPr>
              <a:t>Stats Comparison</a:t>
            </a:r>
          </a:p>
        </p:txBody>
      </p:sp>
      <p:cxnSp>
        <p:nvCxnSpPr>
          <p:cNvPr id="79" name="Straight Connector 78">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51DFE47-6D7E-44B9-B693-59B87BFD2BC8}"/>
              </a:ext>
            </a:extLst>
          </p:cNvPr>
          <p:cNvSpPr txBox="1"/>
          <p:nvPr/>
        </p:nvSpPr>
        <p:spPr>
          <a:xfrm>
            <a:off x="4958182" y="4572457"/>
            <a:ext cx="6673136" cy="2285543"/>
          </a:xfrm>
          <a:prstGeom prst="rect">
            <a:avLst/>
          </a:prstGeom>
        </p:spPr>
        <p:txBody>
          <a:bodyPr vert="horz" lIns="91440" tIns="45720" rIns="91440" bIns="45720" rtlCol="0" anchor="ctr">
            <a:noAutofit/>
          </a:bodyPr>
          <a:lstStyle/>
          <a:p>
            <a:pPr indent="-228600" defTabSz="914400">
              <a:lnSpc>
                <a:spcPct val="90000"/>
              </a:lnSpc>
              <a:spcAft>
                <a:spcPts val="600"/>
              </a:spcAft>
              <a:buFont typeface="Arial" panose="020B0604020202020204" pitchFamily="34" charset="0"/>
              <a:buChar char="•"/>
            </a:pPr>
            <a:endParaRPr lang="en-US" sz="1600" dirty="0">
              <a:solidFill>
                <a:schemeClr val="bg1"/>
              </a:solidFill>
            </a:endParaRPr>
          </a:p>
        </p:txBody>
      </p:sp>
      <p:graphicFrame>
        <p:nvGraphicFramePr>
          <p:cNvPr id="3" name="Table 2">
            <a:extLst>
              <a:ext uri="{FF2B5EF4-FFF2-40B4-BE49-F238E27FC236}">
                <a16:creationId xmlns:a16="http://schemas.microsoft.com/office/drawing/2014/main" id="{ED1DE7BC-8083-4367-BB69-76FB2880D1DA}"/>
              </a:ext>
            </a:extLst>
          </p:cNvPr>
          <p:cNvGraphicFramePr>
            <a:graphicFrameLocks noGrp="1"/>
          </p:cNvGraphicFramePr>
          <p:nvPr>
            <p:extLst>
              <p:ext uri="{D42A27DB-BD31-4B8C-83A1-F6EECF244321}">
                <p14:modId xmlns:p14="http://schemas.microsoft.com/office/powerpoint/2010/main" val="3095828162"/>
              </p:ext>
            </p:extLst>
          </p:nvPr>
        </p:nvGraphicFramePr>
        <p:xfrm>
          <a:off x="1417983" y="387892"/>
          <a:ext cx="8759688" cy="3936180"/>
        </p:xfrm>
        <a:graphic>
          <a:graphicData uri="http://schemas.openxmlformats.org/drawingml/2006/table">
            <a:tbl>
              <a:tblPr firstRow="1" bandRow="1">
                <a:tableStyleId>{073A0DAA-6AF3-43AB-8588-CEC1D06C72B9}</a:tableStyleId>
              </a:tblPr>
              <a:tblGrid>
                <a:gridCol w="2919896">
                  <a:extLst>
                    <a:ext uri="{9D8B030D-6E8A-4147-A177-3AD203B41FA5}">
                      <a16:colId xmlns:a16="http://schemas.microsoft.com/office/drawing/2014/main" val="885947686"/>
                    </a:ext>
                  </a:extLst>
                </a:gridCol>
                <a:gridCol w="2919896">
                  <a:extLst>
                    <a:ext uri="{9D8B030D-6E8A-4147-A177-3AD203B41FA5}">
                      <a16:colId xmlns:a16="http://schemas.microsoft.com/office/drawing/2014/main" val="1003992639"/>
                    </a:ext>
                  </a:extLst>
                </a:gridCol>
                <a:gridCol w="2919896">
                  <a:extLst>
                    <a:ext uri="{9D8B030D-6E8A-4147-A177-3AD203B41FA5}">
                      <a16:colId xmlns:a16="http://schemas.microsoft.com/office/drawing/2014/main" val="795122654"/>
                    </a:ext>
                  </a:extLst>
                </a:gridCol>
              </a:tblGrid>
              <a:tr h="457910">
                <a:tc>
                  <a:txBody>
                    <a:bodyPr/>
                    <a:lstStyle/>
                    <a:p>
                      <a:endParaRPr lang="en-US" dirty="0"/>
                    </a:p>
                  </a:txBody>
                  <a:tcPr/>
                </a:tc>
                <a:tc>
                  <a:txBody>
                    <a:bodyPr/>
                    <a:lstStyle/>
                    <a:p>
                      <a:pPr algn="ctr"/>
                      <a:r>
                        <a:rPr lang="en-US" dirty="0"/>
                        <a:t>Train Data (%)</a:t>
                      </a:r>
                    </a:p>
                  </a:txBody>
                  <a:tcPr/>
                </a:tc>
                <a:tc>
                  <a:txBody>
                    <a:bodyPr/>
                    <a:lstStyle/>
                    <a:p>
                      <a:pPr algn="ctr"/>
                      <a:r>
                        <a:rPr lang="en-US" dirty="0"/>
                        <a:t>Test Data (%)</a:t>
                      </a:r>
                    </a:p>
                  </a:txBody>
                  <a:tcPr/>
                </a:tc>
                <a:extLst>
                  <a:ext uri="{0D108BD9-81ED-4DB2-BD59-A6C34878D82A}">
                    <a16:rowId xmlns:a16="http://schemas.microsoft.com/office/drawing/2014/main" val="36693521"/>
                  </a:ext>
                </a:extLst>
              </a:tr>
              <a:tr h="457910">
                <a:tc>
                  <a:txBody>
                    <a:bodyPr/>
                    <a:lstStyle/>
                    <a:p>
                      <a:r>
                        <a:rPr lang="en-US" dirty="0"/>
                        <a:t>Accuracy</a:t>
                      </a:r>
                    </a:p>
                  </a:txBody>
                  <a:tcPr/>
                </a:tc>
                <a:tc>
                  <a:txBody>
                    <a:bodyPr/>
                    <a:lstStyle/>
                    <a:p>
                      <a:pPr algn="ctr"/>
                      <a:r>
                        <a:rPr lang="en-US" dirty="0"/>
                        <a:t>77.3</a:t>
                      </a:r>
                    </a:p>
                  </a:txBody>
                  <a:tcPr/>
                </a:tc>
                <a:tc>
                  <a:txBody>
                    <a:bodyPr/>
                    <a:lstStyle/>
                    <a:p>
                      <a:pPr algn="ctr"/>
                      <a:r>
                        <a:rPr lang="en-US" dirty="0"/>
                        <a:t>75.3</a:t>
                      </a:r>
                    </a:p>
                  </a:txBody>
                  <a:tcPr/>
                </a:tc>
                <a:extLst>
                  <a:ext uri="{0D108BD9-81ED-4DB2-BD59-A6C34878D82A}">
                    <a16:rowId xmlns:a16="http://schemas.microsoft.com/office/drawing/2014/main" val="1498138695"/>
                  </a:ext>
                </a:extLst>
              </a:tr>
              <a:tr h="457910">
                <a:tc>
                  <a:txBody>
                    <a:bodyPr/>
                    <a:lstStyle/>
                    <a:p>
                      <a:r>
                        <a:rPr lang="en-US" dirty="0"/>
                        <a:t>Sensitivity</a:t>
                      </a:r>
                    </a:p>
                  </a:txBody>
                  <a:tcPr/>
                </a:tc>
                <a:tc>
                  <a:txBody>
                    <a:bodyPr/>
                    <a:lstStyle/>
                    <a:p>
                      <a:pPr algn="ctr"/>
                      <a:r>
                        <a:rPr lang="en-US" dirty="0"/>
                        <a:t>84.5</a:t>
                      </a:r>
                    </a:p>
                  </a:txBody>
                  <a:tcPr/>
                </a:tc>
                <a:tc>
                  <a:txBody>
                    <a:bodyPr/>
                    <a:lstStyle/>
                    <a:p>
                      <a:pPr algn="ctr"/>
                      <a:r>
                        <a:rPr lang="en-US" dirty="0"/>
                        <a:t>83.3</a:t>
                      </a:r>
                    </a:p>
                  </a:txBody>
                  <a:tcPr/>
                </a:tc>
                <a:extLst>
                  <a:ext uri="{0D108BD9-81ED-4DB2-BD59-A6C34878D82A}">
                    <a16:rowId xmlns:a16="http://schemas.microsoft.com/office/drawing/2014/main" val="1943518174"/>
                  </a:ext>
                </a:extLst>
              </a:tr>
              <a:tr h="457910">
                <a:tc>
                  <a:txBody>
                    <a:bodyPr/>
                    <a:lstStyle/>
                    <a:p>
                      <a:r>
                        <a:rPr lang="en-US" dirty="0"/>
                        <a:t>Specificity</a:t>
                      </a:r>
                    </a:p>
                  </a:txBody>
                  <a:tcPr/>
                </a:tc>
                <a:tc>
                  <a:txBody>
                    <a:bodyPr/>
                    <a:lstStyle/>
                    <a:p>
                      <a:pPr algn="ctr"/>
                      <a:r>
                        <a:rPr lang="en-US" dirty="0"/>
                        <a:t>72.2</a:t>
                      </a:r>
                    </a:p>
                  </a:txBody>
                  <a:tcPr/>
                </a:tc>
                <a:tc>
                  <a:txBody>
                    <a:bodyPr/>
                    <a:lstStyle/>
                    <a:p>
                      <a:pPr algn="ctr"/>
                      <a:r>
                        <a:rPr lang="en-US" dirty="0"/>
                        <a:t>70.0</a:t>
                      </a:r>
                    </a:p>
                  </a:txBody>
                  <a:tcPr/>
                </a:tc>
                <a:extLst>
                  <a:ext uri="{0D108BD9-81ED-4DB2-BD59-A6C34878D82A}">
                    <a16:rowId xmlns:a16="http://schemas.microsoft.com/office/drawing/2014/main" val="3584327866"/>
                  </a:ext>
                </a:extLst>
              </a:tr>
              <a:tr h="457910">
                <a:tc>
                  <a:txBody>
                    <a:bodyPr/>
                    <a:lstStyle/>
                    <a:p>
                      <a:r>
                        <a:rPr lang="en-US" dirty="0"/>
                        <a:t>Precision</a:t>
                      </a:r>
                    </a:p>
                  </a:txBody>
                  <a:tcPr/>
                </a:tc>
                <a:tc>
                  <a:txBody>
                    <a:bodyPr/>
                    <a:lstStyle/>
                    <a:p>
                      <a:pPr algn="ctr"/>
                      <a:r>
                        <a:rPr lang="en-US" dirty="0"/>
                        <a:t>68.3</a:t>
                      </a:r>
                    </a:p>
                  </a:txBody>
                  <a:tcPr/>
                </a:tc>
                <a:tc>
                  <a:txBody>
                    <a:bodyPr/>
                    <a:lstStyle/>
                    <a:p>
                      <a:pPr algn="ctr"/>
                      <a:r>
                        <a:rPr lang="en-US" dirty="0"/>
                        <a:t>64.5</a:t>
                      </a:r>
                    </a:p>
                  </a:txBody>
                  <a:tcPr/>
                </a:tc>
                <a:extLst>
                  <a:ext uri="{0D108BD9-81ED-4DB2-BD59-A6C34878D82A}">
                    <a16:rowId xmlns:a16="http://schemas.microsoft.com/office/drawing/2014/main" val="2539704731"/>
                  </a:ext>
                </a:extLst>
              </a:tr>
              <a:tr h="457910">
                <a:tc>
                  <a:txBody>
                    <a:bodyPr/>
                    <a:lstStyle/>
                    <a:p>
                      <a:r>
                        <a:rPr lang="en-US" dirty="0"/>
                        <a:t>Recall</a:t>
                      </a:r>
                    </a:p>
                  </a:txBody>
                  <a:tcPr/>
                </a:tc>
                <a:tc>
                  <a:txBody>
                    <a:bodyPr/>
                    <a:lstStyle/>
                    <a:p>
                      <a:pPr algn="ctr"/>
                      <a:r>
                        <a:rPr lang="en-US" dirty="0"/>
                        <a:t>84.53</a:t>
                      </a:r>
                    </a:p>
                  </a:txBody>
                  <a:tcPr/>
                </a:tc>
                <a:tc>
                  <a:txBody>
                    <a:bodyPr/>
                    <a:lstStyle/>
                    <a:p>
                      <a:pPr algn="ctr"/>
                      <a:r>
                        <a:rPr lang="en-US" dirty="0"/>
                        <a:t>83.3</a:t>
                      </a:r>
                    </a:p>
                  </a:txBody>
                  <a:tcPr/>
                </a:tc>
                <a:extLst>
                  <a:ext uri="{0D108BD9-81ED-4DB2-BD59-A6C34878D82A}">
                    <a16:rowId xmlns:a16="http://schemas.microsoft.com/office/drawing/2014/main" val="2236929327"/>
                  </a:ext>
                </a:extLst>
              </a:tr>
              <a:tr h="1019663">
                <a:tc>
                  <a:txBody>
                    <a:bodyPr/>
                    <a:lstStyle/>
                    <a:p>
                      <a:r>
                        <a:rPr lang="en-US" dirty="0"/>
                        <a:t>Lead Conversion Ratio</a:t>
                      </a:r>
                    </a:p>
                    <a:p>
                      <a:r>
                        <a:rPr lang="en-US" dirty="0"/>
                        <a:t>(Total leads actually converted/ total leads predicted)</a:t>
                      </a:r>
                    </a:p>
                  </a:txBody>
                  <a:tcPr/>
                </a:tc>
                <a:tc>
                  <a:txBody>
                    <a:bodyPr/>
                    <a:lstStyle/>
                    <a:p>
                      <a:pPr algn="ctr"/>
                      <a:r>
                        <a:rPr lang="en-US" dirty="0"/>
                        <a:t>80.8</a:t>
                      </a:r>
                    </a:p>
                  </a:txBody>
                  <a:tcPr/>
                </a:tc>
                <a:tc>
                  <a:txBody>
                    <a:bodyPr/>
                    <a:lstStyle/>
                    <a:p>
                      <a:pPr algn="ctr"/>
                      <a:r>
                        <a:rPr lang="en-US" dirty="0"/>
                        <a:t>77.4</a:t>
                      </a:r>
                    </a:p>
                  </a:txBody>
                  <a:tcPr/>
                </a:tc>
                <a:extLst>
                  <a:ext uri="{0D108BD9-81ED-4DB2-BD59-A6C34878D82A}">
                    <a16:rowId xmlns:a16="http://schemas.microsoft.com/office/drawing/2014/main" val="3102443267"/>
                  </a:ext>
                </a:extLst>
              </a:tr>
            </a:tbl>
          </a:graphicData>
        </a:graphic>
      </p:graphicFrame>
      <p:sp>
        <p:nvSpPr>
          <p:cNvPr id="8" name="Title 1">
            <a:extLst>
              <a:ext uri="{FF2B5EF4-FFF2-40B4-BE49-F238E27FC236}">
                <a16:creationId xmlns:a16="http://schemas.microsoft.com/office/drawing/2014/main" id="{5ADD91B3-4382-4EA0-B832-561F5F4C6057}"/>
              </a:ext>
            </a:extLst>
          </p:cNvPr>
          <p:cNvSpPr txBox="1">
            <a:spLocks/>
          </p:cNvSpPr>
          <p:nvPr/>
        </p:nvSpPr>
        <p:spPr>
          <a:xfrm>
            <a:off x="4958182" y="4706827"/>
            <a:ext cx="4175458" cy="1733730"/>
          </a:xfrm>
          <a:prstGeom prst="ellipse">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endParaRPr lang="en-US" sz="2400" dirty="0">
              <a:solidFill>
                <a:schemeClr val="bg1"/>
              </a:solidFill>
              <a:latin typeface="+mj-lt"/>
              <a:cs typeface="+mj-cs"/>
            </a:endParaRPr>
          </a:p>
        </p:txBody>
      </p:sp>
      <p:sp>
        <p:nvSpPr>
          <p:cNvPr id="4" name="Rectangle 3">
            <a:extLst>
              <a:ext uri="{FF2B5EF4-FFF2-40B4-BE49-F238E27FC236}">
                <a16:creationId xmlns:a16="http://schemas.microsoft.com/office/drawing/2014/main" id="{BF3EBB51-E39C-4243-9C36-C6970EC96E74}"/>
              </a:ext>
            </a:extLst>
          </p:cNvPr>
          <p:cNvSpPr/>
          <p:nvPr/>
        </p:nvSpPr>
        <p:spPr>
          <a:xfrm>
            <a:off x="5104420" y="4820601"/>
            <a:ext cx="6673136" cy="1754326"/>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The final model on trained data set has high sensitivity (&gt;80%) and high lead conversion ratio (80.8%) as per the ask.</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After running the model on test data, Sensitivity still remains at 83.3% and LCR at 77.4% indicating model is quite stable and not overfit.</a:t>
            </a:r>
            <a:endParaRPr lang="en-US" dirty="0"/>
          </a:p>
        </p:txBody>
      </p:sp>
    </p:spTree>
    <p:extLst>
      <p:ext uri="{BB962C8B-B14F-4D97-AF65-F5344CB8AC3E}">
        <p14:creationId xmlns:p14="http://schemas.microsoft.com/office/powerpoint/2010/main" val="3096228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300" y="42382"/>
            <a:ext cx="9313817" cy="856138"/>
          </a:xfrm>
        </p:spPr>
        <p:txBody>
          <a:bodyPr>
            <a:normAutofit/>
          </a:bodyPr>
          <a:lstStyle/>
          <a:p>
            <a:pPr algn="ctr"/>
            <a:r>
              <a:rPr lang="en-IN" sz="3200" dirty="0"/>
              <a:t>Executive Summary</a:t>
            </a:r>
          </a:p>
        </p:txBody>
      </p:sp>
      <p:graphicFrame>
        <p:nvGraphicFramePr>
          <p:cNvPr id="3" name="Table 2">
            <a:extLst>
              <a:ext uri="{FF2B5EF4-FFF2-40B4-BE49-F238E27FC236}">
                <a16:creationId xmlns:a16="http://schemas.microsoft.com/office/drawing/2014/main" id="{14BD9D9F-A8E3-4D11-8A08-97A3E43338A2}"/>
              </a:ext>
            </a:extLst>
          </p:cNvPr>
          <p:cNvGraphicFramePr>
            <a:graphicFrameLocks noGrp="1"/>
          </p:cNvGraphicFramePr>
          <p:nvPr>
            <p:extLst>
              <p:ext uri="{D42A27DB-BD31-4B8C-83A1-F6EECF244321}">
                <p14:modId xmlns:p14="http://schemas.microsoft.com/office/powerpoint/2010/main" val="3238474413"/>
              </p:ext>
            </p:extLst>
          </p:nvPr>
        </p:nvGraphicFramePr>
        <p:xfrm>
          <a:off x="1060174" y="1232452"/>
          <a:ext cx="10933043" cy="4996069"/>
        </p:xfrm>
        <a:graphic>
          <a:graphicData uri="http://schemas.openxmlformats.org/drawingml/2006/table">
            <a:tbl>
              <a:tblPr firstRow="1" bandRow="1">
                <a:tableStyleId>{7E9639D4-E3E2-4D34-9284-5A2195B3D0D7}</a:tableStyleId>
              </a:tblPr>
              <a:tblGrid>
                <a:gridCol w="3438840">
                  <a:extLst>
                    <a:ext uri="{9D8B030D-6E8A-4147-A177-3AD203B41FA5}">
                      <a16:colId xmlns:a16="http://schemas.microsoft.com/office/drawing/2014/main" val="3917128121"/>
                    </a:ext>
                  </a:extLst>
                </a:gridCol>
                <a:gridCol w="7494203">
                  <a:extLst>
                    <a:ext uri="{9D8B030D-6E8A-4147-A177-3AD203B41FA5}">
                      <a16:colId xmlns:a16="http://schemas.microsoft.com/office/drawing/2014/main" val="263729024"/>
                    </a:ext>
                  </a:extLst>
                </a:gridCol>
              </a:tblGrid>
              <a:tr h="1321635">
                <a:tc>
                  <a:txBody>
                    <a:bodyPr/>
                    <a:lstStyle/>
                    <a:p>
                      <a:pPr algn="ctr"/>
                      <a:endParaRPr lang="en-US" dirty="0"/>
                    </a:p>
                  </a:txBody>
                  <a:tcPr anchor="ctr"/>
                </a:tc>
                <a:tc>
                  <a:txBody>
                    <a:bodyPr/>
                    <a:lstStyle/>
                    <a:p>
                      <a:pPr algn="ctr"/>
                      <a:r>
                        <a:rPr lang="en-US" dirty="0"/>
                        <a:t>Inference</a:t>
                      </a:r>
                    </a:p>
                  </a:txBody>
                  <a:tcPr anchor="ctr"/>
                </a:tc>
                <a:extLst>
                  <a:ext uri="{0D108BD9-81ED-4DB2-BD59-A6C34878D82A}">
                    <a16:rowId xmlns:a16="http://schemas.microsoft.com/office/drawing/2014/main" val="1348493879"/>
                  </a:ext>
                </a:extLst>
              </a:tr>
              <a:tr h="1837217">
                <a:tc>
                  <a:txBody>
                    <a:bodyPr/>
                    <a:lstStyle/>
                    <a:p>
                      <a:pPr algn="l"/>
                      <a:r>
                        <a:rPr lang="it-IT" sz="1800" b="1" i="0" kern="1200" dirty="0">
                          <a:solidFill>
                            <a:schemeClr val="tx1"/>
                          </a:solidFill>
                          <a:effectLst/>
                          <a:latin typeface="+mn-lt"/>
                          <a:ea typeface="+mn-ea"/>
                          <a:cs typeface="+mn-cs"/>
                        </a:rPr>
                        <a:t>Factors affecting the lead scores</a:t>
                      </a:r>
                    </a:p>
                  </a:txBody>
                  <a:tcPr anchor="ctr"/>
                </a:tc>
                <a:tc>
                  <a:txBody>
                    <a:bodyPr/>
                    <a:lstStyle/>
                    <a:p>
                      <a:pPr marL="171450" marR="0" indent="-171450">
                        <a:lnSpc>
                          <a:spcPct val="115000"/>
                        </a:lnSpc>
                        <a:spcBef>
                          <a:spcPts val="0"/>
                        </a:spcBef>
                        <a:spcAft>
                          <a:spcPts val="0"/>
                        </a:spcAft>
                        <a:buFont typeface="Arial" panose="020B0604020202020204" pitchFamily="34" charset="0"/>
                        <a:buChar char="•"/>
                      </a:pPr>
                      <a:r>
                        <a:rPr lang="en-US" sz="1100" b="1" i="1" kern="1200" dirty="0" err="1">
                          <a:solidFill>
                            <a:schemeClr val="tx1"/>
                          </a:solidFill>
                          <a:effectLst/>
                          <a:latin typeface="Arial" panose="020B0604020202020204" pitchFamily="34" charset="0"/>
                          <a:ea typeface="Times New Roman" panose="02020603050405020304" pitchFamily="18" charset="0"/>
                          <a:cs typeface="+mn-cs"/>
                        </a:rPr>
                        <a:t>Lead_Source_Welingak</a:t>
                      </a:r>
                      <a:r>
                        <a:rPr lang="en-US" sz="1100" b="1" i="1" kern="1200" dirty="0">
                          <a:solidFill>
                            <a:schemeClr val="tx1"/>
                          </a:solidFill>
                          <a:effectLst/>
                          <a:latin typeface="Arial" panose="020B0604020202020204" pitchFamily="34" charset="0"/>
                          <a:ea typeface="Times New Roman" panose="02020603050405020304" pitchFamily="18" charset="0"/>
                          <a:cs typeface="+mn-cs"/>
                        </a:rPr>
                        <a:t> Website,</a:t>
                      </a:r>
                    </a:p>
                    <a:p>
                      <a:pPr marL="171450" marR="0" lvl="0" indent="-1714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100" b="1" i="1" kern="1200" dirty="0" err="1">
                          <a:solidFill>
                            <a:schemeClr val="tx1"/>
                          </a:solidFill>
                          <a:effectLst/>
                          <a:latin typeface="Arial" panose="020B0604020202020204" pitchFamily="34" charset="0"/>
                          <a:ea typeface="Times New Roman" panose="02020603050405020304" pitchFamily="18" charset="0"/>
                          <a:cs typeface="+mn-cs"/>
                        </a:rPr>
                        <a:t>Lead_Source_Reference</a:t>
                      </a:r>
                      <a:endParaRPr lang="en-US" sz="1100" b="1" i="1" kern="1200" dirty="0">
                        <a:solidFill>
                          <a:schemeClr val="tx1"/>
                        </a:solidFill>
                        <a:effectLst/>
                        <a:latin typeface="Arial" panose="020B0604020202020204" pitchFamily="34" charset="0"/>
                        <a:ea typeface="Arial" panose="020B0604020202020204" pitchFamily="34" charset="0"/>
                        <a:cs typeface="+mn-cs"/>
                      </a:endParaRPr>
                    </a:p>
                    <a:p>
                      <a:pPr marL="171450" marR="0" lvl="0" indent="-1714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100" b="1" i="1" kern="1200" dirty="0" err="1">
                          <a:solidFill>
                            <a:schemeClr val="tx1"/>
                          </a:solidFill>
                          <a:effectLst/>
                          <a:latin typeface="Arial" panose="020B0604020202020204" pitchFamily="34" charset="0"/>
                          <a:ea typeface="Times New Roman" panose="02020603050405020304" pitchFamily="18" charset="0"/>
                          <a:cs typeface="+mn-cs"/>
                        </a:rPr>
                        <a:t>LastActivity_Had</a:t>
                      </a:r>
                      <a:r>
                        <a:rPr lang="en-US" sz="1100" b="1" i="1" kern="1200" dirty="0">
                          <a:solidFill>
                            <a:schemeClr val="tx1"/>
                          </a:solidFill>
                          <a:effectLst/>
                          <a:latin typeface="Arial" panose="020B0604020202020204" pitchFamily="34" charset="0"/>
                          <a:ea typeface="Times New Roman" panose="02020603050405020304" pitchFamily="18" charset="0"/>
                          <a:cs typeface="+mn-cs"/>
                        </a:rPr>
                        <a:t> a Phone Conversation</a:t>
                      </a:r>
                    </a:p>
                    <a:p>
                      <a:pPr marL="0" marR="0" lvl="0" indent="0" algn="l" defTabSz="914400" rtl="0" eaLnBrk="1" fontAlgn="auto" latinLnBrk="0" hangingPunct="1">
                        <a:lnSpc>
                          <a:spcPct val="115000"/>
                        </a:lnSpc>
                        <a:spcBef>
                          <a:spcPts val="0"/>
                        </a:spcBef>
                        <a:spcAft>
                          <a:spcPts val="0"/>
                        </a:spcAft>
                        <a:buClrTx/>
                        <a:buSzTx/>
                        <a:buFontTx/>
                        <a:buNone/>
                        <a:tabLst/>
                        <a:defRPr/>
                      </a:pPr>
                      <a:endParaRPr lang="en-US" sz="1100" b="1" i="1" kern="1200" dirty="0">
                        <a:solidFill>
                          <a:schemeClr val="tx1"/>
                        </a:solidFill>
                        <a:effectLst/>
                        <a:latin typeface="Arial" panose="020B0604020202020204" pitchFamily="34" charset="0"/>
                        <a:ea typeface="Arial" panose="020B0604020202020204" pitchFamily="34" charset="0"/>
                        <a:cs typeface="+mn-cs"/>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US" sz="1100" b="1" i="1" kern="1200" dirty="0">
                          <a:solidFill>
                            <a:schemeClr val="tx1"/>
                          </a:solidFill>
                          <a:effectLst/>
                          <a:latin typeface="Arial" panose="020B0604020202020204" pitchFamily="34" charset="0"/>
                          <a:cs typeface="+mn-cs"/>
                        </a:rPr>
                        <a:t>Conversion Rate of reference leads and leads through </a:t>
                      </a:r>
                      <a:r>
                        <a:rPr lang="en-US" sz="1100" b="1" i="1" kern="1200" dirty="0" err="1">
                          <a:solidFill>
                            <a:schemeClr val="tx1"/>
                          </a:solidFill>
                          <a:effectLst/>
                          <a:latin typeface="Arial" panose="020B0604020202020204" pitchFamily="34" charset="0"/>
                          <a:cs typeface="+mn-cs"/>
                        </a:rPr>
                        <a:t>welingak</a:t>
                      </a:r>
                      <a:r>
                        <a:rPr lang="en-US" sz="1100" b="1" i="1" kern="1200" dirty="0">
                          <a:solidFill>
                            <a:schemeClr val="tx1"/>
                          </a:solidFill>
                          <a:effectLst/>
                          <a:latin typeface="Arial" panose="020B0604020202020204" pitchFamily="34" charset="0"/>
                          <a:cs typeface="+mn-cs"/>
                        </a:rPr>
                        <a:t> website is quite high. So more leads should be generated using this feature.</a:t>
                      </a:r>
                      <a:endParaRPr lang="en-US" sz="1100" b="1" i="1" kern="1200" dirty="0">
                        <a:solidFill>
                          <a:schemeClr val="tx1"/>
                        </a:solidFill>
                        <a:effectLst/>
                        <a:latin typeface="Arial" panose="020B0604020202020204" pitchFamily="34" charset="0"/>
                        <a:ea typeface="Arial" panose="020B0604020202020204" pitchFamily="34" charset="0"/>
                        <a:cs typeface="+mn-cs"/>
                      </a:endParaRPr>
                    </a:p>
                    <a:p>
                      <a:pPr marL="0" marR="0">
                        <a:lnSpc>
                          <a:spcPct val="115000"/>
                        </a:lnSpc>
                        <a:spcBef>
                          <a:spcPts val="0"/>
                        </a:spcBef>
                        <a:spcAft>
                          <a:spcPts val="0"/>
                        </a:spcAft>
                      </a:pPr>
                      <a:endParaRPr lang="en-US" sz="1100" b="1" i="1" kern="1200" dirty="0">
                        <a:solidFill>
                          <a:schemeClr val="tx1"/>
                        </a:solidFill>
                        <a:effectLst/>
                        <a:latin typeface="Arial" panose="020B0604020202020204" pitchFamily="34" charset="0"/>
                        <a:ea typeface="Arial" panose="020B0604020202020204" pitchFamily="34" charset="0"/>
                        <a:cs typeface="+mn-cs"/>
                      </a:endParaRPr>
                    </a:p>
                  </a:txBody>
                  <a:tcPr marL="68580" marR="68580" marT="0" marB="0" anchor="ctr"/>
                </a:tc>
                <a:extLst>
                  <a:ext uri="{0D108BD9-81ED-4DB2-BD59-A6C34878D82A}">
                    <a16:rowId xmlns:a16="http://schemas.microsoft.com/office/drawing/2014/main" val="1043671764"/>
                  </a:ext>
                </a:extLst>
              </a:tr>
              <a:tr h="1837217">
                <a:tc>
                  <a:txBody>
                    <a:bodyPr/>
                    <a:lstStyle/>
                    <a:p>
                      <a:pPr algn="l"/>
                      <a:r>
                        <a:rPr lang="it-IT" sz="1800" b="1" i="0" kern="1200" dirty="0">
                          <a:solidFill>
                            <a:schemeClr val="tx1"/>
                          </a:solidFill>
                          <a:effectLst/>
                          <a:latin typeface="+mn-lt"/>
                          <a:ea typeface="+mn-ea"/>
                          <a:cs typeface="+mn-cs"/>
                        </a:rPr>
                        <a:t>Factors where focus is needed to increase lead scores</a:t>
                      </a:r>
                    </a:p>
                  </a:txBody>
                  <a:tcPr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b="1" i="1" kern="1200" dirty="0">
                          <a:solidFill>
                            <a:schemeClr val="tx1"/>
                          </a:solidFill>
                          <a:effectLst/>
                          <a:latin typeface="Arial" panose="020B0604020202020204" pitchFamily="34" charset="0"/>
                          <a:cs typeface="+mn-cs"/>
                        </a:rPr>
                        <a:t>Generate more leads from </a:t>
                      </a:r>
                      <a:r>
                        <a:rPr lang="en-US" sz="1100" b="1" i="1" u="sng" kern="1200" dirty="0">
                          <a:solidFill>
                            <a:schemeClr val="tx1"/>
                          </a:solidFill>
                          <a:effectLst/>
                          <a:latin typeface="Arial" panose="020B0604020202020204" pitchFamily="34" charset="0"/>
                          <a:cs typeface="+mn-cs"/>
                        </a:rPr>
                        <a:t>Lead Add Form </a:t>
                      </a:r>
                      <a:r>
                        <a:rPr lang="en-US" sz="1100" b="1" i="1" kern="1200" dirty="0">
                          <a:solidFill>
                            <a:schemeClr val="tx1"/>
                          </a:solidFill>
                          <a:effectLst/>
                          <a:latin typeface="Arial" panose="020B0604020202020204" pitchFamily="34" charset="0"/>
                          <a:cs typeface="+mn-cs"/>
                        </a:rPr>
                        <a:t>as the conversion percentage is clearly very high to improve overall lead conversion rate</a:t>
                      </a:r>
                    </a:p>
                    <a:p>
                      <a:pPr marL="0" marR="0" lvl="0" indent="0" algn="l" defTabSz="914400" rtl="0" eaLnBrk="1" fontAlgn="auto" latinLnBrk="0" hangingPunct="1">
                        <a:lnSpc>
                          <a:spcPct val="115000"/>
                        </a:lnSpc>
                        <a:spcBef>
                          <a:spcPts val="0"/>
                        </a:spcBef>
                        <a:spcAft>
                          <a:spcPts val="0"/>
                        </a:spcAft>
                        <a:buClrTx/>
                        <a:buSzTx/>
                        <a:buFontTx/>
                        <a:buNone/>
                        <a:tabLst/>
                        <a:defRPr/>
                      </a:pPr>
                      <a:endParaRPr lang="en-US" sz="1100" b="1" i="1" kern="1200" dirty="0">
                        <a:solidFill>
                          <a:schemeClr val="tx1"/>
                        </a:solidFill>
                        <a:effectLst/>
                        <a:latin typeface="Arial" panose="020B0604020202020204" pitchFamily="34" charset="0"/>
                        <a:cs typeface="+mn-cs"/>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US" sz="1100" b="1" i="1" kern="1200" dirty="0">
                          <a:solidFill>
                            <a:schemeClr val="tx1"/>
                          </a:solidFill>
                          <a:effectLst/>
                          <a:latin typeface="Arial" panose="020B0604020202020204" pitchFamily="34" charset="0"/>
                          <a:cs typeface="+mn-cs"/>
                        </a:rPr>
                        <a:t>People who spent more time on X Education website should be targeted as they have clear higher percentage conversion rate</a:t>
                      </a:r>
                    </a:p>
                    <a:p>
                      <a:pPr marL="0" marR="0" lvl="0" indent="0" algn="l" defTabSz="914400" rtl="0" eaLnBrk="1" fontAlgn="auto" latinLnBrk="0" hangingPunct="1">
                        <a:lnSpc>
                          <a:spcPct val="115000"/>
                        </a:lnSpc>
                        <a:spcBef>
                          <a:spcPts val="0"/>
                        </a:spcBef>
                        <a:spcAft>
                          <a:spcPts val="0"/>
                        </a:spcAft>
                        <a:buClrTx/>
                        <a:buSzTx/>
                        <a:buFontTx/>
                        <a:buNone/>
                        <a:tabLst/>
                        <a:defRPr/>
                      </a:pPr>
                      <a:endParaRPr lang="en-US" sz="1100" b="1" i="1" kern="1200" dirty="0">
                        <a:solidFill>
                          <a:schemeClr val="tx1"/>
                        </a:solidFill>
                        <a:effectLst/>
                        <a:latin typeface="Arial" panose="020B0604020202020204" pitchFamily="34" charset="0"/>
                        <a:cs typeface="+mn-cs"/>
                      </a:endParaRPr>
                    </a:p>
                    <a:p>
                      <a:pPr marL="0" marR="0">
                        <a:lnSpc>
                          <a:spcPct val="115000"/>
                        </a:lnSpc>
                        <a:spcBef>
                          <a:spcPts val="0"/>
                        </a:spcBef>
                        <a:spcAft>
                          <a:spcPts val="0"/>
                        </a:spcAft>
                      </a:pPr>
                      <a:endParaRPr lang="en-US" sz="1100" b="1" i="1" kern="1200" dirty="0">
                        <a:solidFill>
                          <a:schemeClr val="tx1"/>
                        </a:solidFill>
                        <a:effectLst/>
                        <a:latin typeface="Arial" panose="020B0604020202020204" pitchFamily="34" charset="0"/>
                        <a:ea typeface="Arial" panose="020B0604020202020204" pitchFamily="34" charset="0"/>
                        <a:cs typeface="+mn-cs"/>
                      </a:endParaRPr>
                    </a:p>
                  </a:txBody>
                  <a:tcPr marL="68580" marR="68580" marT="0" marB="0" anchor="ctr"/>
                </a:tc>
                <a:extLst>
                  <a:ext uri="{0D108BD9-81ED-4DB2-BD59-A6C34878D82A}">
                    <a16:rowId xmlns:a16="http://schemas.microsoft.com/office/drawing/2014/main" val="3276007168"/>
                  </a:ext>
                </a:extLst>
              </a:tr>
            </a:tbl>
          </a:graphicData>
        </a:graphic>
      </p:graphicFrame>
    </p:spTree>
    <p:extLst>
      <p:ext uri="{BB962C8B-B14F-4D97-AF65-F5344CB8AC3E}">
        <p14:creationId xmlns:p14="http://schemas.microsoft.com/office/powerpoint/2010/main" val="3095347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TotalTime>
  <Words>686</Words>
  <Application>Microsoft Office PowerPoint</Application>
  <PresentationFormat>Widescreen</PresentationFormat>
  <Paragraphs>85</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Times New Roman</vt:lpstr>
      <vt:lpstr>Tw Cen MT</vt:lpstr>
      <vt:lpstr>Wingdings</vt:lpstr>
      <vt:lpstr>Office Theme</vt:lpstr>
      <vt:lpstr>X Education Lead Scoring CASE STUDY   REPORT </vt:lpstr>
      <vt:lpstr>X Education Case Study</vt:lpstr>
      <vt:lpstr>Analysis Approach</vt:lpstr>
      <vt:lpstr>Visualization</vt:lpstr>
      <vt:lpstr>Analysis: 1. Total time spent on website 2. Specialization</vt:lpstr>
      <vt:lpstr>LCR (Lead Conversion Rate)</vt:lpstr>
      <vt:lpstr>Stats Comparison</vt:lpstr>
      <vt:lpstr>Executive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CASE STUDY   REPORT</dc:title>
  <dc:creator>Aaditya</dc:creator>
  <cp:lastModifiedBy>Aaditya</cp:lastModifiedBy>
  <cp:revision>24</cp:revision>
  <dcterms:created xsi:type="dcterms:W3CDTF">2019-03-03T09:51:50Z</dcterms:created>
  <dcterms:modified xsi:type="dcterms:W3CDTF">2019-06-10T18:24:17Z</dcterms:modified>
</cp:coreProperties>
</file>