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9" r:id="rId12"/>
    <p:sldId id="270" r:id="rId13"/>
    <p:sldId id="271" r:id="rId14"/>
    <p:sldId id="272" r:id="rId15"/>
    <p:sldId id="273" r:id="rId16"/>
    <p:sldId id="27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07F-9B3E-8C94-4262-03A96CB29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D387B4-6FDB-B330-AF48-4FCE15E17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73F34-0165-5FE0-5A54-DD52DCAE2B8B}"/>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87ED5AF9-11C2-7B22-6E87-CF000D491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CAAB-044D-9E34-B692-5CBEEFB4583F}"/>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42269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0A9A-16FE-EA32-F6C3-D1C475CA8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0595A1-CC6A-7FEA-B128-61A631B54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E9198-D25E-E8B5-A72A-C8D81BC9A72C}"/>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64C497DE-143A-C209-AC69-D1227F83A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FBBF6-160D-F1FD-B6A4-A4188277ECBE}"/>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28101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859E7-D977-73CB-4792-51B274880E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F25D0-B758-186C-59EB-3749C51DA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5422-B5E8-A2FA-1A6F-852F746E1D79}"/>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0BB1753A-52BD-AE69-8C7E-01C892689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8D593-8CAE-D368-2201-01EFACDD28E2}"/>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207188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7E4F-CB14-1CCF-A9A0-B7924B527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F995C-A649-6434-F4C6-8100CAE84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46104-DCCF-3E05-87B5-815CA806EDCE}"/>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D03B77BE-86BF-4CA7-6035-1ADA65356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C182A-945B-10A6-44F6-BD4CE53720EB}"/>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242700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4C4F-1473-D319-B937-3AC402B05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E855F-3833-E416-2CE5-D16BE5BB0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546D2-6BF0-BEAF-21A2-7DF92A246379}"/>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583EACA4-C0E3-0F70-CD66-65E6CE1F2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1C617-D7AD-5DD9-D16F-B0973001FF18}"/>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15884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A94F-9779-900F-1127-BD424C8F4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006-B5D9-0856-DE83-8B2B13882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96CC06-5787-5D7E-B03D-505E0A789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4368C-9354-15C2-650C-7011C25140E3}"/>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6" name="Footer Placeholder 5">
            <a:extLst>
              <a:ext uri="{FF2B5EF4-FFF2-40B4-BE49-F238E27FC236}">
                <a16:creationId xmlns:a16="http://schemas.microsoft.com/office/drawing/2014/main" id="{92ADC1DE-BB51-C7C7-DD3C-8474F0740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518D4-8FF3-B4B8-93B1-254255A7C5B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40515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3D91-487B-2D05-E706-FD7442F6F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18387E-E0CA-FD69-8E3E-683825105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DC5963-3189-A1A5-057B-131472975D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04DB02-C4AC-BE8B-CFD3-93B020FF2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BA707-F144-44C2-68C8-5E9580021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FFA230-C1E6-C34F-53BF-FC41CB7A8894}"/>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8" name="Footer Placeholder 7">
            <a:extLst>
              <a:ext uri="{FF2B5EF4-FFF2-40B4-BE49-F238E27FC236}">
                <a16:creationId xmlns:a16="http://schemas.microsoft.com/office/drawing/2014/main" id="{77731797-5BA5-250E-CD2F-6556F2250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8584A6-14C3-903A-0560-534552B6F627}"/>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74173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560B-FA21-4E47-09B0-FACAB4E92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6D981-CBB9-7386-2405-6F900D7F3D98}"/>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4" name="Footer Placeholder 3">
            <a:extLst>
              <a:ext uri="{FF2B5EF4-FFF2-40B4-BE49-F238E27FC236}">
                <a16:creationId xmlns:a16="http://schemas.microsoft.com/office/drawing/2014/main" id="{FF5B66D3-7D4C-CDE0-CF16-F3EAA4C9C7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BFBC0-332F-712B-21AE-AD91C18AFC19}"/>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63306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E6457-41E3-0E71-1D4B-BFC9DA053426}"/>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3" name="Footer Placeholder 2">
            <a:extLst>
              <a:ext uri="{FF2B5EF4-FFF2-40B4-BE49-F238E27FC236}">
                <a16:creationId xmlns:a16="http://schemas.microsoft.com/office/drawing/2014/main" id="{FA727276-40F6-6A63-F646-13DB5FB69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A6EB14-4FC6-DF7A-A315-3258FABD6403}"/>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260039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F9AC-2F4E-5623-350C-038757D96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42B507-5B94-610F-3AAA-F29C1AF80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8B776-BE92-98B6-8BCD-61D8FEE54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6F5FA-E188-5506-656E-0F6033A1EC45}"/>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6" name="Footer Placeholder 5">
            <a:extLst>
              <a:ext uri="{FF2B5EF4-FFF2-40B4-BE49-F238E27FC236}">
                <a16:creationId xmlns:a16="http://schemas.microsoft.com/office/drawing/2014/main" id="{231909BC-53E1-3A58-ED83-A70B45A6B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FA80A-6AE4-C6C1-EB70-F334091AC9E6}"/>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168093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2CF3-4458-7261-06A6-1CCB93B76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5B6B9-2B42-97CB-59C0-CE96E5C36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5F0658-8A78-E731-A4A9-69BDFAAFC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0F3D4-01DA-3E29-6398-A286E7011E86}"/>
              </a:ext>
            </a:extLst>
          </p:cNvPr>
          <p:cNvSpPr>
            <a:spLocks noGrp="1"/>
          </p:cNvSpPr>
          <p:nvPr>
            <p:ph type="dt" sz="half" idx="10"/>
          </p:nvPr>
        </p:nvSpPr>
        <p:spPr/>
        <p:txBody>
          <a:bodyPr/>
          <a:lstStyle/>
          <a:p>
            <a:fld id="{F2BC5B78-5699-454C-A2F4-C3A740323716}" type="datetimeFigureOut">
              <a:rPr lang="en-US" smtClean="0"/>
              <a:t>2/16/2024</a:t>
            </a:fld>
            <a:endParaRPr lang="en-US"/>
          </a:p>
        </p:txBody>
      </p:sp>
      <p:sp>
        <p:nvSpPr>
          <p:cNvPr id="6" name="Footer Placeholder 5">
            <a:extLst>
              <a:ext uri="{FF2B5EF4-FFF2-40B4-BE49-F238E27FC236}">
                <a16:creationId xmlns:a16="http://schemas.microsoft.com/office/drawing/2014/main" id="{C3A07CAD-DA08-D6DF-B8FF-CCDE81EAC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1DF5F-7146-FEE4-94C8-043F432C4BA7}"/>
              </a:ext>
            </a:extLst>
          </p:cNvPr>
          <p:cNvSpPr>
            <a:spLocks noGrp="1"/>
          </p:cNvSpPr>
          <p:nvPr>
            <p:ph type="sldNum" sz="quarter" idx="12"/>
          </p:nvPr>
        </p:nvSpPr>
        <p:spPr/>
        <p:txBody>
          <a:bodyPr/>
          <a:lstStyle/>
          <a:p>
            <a:fld id="{0ED50102-B8F3-47F7-BD2E-C95B9A505AA0}" type="slidenum">
              <a:rPr lang="en-US" smtClean="0"/>
              <a:t>‹#›</a:t>
            </a:fld>
            <a:endParaRPr lang="en-US"/>
          </a:p>
        </p:txBody>
      </p:sp>
    </p:spTree>
    <p:extLst>
      <p:ext uri="{BB962C8B-B14F-4D97-AF65-F5344CB8AC3E}">
        <p14:creationId xmlns:p14="http://schemas.microsoft.com/office/powerpoint/2010/main" val="397459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4873E-B913-3710-B531-29140F809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71D17-8261-31DA-90D8-06F4E38B9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3F905-16C8-52D7-C78D-03C6D61B7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5B78-5699-454C-A2F4-C3A740323716}" type="datetimeFigureOut">
              <a:rPr lang="en-US" smtClean="0"/>
              <a:t>2/16/2024</a:t>
            </a:fld>
            <a:endParaRPr lang="en-US"/>
          </a:p>
        </p:txBody>
      </p:sp>
      <p:sp>
        <p:nvSpPr>
          <p:cNvPr id="5" name="Footer Placeholder 4">
            <a:extLst>
              <a:ext uri="{FF2B5EF4-FFF2-40B4-BE49-F238E27FC236}">
                <a16:creationId xmlns:a16="http://schemas.microsoft.com/office/drawing/2014/main" id="{F9EC6C2B-3C09-6CFD-59F5-5FEB7328D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B6FF8-B1A0-1950-6F5E-4DFD049AF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50102-B8F3-47F7-BD2E-C95B9A505AA0}" type="slidenum">
              <a:rPr lang="en-US" smtClean="0"/>
              <a:t>‹#›</a:t>
            </a:fld>
            <a:endParaRPr lang="en-US"/>
          </a:p>
        </p:txBody>
      </p:sp>
    </p:spTree>
    <p:extLst>
      <p:ext uri="{BB962C8B-B14F-4D97-AF65-F5344CB8AC3E}">
        <p14:creationId xmlns:p14="http://schemas.microsoft.com/office/powerpoint/2010/main" val="297579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A1A2-26E7-644A-9E2A-62E6CD958C3F}"/>
              </a:ext>
            </a:extLst>
          </p:cNvPr>
          <p:cNvSpPr>
            <a:spLocks noGrp="1"/>
          </p:cNvSpPr>
          <p:nvPr>
            <p:ph type="ctrTitle"/>
          </p:nvPr>
        </p:nvSpPr>
        <p:spPr>
          <a:xfrm>
            <a:off x="-265043" y="1969477"/>
            <a:ext cx="6149007" cy="877471"/>
          </a:xfrm>
        </p:spPr>
        <p:txBody>
          <a:bodyPr>
            <a:normAutofit fontScale="90000"/>
          </a:bodyPr>
          <a:lstStyle/>
          <a:p>
            <a:r>
              <a:rPr lang="en-US" b="1" dirty="0">
                <a:latin typeface="Bahnschrift Condensed" panose="020B0502040204020203" pitchFamily="34" charset="0"/>
              </a:rPr>
              <a:t>HOSPITALITY ANALYSIS</a:t>
            </a:r>
          </a:p>
        </p:txBody>
      </p:sp>
      <p:sp>
        <p:nvSpPr>
          <p:cNvPr id="3" name="Subtitle 2">
            <a:extLst>
              <a:ext uri="{FF2B5EF4-FFF2-40B4-BE49-F238E27FC236}">
                <a16:creationId xmlns:a16="http://schemas.microsoft.com/office/drawing/2014/main" id="{748E228E-5B1E-BECC-6EAD-68612A56886F}"/>
              </a:ext>
            </a:extLst>
          </p:cNvPr>
          <p:cNvSpPr>
            <a:spLocks noGrp="1"/>
          </p:cNvSpPr>
          <p:nvPr>
            <p:ph type="subTitle" idx="1"/>
          </p:nvPr>
        </p:nvSpPr>
        <p:spPr>
          <a:xfrm>
            <a:off x="713268" y="3608274"/>
            <a:ext cx="3943349" cy="2875722"/>
          </a:xfrm>
        </p:spPr>
        <p:txBody>
          <a:bodyPr/>
          <a:lstStyle/>
          <a:p>
            <a:r>
              <a:rPr lang="en-US" dirty="0"/>
              <a:t>Group : 4</a:t>
            </a:r>
          </a:p>
          <a:p>
            <a:r>
              <a:rPr lang="en-US" dirty="0"/>
              <a:t>Thokchom Ajoy Singh</a:t>
            </a:r>
          </a:p>
          <a:p>
            <a:r>
              <a:rPr lang="en-US" dirty="0"/>
              <a:t>Shalivahan Patil</a:t>
            </a:r>
          </a:p>
          <a:p>
            <a:r>
              <a:rPr lang="en-US" dirty="0"/>
              <a:t>Anand </a:t>
            </a:r>
          </a:p>
          <a:p>
            <a:r>
              <a:rPr lang="en-US" dirty="0"/>
              <a:t>Likith</a:t>
            </a:r>
          </a:p>
        </p:txBody>
      </p:sp>
      <p:pic>
        <p:nvPicPr>
          <p:cNvPr id="4" name="Picture 3">
            <a:extLst>
              <a:ext uri="{FF2B5EF4-FFF2-40B4-BE49-F238E27FC236}">
                <a16:creationId xmlns:a16="http://schemas.microsoft.com/office/drawing/2014/main" id="{F9D4C859-8C52-B758-0528-85133D3C3EBA}"/>
              </a:ext>
            </a:extLst>
          </p:cNvPr>
          <p:cNvPicPr>
            <a:picLocks noChangeAspect="1"/>
          </p:cNvPicPr>
          <p:nvPr/>
        </p:nvPicPr>
        <p:blipFill rotWithShape="1">
          <a:blip r:embed="rId2">
            <a:extLst>
              <a:ext uri="{28A0092B-C50C-407E-A947-70E740481C1C}">
                <a14:useLocalDpi xmlns:a14="http://schemas.microsoft.com/office/drawing/2010/main" val="0"/>
              </a:ext>
            </a:extLst>
          </a:blip>
          <a:srcRect t="26927" b="27754"/>
          <a:stretch/>
        </p:blipFill>
        <p:spPr>
          <a:xfrm>
            <a:off x="506438" y="338732"/>
            <a:ext cx="4934408" cy="1205146"/>
          </a:xfrm>
          <a:prstGeom prst="rect">
            <a:avLst/>
          </a:prstGeom>
        </p:spPr>
      </p:pic>
      <p:pic>
        <p:nvPicPr>
          <p:cNvPr id="6" name="Picture 5">
            <a:extLst>
              <a:ext uri="{FF2B5EF4-FFF2-40B4-BE49-F238E27FC236}">
                <a16:creationId xmlns:a16="http://schemas.microsoft.com/office/drawing/2014/main" id="{8DC80F67-128B-5B48-5ED1-A9669F668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671" y="323557"/>
            <a:ext cx="6543313" cy="5936566"/>
          </a:xfrm>
          <a:prstGeom prst="rect">
            <a:avLst/>
          </a:prstGeom>
        </p:spPr>
      </p:pic>
    </p:spTree>
    <p:extLst>
      <p:ext uri="{BB962C8B-B14F-4D97-AF65-F5344CB8AC3E}">
        <p14:creationId xmlns:p14="http://schemas.microsoft.com/office/powerpoint/2010/main" val="273878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F86-624A-2FFA-FD47-A7AC6761AC3D}"/>
              </a:ext>
            </a:extLst>
          </p:cNvPr>
          <p:cNvSpPr>
            <a:spLocks noGrp="1"/>
          </p:cNvSpPr>
          <p:nvPr>
            <p:ph type="title"/>
          </p:nvPr>
        </p:nvSpPr>
        <p:spPr>
          <a:xfrm>
            <a:off x="838199" y="583095"/>
            <a:ext cx="7073349" cy="5552661"/>
          </a:xfrm>
        </p:spPr>
        <p:txBody>
          <a:bodyPr>
            <a:normAutofit fontScale="90000"/>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Cancellation Rate: </a:t>
            </a:r>
            <a:r>
              <a:rPr lang="en-US" sz="2400" dirty="0">
                <a:solidFill>
                  <a:schemeClr val="tx1">
                    <a:lumMod val="85000"/>
                    <a:lumOff val="15000"/>
                  </a:schemeClr>
                </a:solidFill>
                <a:latin typeface="Arial" panose="020B0604020202020204" pitchFamily="34" charset="0"/>
                <a:cs typeface="Arial" panose="020B0604020202020204" pitchFamily="34" charset="0"/>
              </a:rPr>
              <a:t>Analyzed reasons for cancellations to develop strategies for reducing cancellation rates. This  involved improving booking policies, enhancing communication with guests, or offering incentives to encourage booking confirmation</a:t>
            </a: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r>
              <a:rPr lang="en-US" sz="2400" b="1" dirty="0">
                <a:solidFill>
                  <a:schemeClr val="tx1">
                    <a:lumMod val="85000"/>
                    <a:lumOff val="15000"/>
                  </a:schemeClr>
                </a:solidFill>
                <a:latin typeface="Arial" panose="020B0604020202020204" pitchFamily="34" charset="0"/>
                <a:cs typeface="Arial" panose="020B0604020202020204" pitchFamily="34" charset="0"/>
              </a:rPr>
              <a:t>Total Booking:</a:t>
            </a:r>
            <a:r>
              <a:rPr lang="en-US" sz="2400" dirty="0">
                <a:solidFill>
                  <a:schemeClr val="tx1">
                    <a:lumMod val="85000"/>
                    <a:lumOff val="15000"/>
                  </a:schemeClr>
                </a:solidFill>
                <a:latin typeface="Arial" panose="020B0604020202020204" pitchFamily="34" charset="0"/>
                <a:cs typeface="Arial" panose="020B0604020202020204" pitchFamily="34" charset="0"/>
              </a:rPr>
              <a:t> Understood booking patterns to forecast demand accurately. Identified trends in booking channels (direct bookings, online travel agencies, etc.) to optimize distribution strategies and maximize bookings.</a:t>
            </a: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r>
              <a:rPr lang="en-US" sz="2400" b="1" dirty="0">
                <a:solidFill>
                  <a:schemeClr val="tx1">
                    <a:lumMod val="85000"/>
                    <a:lumOff val="15000"/>
                  </a:schemeClr>
                </a:solidFill>
                <a:latin typeface="Arial" panose="020B0604020202020204" pitchFamily="34" charset="0"/>
                <a:cs typeface="Arial" panose="020B0604020202020204" pitchFamily="34" charset="0"/>
              </a:rPr>
              <a:t>Utilize Capacity: </a:t>
            </a:r>
            <a:r>
              <a:rPr lang="en-US" sz="2400" dirty="0">
                <a:solidFill>
                  <a:schemeClr val="tx1">
                    <a:lumMod val="85000"/>
                    <a:lumOff val="15000"/>
                  </a:schemeClr>
                </a:solidFill>
                <a:latin typeface="Arial" panose="020B0604020202020204" pitchFamily="34" charset="0"/>
                <a:cs typeface="Arial" panose="020B0604020202020204" pitchFamily="34" charset="0"/>
              </a:rPr>
              <a:t>Evaluated how effectively capacity is being utilized to identify opportunities for increasing revenue</a:t>
            </a: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endParaRPr lang="en-US" sz="2400" dirty="0"/>
          </a:p>
        </p:txBody>
      </p:sp>
      <p:pic>
        <p:nvPicPr>
          <p:cNvPr id="7" name="Picture 6">
            <a:extLst>
              <a:ext uri="{FF2B5EF4-FFF2-40B4-BE49-F238E27FC236}">
                <a16:creationId xmlns:a16="http://schemas.microsoft.com/office/drawing/2014/main" id="{15C95082-1754-53B3-4477-69D99314A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523" y="409536"/>
            <a:ext cx="3580792" cy="1111842"/>
          </a:xfrm>
          <a:prstGeom prst="rect">
            <a:avLst/>
          </a:prstGeom>
        </p:spPr>
      </p:pic>
      <p:pic>
        <p:nvPicPr>
          <p:cNvPr id="9" name="Picture 8">
            <a:extLst>
              <a:ext uri="{FF2B5EF4-FFF2-40B4-BE49-F238E27FC236}">
                <a16:creationId xmlns:a16="http://schemas.microsoft.com/office/drawing/2014/main" id="{2F0DA0FB-A246-4C92-2E5B-3EAB0BF1C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523" y="2218353"/>
            <a:ext cx="3580792" cy="1111842"/>
          </a:xfrm>
          <a:prstGeom prst="rect">
            <a:avLst/>
          </a:prstGeom>
        </p:spPr>
      </p:pic>
      <p:pic>
        <p:nvPicPr>
          <p:cNvPr id="11" name="Picture 10">
            <a:extLst>
              <a:ext uri="{FF2B5EF4-FFF2-40B4-BE49-F238E27FC236}">
                <a16:creationId xmlns:a16="http://schemas.microsoft.com/office/drawing/2014/main" id="{6132831B-B2C9-82E1-E096-558CBB229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522" y="4050361"/>
            <a:ext cx="3580791" cy="1111842"/>
          </a:xfrm>
          <a:prstGeom prst="rect">
            <a:avLst/>
          </a:prstGeom>
        </p:spPr>
      </p:pic>
    </p:spTree>
    <p:extLst>
      <p:ext uri="{BB962C8B-B14F-4D97-AF65-F5344CB8AC3E}">
        <p14:creationId xmlns:p14="http://schemas.microsoft.com/office/powerpoint/2010/main" val="316166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79AB-4A68-9DD4-8E1C-C6D85CEDC47C}"/>
              </a:ext>
            </a:extLst>
          </p:cNvPr>
          <p:cNvSpPr>
            <a:spLocks noGrp="1"/>
          </p:cNvSpPr>
          <p:nvPr>
            <p:ph type="title"/>
          </p:nvPr>
        </p:nvSpPr>
        <p:spPr>
          <a:xfrm>
            <a:off x="633000" y="490675"/>
            <a:ext cx="5151783" cy="5876649"/>
          </a:xfrm>
        </p:spPr>
        <p:txBody>
          <a:bodyPr/>
          <a:lstStyle/>
          <a:p>
            <a:r>
              <a:rPr lang="en-US" dirty="0"/>
              <a:t> </a:t>
            </a:r>
          </a:p>
        </p:txBody>
      </p:sp>
      <p:pic>
        <p:nvPicPr>
          <p:cNvPr id="4" name="Picture 3">
            <a:extLst>
              <a:ext uri="{FF2B5EF4-FFF2-40B4-BE49-F238E27FC236}">
                <a16:creationId xmlns:a16="http://schemas.microsoft.com/office/drawing/2014/main" id="{213E3F51-7D98-7662-8DCE-B1359736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18" y="1643270"/>
            <a:ext cx="5652260" cy="2438399"/>
          </a:xfrm>
          <a:prstGeom prst="rect">
            <a:avLst/>
          </a:prstGeom>
        </p:spPr>
      </p:pic>
      <p:sp>
        <p:nvSpPr>
          <p:cNvPr id="6" name="TextBox 5">
            <a:extLst>
              <a:ext uri="{FF2B5EF4-FFF2-40B4-BE49-F238E27FC236}">
                <a16:creationId xmlns:a16="http://schemas.microsoft.com/office/drawing/2014/main" id="{75576948-8EC5-7EC4-663F-CB5047A37206}"/>
              </a:ext>
            </a:extLst>
          </p:cNvPr>
          <p:cNvSpPr txBox="1"/>
          <p:nvPr/>
        </p:nvSpPr>
        <p:spPr>
          <a:xfrm>
            <a:off x="311218" y="1662140"/>
            <a:ext cx="5652260" cy="2308324"/>
          </a:xfrm>
          <a:prstGeom prst="rect">
            <a:avLst/>
          </a:prstGeom>
          <a:noFill/>
        </p:spPr>
        <p:txBody>
          <a:bodyPr wrap="square">
            <a:spAutoFit/>
          </a:bodyPr>
          <a:lstStyle/>
          <a:p>
            <a:pPr marL="0" indent="0">
              <a:buNone/>
            </a:pPr>
            <a:r>
              <a:rPr lang="en-US" sz="2400" b="1" dirty="0">
                <a:solidFill>
                  <a:schemeClr val="tx1">
                    <a:lumMod val="85000"/>
                    <a:lumOff val="15000"/>
                  </a:schemeClr>
                </a:solidFill>
                <a:latin typeface="Arial" panose="020B0604020202020204" pitchFamily="34" charset="0"/>
                <a:cs typeface="Arial" panose="020B0604020202020204" pitchFamily="34" charset="0"/>
              </a:rPr>
              <a:t>Trend Analysis: </a:t>
            </a:r>
            <a:r>
              <a:rPr lang="en-US" sz="2400" dirty="0">
                <a:solidFill>
                  <a:schemeClr val="tx1">
                    <a:lumMod val="85000"/>
                    <a:lumOff val="15000"/>
                  </a:schemeClr>
                </a:solidFill>
                <a:latin typeface="Arial" panose="020B0604020202020204" pitchFamily="34" charset="0"/>
                <a:cs typeface="Arial" panose="020B0604020202020204" pitchFamily="34" charset="0"/>
              </a:rPr>
              <a:t>Conducted in-depth trend analysis to identify long-term patterns and anticipate future demand. Use historical data to forecast revenue, occupancy, and booking trends, enabling proactive decision-making.</a:t>
            </a:r>
          </a:p>
        </p:txBody>
      </p:sp>
    </p:spTree>
    <p:extLst>
      <p:ext uri="{BB962C8B-B14F-4D97-AF65-F5344CB8AC3E}">
        <p14:creationId xmlns:p14="http://schemas.microsoft.com/office/powerpoint/2010/main" val="69248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2BA4-4A6B-36CE-F60D-F7033C2F2989}"/>
              </a:ext>
            </a:extLst>
          </p:cNvPr>
          <p:cNvSpPr>
            <a:spLocks noGrp="1"/>
          </p:cNvSpPr>
          <p:nvPr>
            <p:ph type="title"/>
          </p:nvPr>
        </p:nvSpPr>
        <p:spPr>
          <a:xfrm>
            <a:off x="609600" y="596348"/>
            <a:ext cx="4996070" cy="5685182"/>
          </a:xfrm>
        </p:spPr>
        <p:txBody>
          <a:bodyPr>
            <a:norm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Weekday &amp; Weekend Revenue and Booking: </a:t>
            </a:r>
            <a:r>
              <a:rPr lang="en-US" sz="2400" dirty="0">
                <a:solidFill>
                  <a:schemeClr val="tx1">
                    <a:lumMod val="85000"/>
                    <a:lumOff val="15000"/>
                  </a:schemeClr>
                </a:solidFill>
                <a:latin typeface="Arial" panose="020B0604020202020204" pitchFamily="34" charset="0"/>
                <a:cs typeface="Arial" panose="020B0604020202020204" pitchFamily="34" charset="0"/>
              </a:rPr>
              <a:t>Compared revenue and booking performance between weekdays and weekends to tailor marketing and pricing strategies accordingly. Identify opportunities to drive weekday occupancy or increase weekend rates</a:t>
            </a:r>
            <a:endParaRPr lang="en-US" sz="2400" dirty="0"/>
          </a:p>
        </p:txBody>
      </p:sp>
      <p:pic>
        <p:nvPicPr>
          <p:cNvPr id="4" name="Picture 3">
            <a:extLst>
              <a:ext uri="{FF2B5EF4-FFF2-40B4-BE49-F238E27FC236}">
                <a16:creationId xmlns:a16="http://schemas.microsoft.com/office/drawing/2014/main" id="{F18B58B9-477B-5699-80BF-E7FF01F5E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671" y="1086677"/>
            <a:ext cx="6387546" cy="4704523"/>
          </a:xfrm>
          <a:prstGeom prst="rect">
            <a:avLst/>
          </a:prstGeom>
        </p:spPr>
      </p:pic>
    </p:spTree>
    <p:extLst>
      <p:ext uri="{BB962C8B-B14F-4D97-AF65-F5344CB8AC3E}">
        <p14:creationId xmlns:p14="http://schemas.microsoft.com/office/powerpoint/2010/main" val="320690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ACDE-F518-7C7E-BB13-C02C2C877FE5}"/>
              </a:ext>
            </a:extLst>
          </p:cNvPr>
          <p:cNvSpPr>
            <a:spLocks noGrp="1"/>
          </p:cNvSpPr>
          <p:nvPr>
            <p:ph type="title"/>
          </p:nvPr>
        </p:nvSpPr>
        <p:spPr>
          <a:xfrm>
            <a:off x="838200" y="622851"/>
            <a:ext cx="5085522" cy="5526157"/>
          </a:xfrm>
        </p:spPr>
        <p:txBody>
          <a:bodyPr>
            <a:norm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Revenue by State &amp; Hotel: </a:t>
            </a:r>
            <a:r>
              <a:rPr lang="en-US" sz="2400" dirty="0">
                <a:solidFill>
                  <a:schemeClr val="tx1">
                    <a:lumMod val="85000"/>
                    <a:lumOff val="15000"/>
                  </a:schemeClr>
                </a:solidFill>
                <a:latin typeface="Arial" panose="020B0604020202020204" pitchFamily="34" charset="0"/>
                <a:cs typeface="Arial" panose="020B0604020202020204" pitchFamily="34" charset="0"/>
              </a:rPr>
              <a:t>Analyzed revenue performance across different  city and individual hotels to identify top-performing locations and areas for improvement. This can help for expansion of business in the future and help to take a decision based on the results.</a:t>
            </a:r>
            <a:br>
              <a:rPr lang="en-US" sz="2400" dirty="0">
                <a:solidFill>
                  <a:schemeClr val="tx1">
                    <a:lumMod val="85000"/>
                    <a:lumOff val="15000"/>
                  </a:schemeClr>
                </a:solidFill>
                <a:latin typeface="Arial" panose="020B0604020202020204" pitchFamily="34" charset="0"/>
                <a:cs typeface="Arial" panose="020B0604020202020204" pitchFamily="34" charset="0"/>
              </a:rPr>
            </a:br>
            <a:endParaRPr lang="en-US" sz="2400" dirty="0"/>
          </a:p>
        </p:txBody>
      </p:sp>
      <p:pic>
        <p:nvPicPr>
          <p:cNvPr id="4" name="Picture 3">
            <a:extLst>
              <a:ext uri="{FF2B5EF4-FFF2-40B4-BE49-F238E27FC236}">
                <a16:creationId xmlns:a16="http://schemas.microsoft.com/office/drawing/2014/main" id="{74BDF193-7BB1-E7E0-F0B5-9ABEFCDCC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722" y="622851"/>
            <a:ext cx="6149008" cy="5268431"/>
          </a:xfrm>
          <a:prstGeom prst="rect">
            <a:avLst/>
          </a:prstGeom>
        </p:spPr>
      </p:pic>
    </p:spTree>
    <p:extLst>
      <p:ext uri="{BB962C8B-B14F-4D97-AF65-F5344CB8AC3E}">
        <p14:creationId xmlns:p14="http://schemas.microsoft.com/office/powerpoint/2010/main" val="387762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94B2-74D4-27E7-784E-55F726828CEC}"/>
              </a:ext>
            </a:extLst>
          </p:cNvPr>
          <p:cNvSpPr>
            <a:spLocks noGrp="1"/>
          </p:cNvSpPr>
          <p:nvPr>
            <p:ph type="title"/>
          </p:nvPr>
        </p:nvSpPr>
        <p:spPr>
          <a:xfrm>
            <a:off x="665922" y="225286"/>
            <a:ext cx="5430078" cy="5579165"/>
          </a:xfrm>
        </p:spPr>
        <p:txBody>
          <a:bodyPr>
            <a:norm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Class Wise Revenue: </a:t>
            </a:r>
            <a:r>
              <a:rPr lang="en-US" sz="2400" dirty="0">
                <a:solidFill>
                  <a:schemeClr val="tx1">
                    <a:lumMod val="85000"/>
                    <a:lumOff val="15000"/>
                  </a:schemeClr>
                </a:solidFill>
                <a:latin typeface="Arial" panose="020B0604020202020204" pitchFamily="34" charset="0"/>
                <a:cs typeface="Arial" panose="020B0604020202020204" pitchFamily="34" charset="0"/>
              </a:rPr>
              <a:t>Segmented revenue by room class or category to understand the contribution of each segment to overall revenue. So that we can understand which segment is contributing less to drive marketing strategy accordingly.</a:t>
            </a:r>
            <a:br>
              <a:rPr lang="en-US" sz="2400" dirty="0"/>
            </a:br>
            <a:endParaRPr lang="en-US" sz="2400" dirty="0"/>
          </a:p>
        </p:txBody>
      </p:sp>
      <p:pic>
        <p:nvPicPr>
          <p:cNvPr id="4" name="Picture 3">
            <a:extLst>
              <a:ext uri="{FF2B5EF4-FFF2-40B4-BE49-F238E27FC236}">
                <a16:creationId xmlns:a16="http://schemas.microsoft.com/office/drawing/2014/main" id="{2284C3CA-A2C8-A62A-373E-C3A33C544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627" y="1431235"/>
            <a:ext cx="4704520" cy="3643623"/>
          </a:xfrm>
          <a:prstGeom prst="rect">
            <a:avLst/>
          </a:prstGeom>
        </p:spPr>
      </p:pic>
    </p:spTree>
    <p:extLst>
      <p:ext uri="{BB962C8B-B14F-4D97-AF65-F5344CB8AC3E}">
        <p14:creationId xmlns:p14="http://schemas.microsoft.com/office/powerpoint/2010/main" val="304619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B87D-6C25-6786-5068-8C9732735FB6}"/>
              </a:ext>
            </a:extLst>
          </p:cNvPr>
          <p:cNvSpPr>
            <a:spLocks noGrp="1"/>
          </p:cNvSpPr>
          <p:nvPr>
            <p:ph type="title"/>
          </p:nvPr>
        </p:nvSpPr>
        <p:spPr>
          <a:xfrm>
            <a:off x="838200" y="365125"/>
            <a:ext cx="5681870" cy="5770632"/>
          </a:xfrm>
        </p:spPr>
        <p:txBody>
          <a:bodyPr/>
          <a:lstStyle/>
          <a:p>
            <a:r>
              <a:rPr lang="en-US" dirty="0"/>
              <a:t> </a:t>
            </a:r>
          </a:p>
        </p:txBody>
      </p:sp>
      <p:pic>
        <p:nvPicPr>
          <p:cNvPr id="4" name="Picture 3">
            <a:extLst>
              <a:ext uri="{FF2B5EF4-FFF2-40B4-BE49-F238E27FC236}">
                <a16:creationId xmlns:a16="http://schemas.microsoft.com/office/drawing/2014/main" id="{68179BF7-4AF8-B7E8-7E50-8D4EC895F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843" y="1773113"/>
            <a:ext cx="4426227" cy="3209704"/>
          </a:xfrm>
          <a:prstGeom prst="rect">
            <a:avLst/>
          </a:prstGeom>
        </p:spPr>
      </p:pic>
      <p:sp>
        <p:nvSpPr>
          <p:cNvPr id="5" name="TextBox 4">
            <a:extLst>
              <a:ext uri="{FF2B5EF4-FFF2-40B4-BE49-F238E27FC236}">
                <a16:creationId xmlns:a16="http://schemas.microsoft.com/office/drawing/2014/main" id="{FA8C7F91-7448-F5B0-D831-5919E5BA09D5}"/>
              </a:ext>
            </a:extLst>
          </p:cNvPr>
          <p:cNvSpPr txBox="1"/>
          <p:nvPr/>
        </p:nvSpPr>
        <p:spPr>
          <a:xfrm>
            <a:off x="838200" y="1773113"/>
            <a:ext cx="5420140" cy="2677656"/>
          </a:xfrm>
          <a:prstGeom prst="rect">
            <a:avLst/>
          </a:prstGeom>
          <a:noFill/>
        </p:spPr>
        <p:txBody>
          <a:bodyPr wrap="square">
            <a:sp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Checked out Cancel No show: </a:t>
            </a:r>
            <a:r>
              <a:rPr lang="en-US" sz="2400" dirty="0">
                <a:solidFill>
                  <a:schemeClr val="tx1">
                    <a:lumMod val="85000"/>
                    <a:lumOff val="15000"/>
                  </a:schemeClr>
                </a:solidFill>
                <a:latin typeface="Arial" panose="020B0604020202020204" pitchFamily="34" charset="0"/>
                <a:cs typeface="Arial" panose="020B0604020202020204" pitchFamily="34" charset="0"/>
              </a:rPr>
              <a:t>Analyzed the overall percentage of checked-out, cancellations and no-shows to identify revenue loss. Implement strategies such as prepayment policies or automated reminders to reduce no-show rates</a:t>
            </a:r>
            <a:endParaRPr lang="en-US" sz="2400" dirty="0"/>
          </a:p>
        </p:txBody>
      </p:sp>
    </p:spTree>
    <p:extLst>
      <p:ext uri="{BB962C8B-B14F-4D97-AF65-F5344CB8AC3E}">
        <p14:creationId xmlns:p14="http://schemas.microsoft.com/office/powerpoint/2010/main" val="130541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2A01-A523-BD63-9DC2-1EB748B9C8AB}"/>
              </a:ext>
            </a:extLst>
          </p:cNvPr>
          <p:cNvSpPr>
            <a:spLocks noGrp="1"/>
          </p:cNvSpPr>
          <p:nvPr>
            <p:ph type="title"/>
          </p:nvPr>
        </p:nvSpPr>
        <p:spPr>
          <a:xfrm>
            <a:off x="838200" y="365126"/>
            <a:ext cx="10515600" cy="933588"/>
          </a:xfrm>
        </p:spPr>
        <p:txBody>
          <a:bodyPr/>
          <a:lstStyle/>
          <a:p>
            <a:pPr algn="ctr"/>
            <a:r>
              <a:rPr lang="en-US"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4F285159-E543-6F8A-51BC-BF7A3F6C5C20}"/>
              </a:ext>
            </a:extLst>
          </p:cNvPr>
          <p:cNvSpPr>
            <a:spLocks noGrp="1"/>
          </p:cNvSpPr>
          <p:nvPr>
            <p:ph idx="1"/>
          </p:nvPr>
        </p:nvSpPr>
        <p:spPr>
          <a:xfrm>
            <a:off x="838200" y="1298714"/>
            <a:ext cx="10200861" cy="4878249"/>
          </a:xfrm>
        </p:spPr>
        <p:txBody>
          <a:bodyPr>
            <a:normAutofit/>
          </a:bodyPr>
          <a:lstStyle/>
          <a:p>
            <a:pPr marL="0" indent="0">
              <a:buNone/>
            </a:pPr>
            <a:r>
              <a:rPr lang="en-US" sz="2400" b="1" dirty="0">
                <a:solidFill>
                  <a:schemeClr val="tx1">
                    <a:lumMod val="75000"/>
                    <a:lumOff val="25000"/>
                  </a:schemeClr>
                </a:solidFill>
                <a:effectLst>
                  <a:outerShdw blurRad="38100" dist="38100" dir="2700000" algn="tl">
                    <a:srgbClr val="000000">
                      <a:alpha val="43137"/>
                    </a:srgbClr>
                  </a:outerShdw>
                </a:effectLst>
                <a:latin typeface="+mj-lt"/>
                <a:cs typeface="Arial" panose="020B0604020202020204" pitchFamily="34" charset="0"/>
              </a:rPr>
              <a:t>In conclusion, the hospitality industry presents numerous opportunities for growth and optimization, as evidenced by the various key performance indicators (KPIs) such as total revenue, occupancy, and cancellation rates. By leveraging data analysis and insights from these KPIs, hotels can make informed decisions to enhance revenue streams, improve operational efficiency, and enhance guest satisfaction.</a:t>
            </a:r>
          </a:p>
          <a:p>
            <a:pPr marL="0" indent="0">
              <a:buNone/>
            </a:pPr>
            <a:endParaRPr lang="en-US" sz="2400" b="1" dirty="0">
              <a:solidFill>
                <a:schemeClr val="tx1">
                  <a:lumMod val="75000"/>
                  <a:lumOff val="25000"/>
                </a:schemeClr>
              </a:solidFill>
              <a:effectLst>
                <a:outerShdw blurRad="38100" dist="38100" dir="2700000" algn="tl">
                  <a:srgbClr val="000000">
                    <a:alpha val="43137"/>
                  </a:srgbClr>
                </a:outerShdw>
              </a:effectLst>
              <a:latin typeface="+mj-lt"/>
              <a:cs typeface="Arial" panose="020B0604020202020204" pitchFamily="34" charset="0"/>
            </a:endParaRPr>
          </a:p>
          <a:p>
            <a:pPr marL="0" indent="0">
              <a:buNone/>
            </a:pPr>
            <a:r>
              <a:rPr lang="en-US" sz="2400" b="1" dirty="0">
                <a:solidFill>
                  <a:schemeClr val="tx1">
                    <a:lumMod val="75000"/>
                    <a:lumOff val="25000"/>
                  </a:schemeClr>
                </a:solidFill>
                <a:effectLst>
                  <a:outerShdw blurRad="38100" dist="38100" dir="2700000" algn="tl">
                    <a:srgbClr val="000000">
                      <a:alpha val="43137"/>
                    </a:srgbClr>
                  </a:outerShdw>
                </a:effectLst>
                <a:latin typeface="+mj-lt"/>
                <a:cs typeface="Arial" panose="020B0604020202020204" pitchFamily="34" charset="0"/>
              </a:rPr>
              <a:t>Ultimately, by continuously monitoring performance metrics, staying abreast of industry trends, and adapting to changing market dynamics, hospitality businesses can thrive in an increasingly competitive landscape and deliver exceptional experiences to guests while maximizing profitability.</a:t>
            </a:r>
          </a:p>
          <a:p>
            <a:endParaRPr lang="en-US" sz="2400" dirty="0">
              <a:latin typeface="+mj-lt"/>
            </a:endParaRPr>
          </a:p>
        </p:txBody>
      </p:sp>
    </p:spTree>
    <p:extLst>
      <p:ext uri="{BB962C8B-B14F-4D97-AF65-F5344CB8AC3E}">
        <p14:creationId xmlns:p14="http://schemas.microsoft.com/office/powerpoint/2010/main" val="18174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D00-1486-08AE-DF5D-E349EC328137}"/>
              </a:ext>
            </a:extLst>
          </p:cNvPr>
          <p:cNvSpPr>
            <a:spLocks noGrp="1"/>
          </p:cNvSpPr>
          <p:nvPr>
            <p:ph type="title"/>
          </p:nvPr>
        </p:nvSpPr>
        <p:spPr>
          <a:xfrm>
            <a:off x="838200" y="2631246"/>
            <a:ext cx="10515600" cy="1325563"/>
          </a:xfrm>
        </p:spPr>
        <p:txBody>
          <a:bodyPr>
            <a:noAutofit/>
          </a:bodyPr>
          <a:lstStyle/>
          <a:p>
            <a:pPr algn="ctr"/>
            <a:r>
              <a:rPr lang="en-US" sz="9600" b="1" dirty="0"/>
              <a:t>THE END</a:t>
            </a:r>
          </a:p>
        </p:txBody>
      </p:sp>
    </p:spTree>
    <p:extLst>
      <p:ext uri="{BB962C8B-B14F-4D97-AF65-F5344CB8AC3E}">
        <p14:creationId xmlns:p14="http://schemas.microsoft.com/office/powerpoint/2010/main" val="13015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C0E8-B799-3DCE-729B-4C6FCF3C8FF2}"/>
              </a:ext>
            </a:extLst>
          </p:cNvPr>
          <p:cNvSpPr>
            <a:spLocks noGrp="1"/>
          </p:cNvSpPr>
          <p:nvPr>
            <p:ph type="title"/>
          </p:nvPr>
        </p:nvSpPr>
        <p:spPr>
          <a:xfrm>
            <a:off x="838200" y="365126"/>
            <a:ext cx="10515600" cy="886900"/>
          </a:xfrm>
        </p:spPr>
        <p:txBody>
          <a:bodyPr>
            <a:normAutofit/>
          </a:bodyPr>
          <a:lstStyle/>
          <a:p>
            <a:pPr algn="ctr"/>
            <a:r>
              <a:rPr lang="en-US" sz="4400" b="1" dirty="0">
                <a:solidFill>
                  <a:schemeClr val="accent1">
                    <a:lumMod val="75000"/>
                  </a:schemeClr>
                </a:solidFill>
                <a:latin typeface="Arial" panose="020B0604020202020204" pitchFamily="34" charset="0"/>
                <a:cs typeface="Arial" panose="020B0604020202020204" pitchFamily="34" charset="0"/>
              </a:rPr>
              <a:t>PROJECT OBJECTIVE </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4E9F7DD1-66F8-4A9D-4C8C-68D700D19CBA}"/>
              </a:ext>
            </a:extLst>
          </p:cNvPr>
          <p:cNvSpPr>
            <a:spLocks noGrp="1"/>
          </p:cNvSpPr>
          <p:nvPr>
            <p:ph idx="1"/>
          </p:nvPr>
        </p:nvSpPr>
        <p:spPr>
          <a:xfrm>
            <a:off x="838200" y="1252026"/>
            <a:ext cx="10515600" cy="4924937"/>
          </a:xfrm>
        </p:spPr>
        <p:txBody>
          <a:bodyPr>
            <a:normAutofit/>
          </a:bodyPr>
          <a:lstStyle/>
          <a:p>
            <a:r>
              <a:rPr lang="en-US" sz="2400" b="1" dirty="0">
                <a:solidFill>
                  <a:schemeClr val="tx1">
                    <a:lumMod val="85000"/>
                    <a:lumOff val="15000"/>
                  </a:schemeClr>
                </a:solidFill>
                <a:cs typeface="Arial" panose="020B0604020202020204" pitchFamily="34" charset="0"/>
              </a:rPr>
              <a:t>We Used MS-Excel and MySQL To Conduct Analysis, Cleaning and Eliminate Duplicates From The Datasets. Then, We Crafted Interactive Dashboards Using Tableau And Power-Bi Tools, Involving Calculations And Measurement  Operations</a:t>
            </a:r>
          </a:p>
          <a:p>
            <a:r>
              <a:rPr lang="en-US" sz="2400" b="1" dirty="0">
                <a:solidFill>
                  <a:schemeClr val="tx1">
                    <a:lumMod val="85000"/>
                    <a:lumOff val="15000"/>
                  </a:schemeClr>
                </a:solidFill>
                <a:cs typeface="Arial" panose="020B0604020202020204" pitchFamily="34" charset="0"/>
              </a:rPr>
              <a:t>Through this project, We intend to Attrition predication, Workforce Planning, Monitor Hospitality Analysis for compliance with regulations and make data-informed decisions that will drive the success and growth of our business.</a:t>
            </a:r>
          </a:p>
          <a:p>
            <a:r>
              <a:rPr lang="en-US" sz="2400" b="1" dirty="0">
                <a:solidFill>
                  <a:schemeClr val="tx1">
                    <a:lumMod val="85000"/>
                    <a:lumOff val="15000"/>
                  </a:schemeClr>
                </a:solidFill>
                <a:cs typeface="Arial" panose="020B0604020202020204" pitchFamily="34" charset="0"/>
              </a:rPr>
              <a:t>To optimize data in the Hospitality sector by leveraging data-driven insights. This project aims to achieve the following key performance indicators (KPIs):</a:t>
            </a:r>
            <a:endParaRPr lang="en-IN" sz="2400" b="1" dirty="0">
              <a:solidFill>
                <a:schemeClr val="tx1">
                  <a:lumMod val="85000"/>
                  <a:lumOff val="15000"/>
                </a:schemeClr>
              </a:solidFill>
              <a:cs typeface="Arial" panose="020B0604020202020204" pitchFamily="34" charset="0"/>
            </a:endParaRPr>
          </a:p>
          <a:p>
            <a:endParaRPr lang="en-US" sz="2400" b="1" dirty="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59947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3613B-D4BF-9D54-A0E7-FE49337649EB}"/>
              </a:ext>
            </a:extLst>
          </p:cNvPr>
          <p:cNvSpPr txBox="1"/>
          <p:nvPr/>
        </p:nvSpPr>
        <p:spPr>
          <a:xfrm>
            <a:off x="520504" y="456808"/>
            <a:ext cx="11154661" cy="5069349"/>
          </a:xfrm>
          <a:prstGeom prst="rect">
            <a:avLst/>
          </a:prstGeom>
          <a:noFill/>
        </p:spPr>
        <p:txBody>
          <a:bodyPr wrap="square">
            <a:spAutoFit/>
          </a:bodyPr>
          <a:lstStyle/>
          <a:p>
            <a:pPr marL="457200" indent="-457200" algn="just">
              <a:buFont typeface="+mj-lt"/>
              <a:buAutoNum type="arabicPeriod"/>
            </a:pPr>
            <a:r>
              <a:rPr lang="en-US" sz="2000" dirty="0">
                <a:solidFill>
                  <a:schemeClr val="tx1">
                    <a:lumMod val="85000"/>
                    <a:lumOff val="15000"/>
                  </a:schemeClr>
                </a:solidFill>
              </a:rPr>
              <a:t>Total Revenue</a:t>
            </a:r>
          </a:p>
          <a:p>
            <a:pPr marL="457200" indent="-457200" algn="just">
              <a:lnSpc>
                <a:spcPct val="150000"/>
              </a:lnSpc>
              <a:buFont typeface="+mj-lt"/>
              <a:buAutoNum type="arabicPeriod"/>
            </a:pPr>
            <a:r>
              <a:rPr lang="en-US" sz="2000" dirty="0">
                <a:solidFill>
                  <a:schemeClr val="tx1">
                    <a:lumMod val="85000"/>
                    <a:lumOff val="15000"/>
                  </a:schemeClr>
                </a:solidFill>
              </a:rPr>
              <a:t> Occupancy </a:t>
            </a:r>
          </a:p>
          <a:p>
            <a:pPr marL="457200" indent="-457200" algn="just">
              <a:lnSpc>
                <a:spcPct val="150000"/>
              </a:lnSpc>
              <a:buFont typeface="+mj-lt"/>
              <a:buAutoNum type="arabicPeriod"/>
            </a:pPr>
            <a:r>
              <a:rPr lang="en-US" sz="2000" dirty="0">
                <a:solidFill>
                  <a:schemeClr val="tx1">
                    <a:lumMod val="85000"/>
                    <a:lumOff val="15000"/>
                  </a:schemeClr>
                </a:solidFill>
              </a:rPr>
              <a:t> Cancellation Rate</a:t>
            </a:r>
          </a:p>
          <a:p>
            <a:pPr marL="457200" indent="-457200" algn="just">
              <a:lnSpc>
                <a:spcPct val="150000"/>
              </a:lnSpc>
              <a:buFont typeface="+mj-lt"/>
              <a:buAutoNum type="arabicPeriod"/>
            </a:pPr>
            <a:r>
              <a:rPr lang="en-US" sz="2000" dirty="0">
                <a:solidFill>
                  <a:schemeClr val="tx1">
                    <a:lumMod val="85000"/>
                    <a:lumOff val="15000"/>
                  </a:schemeClr>
                </a:solidFill>
              </a:rPr>
              <a:t> Total Booking</a:t>
            </a:r>
          </a:p>
          <a:p>
            <a:pPr marL="457200" indent="-457200" algn="just">
              <a:lnSpc>
                <a:spcPct val="150000"/>
              </a:lnSpc>
              <a:buFont typeface="+mj-lt"/>
              <a:buAutoNum type="arabicPeriod"/>
            </a:pPr>
            <a:r>
              <a:rPr lang="en-US" sz="2000" dirty="0">
                <a:solidFill>
                  <a:schemeClr val="tx1">
                    <a:lumMod val="85000"/>
                    <a:lumOff val="15000"/>
                  </a:schemeClr>
                </a:solidFill>
              </a:rPr>
              <a:t> Utilize capacity </a:t>
            </a:r>
          </a:p>
          <a:p>
            <a:pPr marL="457200" indent="-457200" algn="just">
              <a:lnSpc>
                <a:spcPct val="150000"/>
              </a:lnSpc>
              <a:buFont typeface="+mj-lt"/>
              <a:buAutoNum type="arabicPeriod"/>
            </a:pPr>
            <a:r>
              <a:rPr lang="en-US" sz="2000" dirty="0">
                <a:solidFill>
                  <a:schemeClr val="tx1">
                    <a:lumMod val="85000"/>
                    <a:lumOff val="15000"/>
                  </a:schemeClr>
                </a:solidFill>
              </a:rPr>
              <a:t> Trend Analysis </a:t>
            </a:r>
          </a:p>
          <a:p>
            <a:pPr marL="457200" indent="-457200" algn="just">
              <a:lnSpc>
                <a:spcPct val="150000"/>
              </a:lnSpc>
              <a:buFont typeface="+mj-lt"/>
              <a:buAutoNum type="arabicPeriod"/>
            </a:pPr>
            <a:r>
              <a:rPr lang="en-US" sz="2000" dirty="0">
                <a:solidFill>
                  <a:schemeClr val="tx1">
                    <a:lumMod val="85000"/>
                    <a:lumOff val="15000"/>
                  </a:schemeClr>
                </a:solidFill>
              </a:rPr>
              <a:t> Weekday  &amp; Weekend  Revenue and Booking</a:t>
            </a:r>
          </a:p>
          <a:p>
            <a:pPr marL="457200" indent="-457200" algn="just">
              <a:lnSpc>
                <a:spcPct val="150000"/>
              </a:lnSpc>
              <a:buFont typeface="+mj-lt"/>
              <a:buAutoNum type="arabicPeriod"/>
            </a:pPr>
            <a:r>
              <a:rPr lang="en-US" sz="2000" dirty="0">
                <a:solidFill>
                  <a:schemeClr val="tx1">
                    <a:lumMod val="85000"/>
                    <a:lumOff val="15000"/>
                  </a:schemeClr>
                </a:solidFill>
              </a:rPr>
              <a:t> Revenue by State &amp; hotel</a:t>
            </a:r>
          </a:p>
          <a:p>
            <a:pPr marL="457200" indent="-457200" algn="just">
              <a:lnSpc>
                <a:spcPct val="150000"/>
              </a:lnSpc>
              <a:buFont typeface="+mj-lt"/>
              <a:buAutoNum type="arabicPeriod"/>
            </a:pPr>
            <a:r>
              <a:rPr lang="en-US" sz="2000" dirty="0">
                <a:solidFill>
                  <a:schemeClr val="tx1">
                    <a:lumMod val="85000"/>
                    <a:lumOff val="15000"/>
                  </a:schemeClr>
                </a:solidFill>
              </a:rPr>
              <a:t> Class Wise Revenue</a:t>
            </a:r>
          </a:p>
          <a:p>
            <a:pPr marL="457200" indent="-457200" algn="just">
              <a:lnSpc>
                <a:spcPct val="150000"/>
              </a:lnSpc>
              <a:buFont typeface="+mj-lt"/>
              <a:buAutoNum type="arabicPeriod"/>
            </a:pPr>
            <a:r>
              <a:rPr lang="en-US" sz="2000" dirty="0">
                <a:solidFill>
                  <a:schemeClr val="tx1">
                    <a:lumMod val="85000"/>
                    <a:lumOff val="15000"/>
                  </a:schemeClr>
                </a:solidFill>
              </a:rPr>
              <a:t> Checked out cancel No show</a:t>
            </a:r>
          </a:p>
          <a:p>
            <a:pPr marL="457200" indent="-457200" algn="just">
              <a:lnSpc>
                <a:spcPct val="150000"/>
              </a:lnSpc>
              <a:buFont typeface="+mj-lt"/>
              <a:buAutoNum type="arabicPeriod"/>
            </a:pPr>
            <a:r>
              <a:rPr lang="en-US" sz="2000" dirty="0">
                <a:solidFill>
                  <a:schemeClr val="tx1">
                    <a:lumMod val="85000"/>
                    <a:lumOff val="15000"/>
                  </a:schemeClr>
                </a:solidFill>
              </a:rPr>
              <a:t> Weekly trend Key trend (Revenue, Total booking, Occupancy) </a:t>
            </a:r>
          </a:p>
        </p:txBody>
      </p:sp>
      <p:sp>
        <p:nvSpPr>
          <p:cNvPr id="4" name="TextBox 3">
            <a:extLst>
              <a:ext uri="{FF2B5EF4-FFF2-40B4-BE49-F238E27FC236}">
                <a16:creationId xmlns:a16="http://schemas.microsoft.com/office/drawing/2014/main" id="{A59D1D33-6342-B94F-4E98-69D1BDC9CBB3}"/>
              </a:ext>
            </a:extLst>
          </p:cNvPr>
          <p:cNvSpPr txBox="1"/>
          <p:nvPr/>
        </p:nvSpPr>
        <p:spPr>
          <a:xfrm>
            <a:off x="4585253" y="76200"/>
            <a:ext cx="2637182" cy="523220"/>
          </a:xfrm>
          <a:prstGeom prst="rect">
            <a:avLst/>
          </a:prstGeom>
          <a:noFill/>
        </p:spPr>
        <p:txBody>
          <a:bodyPr wrap="square">
            <a:spAutoFit/>
          </a:bodyPr>
          <a:lstStyle/>
          <a:p>
            <a:r>
              <a:rPr lang="en-US" sz="28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KPI LIST</a:t>
            </a:r>
            <a:endParaRPr lang="en-IN" sz="36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07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FC900-5B8F-80CE-28EF-CC2BF9C98D7D}"/>
              </a:ext>
            </a:extLst>
          </p:cNvPr>
          <p:cNvSpPr txBox="1"/>
          <p:nvPr/>
        </p:nvSpPr>
        <p:spPr>
          <a:xfrm>
            <a:off x="2333708" y="2767281"/>
            <a:ext cx="7524584" cy="1323439"/>
          </a:xfrm>
          <a:prstGeom prst="rect">
            <a:avLst/>
          </a:prstGeom>
          <a:noFill/>
          <a:scene3d>
            <a:camera prst="orthographicFront"/>
            <a:lightRig rig="threePt" dir="t"/>
          </a:scene3d>
          <a:sp3d>
            <a:bevelT w="190500" h="38100"/>
          </a:sp3d>
        </p:spPr>
        <p:txBody>
          <a:bodyPr wrap="square" rtlCol="0">
            <a:spAutoFit/>
            <a:sp3d extrusionH="57150">
              <a:bevelT w="190500" h="38100" prst="angle"/>
            </a:sp3d>
          </a:bodyPr>
          <a:lstStyle/>
          <a:p>
            <a:r>
              <a:rPr lang="en-US" sz="80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DASHBOARDS</a:t>
            </a:r>
            <a:r>
              <a:rPr lang="en-US" sz="8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IN" sz="9000" b="1" dirty="0">
              <a:solidFill>
                <a:schemeClr val="bg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01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F7050-25F1-3B1D-69EC-D7F388E5F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917913"/>
            <a:ext cx="12006469" cy="5756045"/>
          </a:xfrm>
          <a:prstGeom prst="rect">
            <a:avLst/>
          </a:prstGeom>
        </p:spPr>
      </p:pic>
      <p:sp>
        <p:nvSpPr>
          <p:cNvPr id="5" name="TextBox 4">
            <a:extLst>
              <a:ext uri="{FF2B5EF4-FFF2-40B4-BE49-F238E27FC236}">
                <a16:creationId xmlns:a16="http://schemas.microsoft.com/office/drawing/2014/main" id="{5B6B5993-FC5B-F8F8-20B4-E39A87E34E6E}"/>
              </a:ext>
            </a:extLst>
          </p:cNvPr>
          <p:cNvSpPr txBox="1"/>
          <p:nvPr/>
        </p:nvSpPr>
        <p:spPr>
          <a:xfrm>
            <a:off x="92765" y="-5417"/>
            <a:ext cx="12099235" cy="923330"/>
          </a:xfrm>
          <a:prstGeom prst="rect">
            <a:avLst/>
          </a:prstGeom>
          <a:noFill/>
        </p:spPr>
        <p:txBody>
          <a:bodyPr wrap="square">
            <a:spAutoFit/>
          </a:bodyPr>
          <a:lstStyle/>
          <a:p>
            <a:pPr algn="ctr"/>
            <a:r>
              <a:rPr lang="en-US" sz="5400" dirty="0">
                <a:solidFill>
                  <a:schemeClr val="accent1">
                    <a:lumMod val="75000"/>
                  </a:schemeClr>
                </a:solidFill>
              </a:rPr>
              <a:t>EXCEL</a:t>
            </a:r>
          </a:p>
        </p:txBody>
      </p:sp>
    </p:spTree>
    <p:extLst>
      <p:ext uri="{BB962C8B-B14F-4D97-AF65-F5344CB8AC3E}">
        <p14:creationId xmlns:p14="http://schemas.microsoft.com/office/powerpoint/2010/main" val="226948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EE82E-AFB8-15F6-7E3B-E54F4FC9D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768626"/>
            <a:ext cx="11953460" cy="5976731"/>
          </a:xfrm>
          <a:prstGeom prst="rect">
            <a:avLst/>
          </a:prstGeom>
        </p:spPr>
      </p:pic>
      <p:sp>
        <p:nvSpPr>
          <p:cNvPr id="5" name="TextBox 4">
            <a:extLst>
              <a:ext uri="{FF2B5EF4-FFF2-40B4-BE49-F238E27FC236}">
                <a16:creationId xmlns:a16="http://schemas.microsoft.com/office/drawing/2014/main" id="{EF9E7339-9247-CEDC-0376-111CEC72DAC4}"/>
              </a:ext>
            </a:extLst>
          </p:cNvPr>
          <p:cNvSpPr txBox="1"/>
          <p:nvPr/>
        </p:nvSpPr>
        <p:spPr>
          <a:xfrm>
            <a:off x="3962400" y="0"/>
            <a:ext cx="4267200" cy="923330"/>
          </a:xfrm>
          <a:prstGeom prst="rect">
            <a:avLst/>
          </a:prstGeom>
          <a:noFill/>
        </p:spPr>
        <p:txBody>
          <a:bodyPr wrap="square">
            <a:spAutoFit/>
          </a:bodyPr>
          <a:lstStyle/>
          <a:p>
            <a:pPr algn="ctr"/>
            <a:r>
              <a:rPr lang="en-US" sz="5400" dirty="0">
                <a:solidFill>
                  <a:schemeClr val="accent1">
                    <a:lumMod val="75000"/>
                  </a:schemeClr>
                </a:solidFill>
              </a:rPr>
              <a:t>TABLEAU</a:t>
            </a:r>
            <a:endParaRPr lang="en-IN" sz="5400" dirty="0">
              <a:solidFill>
                <a:schemeClr val="accent1">
                  <a:lumMod val="75000"/>
                </a:schemeClr>
              </a:solidFill>
            </a:endParaRPr>
          </a:p>
        </p:txBody>
      </p:sp>
    </p:spTree>
    <p:extLst>
      <p:ext uri="{BB962C8B-B14F-4D97-AF65-F5344CB8AC3E}">
        <p14:creationId xmlns:p14="http://schemas.microsoft.com/office/powerpoint/2010/main" val="32719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6172-B75A-AC09-4E96-CBC87CF303DE}"/>
              </a:ext>
            </a:extLst>
          </p:cNvPr>
          <p:cNvSpPr>
            <a:spLocks noGrp="1"/>
          </p:cNvSpPr>
          <p:nvPr>
            <p:ph type="title"/>
          </p:nvPr>
        </p:nvSpPr>
        <p:spPr>
          <a:xfrm>
            <a:off x="838200" y="1"/>
            <a:ext cx="10515600" cy="914400"/>
          </a:xfrm>
        </p:spPr>
        <p:txBody>
          <a:bodyPr>
            <a:normAutofit/>
          </a:bodyPr>
          <a:lstStyle/>
          <a:p>
            <a:pPr algn="ctr"/>
            <a:r>
              <a:rPr lang="en-US" sz="5400" b="1" dirty="0">
                <a:solidFill>
                  <a:schemeClr val="accent1">
                    <a:lumMod val="75000"/>
                  </a:schemeClr>
                </a:solidFill>
              </a:rPr>
              <a:t>POWER BI </a:t>
            </a:r>
          </a:p>
        </p:txBody>
      </p:sp>
      <p:sp>
        <p:nvSpPr>
          <p:cNvPr id="3" name="AutoShape 2">
            <a:extLst>
              <a:ext uri="{FF2B5EF4-FFF2-40B4-BE49-F238E27FC236}">
                <a16:creationId xmlns:a16="http://schemas.microsoft.com/office/drawing/2014/main" id="{B5352910-1C33-C611-0996-13904B1D9F2C}"/>
              </a:ext>
            </a:extLst>
          </p:cNvPr>
          <p:cNvSpPr>
            <a:spLocks noChangeAspect="1" noChangeArrowheads="1"/>
          </p:cNvSpPr>
          <p:nvPr/>
        </p:nvSpPr>
        <p:spPr bwMode="auto">
          <a:xfrm>
            <a:off x="2849217" y="182217"/>
            <a:ext cx="3399183" cy="33991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3EBD17E-3C9C-A334-39B1-4232B60B7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6" y="808383"/>
            <a:ext cx="11993218" cy="5867400"/>
          </a:xfrm>
          <a:prstGeom prst="rect">
            <a:avLst/>
          </a:prstGeom>
        </p:spPr>
      </p:pic>
    </p:spTree>
    <p:extLst>
      <p:ext uri="{BB962C8B-B14F-4D97-AF65-F5344CB8AC3E}">
        <p14:creationId xmlns:p14="http://schemas.microsoft.com/office/powerpoint/2010/main" val="293676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6DC9B8-5D90-9BCF-CA15-54A734248BA7}"/>
              </a:ext>
            </a:extLst>
          </p:cNvPr>
          <p:cNvSpPr txBox="1"/>
          <p:nvPr/>
        </p:nvSpPr>
        <p:spPr>
          <a:xfrm>
            <a:off x="265044" y="2101984"/>
            <a:ext cx="11926956" cy="1569660"/>
          </a:xfrm>
          <a:prstGeom prst="rect">
            <a:avLst/>
          </a:prstGeom>
          <a:noFill/>
        </p:spPr>
        <p:txBody>
          <a:bodyPr wrap="square">
            <a:spAutoFit/>
          </a:bodyPr>
          <a:lstStyle/>
          <a:p>
            <a:pPr algn="ctr"/>
            <a:r>
              <a:rPr lang="en-US" sz="9600" b="1" dirty="0">
                <a:solidFill>
                  <a:schemeClr val="accent1">
                    <a:lumMod val="75000"/>
                  </a:schemeClr>
                </a:solidFill>
                <a:effectLst>
                  <a:outerShdw blurRad="38100" dist="38100" dir="2700000" algn="tl">
                    <a:srgbClr val="000000">
                      <a:alpha val="43137"/>
                    </a:srgbClr>
                  </a:outerShdw>
                </a:effectLst>
              </a:rPr>
              <a:t>KPI EXPLANATION</a:t>
            </a:r>
            <a:r>
              <a:rPr lang="en-US" sz="8000" dirty="0">
                <a:solidFill>
                  <a:schemeClr val="accent1">
                    <a:lumMod val="75000"/>
                  </a:schemeClr>
                </a:solidFill>
                <a:effectLst>
                  <a:outerShdw blurRad="38100" dist="38100" dir="2700000" algn="tl">
                    <a:srgbClr val="000000">
                      <a:alpha val="43137"/>
                    </a:srgbClr>
                  </a:outerShdw>
                </a:effectLst>
              </a:rPr>
              <a:t>   </a:t>
            </a:r>
            <a:r>
              <a:rPr lang="en-US" sz="8000" b="1" dirty="0">
                <a:solidFill>
                  <a:schemeClr val="accent1">
                    <a:lumMod val="75000"/>
                  </a:schemeClr>
                </a:solidFill>
                <a:effectLst>
                  <a:outerShdw blurRad="38100" dist="38100" dir="2700000" algn="tl">
                    <a:srgbClr val="000000">
                      <a:alpha val="43137"/>
                    </a:srgbClr>
                  </a:outerShdw>
                </a:effectLst>
              </a:rPr>
              <a:t>  </a:t>
            </a:r>
            <a:endParaRPr lang="en-IN" sz="96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21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B5B2-8A8F-6E93-8D66-F4FCEBDB8069}"/>
              </a:ext>
            </a:extLst>
          </p:cNvPr>
          <p:cNvSpPr>
            <a:spLocks noGrp="1"/>
          </p:cNvSpPr>
          <p:nvPr>
            <p:ph type="title"/>
          </p:nvPr>
        </p:nvSpPr>
        <p:spPr>
          <a:xfrm>
            <a:off x="781877" y="365125"/>
            <a:ext cx="6188765" cy="5969414"/>
          </a:xfrm>
        </p:spPr>
        <p:txBody>
          <a:bodyPr>
            <a:norm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Total Revenue:</a:t>
            </a:r>
            <a:r>
              <a:rPr lang="en-US" sz="2400" dirty="0">
                <a:solidFill>
                  <a:schemeClr val="tx1">
                    <a:lumMod val="85000"/>
                    <a:lumOff val="15000"/>
                  </a:schemeClr>
                </a:solidFill>
                <a:latin typeface="Arial" panose="020B0604020202020204" pitchFamily="34" charset="0"/>
                <a:cs typeface="Arial" panose="020B0604020202020204" pitchFamily="34" charset="0"/>
              </a:rPr>
              <a:t> Analyzed trends in total revenue over time to identify periods of growth or decline. Looked for factors influencing revenue fluctuations, such as seasonality, pricing strategies, or marketing campaigns.</a:t>
            </a: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r>
              <a:rPr lang="en-US" sz="2400" b="1" dirty="0">
                <a:solidFill>
                  <a:schemeClr val="tx1">
                    <a:lumMod val="85000"/>
                    <a:lumOff val="15000"/>
                  </a:schemeClr>
                </a:solidFill>
                <a:latin typeface="Arial" panose="020B0604020202020204" pitchFamily="34" charset="0"/>
                <a:cs typeface="Arial" panose="020B0604020202020204" pitchFamily="34" charset="0"/>
              </a:rPr>
              <a:t>Occupancy: </a:t>
            </a:r>
            <a:r>
              <a:rPr lang="en-US" sz="2400" dirty="0">
                <a:solidFill>
                  <a:schemeClr val="tx1">
                    <a:lumMod val="85000"/>
                    <a:lumOff val="15000"/>
                  </a:schemeClr>
                </a:solidFill>
                <a:latin typeface="Arial" panose="020B0604020202020204" pitchFamily="34" charset="0"/>
                <a:cs typeface="Arial" panose="020B0604020202020204" pitchFamily="34" charset="0"/>
              </a:rPr>
              <a:t>Investigated occupancy rates to optimize room availability and pricing. Identified peak periods and adjust staffing levels and inventory accordingly to maximize revenue.</a:t>
            </a: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br>
              <a:rPr lang="en-US" sz="2400" dirty="0">
                <a:solidFill>
                  <a:schemeClr val="tx1">
                    <a:lumMod val="85000"/>
                    <a:lumOff val="15000"/>
                  </a:schemeClr>
                </a:solidFill>
                <a:latin typeface="Arial" panose="020B0604020202020204" pitchFamily="34" charset="0"/>
                <a:cs typeface="Arial" panose="020B0604020202020204" pitchFamily="34" charset="0"/>
              </a:rPr>
            </a:br>
            <a:endParaRPr lang="en-US" sz="2400" dirty="0"/>
          </a:p>
        </p:txBody>
      </p:sp>
      <p:pic>
        <p:nvPicPr>
          <p:cNvPr id="7" name="Picture 6">
            <a:extLst>
              <a:ext uri="{FF2B5EF4-FFF2-40B4-BE49-F238E27FC236}">
                <a16:creationId xmlns:a16="http://schemas.microsoft.com/office/drawing/2014/main" id="{1D59DAD3-9D35-A286-D9DB-E306DE641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46" y="648076"/>
            <a:ext cx="3458817" cy="1239493"/>
          </a:xfrm>
          <a:prstGeom prst="rect">
            <a:avLst/>
          </a:prstGeom>
        </p:spPr>
      </p:pic>
      <p:pic>
        <p:nvPicPr>
          <p:cNvPr id="9" name="Picture 8">
            <a:extLst>
              <a:ext uri="{FF2B5EF4-FFF2-40B4-BE49-F238E27FC236}">
                <a16:creationId xmlns:a16="http://schemas.microsoft.com/office/drawing/2014/main" id="{0318D617-9BEF-E767-5442-D39335BA3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345" y="3349832"/>
            <a:ext cx="3458817" cy="1341438"/>
          </a:xfrm>
          <a:prstGeom prst="rect">
            <a:avLst/>
          </a:prstGeom>
        </p:spPr>
      </p:pic>
    </p:spTree>
    <p:extLst>
      <p:ext uri="{BB962C8B-B14F-4D97-AF65-F5344CB8AC3E}">
        <p14:creationId xmlns:p14="http://schemas.microsoft.com/office/powerpoint/2010/main" val="57864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626</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 Condensed</vt:lpstr>
      <vt:lpstr>Calibri</vt:lpstr>
      <vt:lpstr>Calibri Light</vt:lpstr>
      <vt:lpstr>Office Theme</vt:lpstr>
      <vt:lpstr>HOSPITALITY ANALYSIS</vt:lpstr>
      <vt:lpstr>PROJECT OBJECTIVE </vt:lpstr>
      <vt:lpstr>PowerPoint Presentation</vt:lpstr>
      <vt:lpstr>PowerPoint Presentation</vt:lpstr>
      <vt:lpstr>PowerPoint Presentation</vt:lpstr>
      <vt:lpstr>PowerPoint Presentation</vt:lpstr>
      <vt:lpstr>POWER BI </vt:lpstr>
      <vt:lpstr>PowerPoint Presentation</vt:lpstr>
      <vt:lpstr>Total Revenue: Analyzed trends in total revenue over time to identify periods of growth or decline. Looked for factors influencing revenue fluctuations, such as seasonality, pricing strategies, or marketing campaigns.   Occupancy: Investigated occupancy rates to optimize room availability and pricing. Identified peak periods and adjust staffing levels and inventory accordingly to maximize revenue.    </vt:lpstr>
      <vt:lpstr>Cancellation Rate: Analyzed reasons for cancellations to develop strategies for reducing cancellation rates. This  involved improving booking policies, enhancing communication with guests, or offering incentives to encourage booking confirmation  Total Booking: Understood booking patterns to forecast demand accurately. Identified trends in booking channels (direct bookings, online travel agencies, etc.) to optimize distribution strategies and maximize bookings.  Utilize Capacity: Evaluated how effectively capacity is being utilized to identify opportunities for increasing revenue     </vt:lpstr>
      <vt:lpstr> </vt:lpstr>
      <vt:lpstr>Weekday &amp; Weekend Revenue and Booking: Compared revenue and booking performance between weekdays and weekends to tailor marketing and pricing strategies accordingly. Identify opportunities to drive weekday occupancy or increase weekend rates</vt:lpstr>
      <vt:lpstr>Revenue by State &amp; Hotel: Analyzed revenue performance across different  city and individual hotels to identify top-performing locations and areas for improvement. This can help for expansion of business in the future and help to take a decision based on the results. </vt:lpstr>
      <vt:lpstr>Class Wise Revenue: Segmented revenue by room class or category to understand the contribution of each segment to overall revenue. So that we can understand which segment is contributing less to drive marketing strategy accordingly. </vt:lpstr>
      <vt:lpstr> </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dc:title>
  <dc:creator>AJOY SINGH</dc:creator>
  <cp:lastModifiedBy>AJOY SINGH</cp:lastModifiedBy>
  <cp:revision>6</cp:revision>
  <dcterms:created xsi:type="dcterms:W3CDTF">2024-02-14T18:25:43Z</dcterms:created>
  <dcterms:modified xsi:type="dcterms:W3CDTF">2024-02-16T17:23:29Z</dcterms:modified>
</cp:coreProperties>
</file>