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6"/>
  </p:notesMasterIdLst>
  <p:handoutMasterIdLst>
    <p:handoutMasterId r:id="rId57"/>
  </p:handoutMasterIdLst>
  <p:sldIdLst>
    <p:sldId id="397" r:id="rId2"/>
    <p:sldId id="326" r:id="rId3"/>
    <p:sldId id="327" r:id="rId4"/>
    <p:sldId id="410" r:id="rId5"/>
    <p:sldId id="403" r:id="rId6"/>
    <p:sldId id="404" r:id="rId7"/>
    <p:sldId id="405" r:id="rId8"/>
    <p:sldId id="406" r:id="rId9"/>
    <p:sldId id="407" r:id="rId10"/>
    <p:sldId id="408" r:id="rId11"/>
    <p:sldId id="411" r:id="rId12"/>
    <p:sldId id="409" r:id="rId13"/>
    <p:sldId id="398" r:id="rId14"/>
    <p:sldId id="399" r:id="rId15"/>
    <p:sldId id="400" r:id="rId16"/>
    <p:sldId id="401" r:id="rId17"/>
    <p:sldId id="333" r:id="rId18"/>
    <p:sldId id="334" r:id="rId19"/>
    <p:sldId id="335" r:id="rId20"/>
    <p:sldId id="337" r:id="rId21"/>
    <p:sldId id="339" r:id="rId22"/>
    <p:sldId id="338" r:id="rId23"/>
    <p:sldId id="341" r:id="rId24"/>
    <p:sldId id="342" r:id="rId25"/>
    <p:sldId id="340" r:id="rId26"/>
    <p:sldId id="343" r:id="rId27"/>
    <p:sldId id="344" r:id="rId28"/>
    <p:sldId id="412" r:id="rId29"/>
    <p:sldId id="382" r:id="rId30"/>
    <p:sldId id="346" r:id="rId31"/>
    <p:sldId id="347" r:id="rId32"/>
    <p:sldId id="348" r:id="rId33"/>
    <p:sldId id="349" r:id="rId34"/>
    <p:sldId id="350" r:id="rId35"/>
    <p:sldId id="351" r:id="rId36"/>
    <p:sldId id="352" r:id="rId37"/>
    <p:sldId id="353" r:id="rId38"/>
    <p:sldId id="354" r:id="rId39"/>
    <p:sldId id="394" r:id="rId40"/>
    <p:sldId id="395" r:id="rId41"/>
    <p:sldId id="396" r:id="rId42"/>
    <p:sldId id="387" r:id="rId43"/>
    <p:sldId id="386" r:id="rId44"/>
    <p:sldId id="360" r:id="rId45"/>
    <p:sldId id="388" r:id="rId46"/>
    <p:sldId id="362" r:id="rId47"/>
    <p:sldId id="363" r:id="rId48"/>
    <p:sldId id="364" r:id="rId49"/>
    <p:sldId id="365" r:id="rId50"/>
    <p:sldId id="366" r:id="rId51"/>
    <p:sldId id="367" r:id="rId52"/>
    <p:sldId id="369" r:id="rId53"/>
    <p:sldId id="402" r:id="rId54"/>
    <p:sldId id="413" r:id="rId55"/>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27"/>
    <a:srgbClr val="B6BB3F"/>
    <a:srgbClr val="0000E6"/>
    <a:srgbClr val="6C9543"/>
    <a:srgbClr val="635101"/>
    <a:srgbClr val="7AAC47"/>
    <a:srgbClr val="0000B8"/>
    <a:srgbClr val="0000CF"/>
    <a:srgbClr val="9CBB56"/>
    <a:srgbClr val="B1BB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18"/>
    <p:restoredTop sz="93692"/>
  </p:normalViewPr>
  <p:slideViewPr>
    <p:cSldViewPr snapToObjects="1">
      <p:cViewPr varScale="1">
        <p:scale>
          <a:sx n="71" d="100"/>
          <a:sy n="71" d="100"/>
        </p:scale>
        <p:origin x="1216" y="168"/>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71A101C8-1317-A041-9C32-762228DCAD0E}" type="slidenum">
              <a:rPr lang="en-CA" altLang="en-US"/>
              <a:pPr/>
              <a:t>‹#›</a:t>
            </a:fld>
            <a:endParaRPr lang="en-CA" altLang="en-US"/>
          </a:p>
        </p:txBody>
      </p:sp>
    </p:spTree>
    <p:extLst>
      <p:ext uri="{BB962C8B-B14F-4D97-AF65-F5344CB8AC3E}">
        <p14:creationId xmlns:p14="http://schemas.microsoft.com/office/powerpoint/2010/main" val="1026679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CA"/>
          </a:p>
        </p:txBody>
      </p:sp>
      <p:sp>
        <p:nvSpPr>
          <p:cNvPr id="512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0A7A8E8A-5D2B-284A-B3BC-19CE4CD47691}" type="slidenum">
              <a:rPr lang="en-CA" altLang="en-US"/>
              <a:pPr/>
              <a:t>‹#›</a:t>
            </a:fld>
            <a:endParaRPr lang="en-CA" altLang="en-US"/>
          </a:p>
        </p:txBody>
      </p:sp>
    </p:spTree>
    <p:extLst>
      <p:ext uri="{BB962C8B-B14F-4D97-AF65-F5344CB8AC3E}">
        <p14:creationId xmlns:p14="http://schemas.microsoft.com/office/powerpoint/2010/main" val="4275901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n-ea"/>
        <a:cs typeface="+mn-cs"/>
      </a:defRPr>
    </a:lvl1pPr>
    <a:lvl2pPr marL="457200" algn="l" rtl="0" eaLnBrk="0" fontAlgn="base" hangingPunct="0">
      <a:spcBef>
        <a:spcPct val="30000"/>
      </a:spcBef>
      <a:spcAft>
        <a:spcPct val="0"/>
      </a:spcAft>
      <a:defRPr sz="16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dl.acm.org/citation.cfm?id=1387145" TargetMode="External"/><Relationship Id="rId4" Type="http://schemas.openxmlformats.org/officeDocument/2006/relationships/hyperlink" Target="http://dl.acm.org/citation.cfm?id=1387148" TargetMode="External"/><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en.wikipedia.org/wiki/C_(programming_language)" TargetMode="External"/><Relationship Id="rId4" Type="http://schemas.openxmlformats.org/officeDocument/2006/relationships/hyperlink" Target="http://en.wikipedia.org/wiki/Operating_systems" TargetMode="External"/><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en.wikipedia.org/wiki/C_(programming_language)" TargetMode="External"/><Relationship Id="rId4" Type="http://schemas.openxmlformats.org/officeDocument/2006/relationships/hyperlink" Target="http://en.wikipedia.org/wiki/Operating_systems" TargetMode="External"/><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en.wikipedia.org/w/index.php?title=ACCDB_format&amp;action=edit&amp;redlink=1" TargetMode="External"/><Relationship Id="rId4" Type="http://schemas.openxmlformats.org/officeDocument/2006/relationships/hyperlink" Target="http://en.wikipedia.org/wiki/Data_type" TargetMode="External"/><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355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zh-CN" altLang="en-US">
              <a:ea typeface="宋体" charset="-122"/>
            </a:endParaRPr>
          </a:p>
        </p:txBody>
      </p:sp>
      <p:sp>
        <p:nvSpPr>
          <p:cNvPr id="2355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42B6A31B-DCA9-BF42-A57E-EB0DA5A409A4}" type="slidenum">
              <a:rPr lang="en-US" altLang="zh-CN" sz="1300">
                <a:latin typeface="Arial" charset="0"/>
                <a:ea typeface="宋体" charset="-122"/>
              </a:rPr>
              <a:pPr>
                <a:spcBef>
                  <a:spcPct val="0"/>
                </a:spcBef>
              </a:pPr>
              <a:t>2</a:t>
            </a:fld>
            <a:endParaRPr lang="en-US" altLang="zh-CN" sz="1300">
              <a:latin typeface="Arial" charset="0"/>
              <a:ea typeface="宋体" charset="-122"/>
            </a:endParaRPr>
          </a:p>
        </p:txBody>
      </p:sp>
    </p:spTree>
    <p:extLst>
      <p:ext uri="{BB962C8B-B14F-4D97-AF65-F5344CB8AC3E}">
        <p14:creationId xmlns:p14="http://schemas.microsoft.com/office/powerpoint/2010/main" val="453840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B0E7E872-4074-ED4D-AE71-AEE8B3CA84FE}" type="slidenum">
              <a:rPr lang="zh-CN" altLang="en-CA">
                <a:latin typeface="Tahoma" charset="0"/>
              </a:rPr>
              <a:pPr/>
              <a:t>16</a:t>
            </a:fld>
            <a:endParaRPr lang="en-CA" altLang="zh-CN">
              <a:latin typeface="Tahoma"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r>
              <a:rPr lang="en-US" kern="1200" dirty="0" smtClean="0">
                <a:solidFill>
                  <a:schemeClr val="tx1"/>
                </a:solidFill>
                <a:effectLst/>
                <a:latin typeface="Arial" charset="0"/>
                <a:ea typeface="+mn-ea"/>
                <a:cs typeface="+mn-cs"/>
              </a:rPr>
              <a:t> The purpose of a database management system is to</a:t>
            </a:r>
          </a:p>
          <a:p>
            <a:r>
              <a:rPr lang="en-US" kern="1200" dirty="0" smtClean="0">
                <a:solidFill>
                  <a:schemeClr val="tx1"/>
                </a:solidFill>
                <a:effectLst/>
                <a:latin typeface="Arial" charset="0"/>
                <a:ea typeface="+mn-ea"/>
                <a:cs typeface="+mn-cs"/>
              </a:rPr>
              <a:t>make life easier for the user and this is achieved by hiding</a:t>
            </a:r>
          </a:p>
          <a:p>
            <a:r>
              <a:rPr lang="en-US" kern="1200" dirty="0" smtClean="0">
                <a:solidFill>
                  <a:schemeClr val="tx1"/>
                </a:solidFill>
                <a:effectLst/>
                <a:latin typeface="Arial" charset="0"/>
                <a:ea typeface="+mn-ea"/>
                <a:cs typeface="+mn-cs"/>
              </a:rPr>
              <a:t>the complexities of the actual storage of the data from the</a:t>
            </a:r>
          </a:p>
          <a:p>
            <a:r>
              <a:rPr lang="en-US" kern="1200" dirty="0" smtClean="0">
                <a:solidFill>
                  <a:schemeClr val="tx1"/>
                </a:solidFill>
                <a:effectLst/>
                <a:latin typeface="Arial" charset="0"/>
                <a:ea typeface="+mn-ea"/>
                <a:cs typeface="+mn-cs"/>
              </a:rPr>
              <a:t>application software. </a:t>
            </a:r>
          </a:p>
          <a:p>
            <a:r>
              <a:rPr lang="en-US" kern="1200" dirty="0" smtClean="0">
                <a:solidFill>
                  <a:schemeClr val="tx1"/>
                </a:solidFill>
                <a:effectLst/>
                <a:latin typeface="Arial" charset="0"/>
                <a:ea typeface="+mn-ea"/>
                <a:cs typeface="+mn-cs"/>
              </a:rPr>
              <a:t> In a database system where true data</a:t>
            </a:r>
          </a:p>
          <a:p>
            <a:r>
              <a:rPr lang="en-US" kern="1200" dirty="0" smtClean="0">
                <a:solidFill>
                  <a:schemeClr val="tx1"/>
                </a:solidFill>
                <a:effectLst/>
                <a:latin typeface="Arial" charset="0"/>
                <a:ea typeface="+mn-ea"/>
                <a:cs typeface="+mn-cs"/>
              </a:rPr>
              <a:t>independence exists it is possible to restructure the physical</a:t>
            </a:r>
          </a:p>
          <a:p>
            <a:r>
              <a:rPr lang="en-US" kern="1200" dirty="0" smtClean="0">
                <a:solidFill>
                  <a:schemeClr val="tx1"/>
                </a:solidFill>
                <a:effectLst/>
                <a:latin typeface="Arial" charset="0"/>
                <a:ea typeface="+mn-ea"/>
                <a:cs typeface="+mn-cs"/>
              </a:rPr>
              <a:t>storage of data without invalidating any of the existing</a:t>
            </a:r>
          </a:p>
          <a:p>
            <a:r>
              <a:rPr lang="en-US" kern="1200" dirty="0" smtClean="0">
                <a:solidFill>
                  <a:schemeClr val="tx1"/>
                </a:solidFill>
                <a:effectLst/>
                <a:latin typeface="Arial" charset="0"/>
                <a:ea typeface="+mn-ea"/>
                <a:cs typeface="+mn-cs"/>
              </a:rPr>
              <a:t>applications.</a:t>
            </a:r>
          </a:p>
          <a:p>
            <a:r>
              <a:rPr lang="en-US" kern="1200" dirty="0" smtClean="0">
                <a:solidFill>
                  <a:schemeClr val="tx1"/>
                </a:solidFill>
                <a:effectLst/>
                <a:latin typeface="Arial" charset="0"/>
                <a:ea typeface="+mn-ea"/>
                <a:cs typeface="+mn-cs"/>
              </a:rPr>
              <a:t> Access to IMS data, for example, requires a programmer</a:t>
            </a:r>
          </a:p>
          <a:p>
            <a:r>
              <a:rPr lang="en-US" kern="1200" dirty="0" smtClean="0">
                <a:solidFill>
                  <a:schemeClr val="tx1"/>
                </a:solidFill>
                <a:effectLst/>
                <a:latin typeface="Arial" charset="0"/>
                <a:ea typeface="+mn-ea"/>
                <a:cs typeface="+mn-cs"/>
              </a:rPr>
              <a:t>to enter the database via a record at the top of the</a:t>
            </a:r>
          </a:p>
          <a:p>
            <a:r>
              <a:rPr lang="en-US" kern="1200" dirty="0" smtClean="0">
                <a:solidFill>
                  <a:schemeClr val="tx1"/>
                </a:solidFill>
                <a:effectLst/>
                <a:latin typeface="Arial" charset="0"/>
                <a:ea typeface="+mn-ea"/>
                <a:cs typeface="+mn-cs"/>
              </a:rPr>
              <a:t>hierarchy. If a programmer does not know which of the</a:t>
            </a:r>
          </a:p>
          <a:p>
            <a:r>
              <a:rPr lang="en-US" kern="1200" dirty="0" smtClean="0">
                <a:solidFill>
                  <a:schemeClr val="tx1"/>
                </a:solidFill>
                <a:effectLst/>
                <a:latin typeface="Arial" charset="0"/>
                <a:ea typeface="+mn-ea"/>
                <a:cs typeface="+mn-cs"/>
              </a:rPr>
              <a:t>top level records to select then the whole database must</a:t>
            </a:r>
          </a:p>
          <a:p>
            <a:r>
              <a:rPr lang="en-US" kern="1200" dirty="0" smtClean="0">
                <a:solidFill>
                  <a:schemeClr val="tx1"/>
                </a:solidFill>
                <a:effectLst/>
                <a:latin typeface="Arial" charset="0"/>
                <a:ea typeface="+mn-ea"/>
                <a:cs typeface="+mn-cs"/>
              </a:rPr>
              <a:t>be searched.</a:t>
            </a:r>
          </a:p>
          <a:p>
            <a:endParaRPr lang="en-US" altLang="zh-CN" dirty="0">
              <a:latin typeface="Arial" charset="0"/>
              <a:ea typeface="宋体" charset="-122"/>
            </a:endParaRPr>
          </a:p>
        </p:txBody>
      </p:sp>
    </p:spTree>
    <p:extLst>
      <p:ext uri="{BB962C8B-B14F-4D97-AF65-F5344CB8AC3E}">
        <p14:creationId xmlns:p14="http://schemas.microsoft.com/office/powerpoint/2010/main" val="1734403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584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zh-CN" altLang="en-US">
              <a:ea typeface="宋体" charset="-122"/>
            </a:endParaRPr>
          </a:p>
        </p:txBody>
      </p:sp>
      <p:sp>
        <p:nvSpPr>
          <p:cNvPr id="3584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3B624831-C291-B444-9525-A245CFD3F332}" type="slidenum">
              <a:rPr lang="en-US" altLang="zh-CN" sz="1300">
                <a:latin typeface="Arial" charset="0"/>
                <a:ea typeface="宋体" charset="-122"/>
              </a:rPr>
              <a:pPr>
                <a:spcBef>
                  <a:spcPct val="0"/>
                </a:spcBef>
              </a:pPr>
              <a:t>17</a:t>
            </a:fld>
            <a:endParaRPr lang="en-US" altLang="zh-CN" sz="1300">
              <a:latin typeface="Arial" charset="0"/>
              <a:ea typeface="宋体" charset="-122"/>
            </a:endParaRPr>
          </a:p>
        </p:txBody>
      </p:sp>
    </p:spTree>
    <p:extLst>
      <p:ext uri="{BB962C8B-B14F-4D97-AF65-F5344CB8AC3E}">
        <p14:creationId xmlns:p14="http://schemas.microsoft.com/office/powerpoint/2010/main" val="541450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789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ea typeface="宋体" charset="-122"/>
              </a:rPr>
              <a:t>The efficient and flexible handling of large collections of structured data was the central challenge for what we would now </a:t>
            </a:r>
            <a:r>
              <a:rPr lang="en-US" altLang="zh-CN" b="1">
                <a:ea typeface="宋体" charset="-122"/>
              </a:rPr>
              <a:t>call corporate information systems</a:t>
            </a:r>
            <a:r>
              <a:rPr lang="en-US" altLang="zh-CN">
                <a:ea typeface="宋体" charset="-122"/>
              </a:rPr>
              <a:t>, and was then called </a:t>
            </a:r>
            <a:r>
              <a:rPr lang="en-US" altLang="zh-CN" b="1">
                <a:ea typeface="宋体" charset="-122"/>
              </a:rPr>
              <a:t>business data processing</a:t>
            </a:r>
            <a:r>
              <a:rPr lang="en-US" altLang="zh-CN">
                <a:ea typeface="宋体" charset="-122"/>
              </a:rPr>
              <a:t>.</a:t>
            </a:r>
          </a:p>
          <a:p>
            <a:endParaRPr lang="en-US" altLang="zh-CN">
              <a:ea typeface="宋体" charset="-122"/>
            </a:endParaRPr>
          </a:p>
          <a:p>
            <a:r>
              <a:rPr lang="en-US" altLang="zh-CN">
                <a:ea typeface="宋体" charset="-122"/>
              </a:rPr>
              <a:t>However the first versions it did not include a </a:t>
            </a:r>
          </a:p>
          <a:p>
            <a:r>
              <a:rPr lang="en-US" altLang="zh-CN">
                <a:ea typeface="宋体" charset="-122"/>
              </a:rPr>
              <a:t>formal data manipulation language. </a:t>
            </a:r>
          </a:p>
          <a:p>
            <a:endParaRPr lang="en-US" altLang="zh-CN">
              <a:ea typeface="宋体" charset="-122"/>
            </a:endParaRPr>
          </a:p>
          <a:p>
            <a:r>
              <a:rPr lang="en-US" altLang="zh-CN">
                <a:ea typeface="宋体" charset="-122"/>
              </a:rPr>
              <a:t>During the late 1960s the ideas Bachman created for IDS were taken up by the Database Task Group of CODASYL, a standards body for the data processing industry best known for its creation and promotion of the COBOL language. Its </a:t>
            </a:r>
            <a:r>
              <a:rPr lang="en-US" altLang="zh-CN">
                <a:ea typeface="宋体" charset="-122"/>
                <a:hlinkClick r:id="rId3"/>
              </a:rPr>
              <a:t>1969 report</a:t>
            </a:r>
            <a:r>
              <a:rPr lang="en-US" altLang="zh-CN">
                <a:ea typeface="宋体" charset="-122"/>
              </a:rPr>
              <a:t> drew heavily on IDS in defining a proposed standard for database management systems, in part thanks to Bachman’s own service on the committee. In retrospect, the committee’s work, and </a:t>
            </a:r>
            <a:r>
              <a:rPr lang="en-US" altLang="zh-CN">
                <a:ea typeface="宋体" charset="-122"/>
                <a:hlinkClick r:id="rId4"/>
              </a:rPr>
              <a:t>a related effort by CODASYL’s Systems Committee</a:t>
            </a:r>
            <a:r>
              <a:rPr lang="en-US" altLang="zh-CN">
                <a:ea typeface="宋体" charset="-122"/>
              </a:rPr>
              <a:t> to evaluate existing systems within the new framework, were significant primarily for formulating and spreading the concept of a “data base management system.” </a:t>
            </a:r>
            <a:endParaRPr lang="zh-CN" altLang="en-US">
              <a:ea typeface="宋体" charset="-122"/>
            </a:endParaRPr>
          </a:p>
        </p:txBody>
      </p:sp>
      <p:sp>
        <p:nvSpPr>
          <p:cNvPr id="37891"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2E51A44C-1AE6-E543-8B61-F4B22F4659D6}" type="slidenum">
              <a:rPr lang="en-US" altLang="zh-CN" sz="1300">
                <a:latin typeface="Arial" charset="0"/>
                <a:ea typeface="宋体" charset="-122"/>
              </a:rPr>
              <a:pPr>
                <a:spcBef>
                  <a:spcPct val="0"/>
                </a:spcBef>
              </a:pPr>
              <a:t>18</a:t>
            </a:fld>
            <a:endParaRPr lang="en-US" altLang="zh-CN" sz="1300">
              <a:latin typeface="Arial" charset="0"/>
              <a:ea typeface="宋体" charset="-122"/>
            </a:endParaRPr>
          </a:p>
        </p:txBody>
      </p:sp>
    </p:spTree>
    <p:extLst>
      <p:ext uri="{BB962C8B-B14F-4D97-AF65-F5344CB8AC3E}">
        <p14:creationId xmlns:p14="http://schemas.microsoft.com/office/powerpoint/2010/main" val="1808330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09F70DE5-1A1D-9742-9BF8-80C99047C240}" type="slidenum">
              <a:rPr lang="zh-CN" altLang="en-CA">
                <a:latin typeface="Tahoma" charset="0"/>
                <a:ea typeface="宋体" charset="-122"/>
              </a:rPr>
              <a:pPr>
                <a:spcBef>
                  <a:spcPct val="0"/>
                </a:spcBef>
              </a:pPr>
              <a:t>19</a:t>
            </a:fld>
            <a:endParaRPr lang="en-CA" altLang="zh-CN">
              <a:latin typeface="Tahoma" charset="0"/>
              <a:ea typeface="宋体" charset="-122"/>
            </a:endParaRPr>
          </a:p>
        </p:txBody>
      </p:sp>
      <p:sp>
        <p:nvSpPr>
          <p:cNvPr id="399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en-US">
              <a:ea typeface="ＭＳ Ｐゴシック" charset="-128"/>
            </a:endParaRPr>
          </a:p>
        </p:txBody>
      </p:sp>
    </p:spTree>
    <p:extLst>
      <p:ext uri="{BB962C8B-B14F-4D97-AF65-F5344CB8AC3E}">
        <p14:creationId xmlns:p14="http://schemas.microsoft.com/office/powerpoint/2010/main" val="208781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BF73C847-23C5-2541-9F73-72F4C8057F0F}" type="slidenum">
              <a:rPr lang="zh-CN" altLang="en-CA">
                <a:latin typeface="Tahoma" charset="0"/>
                <a:ea typeface="宋体" charset="-122"/>
              </a:rPr>
              <a:pPr>
                <a:spcBef>
                  <a:spcPct val="0"/>
                </a:spcBef>
              </a:pPr>
              <a:t>23</a:t>
            </a:fld>
            <a:endParaRPr lang="en-CA" altLang="zh-CN">
              <a:latin typeface="Tahoma" charset="0"/>
              <a:ea typeface="宋体" charset="-122"/>
            </a:endParaRPr>
          </a:p>
        </p:txBody>
      </p:sp>
      <p:sp>
        <p:nvSpPr>
          <p:cNvPr id="481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en-US">
              <a:ea typeface="ＭＳ Ｐゴシック" charset="-128"/>
            </a:endParaRPr>
          </a:p>
        </p:txBody>
      </p:sp>
    </p:spTree>
    <p:extLst>
      <p:ext uri="{BB962C8B-B14F-4D97-AF65-F5344CB8AC3E}">
        <p14:creationId xmlns:p14="http://schemas.microsoft.com/office/powerpoint/2010/main" val="1949997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9A1AC0CB-905D-F94A-B92F-60F4F8479C45}" type="slidenum">
              <a:rPr lang="zh-CN" altLang="en-CA">
                <a:latin typeface="Tahoma" charset="0"/>
                <a:ea typeface="宋体" charset="-122"/>
              </a:rPr>
              <a:pPr>
                <a:spcBef>
                  <a:spcPct val="0"/>
                </a:spcBef>
              </a:pPr>
              <a:t>24</a:t>
            </a:fld>
            <a:endParaRPr lang="en-CA" altLang="zh-CN">
              <a:latin typeface="Tahoma" charset="0"/>
              <a:ea typeface="宋体" charset="-122"/>
            </a:endParaRPr>
          </a:p>
        </p:txBody>
      </p:sp>
      <p:sp>
        <p:nvSpPr>
          <p:cNvPr id="501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01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r>
              <a:rPr lang="en-US" kern="1200" dirty="0" smtClean="0">
                <a:solidFill>
                  <a:schemeClr val="tx1"/>
                </a:solidFill>
                <a:effectLst/>
                <a:latin typeface="Arial" charset="0"/>
                <a:ea typeface="+mn-ea"/>
                <a:cs typeface="+mn-cs"/>
              </a:rPr>
              <a:t> Access to the database was typically performed on a</a:t>
            </a:r>
            <a:r>
              <a:rPr lang="en-US" kern="1200" baseline="0" dirty="0" smtClean="0">
                <a:solidFill>
                  <a:schemeClr val="tx1"/>
                </a:solidFill>
                <a:effectLst/>
                <a:latin typeface="Arial" charset="0"/>
                <a:ea typeface="+mn-ea"/>
                <a:cs typeface="+mn-cs"/>
              </a:rPr>
              <a:t> </a:t>
            </a:r>
            <a:r>
              <a:rPr lang="en-US" kern="1200" dirty="0" smtClean="0">
                <a:solidFill>
                  <a:schemeClr val="tx1"/>
                </a:solidFill>
                <a:effectLst/>
                <a:latin typeface="Arial" charset="0"/>
                <a:ea typeface="+mn-ea"/>
                <a:cs typeface="+mn-cs"/>
              </a:rPr>
              <a:t>record at a time basis with the programmer testing each</a:t>
            </a:r>
          </a:p>
          <a:p>
            <a:r>
              <a:rPr lang="en-US" kern="1200" dirty="0" smtClean="0">
                <a:solidFill>
                  <a:schemeClr val="tx1"/>
                </a:solidFill>
                <a:effectLst/>
                <a:latin typeface="Arial" charset="0"/>
                <a:ea typeface="+mn-ea"/>
                <a:cs typeface="+mn-cs"/>
              </a:rPr>
              <a:t>record retrieved to see whether or not it belonged in the</a:t>
            </a:r>
            <a:r>
              <a:rPr lang="en-US" kern="1200" baseline="0" dirty="0" smtClean="0">
                <a:solidFill>
                  <a:schemeClr val="tx1"/>
                </a:solidFill>
                <a:effectLst/>
                <a:latin typeface="Arial" charset="0"/>
                <a:ea typeface="+mn-ea"/>
                <a:cs typeface="+mn-cs"/>
              </a:rPr>
              <a:t> </a:t>
            </a:r>
            <a:r>
              <a:rPr lang="en-US" kern="1200" dirty="0" smtClean="0">
                <a:solidFill>
                  <a:schemeClr val="tx1"/>
                </a:solidFill>
                <a:effectLst/>
                <a:latin typeface="Arial" charset="0"/>
                <a:ea typeface="+mn-ea"/>
                <a:cs typeface="+mn-cs"/>
              </a:rPr>
              <a:t>result set.</a:t>
            </a:r>
          </a:p>
          <a:p>
            <a:r>
              <a:rPr lang="en-US" kern="1200" dirty="0" smtClean="0">
                <a:solidFill>
                  <a:schemeClr val="tx1"/>
                </a:solidFill>
                <a:effectLst/>
                <a:latin typeface="Arial" charset="0"/>
                <a:ea typeface="+mn-ea"/>
                <a:cs typeface="+mn-cs"/>
              </a:rPr>
              <a:t> CODASYL designers identify entry points to</a:t>
            </a:r>
          </a:p>
          <a:p>
            <a:r>
              <a:rPr lang="en-US" kern="1200" dirty="0" smtClean="0">
                <a:solidFill>
                  <a:schemeClr val="tx1"/>
                </a:solidFill>
                <a:effectLst/>
                <a:latin typeface="Arial" charset="0"/>
                <a:ea typeface="+mn-ea"/>
                <a:cs typeface="+mn-cs"/>
              </a:rPr>
              <a:t>the database via key hashing mechanisms or special relationships.</a:t>
            </a:r>
          </a:p>
          <a:p>
            <a:endParaRPr lang="en-US" kern="1200" dirty="0" smtClean="0">
              <a:solidFill>
                <a:schemeClr val="tx1"/>
              </a:solidFill>
              <a:effectLst/>
              <a:latin typeface="Arial" charset="0"/>
              <a:ea typeface="+mn-ea"/>
              <a:cs typeface="+mn-cs"/>
            </a:endParaRPr>
          </a:p>
          <a:p>
            <a:endParaRPr lang="en-US" altLang="en-US" dirty="0">
              <a:ea typeface="ＭＳ Ｐゴシック" charset="-128"/>
            </a:endParaRPr>
          </a:p>
        </p:txBody>
      </p:sp>
    </p:spTree>
    <p:extLst>
      <p:ext uri="{BB962C8B-B14F-4D97-AF65-F5344CB8AC3E}">
        <p14:creationId xmlns:p14="http://schemas.microsoft.com/office/powerpoint/2010/main" val="1071955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09BE8038-C2BA-D94B-AE43-50BBAE144E70}" type="slidenum">
              <a:rPr lang="zh-CN" altLang="en-CA" sz="1300">
                <a:latin typeface="Tahoma" charset="0"/>
                <a:ea typeface="宋体" charset="-122"/>
              </a:rPr>
              <a:pPr>
                <a:spcBef>
                  <a:spcPct val="0"/>
                </a:spcBef>
              </a:pPr>
              <a:t>26</a:t>
            </a:fld>
            <a:endParaRPr lang="en-CA" altLang="zh-CN" sz="1300">
              <a:latin typeface="Tahoma" charset="0"/>
              <a:ea typeface="宋体" charset="-122"/>
            </a:endParaRPr>
          </a:p>
        </p:txBody>
      </p:sp>
      <p:sp>
        <p:nvSpPr>
          <p:cNvPr id="522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22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zh-CN">
              <a:latin typeface="Arial" charset="0"/>
              <a:ea typeface="宋体" charset="-122"/>
            </a:endParaRPr>
          </a:p>
        </p:txBody>
      </p:sp>
    </p:spTree>
    <p:extLst>
      <p:ext uri="{BB962C8B-B14F-4D97-AF65-F5344CB8AC3E}">
        <p14:creationId xmlns:p14="http://schemas.microsoft.com/office/powerpoint/2010/main" val="779592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048E73FC-04BA-6C45-83C3-C7F4A04DB566}" type="slidenum">
              <a:rPr lang="zh-CN" altLang="en-CA" sz="1300">
                <a:latin typeface="Tahoma" charset="0"/>
                <a:ea typeface="宋体" charset="-122"/>
              </a:rPr>
              <a:pPr>
                <a:spcBef>
                  <a:spcPct val="0"/>
                </a:spcBef>
              </a:pPr>
              <a:t>27</a:t>
            </a:fld>
            <a:endParaRPr lang="en-CA" altLang="zh-CN" sz="1300">
              <a:latin typeface="Tahoma" charset="0"/>
              <a:ea typeface="宋体" charset="-122"/>
            </a:endParaRPr>
          </a:p>
        </p:txBody>
      </p:sp>
      <p:sp>
        <p:nvSpPr>
          <p:cNvPr id="542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42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zh-CN">
              <a:latin typeface="Arial" charset="0"/>
              <a:ea typeface="宋体" charset="-122"/>
            </a:endParaRPr>
          </a:p>
        </p:txBody>
      </p:sp>
    </p:spTree>
    <p:extLst>
      <p:ext uri="{BB962C8B-B14F-4D97-AF65-F5344CB8AC3E}">
        <p14:creationId xmlns:p14="http://schemas.microsoft.com/office/powerpoint/2010/main" val="2123148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kern="1200" dirty="0" smtClean="0">
                <a:solidFill>
                  <a:schemeClr val="tx1"/>
                </a:solidFill>
                <a:effectLst/>
                <a:latin typeface="Arial" charset="0"/>
                <a:ea typeface="+mn-ea"/>
                <a:cs typeface="+mn-cs"/>
              </a:rPr>
              <a:t>both of hierarchical and network</a:t>
            </a:r>
            <a:r>
              <a:rPr lang="en-US" kern="1200" baseline="0" dirty="0" smtClean="0">
                <a:solidFill>
                  <a:schemeClr val="tx1"/>
                </a:solidFill>
                <a:effectLst/>
                <a:latin typeface="Arial" charset="0"/>
                <a:ea typeface="+mn-ea"/>
                <a:cs typeface="+mn-cs"/>
              </a:rPr>
              <a:t> s</a:t>
            </a:r>
            <a:r>
              <a:rPr lang="en-US" kern="1200" dirty="0" smtClean="0">
                <a:solidFill>
                  <a:schemeClr val="tx1"/>
                </a:solidFill>
                <a:effectLst/>
                <a:latin typeface="Arial" charset="0"/>
                <a:ea typeface="+mn-ea"/>
                <a:cs typeface="+mn-cs"/>
              </a:rPr>
              <a:t>ystems relied on the use of pointers between records,</a:t>
            </a:r>
            <a:r>
              <a:rPr lang="en-US" kern="1200" baseline="0" dirty="0" smtClean="0">
                <a:solidFill>
                  <a:schemeClr val="tx1"/>
                </a:solidFill>
                <a:effectLst/>
                <a:latin typeface="Arial" charset="0"/>
                <a:ea typeface="+mn-ea"/>
                <a:cs typeface="+mn-cs"/>
              </a:rPr>
              <a:t> </a:t>
            </a:r>
            <a:r>
              <a:rPr lang="en-US" kern="1200" dirty="0" smtClean="0">
                <a:solidFill>
                  <a:schemeClr val="tx1"/>
                </a:solidFill>
                <a:effectLst/>
                <a:latin typeface="Arial" charset="0"/>
                <a:ea typeface="+mn-ea"/>
                <a:cs typeface="+mn-cs"/>
              </a:rPr>
              <a:t>the programmers using them did not manipulate the pointers</a:t>
            </a:r>
            <a:r>
              <a:rPr lang="en-US" kern="1200" baseline="0" dirty="0" smtClean="0">
                <a:solidFill>
                  <a:schemeClr val="tx1"/>
                </a:solidFill>
                <a:effectLst/>
                <a:latin typeface="Arial" charset="0"/>
                <a:ea typeface="+mn-ea"/>
                <a:cs typeface="+mn-cs"/>
              </a:rPr>
              <a:t> </a:t>
            </a:r>
            <a:r>
              <a:rPr lang="en-US" kern="1200" dirty="0" smtClean="0">
                <a:solidFill>
                  <a:schemeClr val="tx1"/>
                </a:solidFill>
                <a:effectLst/>
                <a:latin typeface="Arial" charset="0"/>
                <a:ea typeface="+mn-ea"/>
                <a:cs typeface="+mn-cs"/>
              </a:rPr>
              <a:t>directly</a:t>
            </a:r>
          </a:p>
          <a:p>
            <a:endParaRPr lang="en-US" kern="1200" dirty="0" smtClean="0">
              <a:solidFill>
                <a:schemeClr val="tx1"/>
              </a:solidFill>
              <a:effectLst/>
              <a:latin typeface="Arial" charset="0"/>
              <a:ea typeface="+mn-ea"/>
              <a:cs typeface="+mn-cs"/>
            </a:endParaRPr>
          </a:p>
          <a:p>
            <a:r>
              <a:rPr lang="en-US" kern="1200" dirty="0" smtClean="0">
                <a:solidFill>
                  <a:schemeClr val="tx1"/>
                </a:solidFill>
                <a:effectLst/>
                <a:latin typeface="Arial" charset="0"/>
                <a:ea typeface="+mn-ea"/>
                <a:cs typeface="+mn-cs"/>
              </a:rPr>
              <a:t> The purpose of a database management system is to</a:t>
            </a:r>
          </a:p>
          <a:p>
            <a:r>
              <a:rPr lang="en-US" kern="1200" dirty="0" smtClean="0">
                <a:solidFill>
                  <a:schemeClr val="tx1"/>
                </a:solidFill>
                <a:effectLst/>
                <a:latin typeface="Arial" charset="0"/>
                <a:ea typeface="+mn-ea"/>
                <a:cs typeface="+mn-cs"/>
              </a:rPr>
              <a:t>make life easier for the user and this is achieved by hiding</a:t>
            </a:r>
          </a:p>
          <a:p>
            <a:r>
              <a:rPr lang="en-US" kern="1200" dirty="0" smtClean="0">
                <a:solidFill>
                  <a:schemeClr val="tx1"/>
                </a:solidFill>
                <a:effectLst/>
                <a:latin typeface="Arial" charset="0"/>
                <a:ea typeface="+mn-ea"/>
                <a:cs typeface="+mn-cs"/>
              </a:rPr>
              <a:t>the complexities of the actual storage of the data from the</a:t>
            </a:r>
          </a:p>
          <a:p>
            <a:r>
              <a:rPr lang="en-US" kern="1200" dirty="0" smtClean="0">
                <a:solidFill>
                  <a:schemeClr val="tx1"/>
                </a:solidFill>
                <a:effectLst/>
                <a:latin typeface="Arial" charset="0"/>
                <a:ea typeface="+mn-ea"/>
                <a:cs typeface="+mn-cs"/>
              </a:rPr>
              <a:t>application software</a:t>
            </a:r>
          </a:p>
          <a:p>
            <a:r>
              <a:rPr lang="en-US" kern="1200" dirty="0" smtClean="0">
                <a:solidFill>
                  <a:schemeClr val="tx1"/>
                </a:solidFill>
                <a:effectLst/>
                <a:latin typeface="Arial" charset="0"/>
                <a:ea typeface="+mn-ea"/>
                <a:cs typeface="+mn-cs"/>
              </a:rPr>
              <a:t> The user of a relational system is able to extract any results that follow from the</a:t>
            </a:r>
          </a:p>
          <a:p>
            <a:r>
              <a:rPr lang="en-US" kern="1200" dirty="0" smtClean="0">
                <a:solidFill>
                  <a:schemeClr val="tx1"/>
                </a:solidFill>
                <a:effectLst/>
                <a:latin typeface="Arial" charset="0"/>
                <a:ea typeface="+mn-ea"/>
                <a:cs typeface="+mn-cs"/>
              </a:rPr>
              <a:t>content of the raw data and not just those permitted by the</a:t>
            </a:r>
            <a:r>
              <a:rPr lang="en-US" kern="1200" baseline="0" dirty="0" smtClean="0">
                <a:solidFill>
                  <a:schemeClr val="tx1"/>
                </a:solidFill>
                <a:effectLst/>
                <a:latin typeface="Arial" charset="0"/>
                <a:ea typeface="+mn-ea"/>
                <a:cs typeface="+mn-cs"/>
              </a:rPr>
              <a:t> </a:t>
            </a:r>
            <a:r>
              <a:rPr lang="en-US" kern="1200" dirty="0" smtClean="0">
                <a:solidFill>
                  <a:schemeClr val="tx1"/>
                </a:solidFill>
                <a:effectLst/>
                <a:latin typeface="Arial" charset="0"/>
                <a:ea typeface="+mn-ea"/>
                <a:cs typeface="+mn-cs"/>
              </a:rPr>
              <a:t>database system. In order to facilitate this no aspect of a</a:t>
            </a:r>
          </a:p>
          <a:p>
            <a:r>
              <a:rPr lang="en-US" kern="1200" dirty="0" smtClean="0">
                <a:solidFill>
                  <a:schemeClr val="tx1"/>
                </a:solidFill>
                <a:effectLst/>
                <a:latin typeface="Arial" charset="0"/>
                <a:ea typeface="+mn-ea"/>
                <a:cs typeface="+mn-cs"/>
              </a:rPr>
              <a:t>relational system depends on the order in which the data is</a:t>
            </a:r>
            <a:r>
              <a:rPr lang="en-US" kern="1200" baseline="0" dirty="0" smtClean="0">
                <a:solidFill>
                  <a:schemeClr val="tx1"/>
                </a:solidFill>
                <a:effectLst/>
                <a:latin typeface="Arial" charset="0"/>
                <a:ea typeface="+mn-ea"/>
                <a:cs typeface="+mn-cs"/>
              </a:rPr>
              <a:t> </a:t>
            </a:r>
            <a:r>
              <a:rPr lang="en-US" kern="1200" dirty="0" smtClean="0">
                <a:solidFill>
                  <a:schemeClr val="tx1"/>
                </a:solidFill>
                <a:effectLst/>
                <a:latin typeface="Arial" charset="0"/>
                <a:ea typeface="+mn-ea"/>
                <a:cs typeface="+mn-cs"/>
              </a:rPr>
              <a:t>stored.</a:t>
            </a:r>
          </a:p>
          <a:p>
            <a:r>
              <a:rPr lang="en-US" kern="1200" dirty="0" smtClean="0">
                <a:solidFill>
                  <a:schemeClr val="tx1"/>
                </a:solidFill>
                <a:effectLst/>
                <a:latin typeface="Arial" charset="0"/>
                <a:ea typeface="+mn-ea"/>
                <a:cs typeface="+mn-cs"/>
              </a:rPr>
              <a:t> A specification was drawn up, this was transformed into a design and the design was used to construct a</a:t>
            </a:r>
          </a:p>
          <a:p>
            <a:r>
              <a:rPr lang="en-US" kern="1200" dirty="0" smtClean="0">
                <a:solidFill>
                  <a:schemeClr val="tx1"/>
                </a:solidFill>
                <a:effectLst/>
                <a:latin typeface="Arial" charset="0"/>
                <a:ea typeface="+mn-ea"/>
                <a:cs typeface="+mn-cs"/>
              </a:rPr>
              <a:t>program. This sequence, as everyone knows, is full of opportunities for introducing errors. It takes considerable</a:t>
            </a:r>
          </a:p>
          <a:p>
            <a:r>
              <a:rPr lang="en-US" kern="1200" dirty="0" smtClean="0">
                <a:solidFill>
                  <a:schemeClr val="tx1"/>
                </a:solidFill>
                <a:effectLst/>
                <a:latin typeface="Arial" charset="0"/>
                <a:ea typeface="+mn-ea"/>
                <a:cs typeface="+mn-cs"/>
              </a:rPr>
              <a:t>skill to write a program that performs correctly against a database and considerably more skill to demonstrate that the</a:t>
            </a:r>
          </a:p>
          <a:p>
            <a:r>
              <a:rPr lang="en-US" kern="1200" dirty="0" smtClean="0">
                <a:solidFill>
                  <a:schemeClr val="tx1"/>
                </a:solidFill>
                <a:effectLst/>
                <a:latin typeface="Arial" charset="0"/>
                <a:ea typeface="+mn-ea"/>
                <a:cs typeface="+mn-cs"/>
              </a:rPr>
              <a:t>program fulfils the requirements of the original specification.</a:t>
            </a:r>
          </a:p>
          <a:p>
            <a:r>
              <a:rPr lang="en-US" kern="1200" dirty="0" smtClean="0">
                <a:solidFill>
                  <a:schemeClr val="tx1"/>
                </a:solidFill>
                <a:effectLst/>
                <a:latin typeface="Arial" charset="0"/>
                <a:ea typeface="+mn-ea"/>
                <a:cs typeface="+mn-cs"/>
              </a:rPr>
              <a:t>This is</a:t>
            </a:r>
            <a:r>
              <a:rPr lang="en-US" kern="1200" baseline="0" dirty="0" smtClean="0">
                <a:solidFill>
                  <a:schemeClr val="tx1"/>
                </a:solidFill>
                <a:effectLst/>
                <a:latin typeface="Arial" charset="0"/>
                <a:ea typeface="+mn-ea"/>
                <a:cs typeface="+mn-cs"/>
              </a:rPr>
              <a:t> </a:t>
            </a:r>
            <a:r>
              <a:rPr lang="en-US" kern="1200" dirty="0" smtClean="0">
                <a:solidFill>
                  <a:schemeClr val="tx1"/>
                </a:solidFill>
                <a:effectLst/>
                <a:latin typeface="Arial" charset="0"/>
                <a:ea typeface="+mn-ea"/>
                <a:cs typeface="+mn-cs"/>
              </a:rPr>
              <a:t>equivalent to having an executable specification language.</a:t>
            </a:r>
          </a:p>
          <a:p>
            <a:r>
              <a:rPr lang="en-US" kern="1200" dirty="0" smtClean="0">
                <a:solidFill>
                  <a:schemeClr val="tx1"/>
                </a:solidFill>
                <a:effectLst/>
                <a:latin typeface="Arial" charset="0"/>
                <a:ea typeface="+mn-ea"/>
                <a:cs typeface="+mn-cs"/>
              </a:rPr>
              <a:t> The problem of ensuring that the query matches the real</a:t>
            </a:r>
          </a:p>
          <a:p>
            <a:r>
              <a:rPr lang="en-US" kern="1200" dirty="0" smtClean="0">
                <a:solidFill>
                  <a:schemeClr val="tx1"/>
                </a:solidFill>
                <a:effectLst/>
                <a:latin typeface="Arial" charset="0"/>
                <a:ea typeface="+mn-ea"/>
                <a:cs typeface="+mn-cs"/>
              </a:rPr>
              <a:t>world requirement remains but the problem of transforming</a:t>
            </a:r>
          </a:p>
          <a:p>
            <a:r>
              <a:rPr lang="en-US" kern="1200" dirty="0" smtClean="0">
                <a:solidFill>
                  <a:schemeClr val="tx1"/>
                </a:solidFill>
                <a:effectLst/>
                <a:latin typeface="Arial" charset="0"/>
                <a:ea typeface="+mn-ea"/>
                <a:cs typeface="+mn-cs"/>
              </a:rPr>
              <a:t>the query into executable code disappears.</a:t>
            </a:r>
          </a:p>
          <a:p>
            <a:endParaRPr lang="en-US" kern="1200" dirty="0" smtClean="0">
              <a:solidFill>
                <a:schemeClr val="tx1"/>
              </a:solidFill>
              <a:effectLst/>
              <a:latin typeface="Arial" charset="0"/>
              <a:ea typeface="+mn-ea"/>
              <a:cs typeface="+mn-cs"/>
            </a:endParaRPr>
          </a:p>
          <a:p>
            <a:r>
              <a:rPr lang="en-US" kern="1200" dirty="0" err="1" smtClean="0">
                <a:solidFill>
                  <a:schemeClr val="tx1"/>
                </a:solidFill>
                <a:effectLst/>
                <a:latin typeface="Arial" charset="0"/>
                <a:ea typeface="+mn-ea"/>
                <a:cs typeface="+mn-cs"/>
              </a:rPr>
              <a:t>Codd</a:t>
            </a:r>
            <a:r>
              <a:rPr lang="en-US" kern="1200" dirty="0" smtClean="0">
                <a:solidFill>
                  <a:schemeClr val="tx1"/>
                </a:solidFill>
                <a:effectLst/>
                <a:latin typeface="Arial" charset="0"/>
                <a:ea typeface="+mn-ea"/>
                <a:cs typeface="+mn-cs"/>
              </a:rPr>
              <a:t> believed that users would no longer be satisfied with obtaining output</a:t>
            </a:r>
          </a:p>
          <a:p>
            <a:r>
              <a:rPr lang="en-US" kern="1200" dirty="0" smtClean="0">
                <a:solidFill>
                  <a:schemeClr val="tx1"/>
                </a:solidFill>
                <a:effectLst/>
                <a:latin typeface="Arial" charset="0"/>
                <a:ea typeface="+mn-ea"/>
                <a:cs typeface="+mn-cs"/>
              </a:rPr>
              <a:t>from a database on a daily basis following the off-line</a:t>
            </a:r>
          </a:p>
          <a:p>
            <a:r>
              <a:rPr lang="en-US" kern="1200" dirty="0" smtClean="0">
                <a:solidFill>
                  <a:schemeClr val="tx1"/>
                </a:solidFill>
                <a:effectLst/>
                <a:latin typeface="Arial" charset="0"/>
                <a:ea typeface="+mn-ea"/>
                <a:cs typeface="+mn-cs"/>
              </a:rPr>
              <a:t>execution of a query program, instead they would expect</a:t>
            </a:r>
          </a:p>
          <a:p>
            <a:r>
              <a:rPr lang="en-US" kern="1200" dirty="0" smtClean="0">
                <a:solidFill>
                  <a:schemeClr val="tx1"/>
                </a:solidFill>
                <a:effectLst/>
                <a:latin typeface="Arial" charset="0"/>
                <a:ea typeface="+mn-ea"/>
                <a:cs typeface="+mn-cs"/>
              </a:rPr>
              <a:t>to interactively submit a query and immediately receive an</a:t>
            </a:r>
          </a:p>
          <a:p>
            <a:r>
              <a:rPr lang="en-US" kern="1200" dirty="0" smtClean="0">
                <a:solidFill>
                  <a:schemeClr val="tx1"/>
                </a:solidFill>
                <a:effectLst/>
                <a:latin typeface="Arial" charset="0"/>
                <a:ea typeface="+mn-ea"/>
                <a:cs typeface="+mn-cs"/>
              </a:rPr>
              <a:t>answer. Provision of such a facility relies, to a certain</a:t>
            </a:r>
          </a:p>
          <a:p>
            <a:r>
              <a:rPr lang="en-US" kern="1200" dirty="0" smtClean="0">
                <a:solidFill>
                  <a:schemeClr val="tx1"/>
                </a:solidFill>
                <a:effectLst/>
                <a:latin typeface="Arial" charset="0"/>
                <a:ea typeface="+mn-ea"/>
                <a:cs typeface="+mn-cs"/>
              </a:rPr>
              <a:t>extent, on data independence and relational theory</a:t>
            </a:r>
          </a:p>
          <a:p>
            <a:endParaRPr lang="en-US" dirty="0"/>
          </a:p>
        </p:txBody>
      </p:sp>
      <p:sp>
        <p:nvSpPr>
          <p:cNvPr id="4" name="Slide Number Placeholder 3"/>
          <p:cNvSpPr>
            <a:spLocks noGrp="1"/>
          </p:cNvSpPr>
          <p:nvPr>
            <p:ph type="sldNum" sz="quarter" idx="10"/>
          </p:nvPr>
        </p:nvSpPr>
        <p:spPr/>
        <p:txBody>
          <a:bodyPr/>
          <a:lstStyle/>
          <a:p>
            <a:fld id="{0A7A8E8A-5D2B-284A-B3BC-19CE4CD47691}" type="slidenum">
              <a:rPr lang="en-CA" altLang="en-US" smtClean="0"/>
              <a:pPr/>
              <a:t>28</a:t>
            </a:fld>
            <a:endParaRPr lang="en-CA" altLang="en-US"/>
          </a:p>
        </p:txBody>
      </p:sp>
    </p:spTree>
    <p:extLst>
      <p:ext uri="{BB962C8B-B14F-4D97-AF65-F5344CB8AC3E}">
        <p14:creationId xmlns:p14="http://schemas.microsoft.com/office/powerpoint/2010/main" val="1180381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048E73FC-04BA-6C45-83C3-C7F4A04DB566}" type="slidenum">
              <a:rPr lang="zh-CN" altLang="en-CA" sz="1300">
                <a:latin typeface="Tahoma" charset="0"/>
                <a:ea typeface="宋体" charset="-122"/>
              </a:rPr>
              <a:pPr>
                <a:spcBef>
                  <a:spcPct val="0"/>
                </a:spcBef>
              </a:pPr>
              <a:t>29</a:t>
            </a:fld>
            <a:endParaRPr lang="en-CA" altLang="zh-CN" sz="1300">
              <a:latin typeface="Tahoma" charset="0"/>
              <a:ea typeface="宋体" charset="-122"/>
            </a:endParaRPr>
          </a:p>
        </p:txBody>
      </p:sp>
      <p:sp>
        <p:nvSpPr>
          <p:cNvPr id="542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42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zh-CN">
              <a:latin typeface="Arial" charset="0"/>
              <a:ea typeface="宋体" charset="-122"/>
            </a:endParaRPr>
          </a:p>
        </p:txBody>
      </p:sp>
    </p:spTree>
    <p:extLst>
      <p:ext uri="{BB962C8B-B14F-4D97-AF65-F5344CB8AC3E}">
        <p14:creationId xmlns:p14="http://schemas.microsoft.com/office/powerpoint/2010/main" val="135607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IBM Information Management System (IMS)</a:t>
            </a:r>
            <a:endParaRPr lang="en-US" dirty="0"/>
          </a:p>
        </p:txBody>
      </p:sp>
      <p:sp>
        <p:nvSpPr>
          <p:cNvPr id="4" name="Slide Number Placeholder 3"/>
          <p:cNvSpPr>
            <a:spLocks noGrp="1"/>
          </p:cNvSpPr>
          <p:nvPr>
            <p:ph type="sldNum" sz="quarter" idx="10"/>
          </p:nvPr>
        </p:nvSpPr>
        <p:spPr/>
        <p:txBody>
          <a:bodyPr/>
          <a:lstStyle/>
          <a:p>
            <a:fld id="{0A7A8E8A-5D2B-284A-B3BC-19CE4CD47691}" type="slidenum">
              <a:rPr lang="en-CA" altLang="en-US" smtClean="0"/>
              <a:pPr/>
              <a:t>4</a:t>
            </a:fld>
            <a:endParaRPr lang="en-CA" altLang="en-US"/>
          </a:p>
        </p:txBody>
      </p:sp>
    </p:spTree>
    <p:extLst>
      <p:ext uri="{BB962C8B-B14F-4D97-AF65-F5344CB8AC3E}">
        <p14:creationId xmlns:p14="http://schemas.microsoft.com/office/powerpoint/2010/main" val="476880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492D956A-9536-5345-A240-9C5D8200B6EB}" type="slidenum">
              <a:rPr lang="zh-CN" altLang="en-CA" sz="1300">
                <a:latin typeface="Tahoma" charset="0"/>
                <a:ea typeface="宋体" charset="-122"/>
              </a:rPr>
              <a:pPr>
                <a:spcBef>
                  <a:spcPct val="0"/>
                </a:spcBef>
              </a:pPr>
              <a:t>30</a:t>
            </a:fld>
            <a:endParaRPr lang="en-CA" altLang="zh-CN" sz="1300">
              <a:latin typeface="Tahoma" charset="0"/>
              <a:ea typeface="宋体" charset="-122"/>
            </a:endParaRPr>
          </a:p>
        </p:txBody>
      </p:sp>
      <p:sp>
        <p:nvSpPr>
          <p:cNvPr id="583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83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zh-CN">
              <a:latin typeface="Arial" charset="0"/>
              <a:ea typeface="宋体" charset="-122"/>
            </a:endParaRPr>
          </a:p>
        </p:txBody>
      </p:sp>
    </p:spTree>
    <p:extLst>
      <p:ext uri="{BB962C8B-B14F-4D97-AF65-F5344CB8AC3E}">
        <p14:creationId xmlns:p14="http://schemas.microsoft.com/office/powerpoint/2010/main" val="650202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AE6A67C2-AD1F-EA44-8694-8548BE5E70BC}" type="slidenum">
              <a:rPr lang="zh-CN" altLang="en-CA" sz="1300">
                <a:latin typeface="Tahoma" charset="0"/>
                <a:ea typeface="宋体" charset="-122"/>
              </a:rPr>
              <a:pPr>
                <a:spcBef>
                  <a:spcPct val="0"/>
                </a:spcBef>
              </a:pPr>
              <a:t>31</a:t>
            </a:fld>
            <a:endParaRPr lang="en-CA" altLang="zh-CN" sz="1300">
              <a:latin typeface="Tahoma" charset="0"/>
              <a:ea typeface="宋体" charset="-122"/>
            </a:endParaRPr>
          </a:p>
        </p:txBody>
      </p:sp>
      <p:sp>
        <p:nvSpPr>
          <p:cNvPr id="604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04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zh-CN">
              <a:latin typeface="Arial" charset="0"/>
              <a:ea typeface="宋体" charset="-122"/>
            </a:endParaRPr>
          </a:p>
        </p:txBody>
      </p:sp>
    </p:spTree>
    <p:extLst>
      <p:ext uri="{BB962C8B-B14F-4D97-AF65-F5344CB8AC3E}">
        <p14:creationId xmlns:p14="http://schemas.microsoft.com/office/powerpoint/2010/main" val="546529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86938DEF-D726-5148-9D9A-8EEC28EAC155}" type="slidenum">
              <a:rPr lang="zh-CN" altLang="en-CA" sz="1300">
                <a:latin typeface="Tahoma" charset="0"/>
                <a:ea typeface="宋体" charset="-122"/>
              </a:rPr>
              <a:pPr>
                <a:spcBef>
                  <a:spcPct val="0"/>
                </a:spcBef>
              </a:pPr>
              <a:t>32</a:t>
            </a:fld>
            <a:endParaRPr lang="en-CA" altLang="zh-CN" sz="1300">
              <a:latin typeface="Tahoma" charset="0"/>
              <a:ea typeface="宋体" charset="-122"/>
            </a:endParaRPr>
          </a:p>
        </p:txBody>
      </p:sp>
      <p:sp>
        <p:nvSpPr>
          <p:cNvPr id="624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24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zh-CN">
              <a:latin typeface="Arial" charset="0"/>
              <a:ea typeface="宋体" charset="-122"/>
            </a:endParaRPr>
          </a:p>
        </p:txBody>
      </p:sp>
    </p:spTree>
    <p:extLst>
      <p:ext uri="{BB962C8B-B14F-4D97-AF65-F5344CB8AC3E}">
        <p14:creationId xmlns:p14="http://schemas.microsoft.com/office/powerpoint/2010/main" val="1378652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ea typeface="ＭＳ Ｐゴシック" charset="-128"/>
              </a:rPr>
              <a:t>(Interactive Graphics and Retrieval System)</a:t>
            </a:r>
            <a:endParaRPr lang="zh-CN" altLang="en-US">
              <a:ea typeface="宋体" charset="-122"/>
            </a:endParaRPr>
          </a:p>
        </p:txBody>
      </p:sp>
      <p:sp>
        <p:nvSpPr>
          <p:cNvPr id="6451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30B7652D-15B5-1C44-8FFA-F5A16517EA84}" type="slidenum">
              <a:rPr lang="en-US" altLang="zh-CN" sz="1300">
                <a:latin typeface="Arial" charset="0"/>
                <a:ea typeface="宋体" charset="-122"/>
              </a:rPr>
              <a:pPr>
                <a:spcBef>
                  <a:spcPct val="0"/>
                </a:spcBef>
              </a:pPr>
              <a:t>33</a:t>
            </a:fld>
            <a:endParaRPr lang="en-US" altLang="zh-CN" sz="1300">
              <a:latin typeface="Arial" charset="0"/>
              <a:ea typeface="宋体" charset="-122"/>
            </a:endParaRPr>
          </a:p>
        </p:txBody>
      </p:sp>
    </p:spTree>
    <p:extLst>
      <p:ext uri="{BB962C8B-B14F-4D97-AF65-F5344CB8AC3E}">
        <p14:creationId xmlns:p14="http://schemas.microsoft.com/office/powerpoint/2010/main" val="1413350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758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ea typeface="宋体" charset="-122"/>
              </a:rPr>
              <a:t>After Larry Ellison contracted pneumonia at the age of nine months, his mother determined that she was unable to care for him adequately, and arranged for him to be adopted by her aunt and uncle in Chicago</a:t>
            </a:r>
            <a:endParaRPr lang="zh-CN" altLang="en-US">
              <a:ea typeface="宋体" charset="-122"/>
            </a:endParaRPr>
          </a:p>
        </p:txBody>
      </p:sp>
      <p:sp>
        <p:nvSpPr>
          <p:cNvPr id="6758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21DB58B6-5A45-A54D-85C4-DC462CABA0D3}" type="slidenum">
              <a:rPr lang="en-US" altLang="zh-CN" sz="1300">
                <a:latin typeface="Arial" charset="0"/>
                <a:ea typeface="宋体" charset="-122"/>
              </a:rPr>
              <a:pPr>
                <a:spcBef>
                  <a:spcPct val="0"/>
                </a:spcBef>
              </a:pPr>
              <a:t>35</a:t>
            </a:fld>
            <a:endParaRPr lang="en-US" altLang="zh-CN" sz="1300">
              <a:latin typeface="Arial" charset="0"/>
              <a:ea typeface="宋体" charset="-122"/>
            </a:endParaRPr>
          </a:p>
        </p:txBody>
      </p:sp>
    </p:spTree>
    <p:extLst>
      <p:ext uri="{BB962C8B-B14F-4D97-AF65-F5344CB8AC3E}">
        <p14:creationId xmlns:p14="http://schemas.microsoft.com/office/powerpoint/2010/main" val="1268444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963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ea typeface="宋体" charset="-122"/>
              </a:rPr>
              <a:t>Version 1 written in assembly language.</a:t>
            </a:r>
          </a:p>
          <a:p>
            <a:r>
              <a:rPr lang="en-US" altLang="zh-CN">
                <a:ea typeface="宋体" charset="-122"/>
              </a:rPr>
              <a:t>Part of Oracle Corporation's early success arose from using the </a:t>
            </a:r>
            <a:r>
              <a:rPr lang="en-US" altLang="zh-CN">
                <a:ea typeface="宋体" charset="-122"/>
                <a:hlinkClick r:id="rId3" tooltip="C (programming language)"/>
              </a:rPr>
              <a:t>C programming language</a:t>
            </a:r>
            <a:r>
              <a:rPr lang="en-US" altLang="zh-CN">
                <a:ea typeface="宋体" charset="-122"/>
              </a:rPr>
              <a:t> to implement its products. This eased porting to different </a:t>
            </a:r>
            <a:r>
              <a:rPr lang="en-US" altLang="zh-CN">
                <a:ea typeface="宋体" charset="-122"/>
                <a:hlinkClick r:id="rId4" tooltip="Operating systems"/>
              </a:rPr>
              <a:t>operating systems</a:t>
            </a:r>
            <a:r>
              <a:rPr lang="en-US" altLang="zh-CN">
                <a:ea typeface="宋体" charset="-122"/>
              </a:rPr>
              <a:t> (most of which support C).</a:t>
            </a:r>
          </a:p>
          <a:p>
            <a:r>
              <a:rPr lang="en-US" altLang="zh-CN">
                <a:ea typeface="宋体" charset="-122"/>
              </a:rPr>
              <a:t>Oracle deploys so many important new features like virtual database, cluster database, cloud computing, in-memory database, and it support large databases</a:t>
            </a:r>
          </a:p>
          <a:p>
            <a:endParaRPr lang="zh-CN" altLang="en-US">
              <a:ea typeface="宋体" charset="-122"/>
            </a:endParaRPr>
          </a:p>
          <a:p>
            <a:endParaRPr lang="zh-CN" altLang="en-US">
              <a:ea typeface="宋体" charset="-122"/>
            </a:endParaRPr>
          </a:p>
        </p:txBody>
      </p:sp>
      <p:sp>
        <p:nvSpPr>
          <p:cNvPr id="6963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CE1C9AB9-13C3-0246-945A-0E11BD265355}" type="slidenum">
              <a:rPr lang="en-US" altLang="zh-CN" sz="1300">
                <a:latin typeface="Arial" charset="0"/>
                <a:ea typeface="宋体" charset="-122"/>
              </a:rPr>
              <a:pPr>
                <a:spcBef>
                  <a:spcPct val="0"/>
                </a:spcBef>
              </a:pPr>
              <a:t>36</a:t>
            </a:fld>
            <a:endParaRPr lang="en-US" altLang="zh-CN" sz="1300">
              <a:latin typeface="Arial" charset="0"/>
              <a:ea typeface="宋体" charset="-122"/>
            </a:endParaRPr>
          </a:p>
        </p:txBody>
      </p:sp>
    </p:spTree>
    <p:extLst>
      <p:ext uri="{BB962C8B-B14F-4D97-AF65-F5344CB8AC3E}">
        <p14:creationId xmlns:p14="http://schemas.microsoft.com/office/powerpoint/2010/main" val="60691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16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ea typeface="宋体" charset="-122"/>
              </a:rPr>
              <a:t>Version 1 written in assembly language.</a:t>
            </a:r>
          </a:p>
          <a:p>
            <a:r>
              <a:rPr lang="en-US" altLang="zh-CN">
                <a:ea typeface="宋体" charset="-122"/>
              </a:rPr>
              <a:t>Part of Oracle Corporation's early success arose from using the </a:t>
            </a:r>
            <a:r>
              <a:rPr lang="en-US" altLang="zh-CN">
                <a:ea typeface="宋体" charset="-122"/>
                <a:hlinkClick r:id="rId3" tooltip="C (programming language)"/>
              </a:rPr>
              <a:t>C programming language</a:t>
            </a:r>
            <a:r>
              <a:rPr lang="en-US" altLang="zh-CN">
                <a:ea typeface="宋体" charset="-122"/>
              </a:rPr>
              <a:t> to implement its products. This eased porting to different </a:t>
            </a:r>
            <a:r>
              <a:rPr lang="en-US" altLang="zh-CN">
                <a:ea typeface="宋体" charset="-122"/>
                <a:hlinkClick r:id="rId4" tooltip="Operating systems"/>
              </a:rPr>
              <a:t>operating systems</a:t>
            </a:r>
            <a:r>
              <a:rPr lang="en-US" altLang="zh-CN">
                <a:ea typeface="宋体" charset="-122"/>
              </a:rPr>
              <a:t> (most of which support C).</a:t>
            </a:r>
          </a:p>
          <a:p>
            <a:r>
              <a:rPr lang="en-US" altLang="zh-CN">
                <a:ea typeface="宋体" charset="-122"/>
              </a:rPr>
              <a:t>Oracle deploys so many important new features like virtual database, cluster database, cloud computing, in-memory database, and it support large databases</a:t>
            </a:r>
          </a:p>
          <a:p>
            <a:endParaRPr lang="zh-CN" altLang="en-US">
              <a:ea typeface="宋体" charset="-122"/>
            </a:endParaRPr>
          </a:p>
          <a:p>
            <a:endParaRPr lang="zh-CN" altLang="en-US">
              <a:ea typeface="宋体" charset="-122"/>
            </a:endParaRPr>
          </a:p>
        </p:txBody>
      </p:sp>
      <p:sp>
        <p:nvSpPr>
          <p:cNvPr id="7168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941DDDEF-AE8E-6B4C-8F88-3EC51857A26A}" type="slidenum">
              <a:rPr lang="en-US" altLang="zh-CN" sz="1300">
                <a:latin typeface="Arial" charset="0"/>
                <a:ea typeface="宋体" charset="-122"/>
              </a:rPr>
              <a:pPr>
                <a:spcBef>
                  <a:spcPct val="0"/>
                </a:spcBef>
              </a:pPr>
              <a:t>37</a:t>
            </a:fld>
            <a:endParaRPr lang="en-US" altLang="zh-CN" sz="1300">
              <a:latin typeface="Arial" charset="0"/>
              <a:ea typeface="宋体" charset="-122"/>
            </a:endParaRPr>
          </a:p>
        </p:txBody>
      </p:sp>
    </p:spTree>
    <p:extLst>
      <p:ext uri="{BB962C8B-B14F-4D97-AF65-F5344CB8AC3E}">
        <p14:creationId xmlns:p14="http://schemas.microsoft.com/office/powerpoint/2010/main" val="17768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577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zh-CN" altLang="en-US">
              <a:ea typeface="宋体" charset="-122"/>
            </a:endParaRPr>
          </a:p>
        </p:txBody>
      </p:sp>
      <p:sp>
        <p:nvSpPr>
          <p:cNvPr id="7577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93AE7C4F-4768-C04A-A57B-3626D4680DF4}" type="slidenum">
              <a:rPr lang="en-US" altLang="zh-CN" sz="1300">
                <a:latin typeface="Arial" charset="0"/>
                <a:ea typeface="宋体" charset="-122"/>
              </a:rPr>
              <a:pPr>
                <a:spcBef>
                  <a:spcPct val="0"/>
                </a:spcBef>
              </a:pPr>
              <a:t>40</a:t>
            </a:fld>
            <a:endParaRPr lang="en-US" altLang="zh-CN" sz="1300">
              <a:latin typeface="Arial" charset="0"/>
              <a:ea typeface="宋体" charset="-122"/>
            </a:endParaRPr>
          </a:p>
        </p:txBody>
      </p:sp>
    </p:spTree>
    <p:extLst>
      <p:ext uri="{BB962C8B-B14F-4D97-AF65-F5344CB8AC3E}">
        <p14:creationId xmlns:p14="http://schemas.microsoft.com/office/powerpoint/2010/main" val="1219429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806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ea typeface="宋体" charset="-122"/>
              </a:rPr>
              <a:t>MS Access 2007 introduced a new database format: </a:t>
            </a:r>
            <a:r>
              <a:rPr lang="en-US" altLang="zh-CN">
                <a:ea typeface="宋体" charset="-122"/>
                <a:hlinkClick r:id="rId3" tooltip="ACCDB format (page does not exist)"/>
              </a:rPr>
              <a:t>ACCDB</a:t>
            </a:r>
            <a:r>
              <a:rPr lang="en-US" altLang="zh-CN">
                <a:ea typeface="宋体" charset="-122"/>
              </a:rPr>
              <a:t>. ACCDB supports complex </a:t>
            </a:r>
            <a:r>
              <a:rPr lang="en-US" altLang="zh-CN">
                <a:ea typeface="宋体" charset="-122"/>
                <a:hlinkClick r:id="rId4" tooltip="Data type"/>
              </a:rPr>
              <a:t>data types</a:t>
            </a:r>
            <a:r>
              <a:rPr lang="en-US" altLang="zh-CN">
                <a:ea typeface="宋体" charset="-122"/>
              </a:rPr>
              <a:t> such as multivalue and attachment fields. These new field types are essentially recordsets in fields and allow the storage of multiple values in one field. </a:t>
            </a:r>
            <a:endParaRPr lang="zh-CN" altLang="en-US">
              <a:ea typeface="宋体" charset="-122"/>
            </a:endParaRPr>
          </a:p>
        </p:txBody>
      </p:sp>
      <p:sp>
        <p:nvSpPr>
          <p:cNvPr id="8806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ADB6FDEC-1461-8243-9945-ECB97F8A53A8}" type="slidenum">
              <a:rPr lang="en-US" altLang="zh-CN" sz="1300">
                <a:latin typeface="Arial" charset="0"/>
                <a:ea typeface="宋体" charset="-122"/>
              </a:rPr>
              <a:pPr>
                <a:spcBef>
                  <a:spcPct val="0"/>
                </a:spcBef>
              </a:pPr>
              <a:t>51</a:t>
            </a:fld>
            <a:endParaRPr lang="en-US" altLang="zh-CN" sz="1300">
              <a:latin typeface="Arial" charset="0"/>
              <a:ea typeface="宋体" charset="-122"/>
            </a:endParaRPr>
          </a:p>
        </p:txBody>
      </p:sp>
    </p:spTree>
    <p:extLst>
      <p:ext uri="{BB962C8B-B14F-4D97-AF65-F5344CB8AC3E}">
        <p14:creationId xmlns:p14="http://schemas.microsoft.com/office/powerpoint/2010/main" val="32223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EFE79457-0EE8-ED4C-A4B7-4EAE71BAEC2C}" type="slidenum">
              <a:rPr lang="zh-CN" altLang="en-CA">
                <a:latin typeface="Tahoma" charset="0"/>
                <a:ea typeface="宋体" charset="-122"/>
              </a:rPr>
              <a:pPr>
                <a:spcBef>
                  <a:spcPct val="0"/>
                </a:spcBef>
              </a:pPr>
              <a:t>52</a:t>
            </a:fld>
            <a:endParaRPr lang="en-CA" altLang="zh-CN">
              <a:latin typeface="Tahoma" charset="0"/>
              <a:ea typeface="宋体" charset="-122"/>
            </a:endParaRPr>
          </a:p>
        </p:txBody>
      </p:sp>
      <p:sp>
        <p:nvSpPr>
          <p:cNvPr id="921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en-US">
              <a:ea typeface="ＭＳ Ｐゴシック" charset="-128"/>
            </a:endParaRPr>
          </a:p>
        </p:txBody>
      </p:sp>
    </p:spTree>
    <p:extLst>
      <p:ext uri="{BB962C8B-B14F-4D97-AF65-F5344CB8AC3E}">
        <p14:creationId xmlns:p14="http://schemas.microsoft.com/office/powerpoint/2010/main" val="1789046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ea typeface="宋体" charset="-122"/>
              </a:rPr>
              <a:t>System calls</a:t>
            </a:r>
            <a:endParaRPr lang="en-CA" altLang="zh-CN" dirty="0">
              <a:ea typeface="宋体" charset="-122"/>
            </a:endParaRPr>
          </a:p>
        </p:txBody>
      </p:sp>
      <p:sp>
        <p:nvSpPr>
          <p:cNvPr id="307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128"/>
              </a:defRPr>
            </a:lvl1pPr>
            <a:lvl2pPr marL="742950" indent="-285750">
              <a:defRPr sz="3200">
                <a:solidFill>
                  <a:schemeClr val="tx1"/>
                </a:solidFill>
                <a:latin typeface="Times New Roman" charset="0"/>
                <a:ea typeface="ＭＳ Ｐゴシック" charset="-128"/>
              </a:defRPr>
            </a:lvl2pPr>
            <a:lvl3pPr marL="1143000" indent="-228600">
              <a:defRPr sz="3200">
                <a:solidFill>
                  <a:schemeClr val="tx1"/>
                </a:solidFill>
                <a:latin typeface="Times New Roman" charset="0"/>
                <a:ea typeface="ＭＳ Ｐゴシック" charset="-128"/>
              </a:defRPr>
            </a:lvl3pPr>
            <a:lvl4pPr marL="1600200" indent="-228600">
              <a:defRPr sz="3200">
                <a:solidFill>
                  <a:schemeClr val="tx1"/>
                </a:solidFill>
                <a:latin typeface="Times New Roman" charset="0"/>
                <a:ea typeface="ＭＳ Ｐゴシック" charset="-128"/>
              </a:defRPr>
            </a:lvl4pPr>
            <a:lvl5pPr marL="2057400" indent="-228600">
              <a:defRPr sz="32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32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32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32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3200">
                <a:solidFill>
                  <a:schemeClr val="tx1"/>
                </a:solidFill>
                <a:latin typeface="Times New Roman" charset="0"/>
                <a:ea typeface="ＭＳ Ｐゴシック" charset="-128"/>
              </a:defRPr>
            </a:lvl9pPr>
          </a:lstStyle>
          <a:p>
            <a:fld id="{1A7CC5BE-87C7-3F42-9A77-AC041906C887}" type="slidenum">
              <a:rPr lang="en-US" altLang="zh-CN" sz="1200">
                <a:latin typeface="Arial" charset="0"/>
                <a:ea typeface="宋体" charset="-122"/>
              </a:rPr>
              <a:pPr/>
              <a:t>6</a:t>
            </a:fld>
            <a:endParaRPr lang="en-US" altLang="zh-CN" sz="1200">
              <a:latin typeface="Arial" charset="0"/>
              <a:ea typeface="宋体" charset="-122"/>
            </a:endParaRPr>
          </a:p>
        </p:txBody>
      </p:sp>
    </p:spTree>
    <p:extLst>
      <p:ext uri="{BB962C8B-B14F-4D97-AF65-F5344CB8AC3E}">
        <p14:creationId xmlns:p14="http://schemas.microsoft.com/office/powerpoint/2010/main" val="1749599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a:ln/>
        </p:spPr>
      </p:sp>
      <p:sp>
        <p:nvSpPr>
          <p:cNvPr id="624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kumimoji="0" lang="zh-CN" altLang="en-US">
              <a:ea typeface="宋体" charset="-122"/>
            </a:endParaRPr>
          </a:p>
        </p:txBody>
      </p:sp>
      <p:sp>
        <p:nvSpPr>
          <p:cNvPr id="624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Arial" charset="0"/>
                <a:cs typeface="Arial" charset="0"/>
              </a:defRPr>
            </a:lvl1pPr>
            <a:lvl2pPr marL="742950" indent="-285750">
              <a:defRPr sz="3200">
                <a:solidFill>
                  <a:schemeClr val="tx1"/>
                </a:solidFill>
                <a:latin typeface="Times New Roman" charset="0"/>
                <a:ea typeface="Arial" charset="0"/>
                <a:cs typeface="Arial" charset="0"/>
              </a:defRPr>
            </a:lvl2pPr>
            <a:lvl3pPr marL="1143000" indent="-228600">
              <a:defRPr sz="3200">
                <a:solidFill>
                  <a:schemeClr val="tx1"/>
                </a:solidFill>
                <a:latin typeface="Times New Roman" charset="0"/>
                <a:ea typeface="Arial" charset="0"/>
                <a:cs typeface="Arial" charset="0"/>
              </a:defRPr>
            </a:lvl3pPr>
            <a:lvl4pPr marL="1600200" indent="-228600">
              <a:defRPr sz="3200">
                <a:solidFill>
                  <a:schemeClr val="tx1"/>
                </a:solidFill>
                <a:latin typeface="Times New Roman" charset="0"/>
                <a:ea typeface="Arial" charset="0"/>
                <a:cs typeface="Arial" charset="0"/>
              </a:defRPr>
            </a:lvl4pPr>
            <a:lvl5pPr marL="2057400" indent="-228600">
              <a:defRPr sz="32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32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32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32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3200">
                <a:solidFill>
                  <a:schemeClr val="tx1"/>
                </a:solidFill>
                <a:latin typeface="Times New Roman" charset="0"/>
                <a:ea typeface="Arial" charset="0"/>
                <a:cs typeface="Arial" charset="0"/>
              </a:defRPr>
            </a:lvl9pPr>
          </a:lstStyle>
          <a:p>
            <a:fld id="{CF8D59B8-99F3-284D-8DB1-E75A06B421AA}" type="slidenum">
              <a:rPr lang="en-US" altLang="zh-CN" sz="1200">
                <a:latin typeface="Arial" charset="0"/>
              </a:rPr>
              <a:pPr/>
              <a:t>8</a:t>
            </a:fld>
            <a:endParaRPr lang="en-US" altLang="zh-CN" sz="1200">
              <a:latin typeface="Arial" charset="0"/>
            </a:endParaRPr>
          </a:p>
        </p:txBody>
      </p:sp>
    </p:spTree>
    <p:extLst>
      <p:ext uri="{BB962C8B-B14F-4D97-AF65-F5344CB8AC3E}">
        <p14:creationId xmlns:p14="http://schemas.microsoft.com/office/powerpoint/2010/main" val="192004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noTextEdit="1"/>
          </p:cNvSpPr>
          <p:nvPr>
            <p:ph type="sldImg"/>
          </p:nvPr>
        </p:nvSpPr>
        <p:spPr>
          <a:ln/>
        </p:spPr>
      </p:sp>
      <p:sp>
        <p:nvSpPr>
          <p:cNvPr id="993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kumimoji="0" lang="en-US" altLang="zh-CN" sz="600">
                <a:ea typeface="宋体" charset="-122"/>
              </a:rPr>
              <a:t>The attributes of the file as well as its permissions and other control information</a:t>
            </a:r>
          </a:p>
          <a:p>
            <a:pPr>
              <a:lnSpc>
                <a:spcPct val="80000"/>
              </a:lnSpc>
            </a:pPr>
            <a:r>
              <a:rPr kumimoji="0" lang="en-US" altLang="zh-CN" sz="600">
                <a:ea typeface="宋体" charset="-122"/>
              </a:rPr>
              <a:t>are stored in the inode. The exact inode structure varies from one UNIX</a:t>
            </a:r>
          </a:p>
          <a:p>
            <a:pPr>
              <a:lnSpc>
                <a:spcPct val="80000"/>
              </a:lnSpc>
            </a:pPr>
            <a:r>
              <a:rPr kumimoji="0" lang="en-US" altLang="zh-CN" sz="600">
                <a:ea typeface="宋体" charset="-122"/>
              </a:rPr>
              <a:t>implementation to another. The FreeBSD inode structure, shown in Figure 12.16 ,</a:t>
            </a:r>
          </a:p>
          <a:p>
            <a:pPr>
              <a:lnSpc>
                <a:spcPct val="80000"/>
              </a:lnSpc>
            </a:pPr>
            <a:r>
              <a:rPr kumimoji="0" lang="en-US" altLang="zh-CN" sz="600">
                <a:ea typeface="宋体" charset="-122"/>
              </a:rPr>
              <a:t>includes the following data elements:</a:t>
            </a:r>
          </a:p>
          <a:p>
            <a:pPr>
              <a:lnSpc>
                <a:spcPct val="80000"/>
              </a:lnSpc>
            </a:pPr>
            <a:endParaRPr kumimoji="0" lang="en-US" altLang="zh-CN" sz="600">
              <a:ea typeface="宋体" charset="-122"/>
            </a:endParaRPr>
          </a:p>
          <a:p>
            <a:pPr>
              <a:lnSpc>
                <a:spcPct val="80000"/>
              </a:lnSpc>
            </a:pPr>
            <a:r>
              <a:rPr kumimoji="0" lang="en-US" altLang="zh-CN" sz="600">
                <a:ea typeface="宋体" charset="-122"/>
              </a:rPr>
              <a:t>• The type and access mode of the file</a:t>
            </a:r>
          </a:p>
          <a:p>
            <a:pPr>
              <a:lnSpc>
                <a:spcPct val="80000"/>
              </a:lnSpc>
            </a:pPr>
            <a:r>
              <a:rPr kumimoji="0" lang="en-US" altLang="zh-CN" sz="600">
                <a:ea typeface="宋体" charset="-122"/>
              </a:rPr>
              <a:t>• The file</a:t>
            </a:r>
            <a:r>
              <a:rPr kumimoji="0" lang="zh-CN" altLang="en-US" sz="600">
                <a:ea typeface="宋体" charset="-122"/>
              </a:rPr>
              <a:t>’</a:t>
            </a:r>
            <a:r>
              <a:rPr kumimoji="0" lang="en-US" altLang="zh-CN" sz="600">
                <a:ea typeface="宋体" charset="-122"/>
              </a:rPr>
              <a:t>s owner and group-access identifiers</a:t>
            </a:r>
          </a:p>
          <a:p>
            <a:pPr>
              <a:lnSpc>
                <a:spcPct val="80000"/>
              </a:lnSpc>
            </a:pPr>
            <a:r>
              <a:rPr kumimoji="0" lang="en-US" altLang="zh-CN" sz="600">
                <a:ea typeface="宋体" charset="-122"/>
              </a:rPr>
              <a:t>• The time that the file was created, when it was most recently read and written, and when its inode was most recently updated by the system</a:t>
            </a:r>
          </a:p>
          <a:p>
            <a:pPr>
              <a:lnSpc>
                <a:spcPct val="80000"/>
              </a:lnSpc>
            </a:pPr>
            <a:r>
              <a:rPr kumimoji="0" lang="en-US" altLang="zh-CN" sz="600">
                <a:ea typeface="宋体" charset="-122"/>
              </a:rPr>
              <a:t>• The size of the file in bytes</a:t>
            </a:r>
          </a:p>
          <a:p>
            <a:pPr>
              <a:lnSpc>
                <a:spcPct val="80000"/>
              </a:lnSpc>
            </a:pPr>
            <a:r>
              <a:rPr kumimoji="0" lang="en-US" altLang="zh-CN" sz="600">
                <a:ea typeface="宋体" charset="-122"/>
              </a:rPr>
              <a:t>• A sequence of block pointers, explained in the next subsection</a:t>
            </a:r>
          </a:p>
          <a:p>
            <a:pPr>
              <a:lnSpc>
                <a:spcPct val="80000"/>
              </a:lnSpc>
            </a:pPr>
            <a:r>
              <a:rPr kumimoji="0" lang="en-US" altLang="zh-CN" sz="600">
                <a:ea typeface="宋体" charset="-122"/>
              </a:rPr>
              <a:t>• The number of physical blocks used by the file, including blocks used to hold indirect pointers and attributes</a:t>
            </a:r>
          </a:p>
          <a:p>
            <a:pPr>
              <a:lnSpc>
                <a:spcPct val="80000"/>
              </a:lnSpc>
            </a:pPr>
            <a:r>
              <a:rPr kumimoji="0" lang="en-US" altLang="zh-CN" sz="600">
                <a:ea typeface="宋体" charset="-122"/>
              </a:rPr>
              <a:t>• The number of directory entries that reference the file</a:t>
            </a:r>
          </a:p>
          <a:p>
            <a:pPr>
              <a:lnSpc>
                <a:spcPct val="80000"/>
              </a:lnSpc>
            </a:pPr>
            <a:r>
              <a:rPr kumimoji="0" lang="en-US" altLang="zh-CN" sz="600">
                <a:ea typeface="宋体" charset="-122"/>
              </a:rPr>
              <a:t>• The kernel and user-settable flags that describe the characteristics of the file</a:t>
            </a:r>
          </a:p>
          <a:p>
            <a:pPr>
              <a:lnSpc>
                <a:spcPct val="80000"/>
              </a:lnSpc>
            </a:pPr>
            <a:r>
              <a:rPr kumimoji="0" lang="en-US" altLang="zh-CN" sz="600">
                <a:ea typeface="宋体" charset="-122"/>
              </a:rPr>
              <a:t>• The generation number of the file (a randomly selected number assigned to the inode each time that the latter is allocated to a new file; the generation number is used to detect    references to deleted files)</a:t>
            </a:r>
          </a:p>
          <a:p>
            <a:pPr>
              <a:lnSpc>
                <a:spcPct val="80000"/>
              </a:lnSpc>
            </a:pPr>
            <a:r>
              <a:rPr kumimoji="0" lang="en-US" altLang="zh-CN" sz="600">
                <a:ea typeface="宋体" charset="-122"/>
              </a:rPr>
              <a:t>• The blocksize of the data blocks referenced by the inode (typically the same as, but sometimes larger than, the file system blocksize)</a:t>
            </a:r>
          </a:p>
          <a:p>
            <a:pPr>
              <a:lnSpc>
                <a:spcPct val="80000"/>
              </a:lnSpc>
            </a:pPr>
            <a:r>
              <a:rPr kumimoji="0" lang="en-US" altLang="zh-CN" sz="600">
                <a:ea typeface="宋体" charset="-122"/>
              </a:rPr>
              <a:t>The size of the extended attribute information</a:t>
            </a:r>
          </a:p>
          <a:p>
            <a:pPr>
              <a:lnSpc>
                <a:spcPct val="80000"/>
              </a:lnSpc>
            </a:pPr>
            <a:r>
              <a:rPr kumimoji="0" lang="en-US" altLang="zh-CN" sz="600">
                <a:ea typeface="宋体" charset="-122"/>
              </a:rPr>
              <a:t>• Zero or more extended attribute entries</a:t>
            </a:r>
          </a:p>
          <a:p>
            <a:pPr>
              <a:lnSpc>
                <a:spcPct val="80000"/>
              </a:lnSpc>
            </a:pPr>
            <a:endParaRPr kumimoji="0" lang="en-US" altLang="zh-CN" sz="600">
              <a:ea typeface="宋体" charset="-122"/>
            </a:endParaRPr>
          </a:p>
          <a:p>
            <a:pPr>
              <a:lnSpc>
                <a:spcPct val="80000"/>
              </a:lnSpc>
            </a:pPr>
            <a:r>
              <a:rPr kumimoji="0" lang="en-US" altLang="zh-CN" sz="600">
                <a:ea typeface="宋体" charset="-122"/>
              </a:rPr>
              <a:t>The blocksize value is typically the same as, but sometimes larger than, the file</a:t>
            </a:r>
          </a:p>
          <a:p>
            <a:pPr>
              <a:lnSpc>
                <a:spcPct val="80000"/>
              </a:lnSpc>
            </a:pPr>
            <a:r>
              <a:rPr kumimoji="0" lang="en-US" altLang="zh-CN" sz="600">
                <a:ea typeface="宋体" charset="-122"/>
              </a:rPr>
              <a:t>system blocksize. On traditional UNIX systems, a fixed blocksize of 512 bytes was</a:t>
            </a:r>
          </a:p>
          <a:p>
            <a:pPr>
              <a:lnSpc>
                <a:spcPct val="80000"/>
              </a:lnSpc>
            </a:pPr>
            <a:r>
              <a:rPr kumimoji="0" lang="en-US" altLang="zh-CN" sz="600">
                <a:ea typeface="宋体" charset="-122"/>
              </a:rPr>
              <a:t>used. FreeBSD has a minimum blocksize of 4,096 bytes (4 Kbytes); the blocksize</a:t>
            </a:r>
          </a:p>
          <a:p>
            <a:pPr>
              <a:lnSpc>
                <a:spcPct val="80000"/>
              </a:lnSpc>
            </a:pPr>
            <a:r>
              <a:rPr kumimoji="0" lang="en-US" altLang="zh-CN" sz="600">
                <a:ea typeface="宋体" charset="-122"/>
              </a:rPr>
              <a:t>can be any power of 2 greater than or equal to 4,096. For typical file systems, the</a:t>
            </a:r>
          </a:p>
          <a:p>
            <a:pPr>
              <a:lnSpc>
                <a:spcPct val="80000"/>
              </a:lnSpc>
            </a:pPr>
            <a:r>
              <a:rPr kumimoji="0" lang="en-US" altLang="zh-CN" sz="600">
                <a:ea typeface="宋体" charset="-122"/>
              </a:rPr>
              <a:t>blocksize is 8 Kbytes or 16 Kbytes. The default FreeBSD blocksize is 16 Kbytes.</a:t>
            </a:r>
          </a:p>
          <a:p>
            <a:pPr>
              <a:lnSpc>
                <a:spcPct val="80000"/>
              </a:lnSpc>
            </a:pPr>
            <a:endParaRPr kumimoji="0" lang="en-US" altLang="zh-CN" sz="600">
              <a:ea typeface="宋体" charset="-122"/>
            </a:endParaRPr>
          </a:p>
          <a:p>
            <a:pPr>
              <a:lnSpc>
                <a:spcPct val="80000"/>
              </a:lnSpc>
            </a:pPr>
            <a:r>
              <a:rPr kumimoji="0" lang="en-US" altLang="zh-CN" sz="600">
                <a:ea typeface="宋体" charset="-122"/>
              </a:rPr>
              <a:t>Extended attribute entries are variable-length entries used to store auxiliary</a:t>
            </a:r>
          </a:p>
          <a:p>
            <a:pPr>
              <a:lnSpc>
                <a:spcPct val="80000"/>
              </a:lnSpc>
            </a:pPr>
            <a:r>
              <a:rPr kumimoji="0" lang="en-US" altLang="zh-CN" sz="600">
                <a:ea typeface="宋体" charset="-122"/>
              </a:rPr>
              <a:t>data that are separate from the contents of the file. The first two extended attributes</a:t>
            </a:r>
          </a:p>
          <a:p>
            <a:pPr>
              <a:lnSpc>
                <a:spcPct val="80000"/>
              </a:lnSpc>
            </a:pPr>
            <a:r>
              <a:rPr kumimoji="0" lang="en-US" altLang="zh-CN" sz="600">
                <a:ea typeface="宋体" charset="-122"/>
              </a:rPr>
              <a:t>defined for FreeBSD deal with security. The first of these support access control</a:t>
            </a:r>
          </a:p>
          <a:p>
            <a:pPr>
              <a:lnSpc>
                <a:spcPct val="80000"/>
              </a:lnSpc>
            </a:pPr>
            <a:r>
              <a:rPr kumimoji="0" lang="en-US" altLang="zh-CN" sz="600">
                <a:ea typeface="宋体" charset="-122"/>
              </a:rPr>
              <a:t>lists; this is described in Chapter 15 . The second defined extended attribute supports</a:t>
            </a:r>
          </a:p>
          <a:p>
            <a:pPr>
              <a:lnSpc>
                <a:spcPct val="80000"/>
              </a:lnSpc>
            </a:pPr>
            <a:r>
              <a:rPr kumimoji="0" lang="en-US" altLang="zh-CN" sz="600">
                <a:ea typeface="宋体" charset="-122"/>
              </a:rPr>
              <a:t>the use of security labels, which are part of what is known as a mandatory</a:t>
            </a:r>
          </a:p>
          <a:p>
            <a:pPr>
              <a:lnSpc>
                <a:spcPct val="80000"/>
              </a:lnSpc>
            </a:pPr>
            <a:r>
              <a:rPr kumimoji="0" lang="en-US" altLang="zh-CN" sz="600">
                <a:ea typeface="宋体" charset="-122"/>
              </a:rPr>
              <a:t>access control scheme, also defined in Chapter 15 .</a:t>
            </a:r>
          </a:p>
          <a:p>
            <a:pPr>
              <a:lnSpc>
                <a:spcPct val="80000"/>
              </a:lnSpc>
            </a:pPr>
            <a:endParaRPr kumimoji="0" lang="en-US" altLang="zh-CN" sz="600">
              <a:ea typeface="宋体" charset="-122"/>
            </a:endParaRPr>
          </a:p>
          <a:p>
            <a:pPr>
              <a:lnSpc>
                <a:spcPct val="80000"/>
              </a:lnSpc>
            </a:pPr>
            <a:r>
              <a:rPr kumimoji="0" lang="en-US" altLang="zh-CN" sz="600">
                <a:ea typeface="宋体" charset="-122"/>
              </a:rPr>
              <a:t>On the disk, there is an inode table, or inode list, that contains the inodes of</a:t>
            </a:r>
          </a:p>
          <a:p>
            <a:pPr>
              <a:lnSpc>
                <a:spcPct val="80000"/>
              </a:lnSpc>
            </a:pPr>
            <a:r>
              <a:rPr kumimoji="0" lang="en-US" altLang="zh-CN" sz="600">
                <a:ea typeface="宋体" charset="-122"/>
              </a:rPr>
              <a:t>all the files in the file system. When a file is opened, its inode is brought into main</a:t>
            </a:r>
          </a:p>
          <a:p>
            <a:pPr>
              <a:lnSpc>
                <a:spcPct val="80000"/>
              </a:lnSpc>
            </a:pPr>
            <a:r>
              <a:rPr kumimoji="0" lang="en-US" altLang="zh-CN" sz="600">
                <a:ea typeface="宋体" charset="-122"/>
              </a:rPr>
              <a:t>memory and stored in a memory-resident inode table.</a:t>
            </a:r>
          </a:p>
          <a:p>
            <a:pPr>
              <a:lnSpc>
                <a:spcPct val="80000"/>
              </a:lnSpc>
            </a:pPr>
            <a:endParaRPr kumimoji="0" lang="zh-CN" altLang="en-US" sz="600">
              <a:ea typeface="宋体" charset="-122"/>
            </a:endParaRPr>
          </a:p>
        </p:txBody>
      </p:sp>
      <p:sp>
        <p:nvSpPr>
          <p:cNvPr id="993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Arial" charset="0"/>
                <a:cs typeface="Arial" charset="0"/>
              </a:defRPr>
            </a:lvl1pPr>
            <a:lvl2pPr marL="742950" indent="-285750">
              <a:defRPr sz="3200">
                <a:solidFill>
                  <a:schemeClr val="tx1"/>
                </a:solidFill>
                <a:latin typeface="Times New Roman" charset="0"/>
                <a:ea typeface="Arial" charset="0"/>
                <a:cs typeface="Arial" charset="0"/>
              </a:defRPr>
            </a:lvl2pPr>
            <a:lvl3pPr marL="1143000" indent="-228600">
              <a:defRPr sz="3200">
                <a:solidFill>
                  <a:schemeClr val="tx1"/>
                </a:solidFill>
                <a:latin typeface="Times New Roman" charset="0"/>
                <a:ea typeface="Arial" charset="0"/>
                <a:cs typeface="Arial" charset="0"/>
              </a:defRPr>
            </a:lvl3pPr>
            <a:lvl4pPr marL="1600200" indent="-228600">
              <a:defRPr sz="3200">
                <a:solidFill>
                  <a:schemeClr val="tx1"/>
                </a:solidFill>
                <a:latin typeface="Times New Roman" charset="0"/>
                <a:ea typeface="Arial" charset="0"/>
                <a:cs typeface="Arial" charset="0"/>
              </a:defRPr>
            </a:lvl4pPr>
            <a:lvl5pPr marL="2057400" indent="-228600">
              <a:defRPr sz="32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32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32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32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3200">
                <a:solidFill>
                  <a:schemeClr val="tx1"/>
                </a:solidFill>
                <a:latin typeface="Times New Roman" charset="0"/>
                <a:ea typeface="Arial" charset="0"/>
                <a:cs typeface="Arial" charset="0"/>
              </a:defRPr>
            </a:lvl9pPr>
          </a:lstStyle>
          <a:p>
            <a:fld id="{6A2163E9-653D-C147-8B18-6EC73757A6D6}" type="slidenum">
              <a:rPr lang="en-US" altLang="zh-CN" sz="1200">
                <a:latin typeface="Arial" charset="0"/>
              </a:rPr>
              <a:pPr/>
              <a:t>9</a:t>
            </a:fld>
            <a:endParaRPr lang="en-US" altLang="zh-CN" sz="1200">
              <a:latin typeface="Arial" charset="0"/>
            </a:endParaRPr>
          </a:p>
        </p:txBody>
      </p:sp>
    </p:spTree>
    <p:extLst>
      <p:ext uri="{BB962C8B-B14F-4D97-AF65-F5344CB8AC3E}">
        <p14:creationId xmlns:p14="http://schemas.microsoft.com/office/powerpoint/2010/main" val="796786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1200" dirty="0" smtClean="0">
                <a:solidFill>
                  <a:schemeClr val="tx1"/>
                </a:solidFill>
                <a:effectLst/>
                <a:latin typeface="Arial" charset="0"/>
                <a:ea typeface="+mn-ea"/>
                <a:cs typeface="+mn-cs"/>
              </a:rPr>
              <a:t>File processing systems was an early attempt to computerize the manual filing system that we are all familiar with</a:t>
            </a:r>
          </a:p>
          <a:p>
            <a:endParaRPr lang="en-US" dirty="0"/>
          </a:p>
        </p:txBody>
      </p:sp>
      <p:sp>
        <p:nvSpPr>
          <p:cNvPr id="4" name="Slide Number Placeholder 3"/>
          <p:cNvSpPr>
            <a:spLocks noGrp="1"/>
          </p:cNvSpPr>
          <p:nvPr>
            <p:ph type="sldNum" sz="quarter" idx="10"/>
          </p:nvPr>
        </p:nvSpPr>
        <p:spPr/>
        <p:txBody>
          <a:bodyPr/>
          <a:lstStyle/>
          <a:p>
            <a:fld id="{0A7A8E8A-5D2B-284A-B3BC-19CE4CD47691}" type="slidenum">
              <a:rPr lang="en-CA" altLang="en-US" smtClean="0"/>
              <a:pPr/>
              <a:t>10</a:t>
            </a:fld>
            <a:endParaRPr lang="en-CA" altLang="en-US"/>
          </a:p>
        </p:txBody>
      </p:sp>
    </p:spTree>
    <p:extLst>
      <p:ext uri="{BB962C8B-B14F-4D97-AF65-F5344CB8AC3E}">
        <p14:creationId xmlns:p14="http://schemas.microsoft.com/office/powerpoint/2010/main" val="1355837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requiring them to use technical staff as intermediaries as there was no way of submitting ad</a:t>
            </a:r>
            <a:r>
              <a:rPr lang="en-US" baseline="0" dirty="0" smtClean="0"/>
              <a:t> </a:t>
            </a:r>
            <a:r>
              <a:rPr lang="en-US" dirty="0" smtClean="0"/>
              <a:t>hoc </a:t>
            </a:r>
            <a:r>
              <a:rPr lang="en-US" dirty="0" err="1" smtClean="0"/>
              <a:t>querie</a:t>
            </a:r>
            <a:endParaRPr lang="en-US" dirty="0" smtClean="0"/>
          </a:p>
        </p:txBody>
      </p:sp>
      <p:sp>
        <p:nvSpPr>
          <p:cNvPr id="4" name="Slide Number Placeholder 3"/>
          <p:cNvSpPr>
            <a:spLocks noGrp="1"/>
          </p:cNvSpPr>
          <p:nvPr>
            <p:ph type="sldNum" sz="quarter" idx="10"/>
          </p:nvPr>
        </p:nvSpPr>
        <p:spPr/>
        <p:txBody>
          <a:bodyPr/>
          <a:lstStyle/>
          <a:p>
            <a:pPr>
              <a:defRPr/>
            </a:pPr>
            <a:fld id="{F4E28903-34F5-314C-A699-43009DEA6DBE}" type="slidenum">
              <a:rPr lang="en-CA" altLang="en-US" smtClean="0"/>
              <a:pPr>
                <a:defRPr/>
              </a:pPr>
              <a:t>11</a:t>
            </a:fld>
            <a:endParaRPr lang="en-CA" altLang="en-US"/>
          </a:p>
        </p:txBody>
      </p:sp>
    </p:spTree>
    <p:extLst>
      <p:ext uri="{BB962C8B-B14F-4D97-AF65-F5344CB8AC3E}">
        <p14:creationId xmlns:p14="http://schemas.microsoft.com/office/powerpoint/2010/main" val="1212688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requiring them to use technical staff as intermediaries as there was no way of submitting ad</a:t>
            </a:r>
            <a:r>
              <a:rPr lang="en-US" baseline="0" dirty="0" smtClean="0"/>
              <a:t> </a:t>
            </a:r>
            <a:r>
              <a:rPr lang="en-US" dirty="0" smtClean="0"/>
              <a:t>hoc </a:t>
            </a:r>
            <a:r>
              <a:rPr lang="en-US" dirty="0" err="1" smtClean="0"/>
              <a:t>querie</a:t>
            </a:r>
            <a:endParaRPr lang="en-US" dirty="0" smtClean="0"/>
          </a:p>
        </p:txBody>
      </p:sp>
      <p:sp>
        <p:nvSpPr>
          <p:cNvPr id="4" name="Slide Number Placeholder 3"/>
          <p:cNvSpPr>
            <a:spLocks noGrp="1"/>
          </p:cNvSpPr>
          <p:nvPr>
            <p:ph type="sldNum" sz="quarter" idx="10"/>
          </p:nvPr>
        </p:nvSpPr>
        <p:spPr/>
        <p:txBody>
          <a:bodyPr/>
          <a:lstStyle/>
          <a:p>
            <a:pPr>
              <a:defRPr/>
            </a:pPr>
            <a:fld id="{F4E28903-34F5-314C-A699-43009DEA6DBE}" type="slidenum">
              <a:rPr lang="en-CA" altLang="en-US" smtClean="0"/>
              <a:pPr>
                <a:defRPr/>
              </a:pPr>
              <a:t>12</a:t>
            </a:fld>
            <a:endParaRPr lang="en-CA" altLang="en-US"/>
          </a:p>
        </p:txBody>
      </p:sp>
    </p:spTree>
    <p:extLst>
      <p:ext uri="{BB962C8B-B14F-4D97-AF65-F5344CB8AC3E}">
        <p14:creationId xmlns:p14="http://schemas.microsoft.com/office/powerpoint/2010/main" val="768942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67734DBE-BA28-A944-8085-3D4EA0E35998}" type="slidenum">
              <a:rPr lang="en-US" altLang="zh-CN">
                <a:ea typeface="宋体" charset="-122"/>
              </a:rPr>
              <a:pPr/>
              <a:t>15</a:t>
            </a:fld>
            <a:endParaRPr lang="en-US" altLang="zh-CN">
              <a:ea typeface="宋体" charset="-122"/>
            </a:endParaRPr>
          </a:p>
        </p:txBody>
      </p:sp>
    </p:spTree>
    <p:extLst>
      <p:ext uri="{BB962C8B-B14F-4D97-AF65-F5344CB8AC3E}">
        <p14:creationId xmlns:p14="http://schemas.microsoft.com/office/powerpoint/2010/main" val="1186171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p:spTree>
      <p:nvGrpSpPr>
        <p:cNvPr id="1" name=""/>
        <p:cNvGrpSpPr/>
        <p:nvPr/>
      </p:nvGrpSpPr>
      <p:grpSpPr>
        <a:xfrm>
          <a:off x="0" y="0"/>
          <a:ext cx="0" cy="0"/>
          <a:chOff x="0" y="0"/>
          <a:chExt cx="0" cy="0"/>
        </a:xfrm>
      </p:grpSpPr>
      <p:sp>
        <p:nvSpPr>
          <p:cNvPr id="5" name="Rectangle 47"/>
          <p:cNvSpPr>
            <a:spLocks noChangeArrowheads="1"/>
          </p:cNvSpPr>
          <p:nvPr userDrawn="1"/>
        </p:nvSpPr>
        <p:spPr bwMode="auto">
          <a:xfrm rot="16200000">
            <a:off x="3500438" y="-452438"/>
            <a:ext cx="2143125" cy="8077200"/>
          </a:xfrm>
          <a:prstGeom prst="rect">
            <a:avLst/>
          </a:prstGeom>
          <a:solidFill>
            <a:srgbClr val="6C9543">
              <a:alpha val="49804"/>
            </a:srgbClr>
          </a:solidFill>
          <a:ln w="9525">
            <a:noFill/>
            <a:miter lim="800000"/>
            <a:headEnd/>
            <a:tailEnd/>
          </a:ln>
          <a:effectLst/>
        </p:spPr>
        <p:txBody>
          <a:bodyPr wrap="none" anchor="ctr"/>
          <a:lstStyle/>
          <a:p>
            <a:pPr>
              <a:defRPr/>
            </a:pPr>
            <a:endParaRPr lang="en-CA">
              <a:solidFill>
                <a:srgbClr val="C00000"/>
              </a:solidFill>
            </a:endParaRPr>
          </a:p>
        </p:txBody>
      </p:sp>
      <p:sp>
        <p:nvSpPr>
          <p:cNvPr id="4134" name="Rectangle 38" descr="Pink tissue paper"/>
          <p:cNvSpPr>
            <a:spLocks noGrp="1" noChangeArrowheads="1"/>
          </p:cNvSpPr>
          <p:nvPr>
            <p:ph type="subTitle" sz="quarter" idx="1"/>
          </p:nvPr>
        </p:nvSpPr>
        <p:spPr>
          <a:xfrm>
            <a:off x="533400" y="2514600"/>
            <a:ext cx="8077201" cy="2143126"/>
          </a:xfrm>
        </p:spPr>
        <p:txBody>
          <a:bodyPr anchor="ctr"/>
          <a:lstStyle>
            <a:lvl1pPr marL="0" indent="0" algn="ctr">
              <a:buFont typeface="Wingdings" pitchFamily="2" charset="2"/>
              <a:buNone/>
              <a:defRPr sz="4000">
                <a:solidFill>
                  <a:schemeClr val="accent2">
                    <a:lumMod val="75000"/>
                  </a:schemeClr>
                </a:solidFill>
              </a:defRPr>
            </a:lvl1pPr>
          </a:lstStyle>
          <a:p>
            <a:r>
              <a:rPr lang="en-US" dirty="0"/>
              <a:t>Click to edit Master subtitle style</a:t>
            </a:r>
          </a:p>
        </p:txBody>
      </p:sp>
    </p:spTree>
    <p:extLst>
      <p:ext uri="{BB962C8B-B14F-4D97-AF65-F5344CB8AC3E}">
        <p14:creationId xmlns:p14="http://schemas.microsoft.com/office/powerpoint/2010/main" val="1011709758"/>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3"/>
          <p:cNvSpPr>
            <a:spLocks noGrp="1" noChangeArrowheads="1"/>
          </p:cNvSpPr>
          <p:nvPr>
            <p:ph type="sldNum" sz="quarter" idx="10"/>
          </p:nvPr>
        </p:nvSpPr>
        <p:spPr>
          <a:ln/>
        </p:spPr>
        <p:txBody>
          <a:bodyPr/>
          <a:lstStyle>
            <a:lvl1pPr>
              <a:defRPr/>
            </a:lvl1pPr>
          </a:lstStyle>
          <a:p>
            <a:r>
              <a:rPr lang="en-US" altLang="zh-CN"/>
              <a:t>Ch 5 </a:t>
            </a:r>
            <a:r>
              <a:rPr lang="en-US" altLang="en-US"/>
              <a:t>Slide </a:t>
            </a:r>
            <a:fld id="{A89E88B3-5C81-4646-82CD-1357F41AB15D}" type="slidenum">
              <a:rPr lang="en-US" altLang="en-US"/>
              <a:pPr/>
              <a:t>‹#›</a:t>
            </a:fld>
            <a:r>
              <a:rPr lang="en-US" altLang="zh-CN"/>
              <a:t>/42</a:t>
            </a:r>
            <a:endParaRPr lang="en-CA" altLang="zh-CN"/>
          </a:p>
        </p:txBody>
      </p:sp>
    </p:spTree>
    <p:extLst>
      <p:ext uri="{BB962C8B-B14F-4D97-AF65-F5344CB8AC3E}">
        <p14:creationId xmlns:p14="http://schemas.microsoft.com/office/powerpoint/2010/main" val="109777851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3"/>
          <p:cNvSpPr>
            <a:spLocks noGrp="1" noChangeArrowheads="1"/>
          </p:cNvSpPr>
          <p:nvPr>
            <p:ph type="sldNum" sz="quarter" idx="10"/>
          </p:nvPr>
        </p:nvSpPr>
        <p:spPr>
          <a:ln/>
        </p:spPr>
        <p:txBody>
          <a:bodyPr/>
          <a:lstStyle>
            <a:lvl1pPr>
              <a:defRPr/>
            </a:lvl1pPr>
          </a:lstStyle>
          <a:p>
            <a:r>
              <a:rPr lang="en-US" altLang="zh-CN"/>
              <a:t>Ch 5 </a:t>
            </a:r>
            <a:r>
              <a:rPr lang="en-US" altLang="en-US"/>
              <a:t>Slide </a:t>
            </a:r>
            <a:fld id="{C4A6392E-132E-C64D-892F-6A5092248376}" type="slidenum">
              <a:rPr lang="en-US" altLang="en-US"/>
              <a:pPr/>
              <a:t>‹#›</a:t>
            </a:fld>
            <a:r>
              <a:rPr lang="en-US" altLang="zh-CN"/>
              <a:t>/42</a:t>
            </a:r>
            <a:endParaRPr lang="en-CA" altLang="zh-CN"/>
          </a:p>
        </p:txBody>
      </p:sp>
    </p:spTree>
    <p:extLst>
      <p:ext uri="{BB962C8B-B14F-4D97-AF65-F5344CB8AC3E}">
        <p14:creationId xmlns:p14="http://schemas.microsoft.com/office/powerpoint/2010/main" val="133145661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rgbClr val="99B748">
              <a:alpha val="49412"/>
            </a:srgbClr>
          </a:solidFill>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1447800" cy="365125"/>
          </a:xfrm>
          <a:prstGeom prst="rect">
            <a:avLst/>
          </a:prstGeom>
        </p:spPr>
        <p:txBody>
          <a:bodyPr/>
          <a:lstStyle>
            <a:lvl1pPr>
              <a:defRPr/>
            </a:lvl1pPr>
          </a:lstStyle>
          <a:p>
            <a:endParaRPr lang="zh-CN" altLang="en-US"/>
          </a:p>
        </p:txBody>
      </p:sp>
      <p:sp>
        <p:nvSpPr>
          <p:cNvPr id="5" name="Footer Placeholder 4"/>
          <p:cNvSpPr>
            <a:spLocks noGrp="1"/>
          </p:cNvSpPr>
          <p:nvPr>
            <p:ph type="ftr" sz="quarter" idx="11"/>
          </p:nvPr>
        </p:nvSpPr>
        <p:spPr>
          <a:xfrm>
            <a:off x="1905000" y="6356350"/>
            <a:ext cx="5410200" cy="365125"/>
          </a:xfrm>
          <a:prstGeom prst="rect">
            <a:avLst/>
          </a:prstGeom>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93CFE08B-25CE-494D-B561-C5F42C7D879A}" type="slidenum">
              <a:rPr lang="en-US" altLang="zh-CN"/>
              <a:pPr>
                <a:defRPr/>
              </a:pPr>
              <a:t>‹#›</a:t>
            </a:fld>
            <a:endParaRPr lang="en-US" altLang="zh-CN"/>
          </a:p>
        </p:txBody>
      </p:sp>
    </p:spTree>
    <p:extLst>
      <p:ext uri="{BB962C8B-B14F-4D97-AF65-F5344CB8AC3E}">
        <p14:creationId xmlns:p14="http://schemas.microsoft.com/office/powerpoint/2010/main" val="662706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839199" cy="57118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Rectangle 13"/>
          <p:cNvSpPr>
            <a:spLocks noGrp="1" noChangeArrowheads="1"/>
          </p:cNvSpPr>
          <p:nvPr>
            <p:ph type="sldNum" sz="quarter" idx="10"/>
          </p:nvPr>
        </p:nvSpPr>
        <p:spPr>
          <a:xfrm>
            <a:off x="7239000" y="6400800"/>
            <a:ext cx="1905000" cy="457200"/>
          </a:xfrm>
        </p:spPr>
        <p:txBody>
          <a:bodyPr/>
          <a:lstStyle>
            <a:lvl1pPr>
              <a:defRPr sz="2000"/>
            </a:lvl1pPr>
          </a:lstStyle>
          <a:p>
            <a:fld id="{B2951B80-3F92-8F46-AD94-4C343E34AA0F}" type="slidenum">
              <a:rPr lang="en-US" altLang="en-US" smtClean="0"/>
              <a:pPr/>
              <a:t>‹#›</a:t>
            </a:fld>
            <a:endParaRPr lang="en-CA" altLang="zh-CN" dirty="0"/>
          </a:p>
        </p:txBody>
      </p:sp>
      <p:sp>
        <p:nvSpPr>
          <p:cNvPr id="5" name="Title 1"/>
          <p:cNvSpPr>
            <a:spLocks noGrp="1"/>
          </p:cNvSpPr>
          <p:nvPr>
            <p:ph type="title"/>
          </p:nvPr>
        </p:nvSpPr>
        <p:spPr>
          <a:xfrm>
            <a:off x="0" y="0"/>
            <a:ext cx="9144000" cy="835025"/>
          </a:xfrm>
          <a:prstGeom prst="rect">
            <a:avLst/>
          </a:prstGeom>
          <a:solidFill>
            <a:srgbClr val="76822E">
              <a:alpha val="27000"/>
            </a:srgbClr>
          </a:solidFill>
        </p:spPr>
        <p:txBody>
          <a:bodyPr/>
          <a:lstStyle/>
          <a:p>
            <a:r>
              <a:rPr lang="en-US" dirty="0" smtClean="0"/>
              <a:t>Click to edit Master title style</a:t>
            </a:r>
            <a:endParaRPr lang="en-CA" dirty="0"/>
          </a:p>
        </p:txBody>
      </p:sp>
      <p:pic>
        <p:nvPicPr>
          <p:cNvPr id="6" name="Picture 5" descr="C:\Users\Mengchi\AppData\Roaming\Tencent\Users\675139391\QQ\WinTemp\RichOle\R@FC@W[@@_87}DC0E@U90Y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838200"/>
            <a:ext cx="91440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8576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r>
              <a:rPr lang="en-US" altLang="zh-CN"/>
              <a:t>Ch 5 </a:t>
            </a:r>
            <a:r>
              <a:rPr lang="en-US" altLang="en-US"/>
              <a:t>Slide </a:t>
            </a:r>
            <a:fld id="{80D7907A-BFD1-4C41-85D9-25838C995735}" type="slidenum">
              <a:rPr lang="en-US" altLang="en-US"/>
              <a:pPr/>
              <a:t>‹#›</a:t>
            </a:fld>
            <a:r>
              <a:rPr lang="en-US" altLang="zh-CN"/>
              <a:t>/42</a:t>
            </a:r>
            <a:endParaRPr lang="en-CA" altLang="zh-CN"/>
          </a:p>
        </p:txBody>
      </p:sp>
    </p:spTree>
    <p:extLst>
      <p:ext uri="{BB962C8B-B14F-4D97-AF65-F5344CB8AC3E}">
        <p14:creationId xmlns:p14="http://schemas.microsoft.com/office/powerpoint/2010/main" val="115450680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3"/>
          <p:cNvSpPr>
            <a:spLocks noGrp="1" noChangeArrowheads="1"/>
          </p:cNvSpPr>
          <p:nvPr>
            <p:ph type="sldNum" sz="quarter" idx="10"/>
          </p:nvPr>
        </p:nvSpPr>
        <p:spPr>
          <a:ln/>
        </p:spPr>
        <p:txBody>
          <a:bodyPr/>
          <a:lstStyle>
            <a:lvl1pPr>
              <a:defRPr/>
            </a:lvl1pPr>
          </a:lstStyle>
          <a:p>
            <a:r>
              <a:rPr lang="en-US" altLang="zh-CN"/>
              <a:t>Ch 5 </a:t>
            </a:r>
            <a:r>
              <a:rPr lang="en-US" altLang="en-US"/>
              <a:t>Slide </a:t>
            </a:r>
            <a:fld id="{689B0EDF-1D6D-5446-82F8-21875ADD6B03}" type="slidenum">
              <a:rPr lang="en-US" altLang="en-US"/>
              <a:pPr/>
              <a:t>‹#›</a:t>
            </a:fld>
            <a:r>
              <a:rPr lang="en-US" altLang="zh-CN"/>
              <a:t>/42</a:t>
            </a:r>
            <a:endParaRPr lang="en-CA" altLang="zh-CN"/>
          </a:p>
        </p:txBody>
      </p:sp>
    </p:spTree>
    <p:extLst>
      <p:ext uri="{BB962C8B-B14F-4D97-AF65-F5344CB8AC3E}">
        <p14:creationId xmlns:p14="http://schemas.microsoft.com/office/powerpoint/2010/main" val="128110418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13"/>
          <p:cNvSpPr>
            <a:spLocks noGrp="1" noChangeArrowheads="1"/>
          </p:cNvSpPr>
          <p:nvPr>
            <p:ph type="sldNum" sz="quarter" idx="10"/>
          </p:nvPr>
        </p:nvSpPr>
        <p:spPr>
          <a:ln/>
        </p:spPr>
        <p:txBody>
          <a:bodyPr/>
          <a:lstStyle>
            <a:lvl1pPr>
              <a:defRPr/>
            </a:lvl1pPr>
          </a:lstStyle>
          <a:p>
            <a:r>
              <a:rPr lang="en-US" altLang="zh-CN"/>
              <a:t>Ch 5 </a:t>
            </a:r>
            <a:r>
              <a:rPr lang="en-US" altLang="en-US"/>
              <a:t>Slide </a:t>
            </a:r>
            <a:fld id="{D5A668D3-445D-2940-9C54-4AEC74D7BD56}" type="slidenum">
              <a:rPr lang="en-US" altLang="en-US"/>
              <a:pPr/>
              <a:t>‹#›</a:t>
            </a:fld>
            <a:r>
              <a:rPr lang="en-US" altLang="zh-CN"/>
              <a:t>/42</a:t>
            </a:r>
            <a:endParaRPr lang="en-CA" altLang="zh-CN"/>
          </a:p>
        </p:txBody>
      </p:sp>
    </p:spTree>
    <p:extLst>
      <p:ext uri="{BB962C8B-B14F-4D97-AF65-F5344CB8AC3E}">
        <p14:creationId xmlns:p14="http://schemas.microsoft.com/office/powerpoint/2010/main" val="84695885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13"/>
          <p:cNvSpPr>
            <a:spLocks noGrp="1" noChangeArrowheads="1"/>
          </p:cNvSpPr>
          <p:nvPr>
            <p:ph type="sldNum" sz="quarter" idx="10"/>
          </p:nvPr>
        </p:nvSpPr>
        <p:spPr>
          <a:ln/>
        </p:spPr>
        <p:txBody>
          <a:bodyPr/>
          <a:lstStyle>
            <a:lvl1pPr>
              <a:defRPr/>
            </a:lvl1pPr>
          </a:lstStyle>
          <a:p>
            <a:r>
              <a:rPr lang="en-US" altLang="zh-CN"/>
              <a:t>Ch 5 </a:t>
            </a:r>
            <a:r>
              <a:rPr lang="en-US" altLang="en-US"/>
              <a:t>Slide </a:t>
            </a:r>
            <a:fld id="{8C1C1431-252E-9044-A316-3E0AC1EBDA06}" type="slidenum">
              <a:rPr lang="en-US" altLang="en-US"/>
              <a:pPr/>
              <a:t>‹#›</a:t>
            </a:fld>
            <a:r>
              <a:rPr lang="en-US" altLang="zh-CN"/>
              <a:t>/42</a:t>
            </a:r>
            <a:endParaRPr lang="en-CA" altLang="zh-CN"/>
          </a:p>
        </p:txBody>
      </p:sp>
    </p:spTree>
    <p:extLst>
      <p:ext uri="{BB962C8B-B14F-4D97-AF65-F5344CB8AC3E}">
        <p14:creationId xmlns:p14="http://schemas.microsoft.com/office/powerpoint/2010/main" val="131593089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xfrm>
            <a:off x="7239000" y="6400800"/>
            <a:ext cx="1905000" cy="457200"/>
          </a:xfrm>
          <a:ln/>
        </p:spPr>
        <p:txBody>
          <a:bodyPr/>
          <a:lstStyle>
            <a:lvl1pPr>
              <a:defRPr sz="2000"/>
            </a:lvl1pPr>
          </a:lstStyle>
          <a:p>
            <a:fld id="{131230BE-DFEC-2F4B-8281-4F02F653C264}" type="slidenum">
              <a:rPr lang="en-US" altLang="en-US" smtClean="0"/>
              <a:pPr/>
              <a:t>‹#›</a:t>
            </a:fld>
            <a:endParaRPr lang="en-CA" altLang="zh-CN" dirty="0"/>
          </a:p>
        </p:txBody>
      </p:sp>
    </p:spTree>
    <p:extLst>
      <p:ext uri="{BB962C8B-B14F-4D97-AF65-F5344CB8AC3E}">
        <p14:creationId xmlns:p14="http://schemas.microsoft.com/office/powerpoint/2010/main" val="2063989073"/>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r>
              <a:rPr lang="en-US" altLang="zh-CN"/>
              <a:t>Ch 5 </a:t>
            </a:r>
            <a:r>
              <a:rPr lang="en-US" altLang="en-US"/>
              <a:t>Slide </a:t>
            </a:r>
            <a:fld id="{810F909F-F04C-6540-941C-A36E1D9F4824}" type="slidenum">
              <a:rPr lang="en-US" altLang="en-US"/>
              <a:pPr/>
              <a:t>‹#›</a:t>
            </a:fld>
            <a:r>
              <a:rPr lang="en-US" altLang="zh-CN"/>
              <a:t>/42</a:t>
            </a:r>
            <a:endParaRPr lang="en-CA" altLang="zh-CN"/>
          </a:p>
        </p:txBody>
      </p:sp>
    </p:spTree>
    <p:extLst>
      <p:ext uri="{BB962C8B-B14F-4D97-AF65-F5344CB8AC3E}">
        <p14:creationId xmlns:p14="http://schemas.microsoft.com/office/powerpoint/2010/main" val="116099992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r>
              <a:rPr lang="en-US" altLang="zh-CN"/>
              <a:t>Ch 5 </a:t>
            </a:r>
            <a:r>
              <a:rPr lang="en-US" altLang="en-US"/>
              <a:t>Slide </a:t>
            </a:r>
            <a:fld id="{E79969D3-D09A-8C46-B4B3-B8DF0F8BFC3D}" type="slidenum">
              <a:rPr lang="en-US" altLang="en-US"/>
              <a:pPr/>
              <a:t>‹#›</a:t>
            </a:fld>
            <a:r>
              <a:rPr lang="en-US" altLang="zh-CN"/>
              <a:t>/42</a:t>
            </a:r>
            <a:endParaRPr lang="en-CA" altLang="zh-CN"/>
          </a:p>
        </p:txBody>
      </p:sp>
    </p:spTree>
    <p:extLst>
      <p:ext uri="{BB962C8B-B14F-4D97-AF65-F5344CB8AC3E}">
        <p14:creationId xmlns:p14="http://schemas.microsoft.com/office/powerpoint/2010/main" val="889238798"/>
      </p:ext>
    </p:extLst>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9"/>
          <p:cNvSpPr>
            <a:spLocks noGrp="1" noChangeArrowheads="1"/>
          </p:cNvSpPr>
          <p:nvPr>
            <p:ph type="title"/>
          </p:nvPr>
        </p:nvSpPr>
        <p:spPr bwMode="auto">
          <a:xfrm>
            <a:off x="0" y="0"/>
            <a:ext cx="914399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1">
                <a:solidFill>
                  <a:srgbClr val="990033"/>
                </a:solidFill>
                <a:ea typeface="宋体" charset="-122"/>
              </a:defRPr>
            </a:lvl1pPr>
          </a:lstStyle>
          <a:p>
            <a:fld id="{6A124B61-FAF6-6649-8037-B061B7B2EDD0}" type="slidenum">
              <a:rPr lang="en-US" altLang="en-US" smtClean="0"/>
              <a:pPr/>
              <a:t>‹#›</a:t>
            </a:fld>
            <a:endParaRPr lang="en-CA" altLang="zh-CN" dirty="0"/>
          </a:p>
        </p:txBody>
      </p:sp>
      <p:sp>
        <p:nvSpPr>
          <p:cNvPr id="1030" name="Rectangle 21"/>
          <p:cNvSpPr>
            <a:spLocks noGrp="1" noChangeArrowheads="1"/>
          </p:cNvSpPr>
          <p:nvPr>
            <p:ph type="body" idx="1"/>
          </p:nvPr>
        </p:nvSpPr>
        <p:spPr bwMode="auto">
          <a:xfrm>
            <a:off x="239713" y="1142999"/>
            <a:ext cx="8675687" cy="571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3102" name="Rectangle 30"/>
          <p:cNvSpPr>
            <a:spLocks noChangeArrowheads="1"/>
          </p:cNvSpPr>
          <p:nvPr/>
        </p:nvSpPr>
        <p:spPr bwMode="auto">
          <a:xfrm>
            <a:off x="838200" y="6397625"/>
            <a:ext cx="4495800" cy="457200"/>
          </a:xfrm>
          <a:prstGeom prst="rect">
            <a:avLst/>
          </a:prstGeom>
          <a:noFill/>
          <a:ln w="9525">
            <a:noFill/>
            <a:miter lim="800000"/>
            <a:headEnd/>
            <a:tailEnd/>
          </a:ln>
          <a:effectLst/>
        </p:spPr>
        <p:txBody>
          <a:bodyPr anchor="b"/>
          <a:lstStyle/>
          <a:p>
            <a:pPr>
              <a:defRPr/>
            </a:pPr>
            <a:endParaRPr lang="en-US" sz="900" dirty="0"/>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2" r:id="rId12"/>
  </p:sldLayoutIdLst>
  <p:transition spd="med"/>
  <p:hf hdr="0" ftr="0" dt="0"/>
  <p:txStyles>
    <p:titleStyle>
      <a:lvl1pPr algn="ctr" rtl="0" eaLnBrk="0" fontAlgn="base" hangingPunct="0">
        <a:spcBef>
          <a:spcPct val="0"/>
        </a:spcBef>
        <a:spcAft>
          <a:spcPct val="0"/>
        </a:spcAft>
        <a:defRPr sz="3600">
          <a:solidFill>
            <a:srgbClr val="800000"/>
          </a:solidFill>
          <a:latin typeface="+mj-lt"/>
          <a:ea typeface="+mj-ea"/>
          <a:cs typeface="+mj-cs"/>
        </a:defRPr>
      </a:lvl1pPr>
      <a:lvl2pPr algn="l" rtl="0" eaLnBrk="0" fontAlgn="base" hangingPunct="0">
        <a:spcBef>
          <a:spcPct val="0"/>
        </a:spcBef>
        <a:spcAft>
          <a:spcPct val="0"/>
        </a:spcAft>
        <a:defRPr sz="3600">
          <a:solidFill>
            <a:srgbClr val="800000"/>
          </a:solidFill>
          <a:latin typeface="Arial" charset="0"/>
        </a:defRPr>
      </a:lvl2pPr>
      <a:lvl3pPr algn="l" rtl="0" eaLnBrk="0" fontAlgn="base" hangingPunct="0">
        <a:spcBef>
          <a:spcPct val="0"/>
        </a:spcBef>
        <a:spcAft>
          <a:spcPct val="0"/>
        </a:spcAft>
        <a:defRPr sz="3600">
          <a:solidFill>
            <a:srgbClr val="800000"/>
          </a:solidFill>
          <a:latin typeface="Arial" charset="0"/>
        </a:defRPr>
      </a:lvl3pPr>
      <a:lvl4pPr algn="l" rtl="0" eaLnBrk="0" fontAlgn="base" hangingPunct="0">
        <a:spcBef>
          <a:spcPct val="0"/>
        </a:spcBef>
        <a:spcAft>
          <a:spcPct val="0"/>
        </a:spcAft>
        <a:defRPr sz="3600">
          <a:solidFill>
            <a:srgbClr val="800000"/>
          </a:solidFill>
          <a:latin typeface="Arial" charset="0"/>
        </a:defRPr>
      </a:lvl4pPr>
      <a:lvl5pPr algn="l" rtl="0" eaLnBrk="0" fontAlgn="base" hangingPunct="0">
        <a:spcBef>
          <a:spcPct val="0"/>
        </a:spcBef>
        <a:spcAft>
          <a:spcPct val="0"/>
        </a:spcAft>
        <a:defRPr sz="3600">
          <a:solidFill>
            <a:srgbClr val="800000"/>
          </a:solidFill>
          <a:latin typeface="Arial"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charset="2"/>
        <a:buChar char="n"/>
        <a:defRPr sz="26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charset="2"/>
        <a:buChar char="n"/>
        <a:defRPr sz="22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3" Type="http://schemas.openxmlformats.org/officeDocument/2006/relationships/image" Target="../media/image80.png"/><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6.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jpeg"/></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4" Type="http://schemas.openxmlformats.org/officeDocument/2006/relationships/image" Target="../media/image27.jpe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 Id="rId3" Type="http://schemas.openxmlformats.org/officeDocument/2006/relationships/image" Target="../media/image1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ctrTitle"/>
          </p:nvPr>
        </p:nvSpPr>
        <p:spPr>
          <a:solidFill>
            <a:srgbClr val="99B748">
              <a:alpha val="49411"/>
            </a:srgbClr>
          </a:solidFill>
        </p:spPr>
        <p:txBody>
          <a:bodyPr/>
          <a:lstStyle/>
          <a:p>
            <a:pPr eaLnBrk="1" hangingPunct="1"/>
            <a:r>
              <a:rPr lang="en-US" altLang="zh-CN" dirty="0">
                <a:latin typeface="Calibri" charset="0"/>
                <a:ea typeface="宋体" charset="-122"/>
                <a:cs typeface="Calibri" charset="0"/>
              </a:rPr>
              <a:t>History of Database Systems</a:t>
            </a:r>
            <a:endParaRPr lang="en-US" altLang="en-US" dirty="0"/>
          </a:p>
        </p:txBody>
      </p:sp>
      <p:sp>
        <p:nvSpPr>
          <p:cNvPr id="3277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2440E423-5829-9F47-8237-4EA4262214F1}" type="slidenum">
              <a:rPr lang="en-US" altLang="zh-CN">
                <a:solidFill>
                  <a:srgbClr val="898989"/>
                </a:solidFill>
                <a:ea typeface="宋体" charset="-122"/>
              </a:rPr>
              <a:pPr/>
              <a:t>1</a:t>
            </a:fld>
            <a:endParaRPr lang="en-US" altLang="zh-CN">
              <a:solidFill>
                <a:srgbClr val="898989"/>
              </a:solidFill>
              <a:ea typeface="宋体" charset="-122"/>
            </a:endParaRPr>
          </a:p>
        </p:txBody>
      </p:sp>
    </p:spTree>
    <p:extLst>
      <p:ext uri="{BB962C8B-B14F-4D97-AF65-F5344CB8AC3E}">
        <p14:creationId xmlns:p14="http://schemas.microsoft.com/office/powerpoint/2010/main" val="1251767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Era before DB</a:t>
            </a:r>
            <a:endParaRPr lang="en-US" dirty="0"/>
          </a:p>
        </p:txBody>
      </p:sp>
      <p:sp>
        <p:nvSpPr>
          <p:cNvPr id="3" name="Content Placeholder 2"/>
          <p:cNvSpPr>
            <a:spLocks noGrp="1"/>
          </p:cNvSpPr>
          <p:nvPr>
            <p:ph idx="1"/>
          </p:nvPr>
        </p:nvSpPr>
        <p:spPr>
          <a:xfrm>
            <a:off x="239713" y="914400"/>
            <a:ext cx="8828087" cy="5943600"/>
          </a:xfrm>
        </p:spPr>
        <p:txBody>
          <a:bodyPr/>
          <a:lstStyle/>
          <a:p>
            <a:r>
              <a:rPr lang="en-US" dirty="0" smtClean="0"/>
              <a:t>Business data needed to be stored persistently and queried on the disk</a:t>
            </a:r>
          </a:p>
          <a:p>
            <a:r>
              <a:rPr lang="en-US" dirty="0" smtClean="0"/>
              <a:t>OS provided file systems and system calls to access files on the disk</a:t>
            </a:r>
          </a:p>
          <a:p>
            <a:r>
              <a:rPr lang="en-US" dirty="0" smtClean="0"/>
              <a:t>A </a:t>
            </a:r>
            <a:r>
              <a:rPr lang="en-US" b="1" dirty="0"/>
              <a:t>file system </a:t>
            </a:r>
            <a:r>
              <a:rPr lang="en-US" dirty="0"/>
              <a:t>is a method for storing and organizing </a:t>
            </a:r>
            <a:r>
              <a:rPr lang="en-US" dirty="0" smtClean="0"/>
              <a:t>files </a:t>
            </a:r>
            <a:r>
              <a:rPr lang="en-US" dirty="0"/>
              <a:t>and the data they contain to make it easy to find and access </a:t>
            </a:r>
            <a:r>
              <a:rPr lang="en-US" dirty="0" smtClean="0"/>
              <a:t>them</a:t>
            </a:r>
          </a:p>
          <a:p>
            <a:r>
              <a:rPr lang="en-US" dirty="0" smtClean="0"/>
              <a:t>Programing languages supports storage and retrieval of </a:t>
            </a:r>
            <a:r>
              <a:rPr lang="en-US" dirty="0" smtClean="0">
                <a:solidFill>
                  <a:srgbClr val="990027"/>
                </a:solidFill>
              </a:rPr>
              <a:t>r</a:t>
            </a:r>
            <a:r>
              <a:rPr lang="en-US" dirty="0">
                <a:solidFill>
                  <a:srgbClr val="990027"/>
                </a:solidFill>
              </a:rPr>
              <a:t>ecords</a:t>
            </a:r>
            <a:r>
              <a:rPr lang="en-US" dirty="0" smtClean="0"/>
              <a:t> on the disk so that programmers could write </a:t>
            </a:r>
            <a:r>
              <a:rPr lang="en-US" dirty="0" smtClean="0">
                <a:solidFill>
                  <a:srgbClr val="990027"/>
                </a:solidFill>
              </a:rPr>
              <a:t>File </a:t>
            </a:r>
            <a:r>
              <a:rPr lang="en-US" dirty="0">
                <a:solidFill>
                  <a:srgbClr val="990027"/>
                </a:solidFill>
              </a:rPr>
              <a:t>P</a:t>
            </a:r>
            <a:r>
              <a:rPr lang="en-US" dirty="0" smtClean="0">
                <a:solidFill>
                  <a:srgbClr val="990027"/>
                </a:solidFill>
              </a:rPr>
              <a:t>rocessing </a:t>
            </a:r>
            <a:r>
              <a:rPr lang="en-US" dirty="0">
                <a:solidFill>
                  <a:srgbClr val="990027"/>
                </a:solidFill>
              </a:rPr>
              <a:t>S</a:t>
            </a:r>
            <a:r>
              <a:rPr lang="en-US" dirty="0" smtClean="0">
                <a:solidFill>
                  <a:srgbClr val="990027"/>
                </a:solidFill>
              </a:rPr>
              <a:t>ystems </a:t>
            </a:r>
            <a:r>
              <a:rPr lang="en-US" dirty="0" smtClean="0"/>
              <a:t>for various business data management</a:t>
            </a:r>
          </a:p>
          <a:p>
            <a:r>
              <a:rPr lang="en-US" dirty="0"/>
              <a:t>A </a:t>
            </a:r>
            <a:r>
              <a:rPr lang="en-US" b="1" dirty="0"/>
              <a:t>file processing system</a:t>
            </a:r>
            <a:r>
              <a:rPr lang="en-US" dirty="0"/>
              <a:t> is a collection of </a:t>
            </a:r>
            <a:r>
              <a:rPr lang="en-US" b="1" dirty="0"/>
              <a:t>files</a:t>
            </a:r>
            <a:r>
              <a:rPr lang="en-US" dirty="0"/>
              <a:t> and programs that access/modify these </a:t>
            </a:r>
            <a:r>
              <a:rPr lang="en-US" b="1" dirty="0" smtClean="0"/>
              <a:t>files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r>
              <a:rPr lang="en-US" altLang="en-US" dirty="0" smtClean="0"/>
              <a:t> </a:t>
            </a:r>
            <a:fld id="{64E85FE4-7CF5-2D44-B0AD-2C2FD1ACD568}" type="slidenum">
              <a:rPr lang="en-US" altLang="en-US" smtClean="0"/>
              <a:pPr>
                <a:defRPr/>
              </a:pPr>
              <a:t>10</a:t>
            </a:fld>
            <a:endParaRPr lang="en-CA" altLang="zh-CN" dirty="0"/>
          </a:p>
        </p:txBody>
      </p:sp>
    </p:spTree>
    <p:extLst>
      <p:ext uri="{BB962C8B-B14F-4D97-AF65-F5344CB8AC3E}">
        <p14:creationId xmlns:p14="http://schemas.microsoft.com/office/powerpoint/2010/main" val="20355783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Problems</a:t>
            </a:r>
            <a:endParaRPr lang="en-US" dirty="0"/>
          </a:p>
        </p:txBody>
      </p:sp>
      <p:sp>
        <p:nvSpPr>
          <p:cNvPr id="3" name="Content Placeholder 2"/>
          <p:cNvSpPr>
            <a:spLocks noGrp="1"/>
          </p:cNvSpPr>
          <p:nvPr>
            <p:ph idx="1"/>
          </p:nvPr>
        </p:nvSpPr>
        <p:spPr>
          <a:xfrm>
            <a:off x="239713" y="914400"/>
            <a:ext cx="8828087" cy="5867400"/>
          </a:xfrm>
        </p:spPr>
        <p:txBody>
          <a:bodyPr/>
          <a:lstStyle/>
          <a:p>
            <a:r>
              <a:rPr lang="en-US" dirty="0" smtClean="0"/>
              <a:t>Various file processing systems </a:t>
            </a:r>
            <a:r>
              <a:rPr lang="en-US" dirty="0"/>
              <a:t>had </a:t>
            </a:r>
            <a:r>
              <a:rPr lang="en-US" dirty="0">
                <a:solidFill>
                  <a:srgbClr val="0070C0"/>
                </a:solidFill>
              </a:rPr>
              <a:t>identical</a:t>
            </a:r>
            <a:r>
              <a:rPr lang="en-US" dirty="0"/>
              <a:t> way </a:t>
            </a:r>
            <a:r>
              <a:rPr lang="en-US" dirty="0" smtClean="0"/>
              <a:t>to store and retrieve data, </a:t>
            </a:r>
            <a:r>
              <a:rPr lang="en-US" dirty="0"/>
              <a:t>all that differed were the details of the </a:t>
            </a:r>
            <a:r>
              <a:rPr lang="en-US" dirty="0">
                <a:solidFill>
                  <a:srgbClr val="0070C0"/>
                </a:solidFill>
              </a:rPr>
              <a:t>input</a:t>
            </a:r>
            <a:r>
              <a:rPr lang="en-US" dirty="0"/>
              <a:t> and </a:t>
            </a:r>
            <a:r>
              <a:rPr lang="en-US" dirty="0">
                <a:solidFill>
                  <a:srgbClr val="0070C0"/>
                </a:solidFill>
              </a:rPr>
              <a:t>output</a:t>
            </a:r>
            <a:r>
              <a:rPr lang="en-US" dirty="0"/>
              <a:t> </a:t>
            </a:r>
            <a:r>
              <a:rPr lang="en-US" dirty="0" smtClean="0"/>
              <a:t>operations, which resulted in poor programming </a:t>
            </a:r>
            <a:r>
              <a:rPr lang="en-US" dirty="0" smtClean="0">
                <a:solidFill>
                  <a:srgbClr val="C00000"/>
                </a:solidFill>
              </a:rPr>
              <a:t>productivity</a:t>
            </a:r>
            <a:r>
              <a:rPr lang="en-US" dirty="0" smtClean="0"/>
              <a:t> and </a:t>
            </a:r>
            <a:r>
              <a:rPr lang="en-US" dirty="0" smtClean="0">
                <a:solidFill>
                  <a:srgbClr val="C00000"/>
                </a:solidFill>
              </a:rPr>
              <a:t>correctness</a:t>
            </a:r>
          </a:p>
          <a:p>
            <a:r>
              <a:rPr lang="en-US" dirty="0" smtClean="0"/>
              <a:t>Records in a file may have relationship with records in other files, programing such a system is quite </a:t>
            </a:r>
            <a:r>
              <a:rPr lang="en-US" dirty="0">
                <a:solidFill>
                  <a:srgbClr val="C00000"/>
                </a:solidFill>
              </a:rPr>
              <a:t>complex</a:t>
            </a:r>
            <a:r>
              <a:rPr lang="en-US" dirty="0"/>
              <a:t> </a:t>
            </a:r>
            <a:r>
              <a:rPr lang="en-US" dirty="0" smtClean="0"/>
              <a:t>and </a:t>
            </a:r>
            <a:r>
              <a:rPr lang="en-US" dirty="0">
                <a:solidFill>
                  <a:srgbClr val="C00000"/>
                </a:solidFill>
              </a:rPr>
              <a:t>difficult</a:t>
            </a:r>
            <a:r>
              <a:rPr lang="en-US" dirty="0"/>
              <a:t> to maintain</a:t>
            </a:r>
            <a:r>
              <a:rPr lang="en-US" dirty="0" smtClean="0"/>
              <a:t>.</a:t>
            </a:r>
          </a:p>
          <a:p>
            <a:r>
              <a:rPr lang="en-US" dirty="0" smtClean="0"/>
              <a:t>Changes of the system required </a:t>
            </a:r>
            <a:r>
              <a:rPr lang="en-US" dirty="0"/>
              <a:t>long term planning and often </a:t>
            </a:r>
            <a:r>
              <a:rPr lang="en-US" dirty="0" smtClean="0"/>
              <a:t>risked introducing </a:t>
            </a:r>
            <a:r>
              <a:rPr lang="en-US" dirty="0"/>
              <a:t>faults into systems that were known to </a:t>
            </a:r>
            <a:r>
              <a:rPr lang="en-US" dirty="0" smtClean="0"/>
              <a:t>work correctly.</a:t>
            </a:r>
          </a:p>
          <a:p>
            <a:r>
              <a:rPr lang="en-US" dirty="0" smtClean="0"/>
              <a:t>Such systems separated </a:t>
            </a:r>
            <a:r>
              <a:rPr lang="en-US" dirty="0"/>
              <a:t>the users </a:t>
            </a:r>
            <a:r>
              <a:rPr lang="en-US" dirty="0" smtClean="0"/>
              <a:t>of the </a:t>
            </a:r>
            <a:r>
              <a:rPr lang="en-US" dirty="0"/>
              <a:t>data from the data </a:t>
            </a:r>
            <a:r>
              <a:rPr lang="en-US" dirty="0" smtClean="0"/>
              <a:t>itself</a:t>
            </a:r>
          </a:p>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 </a:t>
            </a:r>
            <a:fld id="{64E85FE4-7CF5-2D44-B0AD-2C2FD1ACD568}" type="slidenum">
              <a:rPr lang="en-US" altLang="en-US" smtClean="0"/>
              <a:pPr>
                <a:defRPr/>
              </a:pPr>
              <a:t>11</a:t>
            </a:fld>
            <a:endParaRPr lang="en-CA" altLang="zh-CN"/>
          </a:p>
        </p:txBody>
      </p:sp>
    </p:spTree>
    <p:extLst>
      <p:ext uri="{BB962C8B-B14F-4D97-AF65-F5344CB8AC3E}">
        <p14:creationId xmlns:p14="http://schemas.microsoft.com/office/powerpoint/2010/main" val="83698640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Problems</a:t>
            </a:r>
            <a:endParaRPr lang="en-US" dirty="0"/>
          </a:p>
        </p:txBody>
      </p:sp>
      <p:sp>
        <p:nvSpPr>
          <p:cNvPr id="3" name="Content Placeholder 2"/>
          <p:cNvSpPr>
            <a:spLocks noGrp="1"/>
          </p:cNvSpPr>
          <p:nvPr>
            <p:ph idx="1"/>
          </p:nvPr>
        </p:nvSpPr>
        <p:spPr>
          <a:xfrm>
            <a:off x="239713" y="914400"/>
            <a:ext cx="8828087" cy="5867400"/>
          </a:xfrm>
        </p:spPr>
        <p:txBody>
          <a:bodyPr/>
          <a:lstStyle/>
          <a:p>
            <a:pPr marL="0" indent="0">
              <a:buNone/>
            </a:pPr>
            <a:r>
              <a:rPr lang="en-US" dirty="0" smtClean="0"/>
              <a:t>Business office, Registration office, </a:t>
            </a:r>
            <a:r>
              <a:rPr lang="en-US" dirty="0" err="1" smtClean="0"/>
              <a:t>etc</a:t>
            </a:r>
            <a:r>
              <a:rPr lang="en-US" dirty="0" smtClean="0"/>
              <a:t> each has its own file processing system. </a:t>
            </a:r>
          </a:p>
          <a:p>
            <a:r>
              <a:rPr lang="en-US" dirty="0" smtClean="0">
                <a:solidFill>
                  <a:srgbClr val="990027"/>
                </a:solidFill>
              </a:rPr>
              <a:t>Data Redundancy</a:t>
            </a:r>
            <a:r>
              <a:rPr lang="en-US" dirty="0" smtClean="0"/>
              <a:t>: waste space, inconsistency (change address)</a:t>
            </a:r>
          </a:p>
          <a:p>
            <a:r>
              <a:rPr lang="en-US" dirty="0" smtClean="0">
                <a:solidFill>
                  <a:srgbClr val="990027"/>
                </a:solidFill>
              </a:rPr>
              <a:t>Difficulty in Accessing data</a:t>
            </a:r>
            <a:r>
              <a:rPr lang="en-US" dirty="0" smtClean="0"/>
              <a:t>: not convenient and efficient in file processing systems, need to write programs to get data</a:t>
            </a:r>
          </a:p>
          <a:p>
            <a:r>
              <a:rPr lang="en-US" dirty="0" smtClean="0">
                <a:solidFill>
                  <a:srgbClr val="990027"/>
                </a:solidFill>
              </a:rPr>
              <a:t>Limited Data Sharing or Data Isolation</a:t>
            </a:r>
            <a:r>
              <a:rPr lang="en-US" dirty="0" smtClean="0"/>
              <a:t>: data </a:t>
            </a:r>
            <a:r>
              <a:rPr lang="en-US" dirty="0"/>
              <a:t>are scattered in various file processing systems. </a:t>
            </a:r>
            <a:endParaRPr lang="en-US" dirty="0" smtClean="0"/>
          </a:p>
          <a:p>
            <a:r>
              <a:rPr lang="en-US" dirty="0" smtClean="0">
                <a:solidFill>
                  <a:srgbClr val="990027"/>
                </a:solidFill>
              </a:rPr>
              <a:t>Limited Concurrent Access: </a:t>
            </a:r>
            <a:r>
              <a:rPr lang="en-US" dirty="0"/>
              <a:t>one program/process can access the file processing system at a time</a:t>
            </a:r>
            <a:endParaRPr lang="en-US" dirty="0"/>
          </a:p>
          <a:p>
            <a:r>
              <a:rPr lang="en-US" dirty="0" smtClean="0">
                <a:solidFill>
                  <a:srgbClr val="990027"/>
                </a:solidFill>
              </a:rPr>
              <a:t>Security Problems: </a:t>
            </a:r>
            <a:r>
              <a:rPr lang="en-US" dirty="0"/>
              <a:t>p</a:t>
            </a:r>
            <a:r>
              <a:rPr lang="en-US" dirty="0" smtClean="0"/>
              <a:t>rograms </a:t>
            </a:r>
            <a:r>
              <a:rPr lang="en-US" dirty="0"/>
              <a:t>are added in an ad hoc manner by different programmers</a:t>
            </a:r>
            <a:endParaRPr lang="en-US" dirty="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r>
              <a:rPr lang="en-US" altLang="en-US" smtClean="0"/>
              <a:t> </a:t>
            </a:r>
            <a:fld id="{64E85FE4-7CF5-2D44-B0AD-2C2FD1ACD568}" type="slidenum">
              <a:rPr lang="en-US" altLang="en-US" smtClean="0"/>
              <a:pPr>
                <a:defRPr/>
              </a:pPr>
              <a:t>12</a:t>
            </a:fld>
            <a:endParaRPr lang="en-CA" altLang="zh-CN"/>
          </a:p>
        </p:txBody>
      </p:sp>
    </p:spTree>
    <p:extLst>
      <p:ext uri="{BB962C8B-B14F-4D97-AF65-F5344CB8AC3E}">
        <p14:creationId xmlns:p14="http://schemas.microsoft.com/office/powerpoint/2010/main" val="40265900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kumimoji="1" lang="en-US" altLang="zh-CN" dirty="0">
                <a:ea typeface="ＭＳ Ｐゴシック" charset="-128"/>
              </a:rPr>
              <a:t>Hierarchical model</a:t>
            </a:r>
            <a:endParaRPr kumimoji="1" lang="zh-CN" altLang="en-US" dirty="0">
              <a:ea typeface="ＭＳ Ｐゴシック" charset="-128"/>
            </a:endParaRPr>
          </a:p>
        </p:txBody>
      </p:sp>
      <p:sp>
        <p:nvSpPr>
          <p:cNvPr id="3" name="Content Placeholder 2"/>
          <p:cNvSpPr>
            <a:spLocks noGrp="1"/>
          </p:cNvSpPr>
          <p:nvPr>
            <p:ph idx="1"/>
          </p:nvPr>
        </p:nvSpPr>
        <p:spPr>
          <a:xfrm>
            <a:off x="152400" y="990600"/>
            <a:ext cx="8839200" cy="2133600"/>
          </a:xfrm>
        </p:spPr>
        <p:txBody>
          <a:bodyPr/>
          <a:lstStyle/>
          <a:p>
            <a:r>
              <a:rPr lang="en-US" altLang="zh-CN" sz="2400" dirty="0" smtClean="0">
                <a:ea typeface="宋体" charset="-122"/>
              </a:rPr>
              <a:t>Initially </a:t>
            </a:r>
            <a:r>
              <a:rPr lang="en-US" altLang="zh-CN" sz="2400" dirty="0">
                <a:ea typeface="宋体" charset="-122"/>
              </a:rPr>
              <a:t>implemented in a joint effort by </a:t>
            </a:r>
            <a:r>
              <a:rPr lang="en-US" altLang="zh-CN" sz="2400" dirty="0">
                <a:solidFill>
                  <a:srgbClr val="FF0000"/>
                </a:solidFill>
                <a:ea typeface="宋体" charset="-122"/>
              </a:rPr>
              <a:t>IBM</a:t>
            </a:r>
            <a:r>
              <a:rPr lang="en-US" altLang="zh-CN" sz="2400" dirty="0">
                <a:ea typeface="宋体" charset="-122"/>
              </a:rPr>
              <a:t> and </a:t>
            </a:r>
            <a:r>
              <a:rPr lang="en-US" altLang="zh-CN" sz="2400" dirty="0">
                <a:solidFill>
                  <a:srgbClr val="FF0000"/>
                </a:solidFill>
                <a:ea typeface="宋体" charset="-122"/>
              </a:rPr>
              <a:t>North American Rockwell</a:t>
            </a:r>
            <a:r>
              <a:rPr lang="en-US" altLang="zh-CN" sz="2400" dirty="0">
                <a:ea typeface="宋体" charset="-122"/>
              </a:rPr>
              <a:t> around </a:t>
            </a:r>
            <a:r>
              <a:rPr lang="en-US" altLang="zh-CN" sz="2400" dirty="0" smtClean="0">
                <a:ea typeface="宋体" charset="-122"/>
              </a:rPr>
              <a:t>1965.</a:t>
            </a:r>
          </a:p>
          <a:p>
            <a:r>
              <a:rPr lang="en-US" altLang="zh-CN" sz="2400" dirty="0" smtClean="0">
                <a:ea typeface="宋体" charset="-122"/>
              </a:rPr>
              <a:t>Resulted </a:t>
            </a:r>
            <a:r>
              <a:rPr lang="en-US" altLang="zh-CN" sz="2400" dirty="0">
                <a:ea typeface="宋体" charset="-122"/>
              </a:rPr>
              <a:t>in the </a:t>
            </a:r>
            <a:r>
              <a:rPr lang="en-US" altLang="zh-CN" sz="2400" dirty="0">
                <a:solidFill>
                  <a:srgbClr val="00B0F0"/>
                </a:solidFill>
                <a:ea typeface="宋体" charset="-122"/>
              </a:rPr>
              <a:t>IMS family </a:t>
            </a:r>
            <a:r>
              <a:rPr lang="en-US" altLang="zh-CN" sz="2400" dirty="0">
                <a:ea typeface="宋体" charset="-122"/>
              </a:rPr>
              <a:t>of </a:t>
            </a:r>
            <a:r>
              <a:rPr lang="en-US" altLang="zh-CN" sz="2400" dirty="0" smtClean="0">
                <a:ea typeface="宋体" charset="-122"/>
              </a:rPr>
              <a:t>systems and used on early </a:t>
            </a:r>
            <a:r>
              <a:rPr lang="en-US" altLang="zh-CN" sz="2400" dirty="0" smtClean="0"/>
              <a:t>IBM</a:t>
            </a:r>
            <a:r>
              <a:rPr lang="en-US" altLang="zh-CN" sz="2400" baseline="30000" dirty="0" smtClean="0"/>
              <a:t> </a:t>
            </a:r>
            <a:r>
              <a:rPr lang="en-US" altLang="zh-CN" sz="2400" dirty="0" smtClean="0"/>
              <a:t> </a:t>
            </a:r>
            <a:r>
              <a:rPr lang="en-US" altLang="zh-CN" sz="2400" dirty="0"/>
              <a:t>mainframe computers</a:t>
            </a:r>
          </a:p>
          <a:p>
            <a:r>
              <a:rPr lang="en-US" altLang="zh-CN" sz="2400" dirty="0"/>
              <a:t>Dominated during 1970s.</a:t>
            </a:r>
          </a:p>
          <a:p>
            <a:endParaRPr lang="en-US" altLang="zh-CN" sz="2200" dirty="0" smtClean="0"/>
          </a:p>
          <a:p>
            <a:pPr lvl="1"/>
            <a:endParaRPr lang="en-CA" altLang="zh-CN" sz="2000" dirty="0">
              <a:ea typeface="宋体" charset="-122"/>
            </a:endParaRPr>
          </a:p>
          <a:p>
            <a:endParaRPr lang="en-US" altLang="zh-CN" sz="2400" dirty="0" smtClean="0">
              <a:solidFill>
                <a:srgbClr val="FF0000"/>
              </a:solidFill>
            </a:endParaRPr>
          </a:p>
          <a:p>
            <a:pPr marL="0" indent="0">
              <a:buFont typeface="Arial" charset="0"/>
              <a:buNone/>
              <a:defRPr/>
            </a:pPr>
            <a:endParaRPr kumimoji="1" lang="zh-CN" altLang="en-US" sz="2400" dirty="0"/>
          </a:p>
        </p:txBody>
      </p:sp>
      <p:pic>
        <p:nvPicPr>
          <p:cNvPr id="6" name="Picture 2" descr="http://www.unm.edu/%7Etbeach/terms/images/mainfra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218" y="3200400"/>
            <a:ext cx="3309582"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0"/>
          </p:nvPr>
        </p:nvSpPr>
        <p:spPr/>
        <p:txBody>
          <a:bodyPr/>
          <a:lstStyle/>
          <a:p>
            <a:fld id="{B2951B80-3F92-8F46-AD94-4C343E34AA0F}" type="slidenum">
              <a:rPr lang="en-US" altLang="en-US" smtClean="0"/>
              <a:pPr/>
              <a:t>13</a:t>
            </a:fld>
            <a:endParaRPr lang="en-CA" altLang="zh-CN" dirty="0"/>
          </a:p>
        </p:txBody>
      </p:sp>
    </p:spTree>
    <p:extLst>
      <p:ext uri="{BB962C8B-B14F-4D97-AF65-F5344CB8AC3E}">
        <p14:creationId xmlns:p14="http://schemas.microsoft.com/office/powerpoint/2010/main" val="15763897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kumimoji="1" lang="en-US" altLang="zh-CN" dirty="0">
                <a:ea typeface="ＭＳ Ｐゴシック" charset="-128"/>
              </a:rPr>
              <a:t>Hierarchical </a:t>
            </a:r>
            <a:r>
              <a:rPr kumimoji="1" lang="en-US" altLang="zh-CN" dirty="0" smtClean="0">
                <a:ea typeface="ＭＳ Ｐゴシック" charset="-128"/>
              </a:rPr>
              <a:t>Model</a:t>
            </a:r>
            <a:endParaRPr kumimoji="1" lang="zh-CN" altLang="en-US" dirty="0">
              <a:ea typeface="ＭＳ Ｐゴシック" charset="-128"/>
            </a:endParaRPr>
          </a:p>
        </p:txBody>
      </p:sp>
      <p:sp>
        <p:nvSpPr>
          <p:cNvPr id="3" name="Content Placeholder 2"/>
          <p:cNvSpPr>
            <a:spLocks noGrp="1"/>
          </p:cNvSpPr>
          <p:nvPr>
            <p:ph idx="1"/>
          </p:nvPr>
        </p:nvSpPr>
        <p:spPr>
          <a:xfrm>
            <a:off x="152400" y="990600"/>
            <a:ext cx="8839200" cy="5486400"/>
          </a:xfrm>
        </p:spPr>
        <p:txBody>
          <a:bodyPr/>
          <a:lstStyle/>
          <a:p>
            <a:r>
              <a:rPr lang="en-CA" altLang="zh-CN" sz="2400" dirty="0" smtClean="0">
                <a:ea typeface="宋体" charset="-122"/>
              </a:rPr>
              <a:t>The </a:t>
            </a:r>
            <a:r>
              <a:rPr lang="en-CA" altLang="zh-CN" sz="2400" dirty="0">
                <a:ea typeface="宋体" charset="-122"/>
              </a:rPr>
              <a:t>data is organized into a tree-like structure using </a:t>
            </a:r>
            <a:r>
              <a:rPr lang="en-CA" altLang="zh-CN" sz="2400" dirty="0">
                <a:solidFill>
                  <a:srgbClr val="FF0000"/>
                </a:solidFill>
                <a:ea typeface="宋体" charset="-122"/>
              </a:rPr>
              <a:t>records</a:t>
            </a:r>
            <a:r>
              <a:rPr lang="en-CA" altLang="zh-CN" sz="2400" dirty="0">
                <a:ea typeface="宋体" charset="-122"/>
              </a:rPr>
              <a:t> and </a:t>
            </a:r>
            <a:r>
              <a:rPr lang="en-CA" altLang="zh-CN" sz="2400" dirty="0" smtClean="0">
                <a:solidFill>
                  <a:srgbClr val="FF0000"/>
                </a:solidFill>
                <a:ea typeface="宋体" charset="-122"/>
              </a:rPr>
              <a:t>links</a:t>
            </a:r>
            <a:r>
              <a:rPr lang="en-CA" altLang="zh-CN" sz="2400" dirty="0" smtClean="0">
                <a:ea typeface="宋体" charset="-122"/>
              </a:rPr>
              <a:t> </a:t>
            </a:r>
            <a:r>
              <a:rPr lang="en-CA" altLang="zh-CN" sz="2400" dirty="0">
                <a:ea typeface="宋体" charset="-122"/>
              </a:rPr>
              <a:t>on disk rather than in </a:t>
            </a:r>
            <a:r>
              <a:rPr lang="en-CA" altLang="zh-CN" sz="2400" dirty="0" smtClean="0">
                <a:ea typeface="宋体" charset="-122"/>
              </a:rPr>
              <a:t>memory</a:t>
            </a:r>
          </a:p>
          <a:p>
            <a:pPr lvl="1"/>
            <a:r>
              <a:rPr lang="en-US" altLang="zh-CN" sz="2400" dirty="0"/>
              <a:t>The data is stored as </a:t>
            </a:r>
            <a:r>
              <a:rPr lang="en-US" altLang="zh-CN" sz="2400" b="1" dirty="0"/>
              <a:t>records</a:t>
            </a:r>
            <a:r>
              <a:rPr lang="en-US" altLang="zh-CN" sz="2400" dirty="0"/>
              <a:t> which are collections of fields, with each field containing only one value</a:t>
            </a:r>
            <a:r>
              <a:rPr lang="en-US" altLang="zh-CN" sz="2400" dirty="0" smtClean="0"/>
              <a:t>. </a:t>
            </a:r>
            <a:r>
              <a:rPr lang="en-US" altLang="zh-CN" sz="2400" dirty="0">
                <a:ea typeface="宋体" charset="-122"/>
              </a:rPr>
              <a:t>All attributes of a specific record are listed under an entity type</a:t>
            </a:r>
            <a:r>
              <a:rPr lang="en-US" altLang="zh-CN" sz="2400" dirty="0" smtClean="0">
                <a:ea typeface="宋体" charset="-122"/>
              </a:rPr>
              <a:t>.</a:t>
            </a:r>
            <a:endParaRPr lang="en-US" altLang="zh-CN" sz="2400" dirty="0"/>
          </a:p>
          <a:p>
            <a:pPr lvl="1"/>
            <a:r>
              <a:rPr lang="en-US" altLang="zh-CN" sz="2400" dirty="0"/>
              <a:t>Records are connected to one another through </a:t>
            </a:r>
            <a:r>
              <a:rPr lang="en-US" altLang="zh-CN" sz="2400" b="1" dirty="0"/>
              <a:t>links</a:t>
            </a:r>
            <a:r>
              <a:rPr lang="en-US" altLang="zh-CN" sz="2400" dirty="0"/>
              <a:t>. </a:t>
            </a:r>
            <a:endParaRPr lang="en-US" altLang="zh-CN" sz="2400" dirty="0" smtClean="0"/>
          </a:p>
          <a:p>
            <a:pPr lvl="1"/>
            <a:r>
              <a:rPr lang="en-US" altLang="zh-CN" sz="2400" dirty="0"/>
              <a:t>Each record having </a:t>
            </a:r>
            <a:r>
              <a:rPr lang="en-US" altLang="zh-CN" sz="2400" b="1" dirty="0"/>
              <a:t>one parent </a:t>
            </a:r>
            <a:r>
              <a:rPr lang="en-US" altLang="zh-CN" sz="2400" dirty="0"/>
              <a:t>record and </a:t>
            </a:r>
            <a:r>
              <a:rPr lang="en-US" altLang="zh-CN" sz="2400" b="1" dirty="0"/>
              <a:t>many children </a:t>
            </a:r>
            <a:r>
              <a:rPr lang="en-US" altLang="zh-CN" sz="2400" dirty="0"/>
              <a:t>so that records' relationships form a </a:t>
            </a:r>
            <a:r>
              <a:rPr lang="en-US" altLang="zh-CN" sz="2400" b="1" dirty="0"/>
              <a:t>tree-like</a:t>
            </a:r>
            <a:r>
              <a:rPr lang="en-US" altLang="zh-CN" sz="2400" dirty="0"/>
              <a:t> model</a:t>
            </a:r>
            <a:r>
              <a:rPr lang="en-US" altLang="zh-CN" sz="2400" dirty="0" smtClean="0"/>
              <a:t>.</a:t>
            </a:r>
            <a:r>
              <a:rPr lang="en-US" altLang="zh-CN" dirty="0" smtClean="0"/>
              <a:t> </a:t>
            </a:r>
          </a:p>
          <a:p>
            <a:pPr lvl="1"/>
            <a:r>
              <a:rPr lang="en-US" altLang="zh-CN" sz="2400" dirty="0">
                <a:ea typeface="宋体" charset="-122"/>
              </a:rPr>
              <a:t>All attributes of a specific record are listed under an entity type.</a:t>
            </a:r>
            <a:endParaRPr lang="en-CA" altLang="zh-CN" sz="2400" dirty="0">
              <a:ea typeface="宋体" charset="-122"/>
            </a:endParaRPr>
          </a:p>
          <a:p>
            <a:pPr>
              <a:defRPr/>
            </a:pPr>
            <a:r>
              <a:rPr lang="en-US" altLang="zh-CN" sz="2400" dirty="0"/>
              <a:t>This structure is simple but inflexible because the relationship is confined to a </a:t>
            </a:r>
            <a:r>
              <a:rPr lang="en-US" altLang="zh-CN" sz="2400" dirty="0">
                <a:solidFill>
                  <a:srgbClr val="FF0000"/>
                </a:solidFill>
              </a:rPr>
              <a:t>one-to-many </a:t>
            </a:r>
            <a:r>
              <a:rPr lang="en-US" altLang="zh-CN" sz="2400" dirty="0"/>
              <a:t>relationship</a:t>
            </a:r>
            <a:endParaRPr kumimoji="1" lang="zh-CN" altLang="en-US" sz="2400" dirty="0"/>
          </a:p>
          <a:p>
            <a:pPr lvl="1"/>
            <a:endParaRPr lang="en-US" altLang="zh-CN" sz="2400" dirty="0"/>
          </a:p>
          <a:p>
            <a:pPr lvl="1"/>
            <a:endParaRPr lang="en-US" altLang="zh-CN" sz="2000" dirty="0" smtClean="0"/>
          </a:p>
          <a:p>
            <a:pPr lvl="1"/>
            <a:endParaRPr lang="en-CA" altLang="zh-CN" sz="2000" dirty="0">
              <a:ea typeface="宋体" charset="-122"/>
            </a:endParaRPr>
          </a:p>
          <a:p>
            <a:endParaRPr lang="en-US" altLang="zh-CN" sz="2400" dirty="0" smtClean="0">
              <a:solidFill>
                <a:srgbClr val="FF0000"/>
              </a:solidFill>
            </a:endParaRPr>
          </a:p>
          <a:p>
            <a:pPr marL="0" indent="0">
              <a:buFont typeface="Arial" charset="0"/>
              <a:buNone/>
              <a:defRPr/>
            </a:pPr>
            <a:endParaRPr kumimoji="1" lang="zh-CN" altLang="en-US" sz="2400" dirty="0"/>
          </a:p>
        </p:txBody>
      </p:sp>
      <p:sp>
        <p:nvSpPr>
          <p:cNvPr id="4" name="Slide Number Placeholder 3"/>
          <p:cNvSpPr>
            <a:spLocks noGrp="1"/>
          </p:cNvSpPr>
          <p:nvPr>
            <p:ph type="sldNum" sz="quarter" idx="10"/>
          </p:nvPr>
        </p:nvSpPr>
        <p:spPr/>
        <p:txBody>
          <a:bodyPr/>
          <a:lstStyle/>
          <a:p>
            <a:fld id="{B2951B80-3F92-8F46-AD94-4C343E34AA0F}" type="slidenum">
              <a:rPr lang="en-US" altLang="en-US" smtClean="0"/>
              <a:pPr/>
              <a:t>14</a:t>
            </a:fld>
            <a:endParaRPr lang="en-CA" altLang="zh-CN" dirty="0"/>
          </a:p>
        </p:txBody>
      </p:sp>
    </p:spTree>
    <p:extLst>
      <p:ext uri="{BB962C8B-B14F-4D97-AF65-F5344CB8AC3E}">
        <p14:creationId xmlns:p14="http://schemas.microsoft.com/office/powerpoint/2010/main" val="8763214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600" y="457200"/>
            <a:ext cx="8991600" cy="574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1"/>
          <p:cNvSpPr>
            <a:spLocks noChangeArrowheads="1"/>
          </p:cNvSpPr>
          <p:nvPr/>
        </p:nvSpPr>
        <p:spPr bwMode="auto">
          <a:xfrm>
            <a:off x="76200" y="1371600"/>
            <a:ext cx="1017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spcBef>
                <a:spcPct val="0"/>
              </a:spcBef>
              <a:buFontTx/>
              <a:buNone/>
            </a:pPr>
            <a:r>
              <a:rPr lang="en-CA" altLang="zh-CN" sz="1800">
                <a:solidFill>
                  <a:srgbClr val="FF0000"/>
                </a:solidFill>
                <a:latin typeface="Arial" charset="0"/>
                <a:ea typeface="宋体" charset="-122"/>
              </a:rPr>
              <a:t>records</a:t>
            </a:r>
            <a:r>
              <a:rPr lang="en-CA" altLang="zh-CN" sz="1800">
                <a:latin typeface="Arial" charset="0"/>
                <a:ea typeface="宋体" charset="-122"/>
              </a:rPr>
              <a:t> </a:t>
            </a:r>
            <a:endParaRPr lang="en-US" altLang="en-US" sz="1800">
              <a:latin typeface="Arial" charset="0"/>
              <a:ea typeface="宋体" charset="-122"/>
            </a:endParaRPr>
          </a:p>
        </p:txBody>
      </p:sp>
      <p:sp>
        <p:nvSpPr>
          <p:cNvPr id="30724" name="Rectangle 2"/>
          <p:cNvSpPr>
            <a:spLocks noChangeArrowheads="1"/>
          </p:cNvSpPr>
          <p:nvPr/>
        </p:nvSpPr>
        <p:spPr bwMode="auto">
          <a:xfrm>
            <a:off x="127000" y="2133600"/>
            <a:ext cx="1004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spcBef>
                <a:spcPct val="0"/>
              </a:spcBef>
              <a:buFontTx/>
              <a:buNone/>
            </a:pPr>
            <a:r>
              <a:rPr lang="en-CA" altLang="en-US" sz="1800">
                <a:solidFill>
                  <a:srgbClr val="FF0000"/>
                </a:solidFill>
                <a:latin typeface="Arial" charset="0"/>
                <a:ea typeface="宋体" charset="-122"/>
              </a:rPr>
              <a:t>pointers</a:t>
            </a:r>
            <a:endParaRPr lang="en-US" altLang="en-US" sz="1800">
              <a:latin typeface="Arial" charset="0"/>
              <a:ea typeface="宋体" charset="-122"/>
            </a:endParaRPr>
          </a:p>
        </p:txBody>
      </p:sp>
      <p:sp>
        <p:nvSpPr>
          <p:cNvPr id="30725" name="Rectangle 5"/>
          <p:cNvSpPr>
            <a:spLocks noChangeArrowheads="1"/>
          </p:cNvSpPr>
          <p:nvPr/>
        </p:nvSpPr>
        <p:spPr bwMode="auto">
          <a:xfrm>
            <a:off x="0" y="2895600"/>
            <a:ext cx="1017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spcBef>
                <a:spcPct val="0"/>
              </a:spcBef>
              <a:buFontTx/>
              <a:buNone/>
            </a:pPr>
            <a:r>
              <a:rPr lang="en-CA" altLang="zh-CN" sz="1800">
                <a:solidFill>
                  <a:srgbClr val="FF0000"/>
                </a:solidFill>
                <a:latin typeface="Arial" charset="0"/>
                <a:ea typeface="宋体" charset="-122"/>
              </a:rPr>
              <a:t>records</a:t>
            </a:r>
            <a:r>
              <a:rPr lang="en-CA" altLang="zh-CN" sz="1800">
                <a:latin typeface="Arial" charset="0"/>
                <a:ea typeface="宋体" charset="-122"/>
              </a:rPr>
              <a:t> </a:t>
            </a:r>
            <a:endParaRPr lang="en-US" altLang="en-US" sz="1800">
              <a:latin typeface="Arial" charset="0"/>
              <a:ea typeface="宋体" charset="-122"/>
            </a:endParaRPr>
          </a:p>
        </p:txBody>
      </p:sp>
      <p:sp>
        <p:nvSpPr>
          <p:cNvPr id="30726" name="Rectangle 6"/>
          <p:cNvSpPr>
            <a:spLocks noChangeArrowheads="1"/>
          </p:cNvSpPr>
          <p:nvPr/>
        </p:nvSpPr>
        <p:spPr bwMode="auto">
          <a:xfrm>
            <a:off x="0" y="3744913"/>
            <a:ext cx="1004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spcBef>
                <a:spcPct val="0"/>
              </a:spcBef>
              <a:buFontTx/>
              <a:buNone/>
            </a:pPr>
            <a:r>
              <a:rPr lang="en-CA" altLang="zh-CN" sz="1800">
                <a:solidFill>
                  <a:srgbClr val="FF0000"/>
                </a:solidFill>
                <a:latin typeface="Arial" charset="0"/>
                <a:ea typeface="宋体" charset="-122"/>
              </a:rPr>
              <a:t>pointers</a:t>
            </a:r>
            <a:endParaRPr lang="en-US" altLang="en-US" sz="1800">
              <a:latin typeface="Arial" charset="0"/>
              <a:ea typeface="宋体" charset="-122"/>
            </a:endParaRPr>
          </a:p>
        </p:txBody>
      </p:sp>
      <p:sp>
        <p:nvSpPr>
          <p:cNvPr id="3" name="Slide Number Placeholder 2"/>
          <p:cNvSpPr>
            <a:spLocks noGrp="1"/>
          </p:cNvSpPr>
          <p:nvPr>
            <p:ph type="sldNum" sz="quarter" idx="10"/>
          </p:nvPr>
        </p:nvSpPr>
        <p:spPr/>
        <p:txBody>
          <a:bodyPr/>
          <a:lstStyle/>
          <a:p>
            <a:fld id="{131230BE-DFEC-2F4B-8281-4F02F653C264}" type="slidenum">
              <a:rPr lang="en-US" altLang="en-US" smtClean="0"/>
              <a:pPr/>
              <a:t>15</a:t>
            </a:fld>
            <a:endParaRPr lang="en-CA" altLang="zh-CN" dirty="0"/>
          </a:p>
        </p:txBody>
      </p:sp>
    </p:spTree>
    <p:extLst>
      <p:ext uri="{BB962C8B-B14F-4D97-AF65-F5344CB8AC3E}">
        <p14:creationId xmlns:p14="http://schemas.microsoft.com/office/powerpoint/2010/main" val="891288428"/>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026"/>
          <p:cNvSpPr>
            <a:spLocks noGrp="1" noChangeArrowheads="1"/>
          </p:cNvSpPr>
          <p:nvPr>
            <p:ph type="title"/>
          </p:nvPr>
        </p:nvSpPr>
        <p:spPr>
          <a:xfrm>
            <a:off x="0" y="0"/>
            <a:ext cx="9144000" cy="838200"/>
          </a:xfrm>
        </p:spPr>
        <p:txBody>
          <a:bodyPr/>
          <a:lstStyle/>
          <a:p>
            <a:r>
              <a:rPr lang="en-US" altLang="zh-CN" dirty="0">
                <a:ea typeface="宋体" charset="-122"/>
              </a:rPr>
              <a:t>Hierarchical Model</a:t>
            </a:r>
          </a:p>
        </p:txBody>
      </p:sp>
      <p:sp>
        <p:nvSpPr>
          <p:cNvPr id="32770" name="Rectangle 1027"/>
          <p:cNvSpPr>
            <a:spLocks noGrp="1" noChangeArrowheads="1"/>
          </p:cNvSpPr>
          <p:nvPr>
            <p:ph type="body" idx="1"/>
          </p:nvPr>
        </p:nvSpPr>
        <p:spPr>
          <a:xfrm>
            <a:off x="228601" y="990600"/>
            <a:ext cx="8458200" cy="5410200"/>
          </a:xfrm>
        </p:spPr>
        <p:txBody>
          <a:bodyPr/>
          <a:lstStyle/>
          <a:p>
            <a:r>
              <a:rPr lang="en-US" altLang="zh-CN" sz="2400" dirty="0">
                <a:ea typeface="宋体" charset="-122"/>
              </a:rPr>
              <a:t>Advantages:</a:t>
            </a:r>
          </a:p>
          <a:p>
            <a:pPr lvl="1"/>
            <a:r>
              <a:rPr lang="en-US" altLang="zh-CN" sz="2200" dirty="0">
                <a:ea typeface="宋体" charset="-122"/>
              </a:rPr>
              <a:t>Simple to construct and operate</a:t>
            </a:r>
          </a:p>
          <a:p>
            <a:pPr lvl="1"/>
            <a:r>
              <a:rPr lang="en-US" altLang="zh-CN" sz="2200" dirty="0">
                <a:ea typeface="宋体" charset="-122"/>
              </a:rPr>
              <a:t>Corresponds to a number of natural hierarchically organized domains, e.g., organization (“org”) chart</a:t>
            </a:r>
          </a:p>
          <a:p>
            <a:pPr lvl="1"/>
            <a:r>
              <a:rPr lang="en-US" altLang="zh-CN" sz="2200" dirty="0">
                <a:ea typeface="宋体" charset="-122"/>
              </a:rPr>
              <a:t>Language is simple: </a:t>
            </a:r>
          </a:p>
          <a:p>
            <a:pPr lvl="2"/>
            <a:r>
              <a:rPr lang="en-US" altLang="zh-CN" sz="2000" dirty="0">
                <a:ea typeface="宋体" charset="-122"/>
              </a:rPr>
              <a:t>Uses constructs like GET, GET UNIQUE, GET NEXT, GET NEXT WITHIN PARENT, etc.</a:t>
            </a:r>
          </a:p>
          <a:p>
            <a:r>
              <a:rPr lang="en-US" altLang="zh-CN" sz="2400" dirty="0">
                <a:ea typeface="宋体" charset="-122"/>
              </a:rPr>
              <a:t>Disadvantages:</a:t>
            </a:r>
          </a:p>
          <a:p>
            <a:pPr lvl="1"/>
            <a:r>
              <a:rPr lang="en-US" altLang="zh-CN" sz="2200" dirty="0">
                <a:ea typeface="宋体" charset="-122"/>
              </a:rPr>
              <a:t>Navigational and procedural nature of </a:t>
            </a:r>
            <a:r>
              <a:rPr lang="en-US" altLang="zh-CN" sz="2200" dirty="0" smtClean="0">
                <a:ea typeface="宋体" charset="-122"/>
              </a:rPr>
              <a:t>processing</a:t>
            </a:r>
          </a:p>
          <a:p>
            <a:pPr lvl="1"/>
            <a:r>
              <a:rPr lang="en-US" sz="2200" dirty="0" smtClean="0">
                <a:ea typeface="宋体" charset="-122"/>
              </a:rPr>
              <a:t>Cannot </a:t>
            </a:r>
            <a:r>
              <a:rPr lang="en-US" sz="2200" dirty="0">
                <a:ea typeface="宋体" charset="-122"/>
              </a:rPr>
              <a:t>capture the semantics of the </a:t>
            </a:r>
            <a:r>
              <a:rPr lang="en-US" sz="2200" dirty="0">
                <a:ea typeface="宋体" charset="-122"/>
              </a:rPr>
              <a:t>data as </a:t>
            </a:r>
            <a:r>
              <a:rPr lang="en-US" sz="2200" dirty="0" smtClean="0">
                <a:ea typeface="宋体" charset="-122"/>
              </a:rPr>
              <a:t>Individual </a:t>
            </a:r>
            <a:r>
              <a:rPr lang="en-US" sz="2200" dirty="0">
                <a:ea typeface="宋体" charset="-122"/>
              </a:rPr>
              <a:t>fields </a:t>
            </a:r>
            <a:r>
              <a:rPr lang="en-US" sz="2200" dirty="0" smtClean="0">
                <a:ea typeface="宋体" charset="-122"/>
              </a:rPr>
              <a:t>cannot </a:t>
            </a:r>
            <a:r>
              <a:rPr lang="en-US" sz="2200" dirty="0">
                <a:ea typeface="宋体" charset="-122"/>
              </a:rPr>
              <a:t>identified by the </a:t>
            </a:r>
            <a:r>
              <a:rPr lang="en-US" sz="2200" dirty="0">
                <a:ea typeface="宋体" charset="-122"/>
              </a:rPr>
              <a:t>system</a:t>
            </a:r>
            <a:r>
              <a:rPr lang="en-US" sz="2200" dirty="0">
                <a:ea typeface="宋体" charset="-122"/>
              </a:rPr>
              <a:t>; a record </a:t>
            </a:r>
            <a:r>
              <a:rPr lang="en-US" sz="2200" dirty="0" smtClean="0">
                <a:ea typeface="宋体" charset="-122"/>
              </a:rPr>
              <a:t>is simply treated as </a:t>
            </a:r>
            <a:r>
              <a:rPr lang="en-US" sz="2200" dirty="0">
                <a:ea typeface="宋体" charset="-122"/>
              </a:rPr>
              <a:t>a number </a:t>
            </a:r>
            <a:r>
              <a:rPr lang="en-US" sz="2200" dirty="0">
                <a:ea typeface="宋体" charset="-122"/>
              </a:rPr>
              <a:t>of bytes into which data could be </a:t>
            </a:r>
            <a:r>
              <a:rPr lang="en-US" sz="2200" dirty="0" smtClean="0">
                <a:ea typeface="宋体" charset="-122"/>
              </a:rPr>
              <a:t>placed</a:t>
            </a:r>
            <a:endParaRPr lang="en-US" altLang="zh-CN" sz="2200" dirty="0" smtClean="0">
              <a:ea typeface="宋体" charset="-122"/>
            </a:endParaRPr>
          </a:p>
          <a:p>
            <a:pPr lvl="1"/>
            <a:r>
              <a:rPr lang="en-US" altLang="zh-CN" sz="2200" dirty="0" smtClean="0">
                <a:ea typeface="宋体" charset="-122"/>
              </a:rPr>
              <a:t>Cannot </a:t>
            </a:r>
            <a:r>
              <a:rPr lang="en-US" altLang="zh-CN" sz="2200" dirty="0">
                <a:ea typeface="宋体" charset="-122"/>
              </a:rPr>
              <a:t>represent </a:t>
            </a:r>
            <a:r>
              <a:rPr lang="en-US" altLang="zh-CN" sz="2200" dirty="0">
                <a:solidFill>
                  <a:srgbClr val="FF0000"/>
                </a:solidFill>
                <a:ea typeface="宋体" charset="-122"/>
              </a:rPr>
              <a:t>many to many (M:N) </a:t>
            </a:r>
            <a:r>
              <a:rPr lang="en-US" altLang="zh-CN" sz="2200" dirty="0">
                <a:ea typeface="宋体" charset="-122"/>
              </a:rPr>
              <a:t>relationships </a:t>
            </a:r>
            <a:r>
              <a:rPr lang="en-US" altLang="zh-CN" sz="2200" dirty="0" smtClean="0">
                <a:ea typeface="宋体" charset="-122"/>
              </a:rPr>
              <a:t>naturally</a:t>
            </a:r>
          </a:p>
          <a:p>
            <a:pPr lvl="1"/>
            <a:r>
              <a:rPr lang="en-US" altLang="zh-CN" sz="2200" dirty="0" smtClean="0">
                <a:ea typeface="宋体" charset="-122"/>
              </a:rPr>
              <a:t>No data independence</a:t>
            </a:r>
            <a:endParaRPr lang="en-US" altLang="zh-CN" sz="2200" dirty="0" smtClean="0">
              <a:ea typeface="宋体" charset="-122"/>
            </a:endParaRPr>
          </a:p>
          <a:p>
            <a:endParaRPr lang="en-US" altLang="zh-CN" sz="2400" dirty="0">
              <a:ea typeface="宋体" charset="-122"/>
            </a:endParaRPr>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16</a:t>
            </a:fld>
            <a:endParaRPr lang="en-CA" altLang="zh-CN" dirty="0"/>
          </a:p>
        </p:txBody>
      </p:sp>
    </p:spTree>
    <p:extLst>
      <p:ext uri="{BB962C8B-B14F-4D97-AF65-F5344CB8AC3E}">
        <p14:creationId xmlns:p14="http://schemas.microsoft.com/office/powerpoint/2010/main" val="8948986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7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7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77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r>
              <a:rPr lang="en-US" altLang="zh-CN">
                <a:ea typeface="宋体" charset="-122"/>
              </a:rPr>
              <a:t>Network Model</a:t>
            </a:r>
            <a:endParaRPr lang="zh-CN" altLang="en-US">
              <a:ea typeface="宋体" charset="-122"/>
            </a:endParaRPr>
          </a:p>
        </p:txBody>
      </p:sp>
      <mc:AlternateContent xmlns:mc="http://schemas.openxmlformats.org/markup-compatibility/2006" xmlns:a14="http://schemas.microsoft.com/office/drawing/2010/main">
        <mc:Choice Requires="a14">
          <p:sp>
            <p:nvSpPr>
              <p:cNvPr id="4099" name="内容占位符 2"/>
              <p:cNvSpPr>
                <a:spLocks noGrp="1"/>
              </p:cNvSpPr>
              <p:nvPr>
                <p:ph idx="1"/>
              </p:nvPr>
            </p:nvSpPr>
            <p:spPr>
              <a:xfrm>
                <a:off x="2705100" y="996950"/>
                <a:ext cx="6438900" cy="5632450"/>
              </a:xfrm>
            </p:spPr>
            <p:txBody>
              <a:bodyPr/>
              <a:lstStyle/>
              <a:p>
                <a:r>
                  <a:rPr lang="en-US" altLang="zh-CN" sz="2400" dirty="0">
                    <a:ea typeface="宋体" charset="-122"/>
                  </a:rPr>
                  <a:t>A bachelor’s and a master’s degrees in Mechanical Engineering in 1948 and 1950</a:t>
                </a:r>
              </a:p>
              <a:p>
                <a:r>
                  <a:rPr lang="en-US" altLang="zh-CN" sz="2400" dirty="0">
                    <a:ea typeface="宋体" charset="-122"/>
                  </a:rPr>
                  <a:t>Working 10 years at Dow Chemical in Midland, Michigan, </a:t>
                </a:r>
                <a:r>
                  <a:rPr lang="en-US" altLang="zh-CN" sz="2400" dirty="0">
                    <a:ea typeface="ＭＳ Ｐゴシック" charset="-128"/>
                  </a:rPr>
                  <a:t>became Dow's first data processing manager in 1957 </a:t>
                </a:r>
                <a:endParaRPr lang="en-US" altLang="zh-CN" sz="2400" dirty="0">
                  <a:ea typeface="宋体" charset="-122"/>
                </a:endParaRPr>
              </a:p>
              <a:p>
                <a:r>
                  <a:rPr lang="en-US" altLang="zh-CN" sz="2400" dirty="0">
                    <a:ea typeface="宋体" charset="-122"/>
                  </a:rPr>
                  <a:t>Joined </a:t>
                </a:r>
                <a:r>
                  <a:rPr lang="en-US" altLang="zh-CN" sz="2400" dirty="0" smtClean="0">
                    <a:ea typeface="宋体" charset="-122"/>
                  </a:rPr>
                  <a:t>General Electric</a:t>
                </a:r>
                <a:r>
                  <a:rPr lang="zh-CN" altLang="en-US" sz="2400" dirty="0" smtClean="0">
                    <a:ea typeface="宋体" charset="-122"/>
                  </a:rPr>
                  <a:t> </a:t>
                </a:r>
                <a:r>
                  <a:rPr lang="en-US" altLang="zh-CN" sz="2400" dirty="0">
                    <a:ea typeface="宋体" charset="-122"/>
                  </a:rPr>
                  <a:t>in 1960 </a:t>
                </a:r>
              </a:p>
              <a:p>
                <a:r>
                  <a:rPr lang="en-US" altLang="zh-CN" sz="2400" dirty="0" smtClean="0">
                    <a:ea typeface="宋体" charset="-122"/>
                  </a:rPr>
                  <a:t>Participated in the implementation of the </a:t>
                </a:r>
                <a:r>
                  <a:rPr lang="en-US" altLang="zh-CN" sz="2400" dirty="0">
                    <a:ea typeface="宋体" charset="-122"/>
                  </a:rPr>
                  <a:t>Integrated Data Store (</a:t>
                </a:r>
                <a:r>
                  <a:rPr lang="en-US" altLang="zh-CN" sz="2400" b="1" dirty="0">
                    <a:ea typeface="宋体" charset="-122"/>
                  </a:rPr>
                  <a:t>IDS</a:t>
                </a:r>
                <a:r>
                  <a:rPr lang="en-US" altLang="zh-CN" sz="2400" dirty="0">
                    <a:ea typeface="宋体" charset="-122"/>
                  </a:rPr>
                  <a:t>) in 1962 to automate the business processes of the General Electric Low Voltage Switch Gear Department in </a:t>
                </a:r>
                <a:r>
                  <a:rPr lang="en-US" altLang="zh-CN" sz="2400" dirty="0" smtClean="0">
                    <a:ea typeface="宋体" charset="-122"/>
                  </a:rPr>
                  <a:t>Philadelphia (DDL, DML, OLAP),  the </a:t>
                </a:r>
                <a:r>
                  <a:rPr lang="en-US" altLang="zh-CN" sz="2400" dirty="0">
                    <a:ea typeface="宋体" charset="-122"/>
                  </a:rPr>
                  <a:t>basis of the network </a:t>
                </a:r>
                <a:r>
                  <a:rPr lang="en-US" altLang="zh-CN" sz="2400" dirty="0" smtClean="0">
                    <a:ea typeface="宋体" charset="-122"/>
                  </a:rPr>
                  <a:t>model</a:t>
                </a:r>
                <a14:m>
                  <m:oMath xmlns:m="http://schemas.openxmlformats.org/officeDocument/2006/math">
                    <m:r>
                      <a:rPr lang="en-US" altLang="zh-CN" sz="2400" i="1" smtClean="0">
                        <a:latin typeface="Cambria Math" charset="0"/>
                        <a:ea typeface="Cambria Math" charset="0"/>
                        <a:cs typeface="Cambria Math" charset="0"/>
                      </a:rPr>
                      <m:t>−</m:t>
                    </m:r>
                  </m:oMath>
                </a14:m>
                <a:r>
                  <a:rPr lang="en-US" altLang="zh-CN" sz="2400" dirty="0" smtClean="0">
                    <a:ea typeface="宋体" charset="-122"/>
                  </a:rPr>
                  <a:t> </a:t>
                </a:r>
                <a:r>
                  <a:rPr lang="en-US" altLang="zh-CN" sz="2400" dirty="0" smtClean="0">
                    <a:solidFill>
                      <a:srgbClr val="C00000"/>
                    </a:solidFill>
                    <a:ea typeface="宋体" charset="-122"/>
                  </a:rPr>
                  <a:t>first direct-access DBMS</a:t>
                </a:r>
                <a:r>
                  <a:rPr lang="en-US" altLang="zh-CN" sz="2400" dirty="0" smtClean="0">
                    <a:ea typeface="宋体" charset="-122"/>
                  </a:rPr>
                  <a:t>, finished in 1964</a:t>
                </a:r>
                <a:endParaRPr lang="en-US" altLang="zh-CN" sz="2400" dirty="0">
                  <a:ea typeface="宋体" charset="-122"/>
                </a:endParaRPr>
              </a:p>
              <a:p>
                <a:r>
                  <a:rPr lang="en-US" altLang="zh-CN" sz="2400" dirty="0">
                    <a:ea typeface="宋体" charset="-122"/>
                  </a:rPr>
                  <a:t>Received </a:t>
                </a:r>
                <a:r>
                  <a:rPr lang="en-US" altLang="zh-CN" sz="2400" b="1" dirty="0">
                    <a:solidFill>
                      <a:srgbClr val="FF0000"/>
                    </a:solidFill>
                    <a:ea typeface="宋体" charset="-122"/>
                  </a:rPr>
                  <a:t>ACM’s Turing Award </a:t>
                </a:r>
                <a:r>
                  <a:rPr lang="en-US" altLang="zh-CN" sz="2400" dirty="0">
                    <a:ea typeface="宋体" charset="-122"/>
                  </a:rPr>
                  <a:t>in 1973 without a </a:t>
                </a:r>
                <a:r>
                  <a:rPr lang="en-US" altLang="zh-CN" sz="2400" dirty="0" err="1">
                    <a:ea typeface="宋体" charset="-122"/>
                  </a:rPr>
                  <a:t>Ph.D</a:t>
                </a:r>
                <a:r>
                  <a:rPr lang="en-US" altLang="zh-CN" sz="2400" dirty="0">
                    <a:ea typeface="宋体" charset="-122"/>
                  </a:rPr>
                  <a:t> when 49</a:t>
                </a:r>
                <a:endParaRPr lang="zh-CN" altLang="en-US" sz="2400" dirty="0">
                  <a:ea typeface="宋体" charset="-122"/>
                </a:endParaRPr>
              </a:p>
            </p:txBody>
          </p:sp>
        </mc:Choice>
        <mc:Fallback xmlns="">
          <p:sp>
            <p:nvSpPr>
              <p:cNvPr id="4099" name="内容占位符 2"/>
              <p:cNvSpPr>
                <a:spLocks noGrp="1" noRot="1" noChangeAspect="1" noMove="1" noResize="1" noEditPoints="1" noAdjustHandles="1" noChangeArrowheads="1" noChangeShapeType="1" noTextEdit="1"/>
              </p:cNvSpPr>
              <p:nvPr>
                <p:ph idx="1"/>
              </p:nvPr>
            </p:nvSpPr>
            <p:spPr>
              <a:xfrm>
                <a:off x="2705100" y="996950"/>
                <a:ext cx="6438900" cy="5632450"/>
              </a:xfrm>
              <a:blipFill rotWithShape="0">
                <a:blip r:embed="rId3"/>
                <a:stretch>
                  <a:fillRect l="-189" t="-758" r="-2083" b="-6818"/>
                </a:stretch>
              </a:blipFill>
            </p:spPr>
            <p:txBody>
              <a:bodyPr/>
              <a:lstStyle/>
              <a:p>
                <a:r>
                  <a:rPr lang="en-US">
                    <a:noFill/>
                  </a:rPr>
                  <a:t> </a:t>
                </a:r>
              </a:p>
            </p:txBody>
          </p:sp>
        </mc:Fallback>
      </mc:AlternateContent>
      <p:pic>
        <p:nvPicPr>
          <p:cNvPr id="34819" name="Picture 4" descr="http://upload.wikimedia.org/wikipedia/commons/thumb/2/2c/Charles_Bachman_2012.jpg/220px-Charles_Bachman_20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285875"/>
            <a:ext cx="209550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矩形 4"/>
          <p:cNvSpPr>
            <a:spLocks noChangeArrowheads="1"/>
          </p:cNvSpPr>
          <p:nvPr/>
        </p:nvSpPr>
        <p:spPr bwMode="auto">
          <a:xfrm>
            <a:off x="-76200" y="4684713"/>
            <a:ext cx="27860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spcBef>
                <a:spcPct val="0"/>
              </a:spcBef>
              <a:buFontTx/>
              <a:buNone/>
            </a:pPr>
            <a:r>
              <a:rPr lang="en-US" altLang="zh-CN" sz="2400" b="1" dirty="0">
                <a:latin typeface="Arial" charset="0"/>
                <a:ea typeface="宋体" charset="-122"/>
              </a:rPr>
              <a:t>Charles Bachman</a:t>
            </a:r>
          </a:p>
          <a:p>
            <a:pPr eaLnBrk="1" hangingPunct="1">
              <a:spcBef>
                <a:spcPct val="0"/>
              </a:spcBef>
              <a:buFontTx/>
              <a:buNone/>
            </a:pPr>
            <a:r>
              <a:rPr lang="en-US" altLang="zh-CN" sz="2400" dirty="0">
                <a:latin typeface="Arial" charset="0"/>
                <a:ea typeface="宋体" charset="-122"/>
              </a:rPr>
              <a:t>born Dec 11, 1924</a:t>
            </a:r>
          </a:p>
          <a:p>
            <a:pPr eaLnBrk="1" hangingPunct="1">
              <a:spcBef>
                <a:spcPct val="0"/>
              </a:spcBef>
              <a:buFontTx/>
              <a:buNone/>
            </a:pPr>
            <a:endParaRPr lang="en-US" altLang="zh-CN" sz="2400" dirty="0">
              <a:latin typeface="Arial" charset="0"/>
              <a:ea typeface="宋体" charset="-122"/>
            </a:endParaRPr>
          </a:p>
          <a:p>
            <a:pPr eaLnBrk="1" hangingPunct="1">
              <a:spcBef>
                <a:spcPct val="0"/>
              </a:spcBef>
              <a:buFontTx/>
              <a:buNone/>
            </a:pPr>
            <a:endParaRPr lang="en-US" altLang="zh-CN" sz="2400" b="1" dirty="0">
              <a:latin typeface="Arial" charset="0"/>
              <a:ea typeface="宋体" charset="-122"/>
            </a:endParaRPr>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17</a:t>
            </a:fld>
            <a:endParaRPr lang="en-CA" altLang="zh-CN" dirty="0"/>
          </a:p>
        </p:txBody>
      </p:sp>
    </p:spTree>
    <p:extLst>
      <p:ext uri="{BB962C8B-B14F-4D97-AF65-F5344CB8AC3E}">
        <p14:creationId xmlns:p14="http://schemas.microsoft.com/office/powerpoint/2010/main" val="125719242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lstStyle/>
          <a:p>
            <a:r>
              <a:rPr lang="en-US" altLang="zh-CN">
                <a:ea typeface="宋体" charset="-122"/>
              </a:rPr>
              <a:t>The Integrated Data Store (</a:t>
            </a:r>
            <a:r>
              <a:rPr lang="en-US" altLang="zh-CN" b="1">
                <a:ea typeface="宋体" charset="-122"/>
              </a:rPr>
              <a:t>IDS</a:t>
            </a:r>
            <a:r>
              <a:rPr lang="en-US" altLang="zh-CN">
                <a:ea typeface="宋体" charset="-122"/>
              </a:rPr>
              <a:t>)</a:t>
            </a:r>
            <a:endParaRPr lang="zh-CN" altLang="en-US">
              <a:ea typeface="宋体" charset="-122"/>
            </a:endParaRPr>
          </a:p>
        </p:txBody>
      </p:sp>
      <p:sp>
        <p:nvSpPr>
          <p:cNvPr id="5123" name="内容占位符 2"/>
          <p:cNvSpPr>
            <a:spLocks noGrp="1"/>
          </p:cNvSpPr>
          <p:nvPr>
            <p:ph idx="1"/>
          </p:nvPr>
        </p:nvSpPr>
        <p:spPr/>
        <p:txBody>
          <a:bodyPr/>
          <a:lstStyle/>
          <a:p>
            <a:r>
              <a:rPr lang="en-US" altLang="zh-CN" sz="2400" dirty="0">
                <a:ea typeface="宋体" charset="-122"/>
              </a:rPr>
              <a:t>At the start of the 1960s computer science was beginning to emerge as an academic field, but its early </a:t>
            </a:r>
            <a:r>
              <a:rPr lang="en-US" altLang="zh-CN" sz="2400" dirty="0" smtClean="0">
                <a:ea typeface="宋体" charset="-122"/>
              </a:rPr>
              <a:t>efforts </a:t>
            </a:r>
            <a:r>
              <a:rPr lang="en-US" altLang="zh-CN" sz="2400" dirty="0">
                <a:ea typeface="宋体" charset="-122"/>
              </a:rPr>
              <a:t>focused on </a:t>
            </a:r>
            <a:r>
              <a:rPr lang="en-US" altLang="zh-CN" sz="2400" dirty="0">
                <a:solidFill>
                  <a:srgbClr val="FF0000"/>
                </a:solidFill>
                <a:ea typeface="宋体" charset="-122"/>
              </a:rPr>
              <a:t>programming language design</a:t>
            </a:r>
            <a:r>
              <a:rPr lang="en-US" altLang="zh-CN" sz="2400" dirty="0">
                <a:ea typeface="宋体" charset="-122"/>
              </a:rPr>
              <a:t>, </a:t>
            </a:r>
            <a:r>
              <a:rPr lang="en-US" altLang="zh-CN" sz="2400" dirty="0">
                <a:solidFill>
                  <a:srgbClr val="FF0000"/>
                </a:solidFill>
                <a:ea typeface="宋体" charset="-122"/>
              </a:rPr>
              <a:t>theory of computation</a:t>
            </a:r>
            <a:r>
              <a:rPr lang="en-US" altLang="zh-CN" sz="2400" dirty="0">
                <a:ea typeface="宋体" charset="-122"/>
              </a:rPr>
              <a:t>, </a:t>
            </a:r>
            <a:r>
              <a:rPr lang="en-US" altLang="zh-CN" sz="2400" dirty="0">
                <a:solidFill>
                  <a:srgbClr val="FF0000"/>
                </a:solidFill>
                <a:ea typeface="宋体" charset="-122"/>
              </a:rPr>
              <a:t>numerical analysis</a:t>
            </a:r>
            <a:r>
              <a:rPr lang="en-US" altLang="zh-CN" sz="2400" dirty="0">
                <a:ea typeface="宋体" charset="-122"/>
              </a:rPr>
              <a:t>, and </a:t>
            </a:r>
            <a:r>
              <a:rPr lang="en-US" altLang="zh-CN" sz="2400" dirty="0">
                <a:solidFill>
                  <a:srgbClr val="FF0000"/>
                </a:solidFill>
                <a:ea typeface="宋体" charset="-122"/>
              </a:rPr>
              <a:t>operating system design</a:t>
            </a:r>
            <a:r>
              <a:rPr lang="en-US" altLang="zh-CN" sz="2400" dirty="0">
                <a:ea typeface="宋体" charset="-122"/>
              </a:rPr>
              <a:t>.</a:t>
            </a:r>
            <a:endParaRPr lang="zh-CN" altLang="en-US" sz="2400" dirty="0">
              <a:ea typeface="宋体" charset="-122"/>
            </a:endParaRPr>
          </a:p>
          <a:p>
            <a:r>
              <a:rPr lang="en-US" altLang="zh-CN" sz="2400" dirty="0">
                <a:ea typeface="宋体" charset="-122"/>
              </a:rPr>
              <a:t>Like modern DBMS, IDS explicitly </a:t>
            </a:r>
            <a:r>
              <a:rPr lang="en-US" altLang="zh-CN" sz="2400" dirty="0">
                <a:solidFill>
                  <a:srgbClr val="FF0000"/>
                </a:solidFill>
                <a:ea typeface="宋体" charset="-122"/>
              </a:rPr>
              <a:t>stored</a:t>
            </a:r>
            <a:r>
              <a:rPr lang="en-US" altLang="zh-CN" sz="2400" dirty="0">
                <a:ea typeface="宋体" charset="-122"/>
              </a:rPr>
              <a:t> and </a:t>
            </a:r>
            <a:r>
              <a:rPr lang="en-US" altLang="zh-CN" sz="2400" dirty="0">
                <a:solidFill>
                  <a:srgbClr val="FF0000"/>
                </a:solidFill>
                <a:ea typeface="宋体" charset="-122"/>
              </a:rPr>
              <a:t>manipulated</a:t>
            </a:r>
            <a:r>
              <a:rPr lang="en-US" altLang="zh-CN" sz="2400" dirty="0">
                <a:ea typeface="宋体" charset="-122"/>
              </a:rPr>
              <a:t> metadata about the records and their relationships, rather than expecting each application program to understand and respect the format of every data file it worked with.</a:t>
            </a:r>
          </a:p>
          <a:p>
            <a:r>
              <a:rPr lang="en-US" altLang="zh-CN" sz="2400" dirty="0">
                <a:ea typeface="宋体" charset="-122"/>
              </a:rPr>
              <a:t>It could enforce </a:t>
            </a:r>
            <a:r>
              <a:rPr lang="en-US" altLang="zh-CN" sz="2400" dirty="0">
                <a:solidFill>
                  <a:srgbClr val="C00000"/>
                </a:solidFill>
                <a:ea typeface="宋体" charset="-122"/>
              </a:rPr>
              <a:t>relationships</a:t>
            </a:r>
            <a:r>
              <a:rPr lang="en-US" altLang="zh-CN" sz="2400" dirty="0">
                <a:ea typeface="宋体" charset="-122"/>
              </a:rPr>
              <a:t> between different record types, and would protect database </a:t>
            </a:r>
            <a:r>
              <a:rPr lang="en-US" altLang="zh-CN" sz="2400" dirty="0">
                <a:solidFill>
                  <a:srgbClr val="C00000"/>
                </a:solidFill>
                <a:ea typeface="宋体" charset="-122"/>
              </a:rPr>
              <a:t>integrity</a:t>
            </a:r>
            <a:r>
              <a:rPr lang="en-US" altLang="zh-CN" sz="2400" dirty="0">
                <a:ea typeface="宋体" charset="-122"/>
              </a:rPr>
              <a:t>. Database designers would specify indexes and other details of record organization to boost performance based on expected usage patterns. </a:t>
            </a:r>
            <a:endParaRPr lang="zh-CN" altLang="en-US" sz="2400" dirty="0">
              <a:ea typeface="宋体" charset="-122"/>
            </a:endParaRPr>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18</a:t>
            </a:fld>
            <a:endParaRPr lang="en-CA" altLang="zh-CN" dirty="0"/>
          </a:p>
        </p:txBody>
      </p:sp>
    </p:spTree>
    <p:extLst>
      <p:ext uri="{BB962C8B-B14F-4D97-AF65-F5344CB8AC3E}">
        <p14:creationId xmlns:p14="http://schemas.microsoft.com/office/powerpoint/2010/main" val="127081175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026"/>
          <p:cNvSpPr>
            <a:spLocks noGrp="1" noChangeArrowheads="1"/>
          </p:cNvSpPr>
          <p:nvPr>
            <p:ph type="title"/>
          </p:nvPr>
        </p:nvSpPr>
        <p:spPr/>
        <p:txBody>
          <a:bodyPr/>
          <a:lstStyle/>
          <a:p>
            <a:r>
              <a:rPr lang="en-US" altLang="en-US">
                <a:ea typeface="ＭＳ Ｐゴシック" charset="-128"/>
              </a:rPr>
              <a:t>Network Model </a:t>
            </a:r>
          </a:p>
        </p:txBody>
      </p:sp>
      <p:sp>
        <p:nvSpPr>
          <p:cNvPr id="38914" name="Rectangle 1027"/>
          <p:cNvSpPr>
            <a:spLocks noGrp="1" noChangeArrowheads="1"/>
          </p:cNvSpPr>
          <p:nvPr>
            <p:ph type="body" idx="1"/>
          </p:nvPr>
        </p:nvSpPr>
        <p:spPr>
          <a:xfrm>
            <a:off x="152401" y="1003300"/>
            <a:ext cx="8915400" cy="5029200"/>
          </a:xfrm>
        </p:spPr>
        <p:txBody>
          <a:bodyPr/>
          <a:lstStyle/>
          <a:p>
            <a:pPr>
              <a:lnSpc>
                <a:spcPct val="90000"/>
              </a:lnSpc>
            </a:pPr>
            <a:r>
              <a:rPr lang="en-US" altLang="en-US" dirty="0">
                <a:ea typeface="ＭＳ Ｐゴシック" charset="-128"/>
              </a:rPr>
              <a:t>Introduced in 1960s by </a:t>
            </a:r>
            <a:r>
              <a:rPr lang="en-CA" altLang="en-US" b="1" dirty="0">
                <a:ea typeface="ＭＳ Ｐゴシック" charset="-128"/>
              </a:rPr>
              <a:t>Charles Bachman</a:t>
            </a:r>
            <a:r>
              <a:rPr lang="en-CA" altLang="en-US" dirty="0">
                <a:ea typeface="ＭＳ Ｐゴシック" charset="-128"/>
              </a:rPr>
              <a:t> (who wins 1973 Turing award</a:t>
            </a:r>
            <a:r>
              <a:rPr lang="en-US" altLang="en-US" sz="3600" dirty="0">
                <a:ea typeface="ＭＳ Ｐゴシック" charset="-128"/>
              </a:rPr>
              <a:t>)</a:t>
            </a:r>
          </a:p>
          <a:p>
            <a:pPr>
              <a:lnSpc>
                <a:spcPct val="90000"/>
              </a:lnSpc>
            </a:pPr>
            <a:r>
              <a:rPr lang="en-US" altLang="en-US" dirty="0">
                <a:ea typeface="ＭＳ Ｐゴシック" charset="-128"/>
              </a:rPr>
              <a:t>Implemented by Honeywell in 1964-65 (IDS System).</a:t>
            </a:r>
          </a:p>
          <a:p>
            <a:pPr>
              <a:lnSpc>
                <a:spcPct val="90000"/>
              </a:lnSpc>
            </a:pPr>
            <a:r>
              <a:rPr lang="en-US" altLang="en-US" dirty="0">
                <a:ea typeface="ＭＳ Ｐゴシック" charset="-128"/>
              </a:rPr>
              <a:t>Adopted heavily due to the support by CODASYL (Conference on Data Systems Languages)</a:t>
            </a:r>
          </a:p>
          <a:p>
            <a:pPr>
              <a:lnSpc>
                <a:spcPct val="90000"/>
              </a:lnSpc>
            </a:pPr>
            <a:r>
              <a:rPr lang="en-US" altLang="en-US" dirty="0">
                <a:ea typeface="ＭＳ Ｐゴシック" charset="-128"/>
              </a:rPr>
              <a:t>Later implemented in a large variety of systems</a:t>
            </a:r>
          </a:p>
          <a:p>
            <a:pPr lvl="1">
              <a:lnSpc>
                <a:spcPct val="90000"/>
              </a:lnSpc>
            </a:pPr>
            <a:r>
              <a:rPr lang="en-US" altLang="en-US" dirty="0">
                <a:ea typeface="ＭＳ Ｐゴシック" charset="-128"/>
              </a:rPr>
              <a:t>IDMS (</a:t>
            </a:r>
            <a:r>
              <a:rPr lang="en-US" altLang="en-US" dirty="0" err="1">
                <a:ea typeface="ＭＳ Ｐゴシック" charset="-128"/>
              </a:rPr>
              <a:t>Cullinet</a:t>
            </a:r>
            <a:r>
              <a:rPr lang="en-US" altLang="en-US" dirty="0">
                <a:ea typeface="ＭＳ Ｐゴシック" charset="-128"/>
              </a:rPr>
              <a:t> - now Computer Associates), </a:t>
            </a:r>
          </a:p>
          <a:p>
            <a:pPr lvl="1">
              <a:lnSpc>
                <a:spcPct val="90000"/>
              </a:lnSpc>
            </a:pPr>
            <a:r>
              <a:rPr lang="en-US" altLang="en-US" dirty="0">
                <a:ea typeface="ＭＳ Ｐゴシック" charset="-128"/>
              </a:rPr>
              <a:t>DMS 1100 (Unisys), </a:t>
            </a:r>
          </a:p>
          <a:p>
            <a:pPr lvl="1">
              <a:lnSpc>
                <a:spcPct val="90000"/>
              </a:lnSpc>
            </a:pPr>
            <a:r>
              <a:rPr lang="en-US" altLang="en-US" dirty="0">
                <a:ea typeface="ＭＳ Ｐゴシック" charset="-128"/>
              </a:rPr>
              <a:t>IMAGE (H.P. (Hewlett-Packard)), </a:t>
            </a:r>
          </a:p>
          <a:p>
            <a:pPr lvl="1">
              <a:lnSpc>
                <a:spcPct val="90000"/>
              </a:lnSpc>
            </a:pPr>
            <a:r>
              <a:rPr lang="en-US" altLang="en-US" dirty="0">
                <a:ea typeface="ＭＳ Ｐゴシック" charset="-128"/>
              </a:rPr>
              <a:t>VAX -DBMS (Digital Equipment Corp., next COMPAQ, now H.P.).</a:t>
            </a:r>
          </a:p>
        </p:txBody>
      </p:sp>
      <p:sp>
        <p:nvSpPr>
          <p:cNvPr id="4" name="Slide Number Placeholder 3"/>
          <p:cNvSpPr>
            <a:spLocks noGrp="1"/>
          </p:cNvSpPr>
          <p:nvPr>
            <p:ph type="sldNum" sz="quarter" idx="10"/>
          </p:nvPr>
        </p:nvSpPr>
        <p:spPr/>
        <p:txBody>
          <a:bodyPr/>
          <a:lstStyle/>
          <a:p>
            <a:fld id="{B2951B80-3F92-8F46-AD94-4C343E34AA0F}" type="slidenum">
              <a:rPr lang="en-US" altLang="en-US" smtClean="0"/>
              <a:pPr/>
              <a:t>19</a:t>
            </a:fld>
            <a:endParaRPr lang="en-CA" altLang="zh-CN" dirty="0"/>
          </a:p>
        </p:txBody>
      </p:sp>
    </p:spTree>
    <p:extLst>
      <p:ext uri="{BB962C8B-B14F-4D97-AF65-F5344CB8AC3E}">
        <p14:creationId xmlns:p14="http://schemas.microsoft.com/office/powerpoint/2010/main" val="14218722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1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91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91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9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lstStyle/>
          <a:p>
            <a:r>
              <a:rPr lang="en-US" altLang="zh-CN">
                <a:ea typeface="宋体" charset="-122"/>
              </a:rPr>
              <a:t>Alan Turing</a:t>
            </a:r>
            <a:endParaRPr lang="zh-CN" altLang="en-US">
              <a:ea typeface="宋体" charset="-122"/>
            </a:endParaRPr>
          </a:p>
        </p:txBody>
      </p:sp>
      <p:sp>
        <p:nvSpPr>
          <p:cNvPr id="4099" name="内容占位符 2"/>
          <p:cNvSpPr>
            <a:spLocks noGrp="1"/>
          </p:cNvSpPr>
          <p:nvPr>
            <p:ph idx="1"/>
          </p:nvPr>
        </p:nvSpPr>
        <p:spPr>
          <a:xfrm>
            <a:off x="2743200" y="990600"/>
            <a:ext cx="6400800" cy="5486400"/>
          </a:xfrm>
        </p:spPr>
        <p:txBody>
          <a:bodyPr/>
          <a:lstStyle/>
          <a:p>
            <a:r>
              <a:rPr lang="en-US" altLang="zh-CN" sz="2400" dirty="0">
                <a:ea typeface="宋体" charset="-122"/>
              </a:rPr>
              <a:t>A British pioneering computer scientist, </a:t>
            </a:r>
            <a:r>
              <a:rPr lang="en-US" altLang="zh-CN" sz="2400" dirty="0" smtClean="0">
                <a:ea typeface="宋体" charset="-122"/>
              </a:rPr>
              <a:t>mathematician</a:t>
            </a:r>
            <a:r>
              <a:rPr lang="en-US" altLang="zh-CN" sz="2400" dirty="0">
                <a:ea typeface="宋体" charset="-122"/>
              </a:rPr>
              <a:t>, logician, cryptanalyst, mathematical biologist. </a:t>
            </a:r>
          </a:p>
          <a:p>
            <a:r>
              <a:rPr lang="en-US" altLang="zh-CN" sz="2400" dirty="0">
                <a:ea typeface="宋体" charset="-122"/>
              </a:rPr>
              <a:t>Proposed the Turing machine which provides formalization of the concepts of algorithm and computation, a model of a computer. </a:t>
            </a:r>
          </a:p>
          <a:p>
            <a:r>
              <a:rPr lang="en-US" altLang="zh-CN" sz="2400" dirty="0">
                <a:ea typeface="宋体" charset="-122"/>
              </a:rPr>
              <a:t>Considered to be the father of theoretical computer science and artificial intelligence.</a:t>
            </a:r>
          </a:p>
          <a:p>
            <a:r>
              <a:rPr lang="en-US" altLang="zh-CN" sz="2400" dirty="0">
                <a:ea typeface="ＭＳ Ｐゴシック" charset="-128"/>
              </a:rPr>
              <a:t>Prosecuted in 1952 for homosexual acts</a:t>
            </a:r>
            <a:endParaRPr lang="en-US" altLang="zh-CN" sz="2400" dirty="0">
              <a:ea typeface="宋体" charset="-122"/>
            </a:endParaRPr>
          </a:p>
          <a:p>
            <a:r>
              <a:rPr lang="en-US" altLang="zh-CN" sz="2400" dirty="0">
                <a:solidFill>
                  <a:srgbClr val="FF0000"/>
                </a:solidFill>
                <a:ea typeface="ＭＳ Ｐゴシック" charset="-128"/>
              </a:rPr>
              <a:t>Nobel Prize of computing</a:t>
            </a:r>
            <a:r>
              <a:rPr lang="en-US" altLang="zh-CN" sz="2400" dirty="0">
                <a:ea typeface="ＭＳ Ｐゴシック" charset="-128"/>
              </a:rPr>
              <a:t>−</a:t>
            </a:r>
            <a:r>
              <a:rPr lang="en-US" altLang="zh-CN" sz="2400" dirty="0">
                <a:solidFill>
                  <a:srgbClr val="FF0000"/>
                </a:solidFill>
                <a:ea typeface="宋体" charset="-122"/>
              </a:rPr>
              <a:t>ACM Turing Award </a:t>
            </a:r>
            <a:r>
              <a:rPr lang="en-US" altLang="zh-CN" sz="2400" dirty="0">
                <a:ea typeface="宋体" charset="-122"/>
              </a:rPr>
              <a:t>is the highest annual award in computer science since 1966, now it comes with US$1 million from Google.</a:t>
            </a:r>
          </a:p>
        </p:txBody>
      </p:sp>
      <p:sp>
        <p:nvSpPr>
          <p:cNvPr id="22531" name="矩形 4"/>
          <p:cNvSpPr>
            <a:spLocks noChangeArrowheads="1"/>
          </p:cNvSpPr>
          <p:nvPr/>
        </p:nvSpPr>
        <p:spPr bwMode="auto">
          <a:xfrm>
            <a:off x="3175" y="4343400"/>
            <a:ext cx="27400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spcBef>
                <a:spcPct val="0"/>
              </a:spcBef>
              <a:buFontTx/>
              <a:buNone/>
            </a:pPr>
            <a:r>
              <a:rPr lang="en-US" altLang="zh-CN" sz="2000">
                <a:latin typeface="Arial" charset="0"/>
                <a:ea typeface="宋体" charset="-122"/>
              </a:rPr>
              <a:t>June 23 1912</a:t>
            </a:r>
          </a:p>
          <a:p>
            <a:pPr eaLnBrk="1" hangingPunct="1">
              <a:spcBef>
                <a:spcPct val="0"/>
              </a:spcBef>
              <a:buFontTx/>
              <a:buNone/>
            </a:pPr>
            <a:r>
              <a:rPr lang="en-US" altLang="zh-CN" sz="2000">
                <a:latin typeface="Arial" charset="0"/>
                <a:ea typeface="宋体" charset="-122"/>
              </a:rPr>
              <a:t>June 7, 1954</a:t>
            </a:r>
          </a:p>
          <a:p>
            <a:pPr eaLnBrk="1" hangingPunct="1">
              <a:spcBef>
                <a:spcPct val="0"/>
              </a:spcBef>
              <a:buFontTx/>
              <a:buNone/>
            </a:pPr>
            <a:endParaRPr lang="en-US" altLang="zh-CN" sz="2400" b="1">
              <a:latin typeface="Arial" charset="0"/>
              <a:ea typeface="宋体" charset="-122"/>
            </a:endParaRPr>
          </a:p>
        </p:txBody>
      </p:sp>
      <p:pic>
        <p:nvPicPr>
          <p:cNvPr id="22533"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072063"/>
            <a:ext cx="1785938"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282700"/>
            <a:ext cx="2654300"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fld id="{B2951B80-3F92-8F46-AD94-4C343E34AA0F}" type="slidenum">
              <a:rPr lang="en-US" altLang="en-US" smtClean="0"/>
              <a:pPr/>
              <a:t>2</a:t>
            </a:fld>
            <a:endParaRPr lang="en-CA" altLang="zh-CN" dirty="0"/>
          </a:p>
        </p:txBody>
      </p:sp>
    </p:spTree>
    <p:extLst>
      <p:ext uri="{BB962C8B-B14F-4D97-AF65-F5344CB8AC3E}">
        <p14:creationId xmlns:p14="http://schemas.microsoft.com/office/powerpoint/2010/main" val="4615311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tLang="en-US">
                <a:ea typeface="ＭＳ Ｐゴシック" charset="-128"/>
              </a:rPr>
              <a:t>Network Model</a:t>
            </a:r>
          </a:p>
        </p:txBody>
      </p:sp>
      <p:pic>
        <p:nvPicPr>
          <p:cNvPr id="43010" name="Picture 4" descr="fig02_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13" y="1066800"/>
            <a:ext cx="8294687" cy="30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0"/>
          </p:nvPr>
        </p:nvSpPr>
        <p:spPr/>
        <p:txBody>
          <a:bodyPr/>
          <a:lstStyle/>
          <a:p>
            <a:fld id="{B2951B80-3F92-8F46-AD94-4C343E34AA0F}" type="slidenum">
              <a:rPr lang="en-US" altLang="en-US" smtClean="0"/>
              <a:pPr/>
              <a:t>20</a:t>
            </a:fld>
            <a:endParaRPr lang="en-CA" altLang="zh-CN" dirty="0"/>
          </a:p>
        </p:txBody>
      </p:sp>
      <p:sp>
        <p:nvSpPr>
          <p:cNvPr id="7" name="Rectangle 5"/>
          <p:cNvSpPr txBox="1">
            <a:spLocks noChangeArrowheads="1"/>
          </p:cNvSpPr>
          <p:nvPr/>
        </p:nvSpPr>
        <p:spPr bwMode="auto">
          <a:xfrm>
            <a:off x="0" y="4418012"/>
            <a:ext cx="8839199"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charset="2"/>
              <a:buChar char="n"/>
              <a:defRPr sz="26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charset="2"/>
              <a:buChar char="n"/>
              <a:defRPr sz="22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eaLnBrk="1" hangingPunct="1"/>
            <a:r>
              <a:rPr lang="en-CA" altLang="en-US" kern="0" dirty="0" smtClean="0">
                <a:ea typeface="ＭＳ Ｐゴシック" charset="-128"/>
              </a:rPr>
              <a:t>The data is organized into a graph (lattice)  structure. </a:t>
            </a:r>
          </a:p>
          <a:p>
            <a:pPr lvl="1" eaLnBrk="1" hangingPunct="1"/>
            <a:r>
              <a:rPr lang="en-CA" altLang="en-US" kern="0" dirty="0" smtClean="0">
                <a:ea typeface="ＭＳ Ｐゴシック" charset="-128"/>
              </a:rPr>
              <a:t>each parent can have many children  </a:t>
            </a:r>
          </a:p>
          <a:p>
            <a:pPr lvl="1" eaLnBrk="1" hangingPunct="1"/>
            <a:r>
              <a:rPr lang="en-CA" altLang="en-US" kern="0" dirty="0" smtClean="0">
                <a:ea typeface="ＭＳ Ｐゴシック" charset="-128"/>
              </a:rPr>
              <a:t>each child can also have many parents. </a:t>
            </a:r>
          </a:p>
          <a:p>
            <a:pPr lvl="1" eaLnBrk="1" hangingPunct="1"/>
            <a:r>
              <a:rPr lang="en-CA" altLang="en-US" kern="0" dirty="0" smtClean="0">
                <a:ea typeface="ＭＳ Ｐゴシック" charset="-128"/>
              </a:rPr>
              <a:t>N:M</a:t>
            </a:r>
          </a:p>
          <a:p>
            <a:pPr eaLnBrk="1" hangingPunct="1"/>
            <a:endParaRPr lang="en-US" altLang="en-US" sz="2200" kern="0" dirty="0" smtClean="0">
              <a:ea typeface="ＭＳ Ｐゴシック" charset="-128"/>
            </a:endParaRPr>
          </a:p>
          <a:p>
            <a:pPr lvl="2" eaLnBrk="1" hangingPunct="1"/>
            <a:endParaRPr lang="en-US" altLang="en-US" kern="0" dirty="0">
              <a:ea typeface="ＭＳ Ｐゴシック" charset="-128"/>
            </a:endParaRPr>
          </a:p>
        </p:txBody>
      </p:sp>
    </p:spTree>
    <p:extLst>
      <p:ext uri="{BB962C8B-B14F-4D97-AF65-F5344CB8AC3E}">
        <p14:creationId xmlns:p14="http://schemas.microsoft.com/office/powerpoint/2010/main" val="6203884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8950" y="146050"/>
            <a:ext cx="8426450" cy="663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Rectangle 3"/>
          <p:cNvSpPr>
            <a:spLocks noChangeArrowheads="1"/>
          </p:cNvSpPr>
          <p:nvPr/>
        </p:nvSpPr>
        <p:spPr bwMode="auto">
          <a:xfrm>
            <a:off x="76200" y="990600"/>
            <a:ext cx="1017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spcBef>
                <a:spcPct val="0"/>
              </a:spcBef>
              <a:buFontTx/>
              <a:buNone/>
            </a:pPr>
            <a:r>
              <a:rPr lang="en-CA" altLang="zh-CN" sz="1800">
                <a:solidFill>
                  <a:srgbClr val="FF0000"/>
                </a:solidFill>
                <a:latin typeface="Arial" charset="0"/>
                <a:ea typeface="宋体" charset="-122"/>
              </a:rPr>
              <a:t>records</a:t>
            </a:r>
            <a:r>
              <a:rPr lang="en-CA" altLang="zh-CN" sz="1800">
                <a:latin typeface="Arial" charset="0"/>
                <a:ea typeface="宋体" charset="-122"/>
              </a:rPr>
              <a:t> </a:t>
            </a:r>
            <a:endParaRPr lang="en-US" altLang="en-US" sz="1800">
              <a:latin typeface="Arial" charset="0"/>
              <a:ea typeface="宋体" charset="-122"/>
            </a:endParaRPr>
          </a:p>
        </p:txBody>
      </p:sp>
      <p:sp>
        <p:nvSpPr>
          <p:cNvPr id="45060" name="Rectangle 4"/>
          <p:cNvSpPr>
            <a:spLocks noChangeArrowheads="1"/>
          </p:cNvSpPr>
          <p:nvPr/>
        </p:nvSpPr>
        <p:spPr bwMode="auto">
          <a:xfrm>
            <a:off x="76200" y="2438400"/>
            <a:ext cx="1017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spcBef>
                <a:spcPct val="0"/>
              </a:spcBef>
              <a:buFontTx/>
              <a:buNone/>
            </a:pPr>
            <a:r>
              <a:rPr lang="en-CA" altLang="zh-CN" sz="1800">
                <a:solidFill>
                  <a:srgbClr val="FF0000"/>
                </a:solidFill>
                <a:latin typeface="Arial" charset="0"/>
                <a:ea typeface="宋体" charset="-122"/>
              </a:rPr>
              <a:t>records</a:t>
            </a:r>
            <a:r>
              <a:rPr lang="en-CA" altLang="zh-CN" sz="1800">
                <a:latin typeface="Arial" charset="0"/>
                <a:ea typeface="宋体" charset="-122"/>
              </a:rPr>
              <a:t> </a:t>
            </a:r>
            <a:endParaRPr lang="en-US" altLang="en-US" sz="1800">
              <a:latin typeface="Arial" charset="0"/>
              <a:ea typeface="宋体" charset="-122"/>
            </a:endParaRPr>
          </a:p>
        </p:txBody>
      </p:sp>
      <p:sp>
        <p:nvSpPr>
          <p:cNvPr id="45061" name="Rectangle 5"/>
          <p:cNvSpPr>
            <a:spLocks noChangeArrowheads="1"/>
          </p:cNvSpPr>
          <p:nvPr/>
        </p:nvSpPr>
        <p:spPr bwMode="auto">
          <a:xfrm>
            <a:off x="125413" y="5421313"/>
            <a:ext cx="1017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spcBef>
                <a:spcPct val="0"/>
              </a:spcBef>
              <a:buFontTx/>
              <a:buNone/>
            </a:pPr>
            <a:r>
              <a:rPr lang="en-CA" altLang="zh-CN" sz="1800">
                <a:solidFill>
                  <a:srgbClr val="FF0000"/>
                </a:solidFill>
                <a:latin typeface="Arial" charset="0"/>
                <a:ea typeface="宋体" charset="-122"/>
              </a:rPr>
              <a:t>records</a:t>
            </a:r>
            <a:r>
              <a:rPr lang="en-CA" altLang="zh-CN" sz="1800">
                <a:latin typeface="Arial" charset="0"/>
                <a:ea typeface="宋体" charset="-122"/>
              </a:rPr>
              <a:t> </a:t>
            </a:r>
            <a:endParaRPr lang="en-US" altLang="en-US" sz="1800">
              <a:latin typeface="Arial" charset="0"/>
              <a:ea typeface="宋体" charset="-122"/>
            </a:endParaRPr>
          </a:p>
        </p:txBody>
      </p:sp>
      <p:sp>
        <p:nvSpPr>
          <p:cNvPr id="45062" name="Rectangle 6"/>
          <p:cNvSpPr>
            <a:spLocks noChangeArrowheads="1"/>
          </p:cNvSpPr>
          <p:nvPr/>
        </p:nvSpPr>
        <p:spPr bwMode="auto">
          <a:xfrm>
            <a:off x="76200" y="3973513"/>
            <a:ext cx="1017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spcBef>
                <a:spcPct val="0"/>
              </a:spcBef>
              <a:buFontTx/>
              <a:buNone/>
            </a:pPr>
            <a:r>
              <a:rPr lang="en-CA" altLang="zh-CN" sz="1800">
                <a:solidFill>
                  <a:srgbClr val="FF0000"/>
                </a:solidFill>
                <a:latin typeface="Arial" charset="0"/>
                <a:ea typeface="宋体" charset="-122"/>
              </a:rPr>
              <a:t>records</a:t>
            </a:r>
            <a:r>
              <a:rPr lang="en-CA" altLang="zh-CN" sz="1800">
                <a:latin typeface="Arial" charset="0"/>
                <a:ea typeface="宋体" charset="-122"/>
              </a:rPr>
              <a:t> </a:t>
            </a:r>
            <a:endParaRPr lang="en-US" altLang="en-US" sz="1800">
              <a:latin typeface="Arial" charset="0"/>
              <a:ea typeface="宋体" charset="-122"/>
            </a:endParaRPr>
          </a:p>
        </p:txBody>
      </p:sp>
      <p:sp>
        <p:nvSpPr>
          <p:cNvPr id="45063" name="Rectangle 7"/>
          <p:cNvSpPr>
            <a:spLocks noChangeArrowheads="1"/>
          </p:cNvSpPr>
          <p:nvPr/>
        </p:nvSpPr>
        <p:spPr bwMode="auto">
          <a:xfrm>
            <a:off x="125413" y="1763713"/>
            <a:ext cx="1068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spcBef>
                <a:spcPct val="0"/>
              </a:spcBef>
              <a:buFontTx/>
              <a:buNone/>
            </a:pPr>
            <a:r>
              <a:rPr lang="en-CA" altLang="zh-CN" sz="1800">
                <a:solidFill>
                  <a:srgbClr val="FF0000"/>
                </a:solidFill>
                <a:latin typeface="Arial" charset="0"/>
                <a:ea typeface="宋体" charset="-122"/>
              </a:rPr>
              <a:t>pointers</a:t>
            </a:r>
            <a:r>
              <a:rPr lang="en-CA" altLang="zh-CN" sz="1800">
                <a:latin typeface="Arial" charset="0"/>
                <a:ea typeface="宋体" charset="-122"/>
              </a:rPr>
              <a:t> </a:t>
            </a:r>
            <a:endParaRPr lang="en-US" altLang="en-US" sz="1800">
              <a:latin typeface="Arial" charset="0"/>
              <a:ea typeface="宋体" charset="-122"/>
            </a:endParaRPr>
          </a:p>
        </p:txBody>
      </p:sp>
      <p:sp>
        <p:nvSpPr>
          <p:cNvPr id="45064" name="Rectangle 8"/>
          <p:cNvSpPr>
            <a:spLocks noChangeArrowheads="1"/>
          </p:cNvSpPr>
          <p:nvPr/>
        </p:nvSpPr>
        <p:spPr bwMode="auto">
          <a:xfrm>
            <a:off x="76200" y="3200400"/>
            <a:ext cx="1069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spcBef>
                <a:spcPct val="0"/>
              </a:spcBef>
              <a:buFontTx/>
              <a:buNone/>
            </a:pPr>
            <a:r>
              <a:rPr lang="en-CA" altLang="zh-CN" sz="1800">
                <a:solidFill>
                  <a:srgbClr val="FF0000"/>
                </a:solidFill>
                <a:latin typeface="Arial" charset="0"/>
                <a:ea typeface="宋体" charset="-122"/>
              </a:rPr>
              <a:t>pointers</a:t>
            </a:r>
            <a:r>
              <a:rPr lang="en-CA" altLang="zh-CN" sz="1800">
                <a:latin typeface="Arial" charset="0"/>
                <a:ea typeface="宋体" charset="-122"/>
              </a:rPr>
              <a:t> </a:t>
            </a:r>
            <a:endParaRPr lang="en-US" altLang="en-US" sz="1800">
              <a:latin typeface="Arial" charset="0"/>
              <a:ea typeface="宋体" charset="-122"/>
            </a:endParaRPr>
          </a:p>
        </p:txBody>
      </p:sp>
      <p:sp>
        <p:nvSpPr>
          <p:cNvPr id="45065" name="Rectangle 9"/>
          <p:cNvSpPr>
            <a:spLocks noChangeArrowheads="1"/>
          </p:cNvSpPr>
          <p:nvPr/>
        </p:nvSpPr>
        <p:spPr bwMode="auto">
          <a:xfrm>
            <a:off x="76200" y="4724400"/>
            <a:ext cx="1069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a:spcBef>
                <a:spcPct val="0"/>
              </a:spcBef>
              <a:buFontTx/>
              <a:buNone/>
            </a:pPr>
            <a:r>
              <a:rPr lang="en-CA" altLang="zh-CN" sz="1800">
                <a:solidFill>
                  <a:srgbClr val="FF0000"/>
                </a:solidFill>
                <a:latin typeface="Arial" charset="0"/>
                <a:ea typeface="宋体" charset="-122"/>
              </a:rPr>
              <a:t>pointers</a:t>
            </a:r>
            <a:r>
              <a:rPr lang="en-CA" altLang="zh-CN" sz="1800">
                <a:latin typeface="Arial" charset="0"/>
                <a:ea typeface="宋体" charset="-122"/>
              </a:rPr>
              <a:t> </a:t>
            </a:r>
            <a:endParaRPr lang="en-US" altLang="en-US" sz="1800">
              <a:latin typeface="Arial" charset="0"/>
              <a:ea typeface="宋体" charset="-122"/>
            </a:endParaRPr>
          </a:p>
        </p:txBody>
      </p:sp>
      <p:sp>
        <p:nvSpPr>
          <p:cNvPr id="3" name="Slide Number Placeholder 2"/>
          <p:cNvSpPr>
            <a:spLocks noGrp="1"/>
          </p:cNvSpPr>
          <p:nvPr>
            <p:ph type="sldNum" sz="quarter" idx="10"/>
          </p:nvPr>
        </p:nvSpPr>
        <p:spPr/>
        <p:txBody>
          <a:bodyPr/>
          <a:lstStyle/>
          <a:p>
            <a:fld id="{131230BE-DFEC-2F4B-8281-4F02F653C264}" type="slidenum">
              <a:rPr lang="en-US" altLang="en-US" smtClean="0"/>
              <a:pPr/>
              <a:t>21</a:t>
            </a:fld>
            <a:endParaRPr lang="en-CA" altLang="zh-CN" dirty="0"/>
          </a:p>
        </p:txBody>
      </p:sp>
    </p:spTree>
    <p:extLst>
      <p:ext uri="{BB962C8B-B14F-4D97-AF65-F5344CB8AC3E}">
        <p14:creationId xmlns:p14="http://schemas.microsoft.com/office/powerpoint/2010/main" val="1307250485"/>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kumimoji="1" lang="en-US" altLang="zh-CN">
                <a:ea typeface="ＭＳ Ｐゴシック" charset="-128"/>
              </a:rPr>
              <a:t>Network Model</a:t>
            </a:r>
            <a:endParaRPr kumimoji="1" lang="zh-CN" altLang="en-US">
              <a:ea typeface="ＭＳ Ｐゴシック" charset="-128"/>
            </a:endParaRPr>
          </a:p>
        </p:txBody>
      </p:sp>
      <p:sp>
        <p:nvSpPr>
          <p:cNvPr id="44034" name="Content Placeholder 2"/>
          <p:cNvSpPr>
            <a:spLocks noGrp="1"/>
          </p:cNvSpPr>
          <p:nvPr>
            <p:ph idx="1"/>
          </p:nvPr>
        </p:nvSpPr>
        <p:spPr/>
        <p:txBody>
          <a:bodyPr/>
          <a:lstStyle/>
          <a:p>
            <a:r>
              <a:rPr lang="en-US" altLang="zh-CN" sz="2400" dirty="0">
                <a:ea typeface="ＭＳ Ｐゴシック" charset="-128"/>
              </a:rPr>
              <a:t>A flexible way of representing entities and their relationships</a:t>
            </a:r>
          </a:p>
          <a:p>
            <a:r>
              <a:rPr lang="en-US" altLang="zh-CN" sz="2400" dirty="0">
                <a:ea typeface="ＭＳ Ｐゴシック" charset="-128"/>
              </a:rPr>
              <a:t>Allows each record to have multiple parent and child records, forming a generalized graph structure. </a:t>
            </a:r>
          </a:p>
          <a:p>
            <a:r>
              <a:rPr lang="en-US" altLang="zh-CN" sz="2400" dirty="0">
                <a:ea typeface="ＭＳ Ｐゴシック" charset="-128"/>
              </a:rPr>
              <a:t>This property applies at two levels: </a:t>
            </a:r>
          </a:p>
          <a:p>
            <a:pPr lvl="1"/>
            <a:r>
              <a:rPr lang="en-US" altLang="zh-CN" sz="2400" dirty="0">
                <a:ea typeface="ＭＳ Ｐゴシック" charset="-128"/>
              </a:rPr>
              <a:t>the schema is a generalized graph of record types connected by relationship types</a:t>
            </a:r>
          </a:p>
          <a:p>
            <a:pPr lvl="1"/>
            <a:r>
              <a:rPr lang="en-US" altLang="zh-CN" sz="2400" dirty="0">
                <a:ea typeface="ＭＳ Ｐゴシック" charset="-128"/>
              </a:rPr>
              <a:t>the database itself is a generalized graph of record occurrences connected by relationships. </a:t>
            </a:r>
          </a:p>
          <a:p>
            <a:r>
              <a:rPr lang="en-US" altLang="zh-CN" sz="2400" dirty="0">
                <a:ea typeface="ＭＳ Ｐゴシック" charset="-128"/>
              </a:rPr>
              <a:t>Cycles are permitted at both levels. </a:t>
            </a:r>
          </a:p>
          <a:p>
            <a:r>
              <a:rPr lang="en-US" altLang="zh-CN" sz="2400" dirty="0">
                <a:ea typeface="ＭＳ Ｐゴシック" charset="-128"/>
              </a:rPr>
              <a:t>In comparison to the hierarchic model, it allows a more natural modeling of relationships (M:N) between entities.</a:t>
            </a:r>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22</a:t>
            </a:fld>
            <a:endParaRPr lang="en-CA" altLang="zh-CN" dirty="0"/>
          </a:p>
        </p:txBody>
      </p:sp>
    </p:spTree>
    <p:extLst>
      <p:ext uri="{BB962C8B-B14F-4D97-AF65-F5344CB8AC3E}">
        <p14:creationId xmlns:p14="http://schemas.microsoft.com/office/powerpoint/2010/main" val="8352032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3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0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r>
              <a:rPr lang="en-US" altLang="en-US">
                <a:ea typeface="ＭＳ Ｐゴシック" charset="-128"/>
              </a:rPr>
              <a:t>Network Model</a:t>
            </a:r>
          </a:p>
        </p:txBody>
      </p:sp>
      <p:sp>
        <p:nvSpPr>
          <p:cNvPr id="47106" name="Rectangle 3"/>
          <p:cNvSpPr>
            <a:spLocks noGrp="1" noChangeArrowheads="1"/>
          </p:cNvSpPr>
          <p:nvPr>
            <p:ph type="body" idx="1"/>
          </p:nvPr>
        </p:nvSpPr>
        <p:spPr/>
        <p:txBody>
          <a:bodyPr/>
          <a:lstStyle/>
          <a:p>
            <a:pPr>
              <a:lnSpc>
                <a:spcPct val="90000"/>
              </a:lnSpc>
            </a:pPr>
            <a:r>
              <a:rPr lang="en-US" altLang="en-US" dirty="0">
                <a:ea typeface="ＭＳ Ｐゴシック" charset="-128"/>
              </a:rPr>
              <a:t>Advantages:</a:t>
            </a:r>
          </a:p>
          <a:p>
            <a:pPr lvl="1">
              <a:lnSpc>
                <a:spcPct val="90000"/>
              </a:lnSpc>
            </a:pPr>
            <a:r>
              <a:rPr lang="en-US" altLang="en-US" dirty="0">
                <a:ea typeface="ＭＳ Ｐゴシック" charset="-128"/>
              </a:rPr>
              <a:t>Network Model is able to model complex relationships and represents semantics of add/delete on the relationships.</a:t>
            </a:r>
          </a:p>
          <a:p>
            <a:pPr lvl="1">
              <a:lnSpc>
                <a:spcPct val="90000"/>
              </a:lnSpc>
            </a:pPr>
            <a:r>
              <a:rPr lang="en-US" altLang="en-US" dirty="0">
                <a:ea typeface="ＭＳ Ｐゴシック" charset="-128"/>
              </a:rPr>
              <a:t>Can handle most situations for modeling using record types and relationship types.</a:t>
            </a:r>
          </a:p>
          <a:p>
            <a:pPr lvl="1">
              <a:lnSpc>
                <a:spcPct val="90000"/>
              </a:lnSpc>
            </a:pPr>
            <a:r>
              <a:rPr lang="en-US" altLang="en-US" dirty="0">
                <a:ea typeface="ＭＳ Ｐゴシック" charset="-128"/>
              </a:rPr>
              <a:t>Language is navigational; uses constructs like FIND, FIND member, FIND owner, FIND NEXT within set, GET, etc. </a:t>
            </a:r>
          </a:p>
          <a:p>
            <a:pPr lvl="1">
              <a:lnSpc>
                <a:spcPct val="90000"/>
              </a:lnSpc>
            </a:pPr>
            <a:r>
              <a:rPr lang="en-US" altLang="en-US" dirty="0">
                <a:ea typeface="ＭＳ Ｐゴシック" charset="-128"/>
              </a:rPr>
              <a:t>Programmers can do optimal navigation through the database.</a:t>
            </a:r>
          </a:p>
        </p:txBody>
      </p:sp>
      <p:sp>
        <p:nvSpPr>
          <p:cNvPr id="4" name="Slide Number Placeholder 3"/>
          <p:cNvSpPr>
            <a:spLocks noGrp="1"/>
          </p:cNvSpPr>
          <p:nvPr>
            <p:ph type="sldNum" sz="quarter" idx="10"/>
          </p:nvPr>
        </p:nvSpPr>
        <p:spPr/>
        <p:txBody>
          <a:bodyPr/>
          <a:lstStyle/>
          <a:p>
            <a:fld id="{B2951B80-3F92-8F46-AD94-4C343E34AA0F}" type="slidenum">
              <a:rPr lang="en-US" altLang="en-US" smtClean="0"/>
              <a:pPr/>
              <a:t>23</a:t>
            </a:fld>
            <a:endParaRPr lang="en-CA" altLang="zh-CN" dirty="0"/>
          </a:p>
        </p:txBody>
      </p:sp>
    </p:spTree>
    <p:extLst>
      <p:ext uri="{BB962C8B-B14F-4D97-AF65-F5344CB8AC3E}">
        <p14:creationId xmlns:p14="http://schemas.microsoft.com/office/powerpoint/2010/main" val="7429892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026"/>
          <p:cNvSpPr>
            <a:spLocks noGrp="1" noChangeArrowheads="1"/>
          </p:cNvSpPr>
          <p:nvPr>
            <p:ph type="title"/>
          </p:nvPr>
        </p:nvSpPr>
        <p:spPr/>
        <p:txBody>
          <a:bodyPr/>
          <a:lstStyle/>
          <a:p>
            <a:r>
              <a:rPr lang="en-US" altLang="en-US">
                <a:ea typeface="ＭＳ Ｐゴシック" charset="-128"/>
              </a:rPr>
              <a:t>Network Model</a:t>
            </a:r>
          </a:p>
        </p:txBody>
      </p:sp>
      <p:sp>
        <p:nvSpPr>
          <p:cNvPr id="49154" name="Rectangle 1027"/>
          <p:cNvSpPr>
            <a:spLocks noGrp="1" noChangeArrowheads="1"/>
          </p:cNvSpPr>
          <p:nvPr>
            <p:ph type="body" idx="1"/>
          </p:nvPr>
        </p:nvSpPr>
        <p:spPr/>
        <p:txBody>
          <a:bodyPr/>
          <a:lstStyle/>
          <a:p>
            <a:r>
              <a:rPr lang="en-US" altLang="en-US" dirty="0">
                <a:ea typeface="ＭＳ Ｐゴシック" charset="-128"/>
              </a:rPr>
              <a:t>Disadvantages:</a:t>
            </a:r>
          </a:p>
          <a:p>
            <a:pPr lvl="1"/>
            <a:r>
              <a:rPr lang="en-US" altLang="en-US" dirty="0">
                <a:ea typeface="ＭＳ Ｐゴシック" charset="-128"/>
              </a:rPr>
              <a:t>Navigational and procedural nature of processing</a:t>
            </a:r>
          </a:p>
          <a:p>
            <a:pPr lvl="1"/>
            <a:r>
              <a:rPr lang="en-US" altLang="en-US" dirty="0">
                <a:ea typeface="ＭＳ Ｐゴシック" charset="-128"/>
              </a:rPr>
              <a:t>Database contains a complex array of pointers that thread through a set of records</a:t>
            </a:r>
            <a:r>
              <a:rPr lang="en-US" altLang="en-US" dirty="0" smtClean="0">
                <a:ea typeface="ＭＳ Ｐゴシック" charset="-128"/>
              </a:rPr>
              <a:t>.</a:t>
            </a:r>
          </a:p>
          <a:p>
            <a:pPr lvl="1"/>
            <a:r>
              <a:rPr lang="en-US" altLang="en-US" dirty="0" smtClean="0">
                <a:ea typeface="ＭＳ Ｐゴシック" charset="-128"/>
              </a:rPr>
              <a:t>The semantics of data embedded in application programs and different sets of semantics could be applied by different applications. </a:t>
            </a:r>
          </a:p>
          <a:p>
            <a:pPr lvl="1"/>
            <a:r>
              <a:rPr lang="en-US" altLang="en-US" dirty="0" smtClean="0">
                <a:ea typeface="ＭＳ Ｐゴシック" charset="-128"/>
              </a:rPr>
              <a:t>Limited data independence</a:t>
            </a:r>
            <a:endParaRPr lang="en-US" altLang="en-US" dirty="0">
              <a:ea typeface="ＭＳ Ｐゴシック" charset="-128"/>
            </a:endParaRPr>
          </a:p>
          <a:p>
            <a:pPr lvl="1"/>
            <a:r>
              <a:rPr lang="en-US" altLang="en-US" dirty="0">
                <a:ea typeface="ＭＳ Ｐゴシック" charset="-128"/>
              </a:rPr>
              <a:t>Little scope for automated “query optimization”</a:t>
            </a:r>
          </a:p>
        </p:txBody>
      </p:sp>
      <p:sp>
        <p:nvSpPr>
          <p:cNvPr id="4" name="Slide Number Placeholder 3"/>
          <p:cNvSpPr>
            <a:spLocks noGrp="1"/>
          </p:cNvSpPr>
          <p:nvPr>
            <p:ph type="sldNum" sz="quarter" idx="10"/>
          </p:nvPr>
        </p:nvSpPr>
        <p:spPr/>
        <p:txBody>
          <a:bodyPr/>
          <a:lstStyle/>
          <a:p>
            <a:fld id="{B2951B80-3F92-8F46-AD94-4C343E34AA0F}" type="slidenum">
              <a:rPr lang="en-US" altLang="en-US" smtClean="0"/>
              <a:pPr/>
              <a:t>24</a:t>
            </a:fld>
            <a:endParaRPr lang="en-CA" altLang="zh-CN" dirty="0"/>
          </a:p>
        </p:txBody>
      </p:sp>
    </p:spTree>
    <p:extLst>
      <p:ext uri="{BB962C8B-B14F-4D97-AF65-F5344CB8AC3E}">
        <p14:creationId xmlns:p14="http://schemas.microsoft.com/office/powerpoint/2010/main" val="8638104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1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kumimoji="1" lang="en-US" altLang="zh-CN">
                <a:ea typeface="ＭＳ Ｐゴシック" charset="-128"/>
              </a:rPr>
              <a:t>Network Model</a:t>
            </a:r>
            <a:endParaRPr kumimoji="1" lang="zh-CN" altLang="en-US">
              <a:ea typeface="ＭＳ Ｐゴシック" charset="-128"/>
            </a:endParaRPr>
          </a:p>
        </p:txBody>
      </p:sp>
      <p:sp>
        <p:nvSpPr>
          <p:cNvPr id="46082" name="Content Placeholder 2"/>
          <p:cNvSpPr>
            <a:spLocks noGrp="1"/>
          </p:cNvSpPr>
          <p:nvPr>
            <p:ph idx="1"/>
          </p:nvPr>
        </p:nvSpPr>
        <p:spPr/>
        <p:txBody>
          <a:bodyPr/>
          <a:lstStyle/>
          <a:p>
            <a:r>
              <a:rPr lang="en-US" altLang="zh-CN" sz="2400" dirty="0" smtClean="0">
                <a:ea typeface="ＭＳ Ｐゴシック" charset="-128"/>
              </a:rPr>
              <a:t>Although </a:t>
            </a:r>
            <a:r>
              <a:rPr lang="en-US" altLang="zh-CN" sz="2400" dirty="0">
                <a:ea typeface="ＭＳ Ｐゴシック" charset="-128"/>
              </a:rPr>
              <a:t>it was widely implemented and used, it failed to become dominant for two main reasons. </a:t>
            </a:r>
          </a:p>
          <a:p>
            <a:pPr lvl="1"/>
            <a:r>
              <a:rPr lang="en-US" altLang="zh-CN" sz="2400" dirty="0">
                <a:ea typeface="ＭＳ Ｐゴシック" charset="-128"/>
              </a:rPr>
              <a:t>IBM chose to stick to the hierarchical model with semi-network extensions in their established products such as IMS and DL/I. </a:t>
            </a:r>
          </a:p>
          <a:p>
            <a:pPr lvl="1"/>
            <a:r>
              <a:rPr lang="en-US" altLang="zh-CN" sz="2400" dirty="0">
                <a:ea typeface="ＭＳ Ｐゴシック" charset="-128"/>
              </a:rPr>
              <a:t>It was eventually displaced by the relational </a:t>
            </a:r>
            <a:r>
              <a:rPr lang="en-US" altLang="zh-CN" sz="2400" dirty="0" smtClean="0">
                <a:ea typeface="ＭＳ Ｐゴシック" charset="-128"/>
              </a:rPr>
              <a:t>model.</a:t>
            </a:r>
            <a:endParaRPr kumimoji="1" lang="zh-CN" altLang="en-US" sz="2400" dirty="0">
              <a:ea typeface="ＭＳ Ｐゴシック" charset="-128"/>
            </a:endParaRPr>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25</a:t>
            </a:fld>
            <a:endParaRPr lang="en-CA" altLang="zh-CN" dirty="0"/>
          </a:p>
        </p:txBody>
      </p:sp>
    </p:spTree>
    <p:extLst>
      <p:ext uri="{BB962C8B-B14F-4D97-AF65-F5344CB8AC3E}">
        <p14:creationId xmlns:p14="http://schemas.microsoft.com/office/powerpoint/2010/main" val="537089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US" altLang="zh-CN">
                <a:ea typeface="宋体" charset="-122"/>
              </a:rPr>
              <a:t>Relational Model</a:t>
            </a:r>
          </a:p>
        </p:txBody>
      </p:sp>
      <p:sp>
        <p:nvSpPr>
          <p:cNvPr id="6147" name="Rectangle 3"/>
          <p:cNvSpPr>
            <a:spLocks noGrp="1" noChangeArrowheads="1"/>
          </p:cNvSpPr>
          <p:nvPr>
            <p:ph type="body" idx="1"/>
          </p:nvPr>
        </p:nvSpPr>
        <p:spPr>
          <a:xfrm>
            <a:off x="2419350" y="990600"/>
            <a:ext cx="6553200" cy="5448300"/>
          </a:xfrm>
        </p:spPr>
        <p:txBody>
          <a:bodyPr/>
          <a:lstStyle/>
          <a:p>
            <a:r>
              <a:rPr lang="en-US" altLang="zh-CN" sz="2400" dirty="0">
                <a:ea typeface="宋体" charset="-122"/>
              </a:rPr>
              <a:t>Born on the Isle of Portland in England</a:t>
            </a:r>
          </a:p>
          <a:p>
            <a:r>
              <a:rPr lang="en-US" altLang="zh-CN" sz="2400" dirty="0">
                <a:ea typeface="宋体" charset="-122"/>
              </a:rPr>
              <a:t>Studied </a:t>
            </a:r>
            <a:r>
              <a:rPr lang="en-US" altLang="zh-CN" sz="2400" dirty="0">
                <a:solidFill>
                  <a:srgbClr val="FF0000"/>
                </a:solidFill>
                <a:ea typeface="宋体" charset="-122"/>
              </a:rPr>
              <a:t>mathematics</a:t>
            </a:r>
            <a:r>
              <a:rPr lang="en-US" altLang="zh-CN" sz="2400" dirty="0">
                <a:ea typeface="宋体" charset="-122"/>
              </a:rPr>
              <a:t> and </a:t>
            </a:r>
            <a:r>
              <a:rPr lang="en-US" altLang="zh-CN" sz="2400" dirty="0">
                <a:solidFill>
                  <a:srgbClr val="FF0000"/>
                </a:solidFill>
                <a:ea typeface="宋体" charset="-122"/>
              </a:rPr>
              <a:t>chemistry</a:t>
            </a:r>
            <a:r>
              <a:rPr lang="en-US" altLang="zh-CN" sz="2400" dirty="0">
                <a:ea typeface="宋体" charset="-122"/>
              </a:rPr>
              <a:t> at Exeter College, Oxford</a:t>
            </a:r>
          </a:p>
          <a:p>
            <a:r>
              <a:rPr lang="en-US" altLang="zh-CN" sz="2400" dirty="0">
                <a:ea typeface="宋体" charset="-122"/>
              </a:rPr>
              <a:t>Worked for IBM as a mathematical programmer in 1948 </a:t>
            </a:r>
          </a:p>
          <a:p>
            <a:r>
              <a:rPr lang="en-US" altLang="zh-CN" sz="2400" dirty="0">
                <a:ea typeface="宋体" charset="-122"/>
              </a:rPr>
              <a:t>Moved to Ottawa in 1953 for 10 years</a:t>
            </a:r>
          </a:p>
          <a:p>
            <a:r>
              <a:rPr lang="en-US" altLang="zh-CN" sz="2400" dirty="0">
                <a:ea typeface="宋体" charset="-122"/>
              </a:rPr>
              <a:t>Returned to US and received his </a:t>
            </a:r>
            <a:r>
              <a:rPr lang="en-US" altLang="zh-CN" sz="2400" dirty="0">
                <a:solidFill>
                  <a:srgbClr val="FF0000"/>
                </a:solidFill>
                <a:ea typeface="宋体" charset="-122"/>
              </a:rPr>
              <a:t>doctorate</a:t>
            </a:r>
            <a:r>
              <a:rPr lang="en-US" altLang="zh-CN" sz="2400" dirty="0">
                <a:ea typeface="宋体" charset="-122"/>
              </a:rPr>
              <a:t> in computer science from the University of Michigan in Ann Arbor in 1965</a:t>
            </a:r>
          </a:p>
        </p:txBody>
      </p:sp>
      <p:sp>
        <p:nvSpPr>
          <p:cNvPr id="51204" name="矩形 1"/>
          <p:cNvSpPr>
            <a:spLocks noChangeArrowheads="1"/>
          </p:cNvSpPr>
          <p:nvPr/>
        </p:nvSpPr>
        <p:spPr bwMode="auto">
          <a:xfrm>
            <a:off x="152400" y="3886200"/>
            <a:ext cx="22669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spcBef>
                <a:spcPct val="0"/>
              </a:spcBef>
              <a:buFontTx/>
              <a:buNone/>
            </a:pPr>
            <a:r>
              <a:rPr lang="en-US" altLang="zh-CN" sz="2400" b="1">
                <a:latin typeface="Arial" charset="0"/>
                <a:ea typeface="宋体" charset="-122"/>
              </a:rPr>
              <a:t>Edgar F. Codd</a:t>
            </a:r>
          </a:p>
          <a:p>
            <a:pPr eaLnBrk="1" hangingPunct="1">
              <a:spcBef>
                <a:spcPct val="0"/>
              </a:spcBef>
              <a:buFontTx/>
              <a:buNone/>
            </a:pPr>
            <a:r>
              <a:rPr lang="en-US" altLang="zh-CN" sz="2400">
                <a:latin typeface="Arial" charset="0"/>
                <a:ea typeface="宋体" charset="-122"/>
              </a:rPr>
              <a:t>Aug.23,1923</a:t>
            </a:r>
          </a:p>
          <a:p>
            <a:pPr eaLnBrk="1" hangingPunct="1">
              <a:spcBef>
                <a:spcPct val="0"/>
              </a:spcBef>
              <a:buFontTx/>
              <a:buNone/>
            </a:pPr>
            <a:r>
              <a:rPr lang="en-US" altLang="zh-CN" sz="2400">
                <a:latin typeface="Arial" charset="0"/>
                <a:ea typeface="宋体" charset="-122"/>
              </a:rPr>
              <a:t>Apr.18,2003</a:t>
            </a:r>
            <a:r>
              <a:rPr lang="en-US" altLang="zh-CN" sz="2400" b="1">
                <a:latin typeface="Arial" charset="0"/>
                <a:ea typeface="宋体" charset="-122"/>
              </a:rPr>
              <a:t> </a:t>
            </a:r>
            <a:endParaRPr lang="zh-CN" altLang="en-US" sz="2400" b="1">
              <a:latin typeface="Arial" charset="0"/>
              <a:ea typeface="宋体" charset="-122"/>
            </a:endParaRPr>
          </a:p>
        </p:txBody>
      </p:sp>
      <p:pic>
        <p:nvPicPr>
          <p:cNvPr id="5120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1371600"/>
            <a:ext cx="20320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fld id="{B2951B80-3F92-8F46-AD94-4C343E34AA0F}" type="slidenum">
              <a:rPr lang="en-US" altLang="en-US" smtClean="0"/>
              <a:pPr/>
              <a:t>26</a:t>
            </a:fld>
            <a:endParaRPr lang="en-CA" altLang="zh-CN" dirty="0"/>
          </a:p>
        </p:txBody>
      </p:sp>
    </p:spTree>
    <p:extLst>
      <p:ext uri="{BB962C8B-B14F-4D97-AF65-F5344CB8AC3E}">
        <p14:creationId xmlns:p14="http://schemas.microsoft.com/office/powerpoint/2010/main" val="112227812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r>
              <a:rPr lang="en-US" altLang="zh-CN" dirty="0">
                <a:ea typeface="宋体" charset="-122"/>
              </a:rPr>
              <a:t>Relational </a:t>
            </a:r>
            <a:r>
              <a:rPr lang="en-US" altLang="zh-CN" dirty="0" smtClean="0">
                <a:ea typeface="宋体" charset="-122"/>
              </a:rPr>
              <a:t>Model</a:t>
            </a:r>
            <a:endParaRPr lang="en-US" altLang="zh-CN" dirty="0">
              <a:ea typeface="宋体" charset="-122"/>
            </a:endParaRPr>
          </a:p>
        </p:txBody>
      </p:sp>
      <p:sp>
        <p:nvSpPr>
          <p:cNvPr id="7171" name="Rectangle 3"/>
          <p:cNvSpPr>
            <a:spLocks noGrp="1" noChangeArrowheads="1"/>
          </p:cNvSpPr>
          <p:nvPr>
            <p:ph type="body" idx="1"/>
          </p:nvPr>
        </p:nvSpPr>
        <p:spPr>
          <a:xfrm>
            <a:off x="2362200" y="990600"/>
            <a:ext cx="6781800" cy="2895600"/>
          </a:xfrm>
        </p:spPr>
        <p:txBody>
          <a:bodyPr/>
          <a:lstStyle/>
          <a:p>
            <a:pPr>
              <a:defRPr/>
            </a:pPr>
            <a:r>
              <a:rPr lang="en-US" altLang="zh-CN" sz="2400" dirty="0">
                <a:ea typeface="宋体" charset="0"/>
                <a:cs typeface="宋体" charset="0"/>
              </a:rPr>
              <a:t>Worked at IBM's San Jose Research Laboratory</a:t>
            </a:r>
          </a:p>
          <a:p>
            <a:pPr>
              <a:defRPr/>
            </a:pPr>
            <a:r>
              <a:rPr lang="en-US" altLang="zh-CN" sz="2400" dirty="0" smtClean="0">
                <a:ea typeface="宋体" charset="0"/>
                <a:cs typeface="宋体" charset="0"/>
              </a:rPr>
              <a:t>In the 1960s and 1970s he worked out his </a:t>
            </a:r>
            <a:r>
              <a:rPr lang="en-US" altLang="zh-CN" sz="2400" dirty="0" smtClean="0">
                <a:solidFill>
                  <a:srgbClr val="FF0000"/>
                </a:solidFill>
                <a:ea typeface="宋体" charset="0"/>
                <a:cs typeface="宋体" charset="0"/>
              </a:rPr>
              <a:t>theories of data arrangement</a:t>
            </a:r>
            <a:r>
              <a:rPr lang="en-US" altLang="zh-CN" sz="2400" dirty="0" smtClean="0">
                <a:ea typeface="宋体" charset="0"/>
                <a:cs typeface="宋体" charset="0"/>
              </a:rPr>
              <a:t>, issuing his paper "A </a:t>
            </a:r>
            <a:r>
              <a:rPr lang="en-US" altLang="zh-CN" sz="2400" dirty="0" smtClean="0">
                <a:solidFill>
                  <a:srgbClr val="FF0000"/>
                </a:solidFill>
                <a:ea typeface="宋体" charset="0"/>
                <a:cs typeface="宋体" charset="0"/>
              </a:rPr>
              <a:t>Relational Model </a:t>
            </a:r>
            <a:r>
              <a:rPr lang="en-US" altLang="zh-CN" sz="2400" dirty="0" smtClean="0">
                <a:ea typeface="宋体" charset="0"/>
                <a:cs typeface="宋体" charset="0"/>
              </a:rPr>
              <a:t>of Data for Large Shared Data Banks" in 1970, after an internal IBM paper one year earlier. </a:t>
            </a:r>
          </a:p>
          <a:p>
            <a:pPr marL="0" indent="0">
              <a:buFont typeface="Arial" charset="0"/>
              <a:buNone/>
              <a:defRPr/>
            </a:pPr>
            <a:endParaRPr lang="en-US" altLang="zh-CN" sz="2400" dirty="0" smtClean="0">
              <a:ea typeface="宋体" charset="0"/>
              <a:cs typeface="宋体" charset="0"/>
            </a:endParaRPr>
          </a:p>
        </p:txBody>
      </p:sp>
      <p:sp>
        <p:nvSpPr>
          <p:cNvPr id="53252" name="矩形 1"/>
          <p:cNvSpPr>
            <a:spLocks noChangeArrowheads="1"/>
          </p:cNvSpPr>
          <p:nvPr/>
        </p:nvSpPr>
        <p:spPr bwMode="auto">
          <a:xfrm>
            <a:off x="152400" y="3886200"/>
            <a:ext cx="22494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spcBef>
                <a:spcPct val="0"/>
              </a:spcBef>
              <a:buFontTx/>
              <a:buNone/>
            </a:pPr>
            <a:r>
              <a:rPr lang="en-US" altLang="zh-CN" sz="2400" b="1">
                <a:latin typeface="Arial" charset="0"/>
                <a:ea typeface="宋体" charset="-122"/>
              </a:rPr>
              <a:t>Edgar F. Codd</a:t>
            </a:r>
          </a:p>
          <a:p>
            <a:pPr eaLnBrk="1" hangingPunct="1">
              <a:spcBef>
                <a:spcPct val="0"/>
              </a:spcBef>
              <a:buFontTx/>
              <a:buNone/>
            </a:pPr>
            <a:r>
              <a:rPr lang="en-US" altLang="zh-CN" sz="2400">
                <a:latin typeface="Arial" charset="0"/>
                <a:ea typeface="宋体" charset="-122"/>
              </a:rPr>
              <a:t>Aug.23,1923</a:t>
            </a:r>
          </a:p>
          <a:p>
            <a:pPr eaLnBrk="1" hangingPunct="1">
              <a:spcBef>
                <a:spcPct val="0"/>
              </a:spcBef>
              <a:buFontTx/>
              <a:buNone/>
            </a:pPr>
            <a:r>
              <a:rPr lang="en-US" altLang="zh-CN" sz="2400">
                <a:latin typeface="Arial" charset="0"/>
                <a:ea typeface="宋体" charset="-122"/>
              </a:rPr>
              <a:t>Apr.18,2003</a:t>
            </a:r>
            <a:r>
              <a:rPr lang="en-US" altLang="zh-CN" sz="2400" b="1">
                <a:latin typeface="Arial" charset="0"/>
                <a:ea typeface="宋体" charset="-122"/>
              </a:rPr>
              <a:t> </a:t>
            </a:r>
            <a:endParaRPr lang="zh-CN" altLang="en-US" sz="2400" b="1">
              <a:latin typeface="Arial" charset="0"/>
              <a:ea typeface="宋体" charset="-122"/>
            </a:endParaRPr>
          </a:p>
        </p:txBody>
      </p:sp>
      <p:pic>
        <p:nvPicPr>
          <p:cNvPr id="53253"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1371600"/>
            <a:ext cx="20320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581400"/>
            <a:ext cx="6477000"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32038" y="6157913"/>
            <a:ext cx="6507162"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fld id="{B2951B80-3F92-8F46-AD94-4C343E34AA0F}" type="slidenum">
              <a:rPr lang="en-US" altLang="en-US" smtClean="0"/>
              <a:pPr/>
              <a:t>27</a:t>
            </a:fld>
            <a:endParaRPr lang="en-CA" altLang="zh-CN" dirty="0"/>
          </a:p>
        </p:txBody>
      </p:sp>
    </p:spTree>
    <p:extLst>
      <p:ext uri="{BB962C8B-B14F-4D97-AF65-F5344CB8AC3E}">
        <p14:creationId xmlns:p14="http://schemas.microsoft.com/office/powerpoint/2010/main" val="806375020"/>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need to increase data independence in data base system</a:t>
            </a:r>
          </a:p>
          <a:p>
            <a:pPr lvl="1"/>
            <a:r>
              <a:rPr lang="en-US" dirty="0" smtClean="0"/>
              <a:t>to hide</a:t>
            </a:r>
            <a:r>
              <a:rPr lang="en-US" dirty="0"/>
              <a:t> </a:t>
            </a:r>
            <a:r>
              <a:rPr lang="en-US" dirty="0" smtClean="0"/>
              <a:t>certain </a:t>
            </a:r>
            <a:r>
              <a:rPr lang="en-US" dirty="0"/>
              <a:t>necessary storage and retrieval operations from </a:t>
            </a:r>
            <a:r>
              <a:rPr lang="en-US" dirty="0" smtClean="0"/>
              <a:t>the applications programmer</a:t>
            </a:r>
          </a:p>
          <a:p>
            <a:r>
              <a:rPr lang="en-US" dirty="0" smtClean="0"/>
              <a:t>The need for a mathematical approach to data storage and retrieval</a:t>
            </a:r>
          </a:p>
          <a:p>
            <a:pPr lvl="1"/>
            <a:r>
              <a:rPr lang="en-US" dirty="0" smtClean="0"/>
              <a:t>Just tell DBMS what to get rather than how to get</a:t>
            </a:r>
          </a:p>
          <a:p>
            <a:r>
              <a:rPr lang="en-US" dirty="0" smtClean="0"/>
              <a:t>The need to support ad hoc query processing</a:t>
            </a:r>
          </a:p>
          <a:p>
            <a:pPr lvl="1"/>
            <a:r>
              <a:rPr lang="en-US" dirty="0"/>
              <a:t>Users </a:t>
            </a:r>
            <a:r>
              <a:rPr lang="en-US" dirty="0" smtClean="0"/>
              <a:t>can interactively </a:t>
            </a:r>
            <a:r>
              <a:rPr lang="en-US" dirty="0"/>
              <a:t>submit a query and immediately receive </a:t>
            </a:r>
            <a:r>
              <a:rPr lang="en-US" dirty="0" smtClean="0"/>
              <a:t>an answer</a:t>
            </a:r>
            <a:r>
              <a:rPr lang="en-US" dirty="0"/>
              <a:t>.</a:t>
            </a:r>
            <a:endParaRPr lang="en-US" dirty="0"/>
          </a:p>
          <a:p>
            <a:pPr lvl="1"/>
            <a:endParaRPr lang="en-US" dirty="0"/>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28</a:t>
            </a:fld>
            <a:endParaRPr lang="en-CA" altLang="zh-CN" dirty="0"/>
          </a:p>
        </p:txBody>
      </p:sp>
      <p:sp>
        <p:nvSpPr>
          <p:cNvPr id="4" name="Title 3"/>
          <p:cNvSpPr>
            <a:spLocks noGrp="1"/>
          </p:cNvSpPr>
          <p:nvPr>
            <p:ph type="title"/>
          </p:nvPr>
        </p:nvSpPr>
        <p:spPr/>
        <p:txBody>
          <a:bodyPr/>
          <a:lstStyle/>
          <a:p>
            <a:r>
              <a:rPr lang="en-US" altLang="zh-CN" dirty="0">
                <a:ea typeface="宋体" charset="-122"/>
              </a:rPr>
              <a:t>Relational Model</a:t>
            </a:r>
            <a:endParaRPr lang="en-US" dirty="0"/>
          </a:p>
        </p:txBody>
      </p:sp>
    </p:spTree>
    <p:extLst>
      <p:ext uri="{BB962C8B-B14F-4D97-AF65-F5344CB8AC3E}">
        <p14:creationId xmlns:p14="http://schemas.microsoft.com/office/powerpoint/2010/main" val="1050730254"/>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r>
              <a:rPr lang="en-US" altLang="zh-CN" dirty="0">
                <a:ea typeface="宋体" charset="-122"/>
              </a:rPr>
              <a:t>Relational </a:t>
            </a:r>
            <a:r>
              <a:rPr lang="en-US" altLang="zh-CN" dirty="0" smtClean="0">
                <a:ea typeface="宋体" charset="-122"/>
              </a:rPr>
              <a:t>Model</a:t>
            </a:r>
            <a:endParaRPr lang="en-US" altLang="zh-CN" dirty="0">
              <a:ea typeface="宋体" charset="-122"/>
            </a:endParaRPr>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29</a:t>
            </a:fld>
            <a:endParaRPr lang="en-CA" altLang="zh-CN" dirty="0"/>
          </a:p>
        </p:txBody>
      </p:sp>
      <p:cxnSp>
        <p:nvCxnSpPr>
          <p:cNvPr id="10" name="直接箭头连接符 6"/>
          <p:cNvCxnSpPr>
            <a:cxnSpLocks noChangeShapeType="1"/>
          </p:cNvCxnSpPr>
          <p:nvPr/>
        </p:nvCxnSpPr>
        <p:spPr bwMode="auto">
          <a:xfrm>
            <a:off x="939559" y="1905000"/>
            <a:ext cx="1733631" cy="2209800"/>
          </a:xfrm>
          <a:prstGeom prst="straightConnector1">
            <a:avLst/>
          </a:prstGeom>
          <a:noFill/>
          <a:ln w="31750">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1" name="直接箭头连接符 6"/>
          <p:cNvCxnSpPr>
            <a:cxnSpLocks noChangeShapeType="1"/>
          </p:cNvCxnSpPr>
          <p:nvPr/>
        </p:nvCxnSpPr>
        <p:spPr bwMode="auto">
          <a:xfrm flipH="1">
            <a:off x="3254396" y="1843469"/>
            <a:ext cx="753299" cy="2271331"/>
          </a:xfrm>
          <a:prstGeom prst="straightConnector1">
            <a:avLst/>
          </a:prstGeom>
          <a:noFill/>
          <a:ln w="31750">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2" name="直接箭头连接符 6"/>
          <p:cNvCxnSpPr>
            <a:cxnSpLocks noChangeShapeType="1"/>
          </p:cNvCxnSpPr>
          <p:nvPr/>
        </p:nvCxnSpPr>
        <p:spPr bwMode="auto">
          <a:xfrm flipH="1">
            <a:off x="5498095" y="1905000"/>
            <a:ext cx="1436105" cy="2209800"/>
          </a:xfrm>
          <a:prstGeom prst="straightConnector1">
            <a:avLst/>
          </a:prstGeom>
          <a:noFill/>
          <a:ln w="31750">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3" name="直接箭头连接符 6"/>
          <p:cNvCxnSpPr>
            <a:cxnSpLocks noChangeShapeType="1"/>
          </p:cNvCxnSpPr>
          <p:nvPr/>
        </p:nvCxnSpPr>
        <p:spPr bwMode="auto">
          <a:xfrm>
            <a:off x="4044790" y="1843469"/>
            <a:ext cx="2171357" cy="2271331"/>
          </a:xfrm>
          <a:prstGeom prst="straightConnector1">
            <a:avLst/>
          </a:prstGeom>
          <a:noFill/>
          <a:ln w="31750">
            <a:solidFill>
              <a:srgbClr val="C00000"/>
            </a:solidFill>
            <a:round/>
            <a:headEnd/>
            <a:tailEnd type="arrow" w="med" len="med"/>
          </a:ln>
          <a:extLst>
            <a:ext uri="{909E8E84-426E-40DD-AFC4-6F175D3DCCD1}">
              <a14:hiddenFill xmlns:a14="http://schemas.microsoft.com/office/drawing/2010/main">
                <a:noFill/>
              </a14:hiddenFill>
            </a:ext>
          </a:extLst>
        </p:spPr>
      </p:cxnSp>
      <p:graphicFrame>
        <p:nvGraphicFramePr>
          <p:cNvPr id="14" name="Table 13"/>
          <p:cNvGraphicFramePr>
            <a:graphicFrameLocks noGrp="1"/>
          </p:cNvGraphicFramePr>
          <p:nvPr>
            <p:extLst>
              <p:ext uri="{D42A27DB-BD31-4B8C-83A1-F6EECF244321}">
                <p14:modId xmlns:p14="http://schemas.microsoft.com/office/powerpoint/2010/main" val="1145130525"/>
              </p:ext>
            </p:extLst>
          </p:nvPr>
        </p:nvGraphicFramePr>
        <p:xfrm>
          <a:off x="622300" y="1226916"/>
          <a:ext cx="1663700" cy="1981200"/>
        </p:xfrm>
        <a:graphic>
          <a:graphicData uri="http://schemas.openxmlformats.org/drawingml/2006/table">
            <a:tbl>
              <a:tblPr/>
              <a:tblGrid>
                <a:gridCol w="636959"/>
                <a:gridCol w="1026741"/>
              </a:tblGrid>
              <a:tr h="330200">
                <a:tc gridSpan="2">
                  <a:txBody>
                    <a:bodyPr/>
                    <a:lstStyle/>
                    <a:p>
                      <a:pPr algn="l" fontAlgn="b"/>
                      <a:r>
                        <a:rPr lang="en-US" sz="2000" b="1" i="0" u="none" strike="noStrike">
                          <a:solidFill>
                            <a:srgbClr val="000000"/>
                          </a:solidFill>
                          <a:effectLst/>
                          <a:latin typeface="Times New Roman" charset="0"/>
                        </a:rPr>
                        <a:t>FACULTY</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r>
              <a:tr h="330200">
                <a:tc>
                  <a:txBody>
                    <a:bodyPr/>
                    <a:lstStyle/>
                    <a:p>
                      <a:pPr algn="ctr" fontAlgn="b"/>
                      <a:r>
                        <a:rPr lang="uk-UA" sz="2000" b="0" i="0" u="sng" strike="noStrike">
                          <a:solidFill>
                            <a:srgbClr val="000000"/>
                          </a:solidFill>
                          <a:effectLst/>
                          <a:latin typeface="Times New Roman" charset="0"/>
                        </a:rPr>
                        <a:t>F#</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2000" b="0" i="0" u="none" strike="noStrike">
                          <a:solidFill>
                            <a:srgbClr val="000000"/>
                          </a:solidFill>
                          <a:effectLst/>
                          <a:latin typeface="Times New Roman" charset="0"/>
                        </a:rPr>
                        <a:t>FNAME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330200">
                <a:tc>
                  <a:txBody>
                    <a:bodyPr/>
                    <a:lstStyle/>
                    <a:p>
                      <a:pPr algn="ctr" fontAlgn="b"/>
                      <a:r>
                        <a:rPr lang="is-IS" sz="2000" b="0" i="0" u="none" strike="noStrike">
                          <a:solidFill>
                            <a:srgbClr val="000000"/>
                          </a:solidFill>
                          <a:effectLst/>
                          <a:latin typeface="Times New Roman" charset="0"/>
                        </a:rPr>
                        <a:t>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Times New Roman" charset="0"/>
                        </a:rPr>
                        <a:t>Jackson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330200">
                <a:tc>
                  <a:txBody>
                    <a:bodyPr/>
                    <a:lstStyle/>
                    <a:p>
                      <a:pPr algn="ctr" fontAlgn="b"/>
                      <a:r>
                        <a:rPr lang="en-US" sz="2000" b="0" i="0" u="none" strike="noStrike">
                          <a:solidFill>
                            <a:srgbClr val="000000"/>
                          </a:solidFill>
                          <a:effectLst/>
                          <a:latin typeface="Times New Roman" charset="0"/>
                        </a:rPr>
                        <a:t>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0" i="0" u="none" strike="noStrike">
                          <a:solidFill>
                            <a:srgbClr val="000000"/>
                          </a:solidFill>
                          <a:effectLst/>
                          <a:latin typeface="Times New Roman" charset="0"/>
                        </a:rPr>
                        <a:t>Henry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en-US" sz="2000" b="0" i="0" u="none" strike="noStrike">
                          <a:solidFill>
                            <a:srgbClr val="000000"/>
                          </a:solidFill>
                          <a:effectLst/>
                          <a:latin typeface="Times New Roman" charset="0"/>
                        </a:rPr>
                        <a:t>14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0" i="0" u="none" strike="noStrike">
                          <a:solidFill>
                            <a:srgbClr val="000000"/>
                          </a:solidFill>
                          <a:effectLst/>
                          <a:latin typeface="Times New Roman" charset="0"/>
                        </a:rPr>
                        <a:t>Schuh</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cs-CZ" sz="2000" b="0" i="0" u="none" strike="noStrike">
                          <a:solidFill>
                            <a:srgbClr val="000000"/>
                          </a:solidFill>
                          <a:effectLst/>
                          <a:latin typeface="Times New Roman" charset="0"/>
                        </a:rPr>
                        <a:t>21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charset="0"/>
                        </a:rPr>
                        <a:t>Lerner</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60289261"/>
              </p:ext>
            </p:extLst>
          </p:nvPr>
        </p:nvGraphicFramePr>
        <p:xfrm>
          <a:off x="3683000" y="1175794"/>
          <a:ext cx="1778000" cy="2311400"/>
        </p:xfrm>
        <a:graphic>
          <a:graphicData uri="http://schemas.openxmlformats.org/drawingml/2006/table">
            <a:tbl>
              <a:tblPr/>
              <a:tblGrid>
                <a:gridCol w="684578"/>
                <a:gridCol w="1093422"/>
              </a:tblGrid>
              <a:tr h="330200">
                <a:tc gridSpan="2">
                  <a:txBody>
                    <a:bodyPr/>
                    <a:lstStyle/>
                    <a:p>
                      <a:pPr algn="l" fontAlgn="b"/>
                      <a:r>
                        <a:rPr lang="en-US" sz="2000" b="1" i="0" u="none" strike="noStrike">
                          <a:solidFill>
                            <a:srgbClr val="000000"/>
                          </a:solidFill>
                          <a:effectLst/>
                          <a:latin typeface="Times New Roman" charset="0"/>
                        </a:rPr>
                        <a:t>COURSES</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r>
              <a:tr h="330200">
                <a:tc>
                  <a:txBody>
                    <a:bodyPr/>
                    <a:lstStyle/>
                    <a:p>
                      <a:pPr algn="ctr" fontAlgn="b"/>
                      <a:r>
                        <a:rPr lang="uk-UA" sz="2000" b="0" i="0" u="sng" strike="noStrike">
                          <a:solidFill>
                            <a:srgbClr val="000000"/>
                          </a:solidFill>
                          <a:effectLst/>
                          <a:latin typeface="Times New Roman" charset="0"/>
                        </a:rPr>
                        <a:t>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2000" b="0" i="0" u="none" strike="noStrike">
                          <a:solidFill>
                            <a:srgbClr val="000000"/>
                          </a:solidFill>
                          <a:effectLst/>
                          <a:latin typeface="Times New Roman" charset="0"/>
                        </a:rPr>
                        <a:t>CNAME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330200">
                <a:tc>
                  <a:txBody>
                    <a:bodyPr/>
                    <a:lstStyle/>
                    <a:p>
                      <a:pPr algn="ctr" fontAlgn="b"/>
                      <a:r>
                        <a:rPr lang="cs-CZ" sz="2000" b="0" i="0" u="none" strike="noStrike">
                          <a:solidFill>
                            <a:srgbClr val="000000"/>
                          </a:solidFill>
                          <a:effectLst/>
                          <a:latin typeface="Times New Roman" charset="0"/>
                        </a:rPr>
                        <a:t>222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Times New Roman" charset="0"/>
                        </a:rPr>
                        <a:t>Math</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330200">
                <a:tc>
                  <a:txBody>
                    <a:bodyPr/>
                    <a:lstStyle/>
                    <a:p>
                      <a:pPr algn="ctr" fontAlgn="b"/>
                      <a:r>
                        <a:rPr lang="is-IS" sz="2000" b="0" i="0" u="none" strike="noStrike">
                          <a:solidFill>
                            <a:srgbClr val="000000"/>
                          </a:solidFill>
                          <a:effectLst/>
                          <a:latin typeface="Times New Roman" charset="0"/>
                        </a:rPr>
                        <a:t>223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0" i="0" u="none" strike="noStrike">
                          <a:solidFill>
                            <a:srgbClr val="000000"/>
                          </a:solidFill>
                          <a:effectLst/>
                          <a:latin typeface="Times New Roman" charset="0"/>
                        </a:rPr>
                        <a:t>Math</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fi-FI" sz="2000" b="0" i="0" u="none" strike="noStrike">
                          <a:solidFill>
                            <a:srgbClr val="000000"/>
                          </a:solidFill>
                          <a:effectLst/>
                          <a:latin typeface="Times New Roman" charset="0"/>
                        </a:rPr>
                        <a:t>302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0" i="0" u="none" strike="noStrike">
                          <a:solidFill>
                            <a:srgbClr val="000000"/>
                          </a:solidFill>
                          <a:effectLst/>
                          <a:latin typeface="Times New Roman" charset="0"/>
                        </a:rPr>
                        <a:t>CS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fi-FI" sz="2000" b="0" i="0" u="none" strike="noStrike">
                          <a:solidFill>
                            <a:srgbClr val="000000"/>
                          </a:solidFill>
                          <a:effectLst/>
                          <a:latin typeface="Times New Roman" charset="0"/>
                        </a:rPr>
                        <a:t>302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0" i="0" u="none" strike="noStrike">
                          <a:solidFill>
                            <a:srgbClr val="000000"/>
                          </a:solidFill>
                          <a:effectLst/>
                          <a:latin typeface="Times New Roman" charset="0"/>
                        </a:rPr>
                        <a:t>Chem</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is-IS" sz="2000" b="0" i="0" u="none" strike="noStrike">
                          <a:solidFill>
                            <a:srgbClr val="000000"/>
                          </a:solidFill>
                          <a:effectLst/>
                          <a:latin typeface="Times New Roman" charset="0"/>
                        </a:rPr>
                        <a:t>542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err="1">
                          <a:solidFill>
                            <a:srgbClr val="000000"/>
                          </a:solidFill>
                          <a:effectLst/>
                          <a:latin typeface="Times New Roman" charset="0"/>
                        </a:rPr>
                        <a:t>Hist</a:t>
                      </a:r>
                      <a:endParaRPr lang="en-US" sz="2000" b="0" i="0" u="none" strike="noStrike" dirty="0">
                        <a:solidFill>
                          <a:srgbClr val="000000"/>
                        </a:solidFill>
                        <a:effectLst/>
                        <a:latin typeface="Times New Roman"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845513133"/>
              </p:ext>
            </p:extLst>
          </p:nvPr>
        </p:nvGraphicFramePr>
        <p:xfrm>
          <a:off x="6654800" y="1226916"/>
          <a:ext cx="1651000" cy="2311400"/>
        </p:xfrm>
        <a:graphic>
          <a:graphicData uri="http://schemas.openxmlformats.org/drawingml/2006/table">
            <a:tbl>
              <a:tblPr/>
              <a:tblGrid>
                <a:gridCol w="597776"/>
                <a:gridCol w="1053224"/>
              </a:tblGrid>
              <a:tr h="330200">
                <a:tc gridSpan="2">
                  <a:txBody>
                    <a:bodyPr/>
                    <a:lstStyle/>
                    <a:p>
                      <a:pPr algn="l" fontAlgn="b"/>
                      <a:r>
                        <a:rPr lang="en-US" sz="2000" b="1" i="0" u="none" strike="noStrike">
                          <a:solidFill>
                            <a:srgbClr val="000000"/>
                          </a:solidFill>
                          <a:effectLst/>
                          <a:latin typeface="Times New Roman" charset="0"/>
                        </a:rPr>
                        <a:t>STUDENT</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r>
              <a:tr h="330200">
                <a:tc>
                  <a:txBody>
                    <a:bodyPr/>
                    <a:lstStyle/>
                    <a:p>
                      <a:pPr algn="ctr" fontAlgn="b"/>
                      <a:r>
                        <a:rPr lang="uk-UA" sz="2000" b="0" i="0" u="sng" strike="noStrike">
                          <a:solidFill>
                            <a:srgbClr val="000000"/>
                          </a:solidFill>
                          <a:effectLst/>
                          <a:latin typeface="Times New Roman" charset="0"/>
                        </a:rPr>
                        <a:t>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2000" b="0" i="0" u="none" strike="noStrike">
                          <a:solidFill>
                            <a:srgbClr val="000000"/>
                          </a:solidFill>
                          <a:effectLst/>
                          <a:latin typeface="Times New Roman" charset="0"/>
                        </a:rPr>
                        <a:t>SNAME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330200">
                <a:tc>
                  <a:txBody>
                    <a:bodyPr/>
                    <a:lstStyle/>
                    <a:p>
                      <a:pPr algn="ctr" fontAlgn="b"/>
                      <a:r>
                        <a:rPr lang="en-US" sz="2000" b="0" i="0" u="none" strike="noStrike">
                          <a:solidFill>
                            <a:srgbClr val="000000"/>
                          </a:solidFill>
                          <a:effectLst/>
                          <a:latin typeface="Times New Roman"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a:solidFill>
                            <a:srgbClr val="000000"/>
                          </a:solidFill>
                          <a:effectLst/>
                          <a:latin typeface="Times New Roman" charset="0"/>
                        </a:rPr>
                        <a:t>Smith</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330200">
                <a:tc>
                  <a:txBody>
                    <a:bodyPr/>
                    <a:lstStyle/>
                    <a:p>
                      <a:pPr algn="ctr" fontAlgn="b"/>
                      <a:r>
                        <a:rPr lang="is-IS" sz="2000" b="0" i="0" u="none" strike="noStrike">
                          <a:solidFill>
                            <a:srgbClr val="000000"/>
                          </a:solidFill>
                          <a:effectLst/>
                          <a:latin typeface="Times New Roman" charset="0"/>
                        </a:rPr>
                        <a:t>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0" i="0" u="none" strike="noStrike">
                          <a:solidFill>
                            <a:srgbClr val="000000"/>
                          </a:solidFill>
                          <a:effectLst/>
                          <a:latin typeface="Times New Roman" charset="0"/>
                        </a:rPr>
                        <a:t>Jones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en-US" sz="2000" b="0" i="0" u="none" strike="noStrike">
                          <a:solidFill>
                            <a:srgbClr val="000000"/>
                          </a:solidFill>
                          <a:effectLst/>
                          <a:latin typeface="Times New Roman"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0" i="0" u="none" strike="noStrike">
                          <a:solidFill>
                            <a:srgbClr val="000000"/>
                          </a:solidFill>
                          <a:effectLst/>
                          <a:latin typeface="Times New Roman" charset="0"/>
                        </a:rPr>
                        <a:t>Doe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en-US" sz="2000" b="0" i="0" u="none" strike="noStrike">
                          <a:solidFill>
                            <a:srgbClr val="000000"/>
                          </a:solidFill>
                          <a:effectLst/>
                          <a:latin typeface="Times New Roman" charset="0"/>
                        </a:rPr>
                        <a:t>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000" b="0" i="0" u="none" strike="noStrike">
                          <a:solidFill>
                            <a:srgbClr val="000000"/>
                          </a:solidFill>
                          <a:effectLst/>
                          <a:latin typeface="Times New Roman" charset="0"/>
                        </a:rPr>
                        <a:t>Varda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en-US" sz="2000" b="0" i="0" u="none" strike="noStrike">
                          <a:solidFill>
                            <a:srgbClr val="000000"/>
                          </a:solidFill>
                          <a:effectLst/>
                          <a:latin typeface="Times New Roman" charset="0"/>
                        </a:rPr>
                        <a:t>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charset="0"/>
                        </a:rPr>
                        <a:t>Carey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639934132"/>
              </p:ext>
            </p:extLst>
          </p:nvPr>
        </p:nvGraphicFramePr>
        <p:xfrm>
          <a:off x="2397246" y="3810000"/>
          <a:ext cx="1219200" cy="2311400"/>
        </p:xfrm>
        <a:graphic>
          <a:graphicData uri="http://schemas.openxmlformats.org/drawingml/2006/table">
            <a:tbl>
              <a:tblPr/>
              <a:tblGrid>
                <a:gridCol w="609600"/>
                <a:gridCol w="609600"/>
              </a:tblGrid>
              <a:tr h="330200">
                <a:tc gridSpan="2">
                  <a:txBody>
                    <a:bodyPr/>
                    <a:lstStyle/>
                    <a:p>
                      <a:pPr algn="l" fontAlgn="b"/>
                      <a:r>
                        <a:rPr lang="en-US" sz="2000" b="1" i="0" u="none" strike="noStrike" dirty="0">
                          <a:solidFill>
                            <a:srgbClr val="000000"/>
                          </a:solidFill>
                          <a:effectLst/>
                          <a:latin typeface="Times New Roman" charset="0"/>
                        </a:rPr>
                        <a:t>FC</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r>
              <a:tr h="330200">
                <a:tc>
                  <a:txBody>
                    <a:bodyPr/>
                    <a:lstStyle/>
                    <a:p>
                      <a:pPr algn="ctr" fontAlgn="b"/>
                      <a:r>
                        <a:rPr lang="uk-UA" sz="2000" b="0" i="0" u="sng" strike="noStrike">
                          <a:solidFill>
                            <a:srgbClr val="000000"/>
                          </a:solidFill>
                          <a:effectLst/>
                          <a:latin typeface="Times New Roman" charset="0"/>
                        </a:rPr>
                        <a:t>F#</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uk-UA" sz="2000" b="0" i="0" u="sng" strike="noStrike">
                          <a:solidFill>
                            <a:srgbClr val="000000"/>
                          </a:solidFill>
                          <a:effectLst/>
                          <a:latin typeface="Times New Roman" charset="0"/>
                        </a:rPr>
                        <a:t>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330200">
                <a:tc>
                  <a:txBody>
                    <a:bodyPr/>
                    <a:lstStyle/>
                    <a:p>
                      <a:pPr algn="ctr" fontAlgn="b"/>
                      <a:r>
                        <a:rPr lang="is-IS" sz="2000" b="0" i="0" u="none" strike="noStrike">
                          <a:solidFill>
                            <a:srgbClr val="000000"/>
                          </a:solidFill>
                          <a:effectLst/>
                          <a:latin typeface="Times New Roman" charset="0"/>
                        </a:rPr>
                        <a:t>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is-IS" sz="2000" b="0" i="0" u="none" strike="noStrike">
                          <a:solidFill>
                            <a:srgbClr val="000000"/>
                          </a:solidFill>
                          <a:effectLst/>
                          <a:latin typeface="Times New Roman" charset="0"/>
                        </a:rPr>
                        <a:t>542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330200">
                <a:tc>
                  <a:txBody>
                    <a:bodyPr/>
                    <a:lstStyle/>
                    <a:p>
                      <a:pPr algn="ctr" fontAlgn="b"/>
                      <a:r>
                        <a:rPr lang="en-US" sz="2000" b="0" i="0" u="none" strike="noStrike">
                          <a:solidFill>
                            <a:srgbClr val="000000"/>
                          </a:solidFill>
                          <a:effectLst/>
                          <a:latin typeface="Times New Roman" charset="0"/>
                        </a:rPr>
                        <a:t>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2000" b="0" i="0" u="none" strike="noStrike">
                          <a:solidFill>
                            <a:srgbClr val="000000"/>
                          </a:solidFill>
                          <a:effectLst/>
                          <a:latin typeface="Times New Roman" charset="0"/>
                        </a:rPr>
                        <a:t>222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en-US" sz="2000" b="0" i="0" u="none" strike="noStrike">
                          <a:solidFill>
                            <a:srgbClr val="000000"/>
                          </a:solidFill>
                          <a:effectLst/>
                          <a:latin typeface="Times New Roman" charset="0"/>
                        </a:rPr>
                        <a:t>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is-IS" sz="2000" b="0" i="0" u="none" strike="noStrike">
                          <a:solidFill>
                            <a:srgbClr val="000000"/>
                          </a:solidFill>
                          <a:effectLst/>
                          <a:latin typeface="Times New Roman" charset="0"/>
                        </a:rPr>
                        <a:t>223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en-US" sz="2000" b="0" i="0" u="none" strike="noStrike">
                          <a:solidFill>
                            <a:srgbClr val="000000"/>
                          </a:solidFill>
                          <a:effectLst/>
                          <a:latin typeface="Times New Roman" charset="0"/>
                        </a:rPr>
                        <a:t>14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fi-FI" sz="2000" b="0" i="0" u="none" strike="noStrike">
                          <a:solidFill>
                            <a:srgbClr val="000000"/>
                          </a:solidFill>
                          <a:effectLst/>
                          <a:latin typeface="Times New Roman" charset="0"/>
                        </a:rPr>
                        <a:t>302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cs-CZ" sz="2000" b="0" i="0" u="none" strike="noStrike">
                          <a:solidFill>
                            <a:srgbClr val="000000"/>
                          </a:solidFill>
                          <a:effectLst/>
                          <a:latin typeface="Times New Roman" charset="0"/>
                        </a:rPr>
                        <a:t>21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is-IS" sz="2000" b="0" i="0" u="none" strike="noStrike" dirty="0">
                          <a:solidFill>
                            <a:srgbClr val="000000"/>
                          </a:solidFill>
                          <a:effectLst/>
                          <a:latin typeface="Times New Roman" charset="0"/>
                        </a:rPr>
                        <a:t>304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774852348"/>
              </p:ext>
            </p:extLst>
          </p:nvPr>
        </p:nvGraphicFramePr>
        <p:xfrm>
          <a:off x="5276850" y="3803811"/>
          <a:ext cx="1193800" cy="2971800"/>
        </p:xfrm>
        <a:graphic>
          <a:graphicData uri="http://schemas.openxmlformats.org/drawingml/2006/table">
            <a:tbl>
              <a:tblPr/>
              <a:tblGrid>
                <a:gridCol w="596900"/>
                <a:gridCol w="596900"/>
              </a:tblGrid>
              <a:tr h="330200">
                <a:tc gridSpan="2">
                  <a:txBody>
                    <a:bodyPr/>
                    <a:lstStyle/>
                    <a:p>
                      <a:pPr algn="l" fontAlgn="b"/>
                      <a:r>
                        <a:rPr lang="en-US" sz="2000" b="1" i="0" u="none" strike="noStrike" dirty="0">
                          <a:solidFill>
                            <a:srgbClr val="000000"/>
                          </a:solidFill>
                          <a:effectLst/>
                          <a:latin typeface="Times New Roman" charset="0"/>
                        </a:rPr>
                        <a:t>SC</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r>
              <a:tr h="330200">
                <a:tc>
                  <a:txBody>
                    <a:bodyPr/>
                    <a:lstStyle/>
                    <a:p>
                      <a:pPr algn="ctr" fontAlgn="b"/>
                      <a:r>
                        <a:rPr lang="uk-UA" sz="2000" b="0" i="0" u="sng" strike="noStrike">
                          <a:solidFill>
                            <a:srgbClr val="000000"/>
                          </a:solidFill>
                          <a:effectLst/>
                          <a:latin typeface="Times New Roman" charset="0"/>
                        </a:rPr>
                        <a:t>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uk-UA" sz="2000" b="0" i="0" u="sng" strike="noStrike">
                          <a:solidFill>
                            <a:srgbClr val="000000"/>
                          </a:solidFill>
                          <a:effectLst/>
                          <a:latin typeface="Times New Roman" charset="0"/>
                        </a:rPr>
                        <a:t>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330200">
                <a:tc>
                  <a:txBody>
                    <a:bodyPr/>
                    <a:lstStyle/>
                    <a:p>
                      <a:pPr algn="ctr" fontAlgn="b"/>
                      <a:r>
                        <a:rPr lang="en-US" sz="2000" b="0" i="0" u="none" strike="noStrike">
                          <a:solidFill>
                            <a:srgbClr val="000000"/>
                          </a:solidFill>
                          <a:effectLst/>
                          <a:latin typeface="Times New Roman"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is-IS" sz="2000" b="0" i="0" u="none" strike="noStrike">
                          <a:solidFill>
                            <a:srgbClr val="000000"/>
                          </a:solidFill>
                          <a:effectLst/>
                          <a:latin typeface="Times New Roman" charset="0"/>
                        </a:rPr>
                        <a:t>223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330200">
                <a:tc>
                  <a:txBody>
                    <a:bodyPr/>
                    <a:lstStyle/>
                    <a:p>
                      <a:pPr algn="ctr" fontAlgn="b"/>
                      <a:r>
                        <a:rPr lang="is-IS" sz="2000" b="0" i="0" u="none" strike="noStrike">
                          <a:solidFill>
                            <a:srgbClr val="000000"/>
                          </a:solidFill>
                          <a:effectLst/>
                          <a:latin typeface="Times New Roman" charset="0"/>
                        </a:rPr>
                        <a:t>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is-IS" sz="2000" b="0" i="0" u="none" strike="noStrike">
                          <a:solidFill>
                            <a:srgbClr val="000000"/>
                          </a:solidFill>
                          <a:effectLst/>
                          <a:latin typeface="Times New Roman" charset="0"/>
                        </a:rPr>
                        <a:t>223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is-IS" sz="2000" b="0" i="0" u="none" strike="noStrike">
                          <a:solidFill>
                            <a:srgbClr val="000000"/>
                          </a:solidFill>
                          <a:effectLst/>
                          <a:latin typeface="Times New Roman" charset="0"/>
                        </a:rPr>
                        <a:t>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is-IS" sz="2000" b="0" i="0" u="none" strike="noStrike">
                          <a:solidFill>
                            <a:srgbClr val="000000"/>
                          </a:solidFill>
                          <a:effectLst/>
                          <a:latin typeface="Times New Roman" charset="0"/>
                        </a:rPr>
                        <a:t>542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en-US" sz="2000" b="0" i="0" u="none" strike="noStrike">
                          <a:solidFill>
                            <a:srgbClr val="000000"/>
                          </a:solidFill>
                          <a:effectLst/>
                          <a:latin typeface="Times New Roman"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is-IS" sz="2000" b="0" i="0" u="none" strike="noStrike">
                          <a:solidFill>
                            <a:srgbClr val="000000"/>
                          </a:solidFill>
                          <a:effectLst/>
                          <a:latin typeface="Times New Roman" charset="0"/>
                        </a:rPr>
                        <a:t>304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en-US" sz="2000" b="0" i="0" u="none" strike="noStrike">
                          <a:solidFill>
                            <a:srgbClr val="000000"/>
                          </a:solidFill>
                          <a:effectLst/>
                          <a:latin typeface="Times New Roman" charset="0"/>
                        </a:rPr>
                        <a:t>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cs-CZ" sz="2000" b="0" i="0" u="none" strike="noStrike">
                          <a:solidFill>
                            <a:srgbClr val="000000"/>
                          </a:solidFill>
                          <a:effectLst/>
                          <a:latin typeface="Times New Roman" charset="0"/>
                        </a:rPr>
                        <a:t>222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en-US" sz="2000" b="0" i="0" u="none" strike="noStrike">
                          <a:solidFill>
                            <a:srgbClr val="000000"/>
                          </a:solidFill>
                          <a:effectLst/>
                          <a:latin typeface="Times New Roman" charset="0"/>
                        </a:rPr>
                        <a:t>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is-IS" sz="2000" b="0" i="0" u="none" strike="noStrike">
                          <a:solidFill>
                            <a:srgbClr val="000000"/>
                          </a:solidFill>
                          <a:effectLst/>
                          <a:latin typeface="Times New Roman" charset="0"/>
                        </a:rPr>
                        <a:t>304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30200">
                <a:tc>
                  <a:txBody>
                    <a:bodyPr/>
                    <a:lstStyle/>
                    <a:p>
                      <a:pPr algn="ctr" fontAlgn="b"/>
                      <a:r>
                        <a:rPr lang="en-US" sz="2000" b="0" i="0" u="none" strike="noStrike">
                          <a:solidFill>
                            <a:srgbClr val="000000"/>
                          </a:solidFill>
                          <a:effectLst/>
                          <a:latin typeface="Times New Roman" charset="0"/>
                        </a:rPr>
                        <a:t>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fi-FI" sz="2000" b="0" i="0" u="none" strike="noStrike" dirty="0">
                          <a:solidFill>
                            <a:srgbClr val="000000"/>
                          </a:solidFill>
                          <a:effectLst/>
                          <a:latin typeface="Times New Roman" charset="0"/>
                        </a:rPr>
                        <a:t>302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70272" y="3447871"/>
            <a:ext cx="9073727" cy="830997"/>
          </a:xfrm>
          <a:prstGeom prst="rect">
            <a:avLst/>
          </a:prstGeom>
        </p:spPr>
        <p:txBody>
          <a:bodyPr wrap="square">
            <a:spAutoFit/>
          </a:bodyPr>
          <a:lstStyle/>
          <a:p>
            <a:r>
              <a:rPr lang="en-US" altLang="zh-CN">
                <a:ea typeface="宋体" charset="-122"/>
              </a:rPr>
              <a:t>all data is represented in terms of tuples (</a:t>
            </a:r>
            <a:r>
              <a:rPr lang="en-US" altLang="zh-CN">
                <a:solidFill>
                  <a:srgbClr val="FF0000"/>
                </a:solidFill>
                <a:ea typeface="宋体" charset="-122"/>
              </a:rPr>
              <a:t>records</a:t>
            </a:r>
            <a:r>
              <a:rPr lang="en-US" altLang="zh-CN">
                <a:ea typeface="宋体" charset="-122"/>
              </a:rPr>
              <a:t>), grouped into relations (</a:t>
            </a:r>
            <a:r>
              <a:rPr lang="en-US" altLang="zh-CN">
                <a:solidFill>
                  <a:srgbClr val="FF0000"/>
                </a:solidFill>
                <a:ea typeface="宋体" charset="-122"/>
              </a:rPr>
              <a:t>files</a:t>
            </a:r>
            <a:r>
              <a:rPr lang="en-US" altLang="zh-CN" smtClean="0">
                <a:ea typeface="宋体" charset="-122"/>
              </a:rPr>
              <a:t>)</a:t>
            </a:r>
            <a:endParaRPr lang="en-US" altLang="zh-CN" dirty="0">
              <a:ea typeface="宋体" charset="-122"/>
            </a:endParaRPr>
          </a:p>
        </p:txBody>
      </p:sp>
    </p:spTree>
    <p:extLst>
      <p:ext uri="{BB962C8B-B14F-4D97-AF65-F5344CB8AC3E}">
        <p14:creationId xmlns:p14="http://schemas.microsoft.com/office/powerpoint/2010/main" val="10264099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kumimoji="1" lang="en-US" altLang="zh-CN">
                <a:ea typeface="ＭＳ Ｐゴシック" charset="-128"/>
              </a:rPr>
              <a:t>Turing Award for DB People</a:t>
            </a:r>
            <a:endParaRPr kumimoji="1" lang="zh-CN" altLang="en-US">
              <a:ea typeface="ＭＳ Ｐゴシック" charset="-128"/>
            </a:endParaRPr>
          </a:p>
        </p:txBody>
      </p:sp>
      <p:pic>
        <p:nvPicPr>
          <p:cNvPr id="24579" name="Picture 4" descr="http://upload.wikimedia.org/wikipedia/commons/thumb/2/2c/Charles_Bachman_2012.jpg/220px-Charles_Bachman_20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76400"/>
            <a:ext cx="1839913"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矩形 4"/>
          <p:cNvSpPr>
            <a:spLocks noChangeArrowheads="1"/>
          </p:cNvSpPr>
          <p:nvPr/>
        </p:nvSpPr>
        <p:spPr bwMode="auto">
          <a:xfrm>
            <a:off x="-76200" y="4684713"/>
            <a:ext cx="19923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spcBef>
                <a:spcPct val="0"/>
              </a:spcBef>
              <a:buFontTx/>
              <a:buNone/>
            </a:pPr>
            <a:r>
              <a:rPr lang="en-US" altLang="zh-CN" sz="2400" b="1">
                <a:latin typeface="Arial" charset="0"/>
                <a:ea typeface="宋体" charset="-122"/>
              </a:rPr>
              <a:t>C. Bachman</a:t>
            </a:r>
          </a:p>
          <a:p>
            <a:pPr eaLnBrk="1" hangingPunct="1">
              <a:spcBef>
                <a:spcPct val="0"/>
              </a:spcBef>
              <a:buFontTx/>
              <a:buNone/>
            </a:pPr>
            <a:r>
              <a:rPr lang="en-US" altLang="zh-CN" sz="2400">
                <a:latin typeface="Arial" charset="0"/>
                <a:ea typeface="宋体" charset="-122"/>
              </a:rPr>
              <a:t>Dec 11, 1924</a:t>
            </a:r>
          </a:p>
          <a:p>
            <a:pPr eaLnBrk="1" hangingPunct="1">
              <a:spcBef>
                <a:spcPct val="0"/>
              </a:spcBef>
              <a:buFontTx/>
              <a:buNone/>
            </a:pPr>
            <a:endParaRPr lang="en-US" altLang="zh-CN" sz="2400" b="1">
              <a:solidFill>
                <a:srgbClr val="FF0000"/>
              </a:solidFill>
              <a:ea typeface="宋体" charset="-122"/>
            </a:endParaRPr>
          </a:p>
          <a:p>
            <a:pPr eaLnBrk="1" hangingPunct="1">
              <a:spcBef>
                <a:spcPct val="0"/>
              </a:spcBef>
              <a:buFontTx/>
              <a:buNone/>
            </a:pPr>
            <a:r>
              <a:rPr lang="en-US" altLang="zh-CN" sz="2400" b="1">
                <a:solidFill>
                  <a:srgbClr val="FF0000"/>
                </a:solidFill>
                <a:ea typeface="宋体" charset="-122"/>
              </a:rPr>
              <a:t>Turing Award</a:t>
            </a:r>
          </a:p>
          <a:p>
            <a:pPr eaLnBrk="1" hangingPunct="1">
              <a:spcBef>
                <a:spcPct val="0"/>
              </a:spcBef>
              <a:buFontTx/>
              <a:buNone/>
            </a:pPr>
            <a:r>
              <a:rPr lang="en-US" altLang="zh-CN" sz="2400" b="1">
                <a:solidFill>
                  <a:srgbClr val="FF0000"/>
                </a:solidFill>
                <a:ea typeface="宋体" charset="-122"/>
              </a:rPr>
              <a:t>1973  (age 49)</a:t>
            </a:r>
            <a:endParaRPr lang="en-US" altLang="zh-CN" sz="2400" b="1">
              <a:latin typeface="Arial" charset="0"/>
              <a:ea typeface="宋体" charset="-122"/>
            </a:endParaRPr>
          </a:p>
          <a:p>
            <a:pPr eaLnBrk="1" hangingPunct="1">
              <a:spcBef>
                <a:spcPct val="0"/>
              </a:spcBef>
              <a:buFontTx/>
              <a:buNone/>
            </a:pPr>
            <a:endParaRPr lang="en-US" altLang="zh-CN" sz="2400" b="1">
              <a:latin typeface="Arial" charset="0"/>
              <a:ea typeface="宋体" charset="-122"/>
            </a:endParaRPr>
          </a:p>
        </p:txBody>
      </p:sp>
      <p:sp>
        <p:nvSpPr>
          <p:cNvPr id="24581" name="矩形 1"/>
          <p:cNvSpPr>
            <a:spLocks noChangeArrowheads="1"/>
          </p:cNvSpPr>
          <p:nvPr/>
        </p:nvSpPr>
        <p:spPr bwMode="auto">
          <a:xfrm>
            <a:off x="2133600" y="4648200"/>
            <a:ext cx="21494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spcBef>
                <a:spcPct val="0"/>
              </a:spcBef>
              <a:buFontTx/>
              <a:buNone/>
            </a:pPr>
            <a:r>
              <a:rPr lang="en-US" altLang="zh-CN" sz="2400" b="1">
                <a:latin typeface="Arial" charset="0"/>
                <a:ea typeface="宋体" charset="-122"/>
              </a:rPr>
              <a:t>E.F. Codd</a:t>
            </a:r>
          </a:p>
          <a:p>
            <a:pPr eaLnBrk="1" hangingPunct="1">
              <a:spcBef>
                <a:spcPct val="0"/>
              </a:spcBef>
              <a:buFontTx/>
              <a:buNone/>
            </a:pPr>
            <a:r>
              <a:rPr lang="en-US" altLang="zh-CN" sz="2400">
                <a:latin typeface="Arial" charset="0"/>
                <a:ea typeface="宋体" charset="-122"/>
              </a:rPr>
              <a:t>Aug.23,1923</a:t>
            </a:r>
          </a:p>
          <a:p>
            <a:pPr eaLnBrk="1" hangingPunct="1">
              <a:spcBef>
                <a:spcPct val="0"/>
              </a:spcBef>
              <a:buFontTx/>
              <a:buNone/>
            </a:pPr>
            <a:r>
              <a:rPr lang="en-US" altLang="zh-CN" sz="2400">
                <a:latin typeface="Arial" charset="0"/>
                <a:ea typeface="宋体" charset="-122"/>
              </a:rPr>
              <a:t>Apr.18,2003</a:t>
            </a:r>
          </a:p>
          <a:p>
            <a:pPr eaLnBrk="1" hangingPunct="1">
              <a:spcBef>
                <a:spcPct val="0"/>
              </a:spcBef>
              <a:buFontTx/>
              <a:buNone/>
            </a:pPr>
            <a:r>
              <a:rPr lang="en-US" altLang="zh-CN" sz="2400" b="1">
                <a:solidFill>
                  <a:srgbClr val="FF0000"/>
                </a:solidFill>
                <a:ea typeface="宋体" charset="-122"/>
              </a:rPr>
              <a:t>Turing Award</a:t>
            </a:r>
          </a:p>
          <a:p>
            <a:pPr eaLnBrk="1" hangingPunct="1">
              <a:spcBef>
                <a:spcPct val="0"/>
              </a:spcBef>
              <a:buFontTx/>
              <a:buNone/>
            </a:pPr>
            <a:r>
              <a:rPr lang="en-US" altLang="zh-CN" sz="2400" b="1">
                <a:solidFill>
                  <a:srgbClr val="FF0000"/>
                </a:solidFill>
                <a:ea typeface="宋体" charset="-122"/>
              </a:rPr>
              <a:t>1981 (age 58)</a:t>
            </a:r>
            <a:endParaRPr lang="en-US" altLang="zh-CN" sz="2400" b="1">
              <a:latin typeface="Arial" charset="0"/>
              <a:ea typeface="宋体" charset="-122"/>
            </a:endParaRPr>
          </a:p>
          <a:p>
            <a:pPr eaLnBrk="1" hangingPunct="1">
              <a:spcBef>
                <a:spcPct val="0"/>
              </a:spcBef>
              <a:buFontTx/>
              <a:buNone/>
            </a:pPr>
            <a:r>
              <a:rPr lang="en-US" altLang="zh-CN" sz="2400" b="1">
                <a:solidFill>
                  <a:srgbClr val="FF0000"/>
                </a:solidFill>
                <a:ea typeface="宋体" charset="-122"/>
              </a:rPr>
              <a:t> </a:t>
            </a:r>
            <a:endParaRPr lang="zh-CN" altLang="en-US" sz="2400" b="1">
              <a:latin typeface="Arial" charset="0"/>
              <a:ea typeface="宋体" charset="-122"/>
            </a:endParaRPr>
          </a:p>
        </p:txBody>
      </p:sp>
      <p:pic>
        <p:nvPicPr>
          <p:cNvPr id="2458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676400"/>
            <a:ext cx="2386013"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Rectangle 5"/>
          <p:cNvSpPr>
            <a:spLocks noChangeArrowheads="1"/>
          </p:cNvSpPr>
          <p:nvPr/>
        </p:nvSpPr>
        <p:spPr bwMode="auto">
          <a:xfrm>
            <a:off x="4724400" y="4648200"/>
            <a:ext cx="2057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spcBef>
                <a:spcPct val="0"/>
              </a:spcBef>
              <a:buFontTx/>
              <a:buNone/>
            </a:pPr>
            <a:r>
              <a:rPr lang="en-US" altLang="zh-CN" sz="2400" b="1">
                <a:latin typeface="Arial" charset="0"/>
                <a:ea typeface="宋体" charset="-122"/>
              </a:rPr>
              <a:t>Jim Gray</a:t>
            </a:r>
          </a:p>
          <a:p>
            <a:pPr eaLnBrk="1" hangingPunct="1">
              <a:spcBef>
                <a:spcPct val="0"/>
              </a:spcBef>
              <a:buFontTx/>
              <a:buNone/>
            </a:pPr>
            <a:r>
              <a:rPr lang="en-US" altLang="zh-CN" sz="2400">
                <a:latin typeface="Arial" charset="0"/>
                <a:ea typeface="宋体" charset="-122"/>
              </a:rPr>
              <a:t>Jan 12, 1944</a:t>
            </a:r>
          </a:p>
          <a:p>
            <a:pPr eaLnBrk="1" hangingPunct="1">
              <a:spcBef>
                <a:spcPct val="0"/>
              </a:spcBef>
              <a:buFontTx/>
              <a:buNone/>
            </a:pPr>
            <a:r>
              <a:rPr lang="en-US" altLang="zh-CN" sz="2400">
                <a:latin typeface="Arial" charset="0"/>
                <a:ea typeface="宋体" charset="-122"/>
              </a:rPr>
              <a:t>Jan 28, 2007</a:t>
            </a:r>
          </a:p>
          <a:p>
            <a:pPr eaLnBrk="1" hangingPunct="1">
              <a:spcBef>
                <a:spcPct val="0"/>
              </a:spcBef>
              <a:buFontTx/>
              <a:buNone/>
            </a:pPr>
            <a:r>
              <a:rPr lang="en-US" altLang="zh-CN" sz="2400" b="1">
                <a:solidFill>
                  <a:srgbClr val="FF0000"/>
                </a:solidFill>
                <a:ea typeface="宋体" charset="-122"/>
              </a:rPr>
              <a:t>Turing Award</a:t>
            </a:r>
          </a:p>
          <a:p>
            <a:pPr eaLnBrk="1" hangingPunct="1">
              <a:spcBef>
                <a:spcPct val="0"/>
              </a:spcBef>
              <a:buFontTx/>
              <a:buNone/>
            </a:pPr>
            <a:r>
              <a:rPr lang="en-US" altLang="zh-CN" sz="2400" b="1">
                <a:solidFill>
                  <a:srgbClr val="FF0000"/>
                </a:solidFill>
                <a:ea typeface="宋体" charset="-122"/>
              </a:rPr>
              <a:t>1998  (age 54)</a:t>
            </a:r>
            <a:endParaRPr lang="en-US" altLang="zh-CN" sz="2400" b="1">
              <a:latin typeface="Arial" charset="0"/>
              <a:ea typeface="宋体" charset="-122"/>
            </a:endParaRPr>
          </a:p>
          <a:p>
            <a:pPr eaLnBrk="1" hangingPunct="1">
              <a:spcBef>
                <a:spcPct val="0"/>
              </a:spcBef>
              <a:buFontTx/>
              <a:buNone/>
            </a:pPr>
            <a:endParaRPr lang="en-US" altLang="zh-CN" sz="2400">
              <a:latin typeface="Arial" charset="0"/>
              <a:ea typeface="宋体" charset="-122"/>
            </a:endParaRPr>
          </a:p>
        </p:txBody>
      </p:sp>
      <p:pic>
        <p:nvPicPr>
          <p:cNvPr id="24584" name="图片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flipH="1">
            <a:off x="4835029" y="1676400"/>
            <a:ext cx="1718171"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矩形 4"/>
          <p:cNvSpPr>
            <a:spLocks noChangeArrowheads="1"/>
          </p:cNvSpPr>
          <p:nvPr/>
        </p:nvSpPr>
        <p:spPr bwMode="auto">
          <a:xfrm>
            <a:off x="6781800" y="4648200"/>
            <a:ext cx="2438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spcBef>
                <a:spcPct val="0"/>
              </a:spcBef>
              <a:buFontTx/>
              <a:buNone/>
            </a:pPr>
            <a:r>
              <a:rPr lang="en-US" altLang="zh-CN" sz="2400" b="1" dirty="0">
                <a:latin typeface="Arial" charset="0"/>
              </a:rPr>
              <a:t>M. </a:t>
            </a:r>
            <a:r>
              <a:rPr lang="en-US" altLang="zh-CN" sz="2400" b="1" dirty="0" err="1">
                <a:latin typeface="Arial" charset="0"/>
              </a:rPr>
              <a:t>Stonebraker</a:t>
            </a:r>
            <a:r>
              <a:rPr lang="en-US" altLang="zh-CN" sz="2400" dirty="0">
                <a:latin typeface="Arial" charset="0"/>
              </a:rPr>
              <a:t> </a:t>
            </a:r>
          </a:p>
          <a:p>
            <a:pPr eaLnBrk="1" hangingPunct="1">
              <a:spcBef>
                <a:spcPct val="0"/>
              </a:spcBef>
              <a:buFontTx/>
              <a:buNone/>
            </a:pPr>
            <a:r>
              <a:rPr lang="en-US" altLang="zh-CN" sz="2400" dirty="0">
                <a:latin typeface="Arial" charset="0"/>
                <a:ea typeface="宋体" charset="-122"/>
              </a:rPr>
              <a:t>Oct 11, 1943</a:t>
            </a:r>
          </a:p>
          <a:p>
            <a:pPr eaLnBrk="1" hangingPunct="1">
              <a:spcBef>
                <a:spcPct val="0"/>
              </a:spcBef>
              <a:buFontTx/>
              <a:buNone/>
            </a:pPr>
            <a:endParaRPr lang="en-US" altLang="zh-CN" sz="2400" dirty="0">
              <a:latin typeface="Arial" charset="0"/>
              <a:ea typeface="宋体" charset="-122"/>
            </a:endParaRPr>
          </a:p>
          <a:p>
            <a:pPr eaLnBrk="1" hangingPunct="1">
              <a:spcBef>
                <a:spcPct val="0"/>
              </a:spcBef>
              <a:buFontTx/>
              <a:buNone/>
            </a:pPr>
            <a:r>
              <a:rPr lang="en-US" altLang="zh-CN" sz="2400" b="1" dirty="0">
                <a:solidFill>
                  <a:srgbClr val="FF0000"/>
                </a:solidFill>
                <a:ea typeface="宋体" charset="-122"/>
              </a:rPr>
              <a:t>Turing Award</a:t>
            </a:r>
          </a:p>
          <a:p>
            <a:pPr eaLnBrk="1" hangingPunct="1">
              <a:spcBef>
                <a:spcPct val="0"/>
              </a:spcBef>
              <a:buFontTx/>
              <a:buNone/>
            </a:pPr>
            <a:r>
              <a:rPr lang="en-US" altLang="zh-CN" sz="2400" b="1" dirty="0">
                <a:solidFill>
                  <a:srgbClr val="FF0000"/>
                </a:solidFill>
                <a:ea typeface="宋体" charset="-122"/>
              </a:rPr>
              <a:t>2014 (age 71)</a:t>
            </a:r>
            <a:endParaRPr lang="en-US" altLang="zh-CN" sz="2400" b="1" dirty="0">
              <a:latin typeface="Arial" charset="0"/>
              <a:ea typeface="宋体" charset="-122"/>
            </a:endParaRPr>
          </a:p>
          <a:p>
            <a:pPr eaLnBrk="1" hangingPunct="1">
              <a:spcBef>
                <a:spcPct val="0"/>
              </a:spcBef>
              <a:buFontTx/>
              <a:buNone/>
            </a:pPr>
            <a:endParaRPr lang="en-US" altLang="zh-CN" sz="2400" dirty="0">
              <a:latin typeface="Arial" charset="0"/>
              <a:ea typeface="宋体" charset="-122"/>
            </a:endParaRPr>
          </a:p>
        </p:txBody>
      </p:sp>
      <p:pic>
        <p:nvPicPr>
          <p:cNvPr id="24586"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1695450"/>
            <a:ext cx="22860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fld id="{B2951B80-3F92-8F46-AD94-4C343E34AA0F}" type="slidenum">
              <a:rPr lang="en-US" altLang="en-US" smtClean="0"/>
              <a:pPr/>
              <a:t>3</a:t>
            </a:fld>
            <a:endParaRPr lang="en-CA" altLang="zh-CN" dirty="0"/>
          </a:p>
        </p:txBody>
      </p:sp>
    </p:spTree>
    <p:extLst>
      <p:ext uri="{BB962C8B-B14F-4D97-AF65-F5344CB8AC3E}">
        <p14:creationId xmlns:p14="http://schemas.microsoft.com/office/powerpoint/2010/main" val="19887690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5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5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5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P spid="24581" grpId="0"/>
      <p:bldP spid="24583" grpId="0"/>
      <p:bldP spid="2458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r>
              <a:rPr lang="en-US" altLang="zh-CN" dirty="0">
                <a:ea typeface="宋体" charset="-122"/>
              </a:rPr>
              <a:t>Relational </a:t>
            </a:r>
            <a:r>
              <a:rPr lang="en-US" altLang="zh-CN" dirty="0" smtClean="0">
                <a:ea typeface="宋体" charset="-122"/>
              </a:rPr>
              <a:t>Model</a:t>
            </a:r>
            <a:endParaRPr lang="en-US" altLang="zh-CN" dirty="0">
              <a:ea typeface="宋体" charset="-122"/>
            </a:endParaRPr>
          </a:p>
        </p:txBody>
      </p:sp>
      <p:sp>
        <p:nvSpPr>
          <p:cNvPr id="7171" name="Rectangle 3"/>
          <p:cNvSpPr>
            <a:spLocks noGrp="1" noChangeArrowheads="1"/>
          </p:cNvSpPr>
          <p:nvPr>
            <p:ph type="body" idx="1"/>
          </p:nvPr>
        </p:nvSpPr>
        <p:spPr>
          <a:xfrm>
            <a:off x="2363788" y="990600"/>
            <a:ext cx="6627812" cy="5181600"/>
          </a:xfrm>
        </p:spPr>
        <p:txBody>
          <a:bodyPr/>
          <a:lstStyle/>
          <a:p>
            <a:r>
              <a:rPr lang="en-US" altLang="zh-CN" sz="2400" dirty="0">
                <a:ea typeface="宋体" charset="-122"/>
              </a:rPr>
              <a:t>IBM refused to implement the relational model in order to preserve revenue from </a:t>
            </a:r>
            <a:r>
              <a:rPr lang="en-US" altLang="zh-CN" sz="2400" b="1" dirty="0">
                <a:solidFill>
                  <a:srgbClr val="0000FF"/>
                </a:solidFill>
                <a:ea typeface="宋体" charset="-122"/>
              </a:rPr>
              <a:t>IMS/DB</a:t>
            </a:r>
            <a:r>
              <a:rPr lang="en-US" altLang="zh-CN" sz="2400" dirty="0">
                <a:ea typeface="宋体" charset="-122"/>
              </a:rPr>
              <a:t>.</a:t>
            </a:r>
          </a:p>
          <a:p>
            <a:r>
              <a:rPr lang="en-US" altLang="zh-CN" sz="2400" dirty="0" err="1">
                <a:ea typeface="宋体" charset="-122"/>
              </a:rPr>
              <a:t>Codd</a:t>
            </a:r>
            <a:r>
              <a:rPr lang="en-US" altLang="zh-CN" sz="2400" dirty="0">
                <a:ea typeface="宋体" charset="-122"/>
              </a:rPr>
              <a:t> then showed IBM customers the potential of the implementation of its model, and they in turn pressured IBM.</a:t>
            </a:r>
          </a:p>
          <a:p>
            <a:r>
              <a:rPr lang="en-US" altLang="zh-CN" sz="2400" dirty="0">
                <a:ea typeface="宋体" charset="-122"/>
              </a:rPr>
              <a:t>Continued to develop and extend his relational model</a:t>
            </a:r>
          </a:p>
          <a:p>
            <a:r>
              <a:rPr lang="en-US" altLang="zh-CN" sz="2400" dirty="0">
                <a:ea typeface="宋体" charset="-122"/>
              </a:rPr>
              <a:t>IBM included in its Future Systems project a </a:t>
            </a:r>
            <a:r>
              <a:rPr lang="en-US" altLang="zh-CN" sz="2400" b="1" dirty="0">
                <a:solidFill>
                  <a:srgbClr val="0000FF"/>
                </a:solidFill>
                <a:ea typeface="宋体" charset="-122"/>
              </a:rPr>
              <a:t>System R</a:t>
            </a:r>
            <a:r>
              <a:rPr lang="en-US" altLang="zh-CN" sz="2400" dirty="0">
                <a:ea typeface="宋体" charset="-122"/>
              </a:rPr>
              <a:t> subproject in 1974, but put in charge of it developers who were not thoroughly familiar with </a:t>
            </a:r>
            <a:r>
              <a:rPr lang="en-US" altLang="zh-CN" sz="2400" dirty="0" err="1">
                <a:ea typeface="宋体" charset="-122"/>
              </a:rPr>
              <a:t>Codd's</a:t>
            </a:r>
            <a:r>
              <a:rPr lang="en-US" altLang="zh-CN" sz="2400" dirty="0">
                <a:ea typeface="宋体" charset="-122"/>
              </a:rPr>
              <a:t> ideas, and isolated the team from </a:t>
            </a:r>
            <a:r>
              <a:rPr lang="en-US" altLang="zh-CN" sz="2400" dirty="0" err="1">
                <a:ea typeface="宋体" charset="-122"/>
              </a:rPr>
              <a:t>Codd</a:t>
            </a:r>
            <a:r>
              <a:rPr lang="en-US" altLang="zh-CN" sz="2400" dirty="0">
                <a:ea typeface="宋体" charset="-122"/>
              </a:rPr>
              <a:t>.</a:t>
            </a:r>
          </a:p>
          <a:p>
            <a:endParaRPr lang="en-US" altLang="zh-CN" sz="2400" dirty="0">
              <a:ea typeface="宋体" charset="-122"/>
            </a:endParaRPr>
          </a:p>
        </p:txBody>
      </p:sp>
      <p:sp>
        <p:nvSpPr>
          <p:cNvPr id="57348" name="矩形 1"/>
          <p:cNvSpPr>
            <a:spLocks noChangeArrowheads="1"/>
          </p:cNvSpPr>
          <p:nvPr/>
        </p:nvSpPr>
        <p:spPr bwMode="auto">
          <a:xfrm>
            <a:off x="152400" y="3886200"/>
            <a:ext cx="22494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spcBef>
                <a:spcPct val="0"/>
              </a:spcBef>
              <a:buFontTx/>
              <a:buNone/>
            </a:pPr>
            <a:r>
              <a:rPr lang="en-US" altLang="zh-CN" sz="2400" b="1">
                <a:latin typeface="Arial" charset="0"/>
                <a:ea typeface="宋体" charset="-122"/>
              </a:rPr>
              <a:t>Edgar F. Codd</a:t>
            </a:r>
          </a:p>
          <a:p>
            <a:pPr eaLnBrk="1" hangingPunct="1">
              <a:spcBef>
                <a:spcPct val="0"/>
              </a:spcBef>
              <a:buFontTx/>
              <a:buNone/>
            </a:pPr>
            <a:r>
              <a:rPr lang="en-US" altLang="zh-CN" sz="2400">
                <a:latin typeface="Arial" charset="0"/>
                <a:ea typeface="宋体" charset="-122"/>
              </a:rPr>
              <a:t>Aug.23,1923</a:t>
            </a:r>
          </a:p>
          <a:p>
            <a:pPr eaLnBrk="1" hangingPunct="1">
              <a:spcBef>
                <a:spcPct val="0"/>
              </a:spcBef>
              <a:buFontTx/>
              <a:buNone/>
            </a:pPr>
            <a:r>
              <a:rPr lang="en-US" altLang="zh-CN" sz="2400">
                <a:latin typeface="Arial" charset="0"/>
                <a:ea typeface="宋体" charset="-122"/>
              </a:rPr>
              <a:t>Apr.18,2003</a:t>
            </a:r>
            <a:r>
              <a:rPr lang="en-US" altLang="zh-CN" sz="2400" b="1">
                <a:latin typeface="Arial" charset="0"/>
                <a:ea typeface="宋体" charset="-122"/>
              </a:rPr>
              <a:t> </a:t>
            </a:r>
            <a:endParaRPr lang="zh-CN" altLang="en-US" sz="2400" b="1">
              <a:latin typeface="Arial" charset="0"/>
              <a:ea typeface="宋体" charset="-122"/>
            </a:endParaRPr>
          </a:p>
        </p:txBody>
      </p:sp>
      <p:pic>
        <p:nvPicPr>
          <p:cNvPr id="57349"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1371600"/>
            <a:ext cx="20320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fld id="{B2951B80-3F92-8F46-AD94-4C343E34AA0F}" type="slidenum">
              <a:rPr lang="en-US" altLang="en-US" smtClean="0"/>
              <a:pPr/>
              <a:t>30</a:t>
            </a:fld>
            <a:endParaRPr lang="en-CA" altLang="zh-CN" dirty="0"/>
          </a:p>
        </p:txBody>
      </p:sp>
    </p:spTree>
    <p:extLst>
      <p:ext uri="{BB962C8B-B14F-4D97-AF65-F5344CB8AC3E}">
        <p14:creationId xmlns:p14="http://schemas.microsoft.com/office/powerpoint/2010/main" val="171181582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r>
              <a:rPr lang="en-US" altLang="zh-CN">
                <a:ea typeface="宋体" charset="-122"/>
              </a:rPr>
              <a:t>Relational Databases</a:t>
            </a:r>
          </a:p>
        </p:txBody>
      </p:sp>
      <p:sp>
        <p:nvSpPr>
          <p:cNvPr id="8195" name="Rectangle 3"/>
          <p:cNvSpPr>
            <a:spLocks noGrp="1" noChangeArrowheads="1"/>
          </p:cNvSpPr>
          <p:nvPr>
            <p:ph type="body" idx="1"/>
          </p:nvPr>
        </p:nvSpPr>
        <p:spPr>
          <a:xfrm>
            <a:off x="2438400" y="990600"/>
            <a:ext cx="6705600" cy="4953000"/>
          </a:xfrm>
        </p:spPr>
        <p:txBody>
          <a:bodyPr/>
          <a:lstStyle/>
          <a:p>
            <a:r>
              <a:rPr lang="en-US" altLang="zh-CN" sz="2400" dirty="0">
                <a:ea typeface="宋体" charset="-122"/>
              </a:rPr>
              <a:t>They did not use </a:t>
            </a:r>
            <a:r>
              <a:rPr lang="en-US" altLang="zh-CN" sz="2400" dirty="0" err="1">
                <a:ea typeface="宋体" charset="-122"/>
              </a:rPr>
              <a:t>Codd's</a:t>
            </a:r>
            <a:r>
              <a:rPr lang="en-US" altLang="zh-CN" sz="2400" dirty="0">
                <a:ea typeface="宋体" charset="-122"/>
              </a:rPr>
              <a:t> own Alpha language but created a non-relational one, SEQUEL(SQL), which has since become the standard relational database language.</a:t>
            </a:r>
          </a:p>
          <a:p>
            <a:r>
              <a:rPr lang="en-US" altLang="zh-CN" sz="2400" b="1" dirty="0">
                <a:solidFill>
                  <a:srgbClr val="0000FF"/>
                </a:solidFill>
                <a:ea typeface="宋体" charset="-122"/>
              </a:rPr>
              <a:t>System R</a:t>
            </a:r>
            <a:r>
              <a:rPr lang="en-US" altLang="zh-CN" sz="2400" dirty="0">
                <a:ea typeface="宋体" charset="-122"/>
              </a:rPr>
              <a:t> with SQL started in </a:t>
            </a:r>
            <a:r>
              <a:rPr lang="en-US" altLang="zh-CN" sz="2400" dirty="0">
                <a:solidFill>
                  <a:srgbClr val="C00000"/>
                </a:solidFill>
                <a:ea typeface="宋体" charset="-122"/>
              </a:rPr>
              <a:t>1974</a:t>
            </a:r>
            <a:r>
              <a:rPr lang="en-US" altLang="zh-CN" sz="2400" dirty="0">
                <a:ea typeface="宋体" charset="-122"/>
              </a:rPr>
              <a:t> and finished in </a:t>
            </a:r>
            <a:r>
              <a:rPr lang="en-US" altLang="zh-CN" sz="2400" dirty="0">
                <a:solidFill>
                  <a:srgbClr val="C00000"/>
                </a:solidFill>
                <a:ea typeface="宋体" charset="-122"/>
              </a:rPr>
              <a:t>1977 </a:t>
            </a:r>
            <a:r>
              <a:rPr lang="en-US" altLang="zh-CN" sz="2400" dirty="0">
                <a:ea typeface="宋体" charset="-122"/>
              </a:rPr>
              <a:t>as a prototype. Commercial products SQL/DS(1983) and  DB2 (1983) for its mainframe computers</a:t>
            </a:r>
          </a:p>
          <a:p>
            <a:r>
              <a:rPr lang="en-US" altLang="zh-CN" sz="2400" dirty="0">
                <a:ea typeface="宋体" charset="-122"/>
              </a:rPr>
              <a:t>Received </a:t>
            </a:r>
            <a:r>
              <a:rPr lang="en-US" altLang="zh-CN" sz="2400" b="1" dirty="0">
                <a:solidFill>
                  <a:srgbClr val="FF0000"/>
                </a:solidFill>
                <a:ea typeface="宋体" charset="-122"/>
              </a:rPr>
              <a:t>ACM’s Turing Award </a:t>
            </a:r>
            <a:r>
              <a:rPr lang="en-US" altLang="zh-CN" sz="2400" dirty="0">
                <a:ea typeface="宋体" charset="-122"/>
              </a:rPr>
              <a:t>in 1981 when 58</a:t>
            </a:r>
          </a:p>
          <a:p>
            <a:endParaRPr lang="en-US" altLang="zh-CN" sz="2400" dirty="0">
              <a:ea typeface="宋体" charset="-122"/>
            </a:endParaRPr>
          </a:p>
        </p:txBody>
      </p:sp>
      <p:sp>
        <p:nvSpPr>
          <p:cNvPr id="59396" name="矩形 1"/>
          <p:cNvSpPr>
            <a:spLocks noChangeArrowheads="1"/>
          </p:cNvSpPr>
          <p:nvPr/>
        </p:nvSpPr>
        <p:spPr bwMode="auto">
          <a:xfrm>
            <a:off x="152400" y="3886200"/>
            <a:ext cx="22669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spcBef>
                <a:spcPct val="0"/>
              </a:spcBef>
              <a:buFontTx/>
              <a:buNone/>
            </a:pPr>
            <a:r>
              <a:rPr lang="en-US" altLang="zh-CN" sz="2400" b="1">
                <a:latin typeface="Arial" charset="0"/>
                <a:ea typeface="宋体" charset="-122"/>
              </a:rPr>
              <a:t>Edgar F. Codd</a:t>
            </a:r>
          </a:p>
          <a:p>
            <a:pPr eaLnBrk="1" hangingPunct="1">
              <a:spcBef>
                <a:spcPct val="0"/>
              </a:spcBef>
              <a:buFontTx/>
              <a:buNone/>
            </a:pPr>
            <a:r>
              <a:rPr lang="en-US" altLang="zh-CN" sz="2400">
                <a:latin typeface="Arial" charset="0"/>
                <a:ea typeface="宋体" charset="-122"/>
              </a:rPr>
              <a:t>Aug.23,1923</a:t>
            </a:r>
          </a:p>
          <a:p>
            <a:pPr eaLnBrk="1" hangingPunct="1">
              <a:spcBef>
                <a:spcPct val="0"/>
              </a:spcBef>
              <a:buFontTx/>
              <a:buNone/>
            </a:pPr>
            <a:r>
              <a:rPr lang="en-US" altLang="zh-CN" sz="2400">
                <a:latin typeface="Arial" charset="0"/>
                <a:ea typeface="宋体" charset="-122"/>
              </a:rPr>
              <a:t>Apr.18,2003</a:t>
            </a:r>
            <a:r>
              <a:rPr lang="en-US" altLang="zh-CN" sz="2400" b="1">
                <a:latin typeface="Arial" charset="0"/>
                <a:ea typeface="宋体" charset="-122"/>
              </a:rPr>
              <a:t> </a:t>
            </a:r>
            <a:endParaRPr lang="zh-CN" altLang="en-US" sz="2400" b="1">
              <a:latin typeface="Arial" charset="0"/>
              <a:ea typeface="宋体" charset="-122"/>
            </a:endParaRPr>
          </a:p>
        </p:txBody>
      </p:sp>
      <p:pic>
        <p:nvPicPr>
          <p:cNvPr id="5939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1371600"/>
            <a:ext cx="20320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fld id="{B2951B80-3F92-8F46-AD94-4C343E34AA0F}" type="slidenum">
              <a:rPr lang="en-US" altLang="en-US" smtClean="0"/>
              <a:pPr/>
              <a:t>31</a:t>
            </a:fld>
            <a:endParaRPr lang="en-CA" altLang="zh-CN" dirty="0"/>
          </a:p>
        </p:txBody>
      </p:sp>
    </p:spTree>
    <p:extLst>
      <p:ext uri="{BB962C8B-B14F-4D97-AF65-F5344CB8AC3E}">
        <p14:creationId xmlns:p14="http://schemas.microsoft.com/office/powerpoint/2010/main" val="155388202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r>
              <a:rPr lang="en-US" altLang="zh-CN">
                <a:ea typeface="宋体" charset="-122"/>
              </a:rPr>
              <a:t>Relational Databases</a:t>
            </a:r>
          </a:p>
        </p:txBody>
      </p:sp>
      <p:sp>
        <p:nvSpPr>
          <p:cNvPr id="9219" name="Rectangle 3"/>
          <p:cNvSpPr>
            <a:spLocks noGrp="1" noChangeArrowheads="1"/>
          </p:cNvSpPr>
          <p:nvPr>
            <p:ph type="body" idx="1"/>
          </p:nvPr>
        </p:nvSpPr>
        <p:spPr>
          <a:xfrm>
            <a:off x="2438400" y="990600"/>
            <a:ext cx="6553200" cy="5638800"/>
          </a:xfrm>
        </p:spPr>
        <p:txBody>
          <a:bodyPr/>
          <a:lstStyle/>
          <a:p>
            <a:r>
              <a:rPr lang="en-US" altLang="zh-CN" sz="2400" dirty="0">
                <a:ea typeface="宋体" charset="-122"/>
              </a:rPr>
              <a:t>As the relational model started to become fashionable in the early 1980s, he fought a sometimes bitter campaign to prevent the term being misused by database vendors who had merely added a relational veneer to older technology. As part of this campaign, he published his </a:t>
            </a:r>
            <a:r>
              <a:rPr lang="en-US" altLang="zh-CN" sz="2400" dirty="0">
                <a:solidFill>
                  <a:srgbClr val="C00000"/>
                </a:solidFill>
                <a:ea typeface="宋体" charset="-122"/>
              </a:rPr>
              <a:t>12 rules </a:t>
            </a:r>
            <a:r>
              <a:rPr lang="en-US" altLang="zh-CN" sz="2400" dirty="0">
                <a:ea typeface="宋体" charset="-122"/>
              </a:rPr>
              <a:t>to define what constituted a relational database. </a:t>
            </a:r>
          </a:p>
          <a:p>
            <a:r>
              <a:rPr lang="en-US" altLang="zh-CN" sz="2400" dirty="0">
                <a:ea typeface="宋体" charset="-122"/>
              </a:rPr>
              <a:t>This made his position in IBM increasingly difficult, so he left to form his own consulting company with Chris Date and others</a:t>
            </a:r>
          </a:p>
          <a:p>
            <a:r>
              <a:rPr lang="en-US" altLang="en-US" sz="2400" dirty="0">
                <a:ea typeface="ＭＳ Ｐゴシック" charset="-128"/>
              </a:rPr>
              <a:t>He died of heart failure at his home in Williams Island, Florida, at the age of 79 on 18 April 2003</a:t>
            </a:r>
            <a:endParaRPr lang="en-US" altLang="zh-CN" sz="2400" dirty="0">
              <a:ea typeface="宋体" charset="-122"/>
            </a:endParaRPr>
          </a:p>
        </p:txBody>
      </p:sp>
      <p:sp>
        <p:nvSpPr>
          <p:cNvPr id="61444" name="矩形 1"/>
          <p:cNvSpPr>
            <a:spLocks noChangeArrowheads="1"/>
          </p:cNvSpPr>
          <p:nvPr/>
        </p:nvSpPr>
        <p:spPr bwMode="auto">
          <a:xfrm>
            <a:off x="152400" y="3886200"/>
            <a:ext cx="22494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spcBef>
                <a:spcPct val="0"/>
              </a:spcBef>
              <a:buFontTx/>
              <a:buNone/>
            </a:pPr>
            <a:r>
              <a:rPr lang="en-US" altLang="zh-CN" sz="2400" b="1">
                <a:latin typeface="Arial" charset="0"/>
                <a:ea typeface="宋体" charset="-122"/>
              </a:rPr>
              <a:t>Edgar F. Codd</a:t>
            </a:r>
          </a:p>
          <a:p>
            <a:pPr eaLnBrk="1" hangingPunct="1">
              <a:spcBef>
                <a:spcPct val="0"/>
              </a:spcBef>
              <a:buFontTx/>
              <a:buNone/>
            </a:pPr>
            <a:r>
              <a:rPr lang="en-US" altLang="zh-CN" sz="2400">
                <a:latin typeface="Arial" charset="0"/>
                <a:ea typeface="宋体" charset="-122"/>
              </a:rPr>
              <a:t>Aug.23,1923</a:t>
            </a:r>
          </a:p>
          <a:p>
            <a:pPr eaLnBrk="1" hangingPunct="1">
              <a:spcBef>
                <a:spcPct val="0"/>
              </a:spcBef>
              <a:buFontTx/>
              <a:buNone/>
            </a:pPr>
            <a:r>
              <a:rPr lang="en-US" altLang="zh-CN" sz="2400">
                <a:latin typeface="Arial" charset="0"/>
                <a:ea typeface="宋体" charset="-122"/>
              </a:rPr>
              <a:t>Apr.18,2003</a:t>
            </a:r>
            <a:r>
              <a:rPr lang="en-US" altLang="zh-CN" sz="2400" b="1">
                <a:latin typeface="Arial" charset="0"/>
                <a:ea typeface="宋体" charset="-122"/>
              </a:rPr>
              <a:t> </a:t>
            </a:r>
            <a:endParaRPr lang="zh-CN" altLang="en-US" sz="2400" b="1">
              <a:latin typeface="Arial" charset="0"/>
              <a:ea typeface="宋体" charset="-122"/>
            </a:endParaRPr>
          </a:p>
        </p:txBody>
      </p:sp>
      <p:pic>
        <p:nvPicPr>
          <p:cNvPr id="6144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1371600"/>
            <a:ext cx="20320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fld id="{B2951B80-3F92-8F46-AD94-4C343E34AA0F}" type="slidenum">
              <a:rPr lang="en-US" altLang="en-US" smtClean="0"/>
              <a:pPr/>
              <a:t>32</a:t>
            </a:fld>
            <a:endParaRPr lang="en-CA" altLang="zh-CN" dirty="0"/>
          </a:p>
        </p:txBody>
      </p:sp>
    </p:spTree>
    <p:extLst>
      <p:ext uri="{BB962C8B-B14F-4D97-AF65-F5344CB8AC3E}">
        <p14:creationId xmlns:p14="http://schemas.microsoft.com/office/powerpoint/2010/main" val="73196673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p:txBody>
          <a:bodyPr/>
          <a:lstStyle/>
          <a:p>
            <a:r>
              <a:rPr lang="en-US" altLang="zh-CN" dirty="0">
                <a:ea typeface="ＭＳ Ｐゴシック" charset="-128"/>
              </a:rPr>
              <a:t>Michael </a:t>
            </a:r>
            <a:r>
              <a:rPr lang="en-US" altLang="zh-CN" dirty="0" err="1">
                <a:ea typeface="ＭＳ Ｐゴシック" charset="-128"/>
              </a:rPr>
              <a:t>Stonebraker</a:t>
            </a:r>
            <a:r>
              <a:rPr lang="en-US" altLang="zh-CN" dirty="0">
                <a:ea typeface="ＭＳ Ｐゴシック" charset="-128"/>
              </a:rPr>
              <a:t> </a:t>
            </a:r>
            <a:endParaRPr lang="zh-CN" altLang="en-US" dirty="0">
              <a:ea typeface="宋体" charset="-122"/>
            </a:endParaRPr>
          </a:p>
        </p:txBody>
      </p:sp>
      <p:sp>
        <p:nvSpPr>
          <p:cNvPr id="4099" name="内容占位符 2"/>
          <p:cNvSpPr>
            <a:spLocks noGrp="1"/>
          </p:cNvSpPr>
          <p:nvPr>
            <p:ph idx="1"/>
          </p:nvPr>
        </p:nvSpPr>
        <p:spPr>
          <a:xfrm>
            <a:off x="2514601" y="990600"/>
            <a:ext cx="6629400" cy="5257800"/>
          </a:xfrm>
        </p:spPr>
        <p:txBody>
          <a:bodyPr/>
          <a:lstStyle/>
          <a:p>
            <a:r>
              <a:rPr lang="en-US" altLang="zh-CN" sz="2400" dirty="0">
                <a:ea typeface="宋体" charset="-122"/>
              </a:rPr>
              <a:t>A bachelor’s degree in </a:t>
            </a:r>
            <a:r>
              <a:rPr lang="en-US" altLang="zh-CN" sz="2400" dirty="0">
                <a:solidFill>
                  <a:srgbClr val="FF0000"/>
                </a:solidFill>
                <a:ea typeface="宋体" charset="-122"/>
              </a:rPr>
              <a:t>Electrical Engineering </a:t>
            </a:r>
            <a:r>
              <a:rPr lang="en-US" altLang="zh-CN" sz="2400" dirty="0">
                <a:ea typeface="宋体" charset="-122"/>
              </a:rPr>
              <a:t>from Princeton University in 1965</a:t>
            </a:r>
          </a:p>
          <a:p>
            <a:r>
              <a:rPr lang="en-US" altLang="zh-CN" sz="2400" dirty="0">
                <a:ea typeface="宋体" charset="-122"/>
              </a:rPr>
              <a:t>A master’s degree and </a:t>
            </a:r>
            <a:r>
              <a:rPr lang="en-US" altLang="zh-CN" sz="2400" dirty="0" err="1">
                <a:ea typeface="宋体" charset="-122"/>
              </a:rPr>
              <a:t>Ph.D</a:t>
            </a:r>
            <a:r>
              <a:rPr lang="en-US" altLang="zh-CN" sz="2400" dirty="0">
                <a:ea typeface="宋体" charset="-122"/>
              </a:rPr>
              <a:t> in </a:t>
            </a:r>
            <a:r>
              <a:rPr lang="en-US" altLang="zh-CN" sz="2400" dirty="0">
                <a:solidFill>
                  <a:srgbClr val="FF0000"/>
                </a:solidFill>
                <a:ea typeface="宋体" charset="-122"/>
              </a:rPr>
              <a:t>Computer Science</a:t>
            </a:r>
            <a:r>
              <a:rPr lang="en-US" altLang="zh-CN" sz="2400" dirty="0">
                <a:ea typeface="宋体" charset="-122"/>
              </a:rPr>
              <a:t> from the University of Michigan in 1967 and 1971</a:t>
            </a:r>
          </a:p>
          <a:p>
            <a:r>
              <a:rPr lang="en-US" altLang="zh-CN" sz="2400" dirty="0">
                <a:ea typeface="宋体" charset="-122"/>
              </a:rPr>
              <a:t>Joined UC Berkeley as an assistant professor in 1971 </a:t>
            </a:r>
          </a:p>
          <a:p>
            <a:r>
              <a:rPr lang="en-US" altLang="zh-CN" sz="2400" dirty="0">
                <a:ea typeface="ＭＳ Ｐゴシック" charset="-128"/>
              </a:rPr>
              <a:t>Started to work on the relational database system </a:t>
            </a:r>
            <a:r>
              <a:rPr lang="en-US" altLang="zh-CN" sz="2400" b="1" dirty="0">
                <a:solidFill>
                  <a:srgbClr val="0000FF"/>
                </a:solidFill>
                <a:ea typeface="ＭＳ Ｐゴシック" charset="-128"/>
              </a:rPr>
              <a:t>Ingres</a:t>
            </a:r>
            <a:r>
              <a:rPr lang="en-US" altLang="zh-CN" sz="2400" dirty="0">
                <a:ea typeface="ＭＳ Ｐゴシック" charset="-128"/>
              </a:rPr>
              <a:t> in </a:t>
            </a:r>
            <a:r>
              <a:rPr lang="en-US" altLang="zh-CN" sz="2400" dirty="0">
                <a:solidFill>
                  <a:srgbClr val="C00000"/>
                </a:solidFill>
                <a:ea typeface="ＭＳ Ｐゴシック" charset="-128"/>
              </a:rPr>
              <a:t>1974</a:t>
            </a:r>
            <a:r>
              <a:rPr lang="en-US" altLang="zh-CN" sz="2400" dirty="0">
                <a:ea typeface="ＭＳ Ｐゴシック" charset="-128"/>
              </a:rPr>
              <a:t> based on E.F. </a:t>
            </a:r>
            <a:r>
              <a:rPr lang="en-US" altLang="zh-CN" sz="2400" dirty="0" err="1">
                <a:ea typeface="ＭＳ Ｐゴシック" charset="-128"/>
              </a:rPr>
              <a:t>Codd’s</a:t>
            </a:r>
            <a:r>
              <a:rPr lang="en-US" altLang="zh-CN" sz="2400" dirty="0">
                <a:ea typeface="ＭＳ Ｐゴシック" charset="-128"/>
              </a:rPr>
              <a:t> paper  using a rotating team of student programmers using Unix machine and C language for </a:t>
            </a:r>
            <a:r>
              <a:rPr lang="en-US" altLang="zh-CN" sz="2400" dirty="0">
                <a:solidFill>
                  <a:srgbClr val="C00000"/>
                </a:solidFill>
                <a:ea typeface="ＭＳ Ｐゴシック" charset="-128"/>
              </a:rPr>
              <a:t>5 years</a:t>
            </a:r>
            <a:r>
              <a:rPr lang="en-US" altLang="zh-CN" sz="2400" dirty="0">
                <a:ea typeface="ＭＳ Ｐゴシック" charset="-128"/>
              </a:rPr>
              <a:t>. </a:t>
            </a:r>
          </a:p>
          <a:p>
            <a:r>
              <a:rPr lang="en-US" altLang="zh-CN" sz="2400" dirty="0">
                <a:ea typeface="ＭＳ Ｐゴシック" charset="-128"/>
              </a:rPr>
              <a:t>Along with System R of IBM, show that it is possible to build a practical and efficient RDB.</a:t>
            </a:r>
          </a:p>
        </p:txBody>
      </p:sp>
      <p:sp>
        <p:nvSpPr>
          <p:cNvPr id="63491" name="矩形 4"/>
          <p:cNvSpPr>
            <a:spLocks noChangeArrowheads="1"/>
          </p:cNvSpPr>
          <p:nvPr/>
        </p:nvSpPr>
        <p:spPr bwMode="auto">
          <a:xfrm>
            <a:off x="-76200" y="4684713"/>
            <a:ext cx="31956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spcBef>
                <a:spcPct val="0"/>
              </a:spcBef>
              <a:buFontTx/>
              <a:buNone/>
            </a:pPr>
            <a:r>
              <a:rPr lang="en-US" altLang="zh-CN" sz="2400" b="1" dirty="0">
                <a:latin typeface="Arial" charset="0"/>
              </a:rPr>
              <a:t>Michael </a:t>
            </a:r>
            <a:r>
              <a:rPr lang="en-US" altLang="zh-CN" sz="2400" b="1" dirty="0" err="1">
                <a:latin typeface="Arial" charset="0"/>
              </a:rPr>
              <a:t>Stonebraker</a:t>
            </a:r>
            <a:r>
              <a:rPr lang="en-US" altLang="zh-CN" sz="2400" dirty="0">
                <a:latin typeface="Arial" charset="0"/>
              </a:rPr>
              <a:t> </a:t>
            </a:r>
          </a:p>
          <a:p>
            <a:pPr eaLnBrk="1" hangingPunct="1">
              <a:spcBef>
                <a:spcPct val="0"/>
              </a:spcBef>
              <a:buFontTx/>
              <a:buNone/>
            </a:pPr>
            <a:r>
              <a:rPr lang="en-US" altLang="zh-CN" sz="2400" dirty="0">
                <a:latin typeface="Arial" charset="0"/>
                <a:ea typeface="宋体" charset="-122"/>
              </a:rPr>
              <a:t>Oct 11, 1943</a:t>
            </a:r>
          </a:p>
        </p:txBody>
      </p:sp>
      <p:pic>
        <p:nvPicPr>
          <p:cNvPr id="6349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1295400"/>
            <a:ext cx="2438401" cy="292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fld id="{B2951B80-3F92-8F46-AD94-4C343E34AA0F}" type="slidenum">
              <a:rPr lang="en-US" altLang="en-US" smtClean="0"/>
              <a:pPr/>
              <a:t>33</a:t>
            </a:fld>
            <a:endParaRPr lang="en-CA" altLang="zh-CN" dirty="0"/>
          </a:p>
        </p:txBody>
      </p:sp>
    </p:spTree>
    <p:extLst>
      <p:ext uri="{BB962C8B-B14F-4D97-AF65-F5344CB8AC3E}">
        <p14:creationId xmlns:p14="http://schemas.microsoft.com/office/powerpoint/2010/main" val="180909661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kumimoji="1" lang="en-US" altLang="zh-CN">
                <a:ea typeface="ＭＳ Ｐゴシック" charset="-128"/>
              </a:rPr>
              <a:t>Network vs Relational</a:t>
            </a:r>
            <a:endParaRPr kumimoji="1" lang="zh-CN" altLang="en-US">
              <a:ea typeface="ＭＳ Ｐゴシック" charset="-128"/>
            </a:endParaRPr>
          </a:p>
        </p:txBody>
      </p:sp>
      <p:sp>
        <p:nvSpPr>
          <p:cNvPr id="65538" name="Content Placeholder 2"/>
          <p:cNvSpPr>
            <a:spLocks noGrp="1"/>
          </p:cNvSpPr>
          <p:nvPr>
            <p:ph idx="1"/>
          </p:nvPr>
        </p:nvSpPr>
        <p:spPr/>
        <p:txBody>
          <a:bodyPr/>
          <a:lstStyle/>
          <a:p>
            <a:r>
              <a:rPr kumimoji="1" lang="en-US" altLang="zh-CN" sz="2400" dirty="0">
                <a:ea typeface="ＭＳ Ｐゴシック" charset="-128"/>
              </a:rPr>
              <a:t>People thinks relational is an ideal model but not practical as its performance won’t be acceptable</a:t>
            </a:r>
          </a:p>
          <a:p>
            <a:r>
              <a:rPr kumimoji="1" lang="en-US" altLang="zh-CN" sz="2400" dirty="0">
                <a:ea typeface="ＭＳ Ｐゴシック" charset="-128"/>
              </a:rPr>
              <a:t>It threatens the network standardization</a:t>
            </a:r>
          </a:p>
          <a:p>
            <a:r>
              <a:rPr kumimoji="1" lang="en-US" altLang="zh-CN" sz="2400" dirty="0">
                <a:ea typeface="ＭＳ Ｐゴシック" charset="-128"/>
              </a:rPr>
              <a:t>After 5 years, ACM organized a workshop in 1974 to debate on the two models:</a:t>
            </a:r>
          </a:p>
          <a:p>
            <a:r>
              <a:rPr kumimoji="1" lang="en-US" altLang="zh-CN" sz="2400" dirty="0">
                <a:solidFill>
                  <a:srgbClr val="FF0000"/>
                </a:solidFill>
                <a:ea typeface="ＭＳ Ｐゴシック" charset="-128"/>
              </a:rPr>
              <a:t>Network model: </a:t>
            </a:r>
            <a:r>
              <a:rPr kumimoji="1" lang="en-US" altLang="zh-CN" sz="2400" dirty="0">
                <a:ea typeface="ＭＳ Ｐゴシック" charset="-128"/>
              </a:rPr>
              <a:t>Bachman and his supporters</a:t>
            </a:r>
          </a:p>
          <a:p>
            <a:r>
              <a:rPr kumimoji="1" lang="en-US" altLang="zh-CN" sz="2400" dirty="0">
                <a:solidFill>
                  <a:srgbClr val="FF0000"/>
                </a:solidFill>
                <a:ea typeface="ＭＳ Ｐゴシック" charset="-128"/>
              </a:rPr>
              <a:t>Relational model: </a:t>
            </a:r>
            <a:r>
              <a:rPr kumimoji="1" lang="en-US" altLang="zh-CN" sz="2400" dirty="0" err="1" smtClean="0">
                <a:ea typeface="ＭＳ Ｐゴシック" charset="-128"/>
              </a:rPr>
              <a:t>Codd</a:t>
            </a:r>
            <a:r>
              <a:rPr kumimoji="1" lang="en-US" altLang="zh-CN" sz="2400" dirty="0" smtClean="0">
                <a:ea typeface="ＭＳ Ｐゴシック" charset="-128"/>
              </a:rPr>
              <a:t> </a:t>
            </a:r>
            <a:r>
              <a:rPr kumimoji="1" lang="en-US" altLang="zh-CN" sz="2400" dirty="0">
                <a:ea typeface="ＭＳ Ｐゴシック" charset="-128"/>
              </a:rPr>
              <a:t>and his supporters</a:t>
            </a:r>
          </a:p>
          <a:p>
            <a:r>
              <a:rPr kumimoji="1" lang="en-US" altLang="zh-CN" sz="2400" dirty="0">
                <a:ea typeface="ＭＳ Ｐゴシック" charset="-128"/>
              </a:rPr>
              <a:t>The debating improved the environment for relational model </a:t>
            </a:r>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34</a:t>
            </a:fld>
            <a:endParaRPr lang="en-CA" altLang="zh-CN" dirty="0"/>
          </a:p>
        </p:txBody>
      </p:sp>
    </p:spTree>
    <p:extLst>
      <p:ext uri="{BB962C8B-B14F-4D97-AF65-F5344CB8AC3E}">
        <p14:creationId xmlns:p14="http://schemas.microsoft.com/office/powerpoint/2010/main" val="8717215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5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5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5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p:txBody>
          <a:bodyPr/>
          <a:lstStyle/>
          <a:p>
            <a:r>
              <a:rPr lang="en-US" altLang="zh-CN" dirty="0" smtClean="0">
                <a:ea typeface="宋体" charset="-122"/>
              </a:rPr>
              <a:t>Oracle</a:t>
            </a:r>
            <a:endParaRPr lang="zh-CN" altLang="en-US" dirty="0">
              <a:ea typeface="宋体" charset="-122"/>
            </a:endParaRPr>
          </a:p>
        </p:txBody>
      </p:sp>
      <p:sp>
        <p:nvSpPr>
          <p:cNvPr id="10243" name="内容占位符 2"/>
          <p:cNvSpPr>
            <a:spLocks noGrp="1"/>
          </p:cNvSpPr>
          <p:nvPr>
            <p:ph idx="1"/>
          </p:nvPr>
        </p:nvSpPr>
        <p:spPr>
          <a:xfrm>
            <a:off x="2384424" y="990600"/>
            <a:ext cx="6607175" cy="5638800"/>
          </a:xfrm>
        </p:spPr>
        <p:txBody>
          <a:bodyPr/>
          <a:lstStyle/>
          <a:p>
            <a:r>
              <a:rPr lang="en-US" altLang="zh-CN" sz="2400">
                <a:ea typeface="宋体" charset="-122"/>
              </a:rPr>
              <a:t>born in the Lower East Side of Manhattan, New York City to a unwed Jewish mother, father was an Italian American US force pilot</a:t>
            </a:r>
          </a:p>
          <a:p>
            <a:r>
              <a:rPr lang="en-US" altLang="zh-CN" sz="2400" dirty="0">
                <a:ea typeface="ＭＳ Ｐゴシック" charset="-128"/>
              </a:rPr>
              <a:t>After he contracted pneumonia at the age of nine months, his mother gave him to her aunt and uncle for adoption. He did not meet his biological mother again until he was 48</a:t>
            </a:r>
          </a:p>
          <a:p>
            <a:r>
              <a:rPr lang="en-US" altLang="zh-CN" sz="2400" dirty="0">
                <a:ea typeface="宋体" charset="-122"/>
              </a:rPr>
              <a:t>raised in a Reform Jewish home</a:t>
            </a:r>
          </a:p>
          <a:p>
            <a:r>
              <a:rPr lang="en-US" altLang="zh-CN" sz="2400" dirty="0">
                <a:ea typeface="宋体" charset="-122"/>
              </a:rPr>
              <a:t>was a bright but inattentive student, left the University of Illinois at Urbana-Champaign after his second year</a:t>
            </a:r>
          </a:p>
          <a:p>
            <a:r>
              <a:rPr lang="en-US" altLang="zh-CN" sz="2400" dirty="0">
                <a:ea typeface="宋体" charset="-122"/>
              </a:rPr>
              <a:t>attended the University of Chicago for one term, where he first encountered computer design</a:t>
            </a:r>
          </a:p>
        </p:txBody>
      </p:sp>
      <p:pic>
        <p:nvPicPr>
          <p:cNvPr id="66563" name="Picture 2" descr="http://upload.wikimedia.org/wikipedia/commons/thumb/3/3c/Larry_Elllison_on_stage.jpg/220px-Larry_Elllison_on_st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1295400"/>
            <a:ext cx="20955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矩形 4"/>
          <p:cNvSpPr>
            <a:spLocks noChangeArrowheads="1"/>
          </p:cNvSpPr>
          <p:nvPr/>
        </p:nvSpPr>
        <p:spPr bwMode="auto">
          <a:xfrm>
            <a:off x="125413" y="3078163"/>
            <a:ext cx="22494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spcBef>
                <a:spcPct val="0"/>
              </a:spcBef>
              <a:buFontTx/>
              <a:buNone/>
            </a:pPr>
            <a:r>
              <a:rPr lang="en-US" altLang="zh-CN" sz="1800" b="1">
                <a:latin typeface="Arial" charset="0"/>
                <a:ea typeface="宋体" charset="-122"/>
              </a:rPr>
              <a:t>Larry Ellison</a:t>
            </a:r>
          </a:p>
          <a:p>
            <a:pPr eaLnBrk="1" hangingPunct="1">
              <a:spcBef>
                <a:spcPct val="0"/>
              </a:spcBef>
              <a:buFontTx/>
              <a:buNone/>
            </a:pPr>
            <a:r>
              <a:rPr lang="en-US" altLang="zh-CN" sz="1800">
                <a:latin typeface="Arial" charset="0"/>
                <a:ea typeface="宋体" charset="-122"/>
              </a:rPr>
              <a:t>Born Aug 17, 1944</a:t>
            </a:r>
          </a:p>
          <a:p>
            <a:pPr eaLnBrk="1" hangingPunct="1">
              <a:spcBef>
                <a:spcPct val="0"/>
              </a:spcBef>
              <a:buFontTx/>
              <a:buNone/>
            </a:pPr>
            <a:r>
              <a:rPr lang="en-US" altLang="zh-CN" sz="1800">
                <a:latin typeface="Arial" charset="0"/>
                <a:ea typeface="宋体" charset="-122"/>
              </a:rPr>
              <a:t>The third wealthiest </a:t>
            </a:r>
          </a:p>
          <a:p>
            <a:pPr eaLnBrk="1" hangingPunct="1">
              <a:spcBef>
                <a:spcPct val="0"/>
              </a:spcBef>
              <a:buFontTx/>
              <a:buNone/>
            </a:pPr>
            <a:r>
              <a:rPr lang="en-US" altLang="zh-CN" sz="1800">
                <a:latin typeface="Arial" charset="0"/>
                <a:ea typeface="宋体" charset="-122"/>
              </a:rPr>
              <a:t>American citizen</a:t>
            </a:r>
            <a:endParaRPr lang="en-US" altLang="zh-CN" sz="1800" b="1">
              <a:latin typeface="Arial" charset="0"/>
              <a:ea typeface="宋体" charset="-122"/>
            </a:endParaRPr>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35</a:t>
            </a:fld>
            <a:endParaRPr lang="en-CA" altLang="zh-CN" dirty="0"/>
          </a:p>
        </p:txBody>
      </p:sp>
    </p:spTree>
    <p:extLst>
      <p:ext uri="{BB962C8B-B14F-4D97-AF65-F5344CB8AC3E}">
        <p14:creationId xmlns:p14="http://schemas.microsoft.com/office/powerpoint/2010/main" val="89039891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p:nvPr>
        </p:nvSpPr>
        <p:spPr/>
        <p:txBody>
          <a:bodyPr/>
          <a:lstStyle/>
          <a:p>
            <a:r>
              <a:rPr lang="en-US" altLang="zh-CN" dirty="0" smtClean="0">
                <a:ea typeface="宋体" charset="-122"/>
              </a:rPr>
              <a:t>Oracle</a:t>
            </a:r>
            <a:endParaRPr lang="zh-CN" altLang="en-US" dirty="0">
              <a:ea typeface="宋体" charset="-122"/>
            </a:endParaRPr>
          </a:p>
        </p:txBody>
      </p:sp>
      <p:sp>
        <p:nvSpPr>
          <p:cNvPr id="11267" name="内容占位符 2"/>
          <p:cNvSpPr>
            <a:spLocks noGrp="1"/>
          </p:cNvSpPr>
          <p:nvPr>
            <p:ph idx="1"/>
          </p:nvPr>
        </p:nvSpPr>
        <p:spPr>
          <a:xfrm>
            <a:off x="2514600" y="990600"/>
            <a:ext cx="6477000" cy="5638800"/>
          </a:xfrm>
        </p:spPr>
        <p:txBody>
          <a:bodyPr/>
          <a:lstStyle/>
          <a:p>
            <a:r>
              <a:rPr lang="en-US" altLang="zh-CN" sz="2400" dirty="0">
                <a:ea typeface="宋体" charset="-122"/>
              </a:rPr>
              <a:t>at 20 years of age, moved to Northern California permanently and worked for </a:t>
            </a:r>
            <a:r>
              <a:rPr lang="en-US" altLang="zh-CN" sz="2400" dirty="0" err="1">
                <a:ea typeface="宋体" charset="-122"/>
              </a:rPr>
              <a:t>Ampex</a:t>
            </a:r>
            <a:r>
              <a:rPr lang="en-US" altLang="zh-CN" sz="2400" dirty="0">
                <a:ea typeface="宋体" charset="-122"/>
              </a:rPr>
              <a:t> Corporation during 1970s</a:t>
            </a:r>
          </a:p>
          <a:p>
            <a:r>
              <a:rPr lang="en-US" altLang="zh-CN" sz="2400" dirty="0">
                <a:ea typeface="宋体" charset="-122"/>
              </a:rPr>
              <a:t>one of his project was a database for CIA, called </a:t>
            </a:r>
            <a:r>
              <a:rPr lang="en-US" altLang="zh-CN" sz="2400" b="1" dirty="0">
                <a:solidFill>
                  <a:srgbClr val="0000FF"/>
                </a:solidFill>
                <a:ea typeface="宋体" charset="-122"/>
              </a:rPr>
              <a:t>Oracle</a:t>
            </a:r>
            <a:r>
              <a:rPr lang="en-US" altLang="zh-CN" sz="2400" dirty="0">
                <a:ea typeface="宋体" charset="-122"/>
              </a:rPr>
              <a:t>.</a:t>
            </a:r>
          </a:p>
          <a:p>
            <a:r>
              <a:rPr lang="en-US" altLang="zh-CN" sz="2400" dirty="0">
                <a:ea typeface="宋体" charset="-122"/>
              </a:rPr>
              <a:t>In 1977, inspired by E.F. </a:t>
            </a:r>
            <a:r>
              <a:rPr lang="en-US" altLang="zh-CN" sz="2400" dirty="0" err="1">
                <a:ea typeface="宋体" charset="-122"/>
              </a:rPr>
              <a:t>Codd’s</a:t>
            </a:r>
            <a:r>
              <a:rPr lang="en-US" altLang="zh-CN" sz="2400" dirty="0">
                <a:ea typeface="宋体" charset="-122"/>
              </a:rPr>
              <a:t> paper on relational database system, and founded consultancy </a:t>
            </a:r>
            <a:r>
              <a:rPr lang="en-US" altLang="zh-CN" sz="2400" b="1" dirty="0">
                <a:ea typeface="宋体" charset="-122"/>
              </a:rPr>
              <a:t>Software Development Laboratories </a:t>
            </a:r>
            <a:r>
              <a:rPr lang="en-US" altLang="zh-CN" sz="2400" dirty="0">
                <a:ea typeface="宋体" charset="-122"/>
              </a:rPr>
              <a:t>(SDL) with his friends, former coworkers Bob Miner and Ed Oates</a:t>
            </a:r>
          </a:p>
        </p:txBody>
      </p:sp>
      <p:pic>
        <p:nvPicPr>
          <p:cNvPr id="68611" name="Picture 2" descr="http://upload.wikimedia.org/wikipedia/commons/thumb/3/3c/Larry_Elllison_on_stage.jpg/220px-Larry_Elllison_on_st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1295400"/>
            <a:ext cx="20955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矩形 4"/>
          <p:cNvSpPr>
            <a:spLocks noChangeArrowheads="1"/>
          </p:cNvSpPr>
          <p:nvPr/>
        </p:nvSpPr>
        <p:spPr bwMode="auto">
          <a:xfrm>
            <a:off x="125413" y="3078163"/>
            <a:ext cx="22494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spcBef>
                <a:spcPct val="0"/>
              </a:spcBef>
              <a:buFontTx/>
              <a:buNone/>
            </a:pPr>
            <a:r>
              <a:rPr lang="en-US" altLang="zh-CN" sz="1800" b="1">
                <a:latin typeface="Arial" charset="0"/>
                <a:ea typeface="宋体" charset="-122"/>
              </a:rPr>
              <a:t>Larry Ellison</a:t>
            </a:r>
          </a:p>
          <a:p>
            <a:pPr eaLnBrk="1" hangingPunct="1">
              <a:spcBef>
                <a:spcPct val="0"/>
              </a:spcBef>
              <a:buFontTx/>
              <a:buNone/>
            </a:pPr>
            <a:r>
              <a:rPr lang="en-US" altLang="zh-CN" sz="1800">
                <a:latin typeface="Arial" charset="0"/>
                <a:ea typeface="宋体" charset="-122"/>
              </a:rPr>
              <a:t>Born Aug 17, 1944</a:t>
            </a:r>
          </a:p>
          <a:p>
            <a:pPr eaLnBrk="1" hangingPunct="1">
              <a:spcBef>
                <a:spcPct val="0"/>
              </a:spcBef>
              <a:buFontTx/>
              <a:buNone/>
            </a:pPr>
            <a:r>
              <a:rPr lang="en-US" altLang="zh-CN" sz="1800">
                <a:latin typeface="Arial" charset="0"/>
                <a:ea typeface="宋体" charset="-122"/>
              </a:rPr>
              <a:t>The third wealthiest </a:t>
            </a:r>
          </a:p>
          <a:p>
            <a:pPr eaLnBrk="1" hangingPunct="1">
              <a:spcBef>
                <a:spcPct val="0"/>
              </a:spcBef>
              <a:buFontTx/>
              <a:buNone/>
            </a:pPr>
            <a:r>
              <a:rPr lang="en-US" altLang="zh-CN" sz="1800">
                <a:latin typeface="Arial" charset="0"/>
                <a:ea typeface="宋体" charset="-122"/>
              </a:rPr>
              <a:t>American citizen</a:t>
            </a:r>
            <a:endParaRPr lang="en-US" altLang="zh-CN" sz="1800" b="1">
              <a:latin typeface="Arial" charset="0"/>
              <a:ea typeface="宋体" charset="-122"/>
            </a:endParaRPr>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36</a:t>
            </a:fld>
            <a:endParaRPr lang="en-CA" altLang="zh-CN" dirty="0"/>
          </a:p>
        </p:txBody>
      </p:sp>
    </p:spTree>
    <p:extLst>
      <p:ext uri="{BB962C8B-B14F-4D97-AF65-F5344CB8AC3E}">
        <p14:creationId xmlns:p14="http://schemas.microsoft.com/office/powerpoint/2010/main" val="68295119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p:nvPr>
        </p:nvSpPr>
        <p:spPr/>
        <p:txBody>
          <a:bodyPr/>
          <a:lstStyle/>
          <a:p>
            <a:r>
              <a:rPr lang="en-US" altLang="zh-CN" dirty="0" smtClean="0">
                <a:ea typeface="宋体" charset="-122"/>
              </a:rPr>
              <a:t>Oracle</a:t>
            </a:r>
            <a:endParaRPr lang="zh-CN" altLang="en-US" dirty="0">
              <a:ea typeface="宋体" charset="-122"/>
            </a:endParaRPr>
          </a:p>
        </p:txBody>
      </p:sp>
      <p:sp>
        <p:nvSpPr>
          <p:cNvPr id="11267" name="内容占位符 2"/>
          <p:cNvSpPr>
            <a:spLocks noGrp="1"/>
          </p:cNvSpPr>
          <p:nvPr>
            <p:ph idx="1"/>
          </p:nvPr>
        </p:nvSpPr>
        <p:spPr>
          <a:xfrm>
            <a:off x="2209800" y="990600"/>
            <a:ext cx="6781800" cy="5638800"/>
          </a:xfrm>
        </p:spPr>
        <p:txBody>
          <a:bodyPr/>
          <a:lstStyle/>
          <a:p>
            <a:r>
              <a:rPr lang="en-US" altLang="zh-CN" sz="2400" dirty="0">
                <a:ea typeface="宋体" charset="-122"/>
              </a:rPr>
              <a:t>It implemented a relational database system called </a:t>
            </a:r>
            <a:r>
              <a:rPr lang="en-US" altLang="zh-CN" sz="2400" b="1" dirty="0">
                <a:solidFill>
                  <a:srgbClr val="0000FF"/>
                </a:solidFill>
                <a:ea typeface="宋体" charset="-122"/>
              </a:rPr>
              <a:t>Oracle</a:t>
            </a:r>
            <a:r>
              <a:rPr lang="en-US" altLang="zh-CN" sz="2400" dirty="0">
                <a:ea typeface="宋体" charset="-122"/>
              </a:rPr>
              <a:t> on Unix operating systems</a:t>
            </a:r>
          </a:p>
          <a:p>
            <a:r>
              <a:rPr lang="en-US" altLang="zh-CN" sz="2400" dirty="0">
                <a:ea typeface="宋体" charset="-122"/>
              </a:rPr>
              <a:t>In 1978, Oracle Version 1 finished but not released.</a:t>
            </a:r>
          </a:p>
          <a:p>
            <a:r>
              <a:rPr lang="en-US" altLang="zh-CN" sz="2400" dirty="0">
                <a:ea typeface="宋体" charset="-122"/>
              </a:rPr>
              <a:t>In 1979, changed to </a:t>
            </a:r>
            <a:r>
              <a:rPr lang="en-US" altLang="zh-CN" sz="2400" b="1" dirty="0">
                <a:ea typeface="宋体" charset="-122"/>
              </a:rPr>
              <a:t>Relational Software, Inc</a:t>
            </a:r>
            <a:r>
              <a:rPr lang="en-US" altLang="zh-CN" sz="2400" dirty="0">
                <a:ea typeface="宋体" charset="-122"/>
              </a:rPr>
              <a:t>. and released its Oracle 2, run on </a:t>
            </a:r>
            <a:r>
              <a:rPr lang="en-US" altLang="zh-CN" sz="2400" dirty="0">
                <a:solidFill>
                  <a:srgbClr val="C00000"/>
                </a:solidFill>
                <a:ea typeface="宋体" charset="-122"/>
              </a:rPr>
              <a:t>PDP-11.</a:t>
            </a:r>
          </a:p>
          <a:p>
            <a:r>
              <a:rPr lang="en-US" altLang="zh-CN" sz="2400" dirty="0">
                <a:ea typeface="宋体" charset="-122"/>
              </a:rPr>
              <a:t>In 1982, changed to </a:t>
            </a:r>
            <a:r>
              <a:rPr lang="en-US" altLang="zh-CN" sz="2400" b="1" dirty="0">
                <a:ea typeface="宋体" charset="-122"/>
              </a:rPr>
              <a:t>Oracle Systems Corp.</a:t>
            </a:r>
          </a:p>
          <a:p>
            <a:r>
              <a:rPr lang="en-US" altLang="zh-CN" sz="2400" dirty="0">
                <a:ea typeface="宋体" charset="-122"/>
              </a:rPr>
              <a:t>In 1990, big loss and layoff, almost bankrupted.</a:t>
            </a:r>
          </a:p>
          <a:p>
            <a:r>
              <a:rPr lang="en-US" altLang="zh-CN" sz="2400" dirty="0">
                <a:ea typeface="宋体" charset="-122"/>
              </a:rPr>
              <a:t>In 1995, changed to </a:t>
            </a:r>
            <a:r>
              <a:rPr lang="en-US" altLang="zh-CN" sz="2400" b="1" dirty="0">
                <a:ea typeface="宋体" charset="-122"/>
              </a:rPr>
              <a:t>Oracle Corporation</a:t>
            </a:r>
          </a:p>
          <a:p>
            <a:r>
              <a:rPr lang="en-US" altLang="zh-CN" sz="2400" dirty="0">
                <a:ea typeface="ＭＳ Ｐゴシック" charset="-128"/>
              </a:rPr>
              <a:t>In 2014, </a:t>
            </a:r>
            <a:r>
              <a:rPr lang="en-US" altLang="zh-CN" sz="2400" i="1" dirty="0">
                <a:ea typeface="ＭＳ Ｐゴシック" charset="-128"/>
              </a:rPr>
              <a:t>Forbes</a:t>
            </a:r>
            <a:r>
              <a:rPr lang="en-US" altLang="zh-CN" sz="2400" dirty="0">
                <a:ea typeface="ＭＳ Ｐゴシック" charset="-128"/>
              </a:rPr>
              <a:t> listed him as the third-wealthiest man in America and as the fifth-wealthiest person in the world, with a fortune of </a:t>
            </a:r>
            <a:r>
              <a:rPr lang="en-US" altLang="zh-CN" sz="2400" dirty="0">
                <a:solidFill>
                  <a:srgbClr val="FF0000"/>
                </a:solidFill>
                <a:ea typeface="ＭＳ Ｐゴシック" charset="-128"/>
              </a:rPr>
              <a:t>$52 billion</a:t>
            </a:r>
            <a:r>
              <a:rPr lang="en-US" altLang="zh-CN" sz="2400" dirty="0">
                <a:ea typeface="ＭＳ Ｐゴシック" charset="-128"/>
              </a:rPr>
              <a:t>.</a:t>
            </a:r>
            <a:endParaRPr lang="en-US" altLang="zh-CN" sz="2400" dirty="0">
              <a:ea typeface="宋体" charset="-122"/>
            </a:endParaRPr>
          </a:p>
        </p:txBody>
      </p:sp>
      <p:pic>
        <p:nvPicPr>
          <p:cNvPr id="70659" name="Picture 2" descr="http://upload.wikimedia.org/wikipedia/commons/thumb/3/3c/Larry_Elllison_on_stage.jpg/220px-Larry_Elllison_on_st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1295400"/>
            <a:ext cx="20955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矩形 4"/>
          <p:cNvSpPr>
            <a:spLocks noChangeArrowheads="1"/>
          </p:cNvSpPr>
          <p:nvPr/>
        </p:nvSpPr>
        <p:spPr bwMode="auto">
          <a:xfrm>
            <a:off x="125413" y="3078163"/>
            <a:ext cx="22494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spcBef>
                <a:spcPct val="0"/>
              </a:spcBef>
              <a:buFontTx/>
              <a:buNone/>
            </a:pPr>
            <a:r>
              <a:rPr lang="en-US" altLang="zh-CN" sz="1800" b="1">
                <a:latin typeface="Arial" charset="0"/>
                <a:ea typeface="宋体" charset="-122"/>
              </a:rPr>
              <a:t>Larry Ellison</a:t>
            </a:r>
          </a:p>
          <a:p>
            <a:pPr eaLnBrk="1" hangingPunct="1">
              <a:spcBef>
                <a:spcPct val="0"/>
              </a:spcBef>
              <a:buFontTx/>
              <a:buNone/>
            </a:pPr>
            <a:r>
              <a:rPr lang="en-US" altLang="zh-CN" sz="1800">
                <a:latin typeface="Arial" charset="0"/>
                <a:ea typeface="宋体" charset="-122"/>
              </a:rPr>
              <a:t>Born Aug 17, 1944</a:t>
            </a:r>
          </a:p>
          <a:p>
            <a:pPr eaLnBrk="1" hangingPunct="1">
              <a:spcBef>
                <a:spcPct val="0"/>
              </a:spcBef>
              <a:buFontTx/>
              <a:buNone/>
            </a:pPr>
            <a:r>
              <a:rPr lang="en-US" altLang="zh-CN" sz="1800">
                <a:latin typeface="Arial" charset="0"/>
                <a:ea typeface="宋体" charset="-122"/>
              </a:rPr>
              <a:t>The third wealthiest </a:t>
            </a:r>
          </a:p>
          <a:p>
            <a:pPr eaLnBrk="1" hangingPunct="1">
              <a:spcBef>
                <a:spcPct val="0"/>
              </a:spcBef>
              <a:buFontTx/>
              <a:buNone/>
            </a:pPr>
            <a:r>
              <a:rPr lang="en-US" altLang="zh-CN" sz="1800">
                <a:latin typeface="Arial" charset="0"/>
                <a:ea typeface="宋体" charset="-122"/>
              </a:rPr>
              <a:t>American citizen</a:t>
            </a:r>
            <a:endParaRPr lang="en-US" altLang="zh-CN" sz="1800" b="1">
              <a:latin typeface="Arial" charset="0"/>
              <a:ea typeface="宋体" charset="-122"/>
            </a:endParaRPr>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37</a:t>
            </a:fld>
            <a:endParaRPr lang="en-CA" altLang="zh-CN" dirty="0"/>
          </a:p>
        </p:txBody>
      </p:sp>
      <p:pic>
        <p:nvPicPr>
          <p:cNvPr id="9" name="Picture 2" descr="https://encrypted-tbn3.gstatic.com/images?q=tbn:ANd9GcQA-FVvr1u9MbqXl2aHifXylETvrNHX9C9HzbnOQQlpfkdq3zNK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 y="4191000"/>
            <a:ext cx="2165791"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598511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p:txBody>
          <a:bodyPr/>
          <a:lstStyle/>
          <a:p>
            <a:r>
              <a:rPr lang="en-US" altLang="zh-CN">
                <a:ea typeface="宋体" charset="-122"/>
              </a:rPr>
              <a:t>Informix</a:t>
            </a:r>
            <a:endParaRPr lang="zh-CN" altLang="en-US">
              <a:ea typeface="宋体" charset="-122"/>
            </a:endParaRPr>
          </a:p>
        </p:txBody>
      </p:sp>
      <p:sp>
        <p:nvSpPr>
          <p:cNvPr id="14339" name="内容占位符 2"/>
          <p:cNvSpPr>
            <a:spLocks noGrp="1"/>
          </p:cNvSpPr>
          <p:nvPr>
            <p:ph idx="1"/>
          </p:nvPr>
        </p:nvSpPr>
        <p:spPr/>
        <p:txBody>
          <a:bodyPr/>
          <a:lstStyle/>
          <a:p>
            <a:r>
              <a:rPr lang="en-US" altLang="zh-CN" sz="2400" dirty="0">
                <a:ea typeface="宋体" charset="-122"/>
              </a:rPr>
              <a:t>Founded as </a:t>
            </a:r>
            <a:r>
              <a:rPr lang="en-US" altLang="zh-CN" sz="2400" b="1" dirty="0">
                <a:ea typeface="宋体" charset="-122"/>
              </a:rPr>
              <a:t>Relational Database Systems </a:t>
            </a:r>
            <a:r>
              <a:rPr lang="en-US" altLang="zh-CN" sz="2400" dirty="0">
                <a:ea typeface="宋体" charset="-122"/>
              </a:rPr>
              <a:t>(RDS) in 1980 by Roger </a:t>
            </a:r>
            <a:r>
              <a:rPr lang="en-US" altLang="zh-CN" sz="2400" dirty="0" err="1">
                <a:ea typeface="宋体" charset="-122"/>
              </a:rPr>
              <a:t>Sippl</a:t>
            </a:r>
            <a:r>
              <a:rPr lang="en-US" altLang="zh-CN" sz="2400" dirty="0">
                <a:ea typeface="宋体" charset="-122"/>
              </a:rPr>
              <a:t> and Laura King</a:t>
            </a:r>
          </a:p>
          <a:p>
            <a:r>
              <a:rPr lang="en-US" altLang="zh-CN" sz="2400" dirty="0">
                <a:ea typeface="宋体" charset="-122"/>
              </a:rPr>
              <a:t>Released their Relational database product </a:t>
            </a:r>
            <a:r>
              <a:rPr lang="en-US" altLang="zh-CN" sz="2400" b="1" dirty="0">
                <a:solidFill>
                  <a:srgbClr val="0000FF"/>
                </a:solidFill>
                <a:ea typeface="宋体" charset="-122"/>
              </a:rPr>
              <a:t>Informix</a:t>
            </a:r>
            <a:r>
              <a:rPr lang="en-US" altLang="zh-CN" sz="2400" dirty="0">
                <a:ea typeface="宋体" charset="-122"/>
              </a:rPr>
              <a:t> (</a:t>
            </a:r>
            <a:r>
              <a:rPr lang="en-US" altLang="zh-CN" sz="2400" dirty="0" err="1">
                <a:ea typeface="宋体" charset="-122"/>
              </a:rPr>
              <a:t>INFORMation</a:t>
            </a:r>
            <a:r>
              <a:rPr lang="en-US" altLang="zh-CN" sz="2400" dirty="0">
                <a:ea typeface="宋体" charset="-122"/>
              </a:rPr>
              <a:t> on </a:t>
            </a:r>
            <a:r>
              <a:rPr lang="en-US" altLang="zh-CN" sz="2400" dirty="0" err="1">
                <a:ea typeface="宋体" charset="-122"/>
              </a:rPr>
              <a:t>unIX</a:t>
            </a:r>
            <a:r>
              <a:rPr lang="en-US" altLang="zh-CN" sz="2400" dirty="0">
                <a:ea typeface="宋体" charset="-122"/>
              </a:rPr>
              <a:t>) in 1981.</a:t>
            </a:r>
          </a:p>
          <a:p>
            <a:r>
              <a:rPr lang="en-US" altLang="zh-CN" sz="2400" dirty="0">
                <a:ea typeface="宋体" charset="-122"/>
              </a:rPr>
              <a:t>It </a:t>
            </a:r>
            <a:r>
              <a:rPr lang="en-US" altLang="zh-CN" sz="2400" dirty="0" err="1">
                <a:ea typeface="宋体" charset="-122"/>
              </a:rPr>
              <a:t>grewed</a:t>
            </a:r>
            <a:r>
              <a:rPr lang="en-US" altLang="zh-CN" sz="2400" dirty="0">
                <a:ea typeface="宋体" charset="-122"/>
              </a:rPr>
              <a:t> gradually and then changed to Informix Software</a:t>
            </a:r>
          </a:p>
          <a:p>
            <a:r>
              <a:rPr lang="en-US" altLang="zh-CN" sz="2400" dirty="0">
                <a:ea typeface="宋体" charset="-122"/>
              </a:rPr>
              <a:t>In 1995, purchased </a:t>
            </a:r>
            <a:r>
              <a:rPr lang="en-US" altLang="zh-CN" sz="2400" dirty="0" err="1">
                <a:ea typeface="宋体" charset="-122"/>
              </a:rPr>
              <a:t>Illustra</a:t>
            </a:r>
            <a:r>
              <a:rPr lang="en-US" altLang="zh-CN" sz="2400" dirty="0">
                <a:ea typeface="宋体" charset="-122"/>
              </a:rPr>
              <a:t>,  focused on object-relational databases. It released the first object-relational databases Informix Universal Server in 1996, making it the first big three DB company (Oracle, Sybase, Informix) to offer built-in object relation support.</a:t>
            </a:r>
          </a:p>
          <a:p>
            <a:r>
              <a:rPr lang="en-US" altLang="zh-CN" sz="2400" dirty="0">
                <a:ea typeface="宋体" charset="-122"/>
              </a:rPr>
              <a:t>In late 1996, product releases began to fall behind schedule, with 10 key people joined Oracle in early 1997, it struggled </a:t>
            </a:r>
          </a:p>
          <a:p>
            <a:r>
              <a:rPr lang="en-US" altLang="zh-CN" sz="2400" dirty="0">
                <a:ea typeface="宋体" charset="-122"/>
              </a:rPr>
              <a:t>In April 2001 IBM bought from Informix the database technology.</a:t>
            </a:r>
          </a:p>
          <a:p>
            <a:endParaRPr lang="en-US" altLang="zh-CN" sz="2400" dirty="0">
              <a:ea typeface="宋体" charset="-122"/>
            </a:endParaRPr>
          </a:p>
          <a:p>
            <a:endParaRPr lang="zh-CN" altLang="en-US" sz="2800" dirty="0">
              <a:ea typeface="宋体" charset="-122"/>
            </a:endParaRPr>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38</a:t>
            </a:fld>
            <a:endParaRPr lang="en-CA" altLang="zh-CN" dirty="0"/>
          </a:p>
        </p:txBody>
      </p:sp>
    </p:spTree>
    <p:extLst>
      <p:ext uri="{BB962C8B-B14F-4D97-AF65-F5344CB8AC3E}">
        <p14:creationId xmlns:p14="http://schemas.microsoft.com/office/powerpoint/2010/main" val="12880120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p:txBody>
          <a:bodyPr/>
          <a:lstStyle/>
          <a:p>
            <a:r>
              <a:rPr lang="en-US" altLang="zh-CN" dirty="0" smtClean="0">
                <a:ea typeface="宋体" charset="-122"/>
              </a:rPr>
              <a:t>Sybase</a:t>
            </a:r>
            <a:endParaRPr lang="zh-CN" altLang="en-US" dirty="0">
              <a:ea typeface="宋体" charset="-122"/>
            </a:endParaRPr>
          </a:p>
        </p:txBody>
      </p:sp>
      <p:sp>
        <p:nvSpPr>
          <p:cNvPr id="12291" name="内容占位符 2"/>
          <p:cNvSpPr>
            <a:spLocks noGrp="1"/>
          </p:cNvSpPr>
          <p:nvPr>
            <p:ph idx="1"/>
          </p:nvPr>
        </p:nvSpPr>
        <p:spPr>
          <a:xfrm>
            <a:off x="2900852" y="990600"/>
            <a:ext cx="6243148" cy="5410200"/>
          </a:xfrm>
        </p:spPr>
        <p:txBody>
          <a:bodyPr/>
          <a:lstStyle/>
          <a:p>
            <a:r>
              <a:rPr lang="en-US" altLang="zh-CN" sz="2400" dirty="0">
                <a:ea typeface="宋体" charset="-122"/>
              </a:rPr>
              <a:t>Founded in 1984 by Mark Hoffman, </a:t>
            </a:r>
            <a:r>
              <a:rPr lang="en-US" altLang="zh-CN" sz="2400" b="1" dirty="0">
                <a:ea typeface="宋体" charset="-122"/>
              </a:rPr>
              <a:t>Robert Epstein </a:t>
            </a:r>
            <a:r>
              <a:rPr lang="en-US" altLang="zh-CN" sz="2400" dirty="0">
                <a:ea typeface="宋体" charset="-122"/>
              </a:rPr>
              <a:t>(</a:t>
            </a:r>
            <a:r>
              <a:rPr lang="en-US" altLang="zh-CN" sz="2400" dirty="0">
                <a:ea typeface="ＭＳ Ｐゴシック" charset="-128"/>
              </a:rPr>
              <a:t>a student on the INGRES project)</a:t>
            </a:r>
            <a:r>
              <a:rPr lang="en-US" altLang="zh-CN" sz="2400" dirty="0">
                <a:ea typeface="宋体" charset="-122"/>
              </a:rPr>
              <a:t>, Jane Doughty and Tom </a:t>
            </a:r>
            <a:r>
              <a:rPr lang="en-US" altLang="zh-CN" sz="2400" dirty="0" err="1">
                <a:ea typeface="宋体" charset="-122"/>
              </a:rPr>
              <a:t>Haggin</a:t>
            </a:r>
            <a:r>
              <a:rPr lang="en-US" altLang="zh-CN" sz="2400" dirty="0">
                <a:ea typeface="宋体" charset="-122"/>
              </a:rPr>
              <a:t> in Epstein’s home in Berkeley, California </a:t>
            </a:r>
          </a:p>
          <a:p>
            <a:r>
              <a:rPr lang="en-US" altLang="zh-CN" sz="2400" dirty="0">
                <a:ea typeface="宋体" charset="-122"/>
              </a:rPr>
              <a:t>In late 1986, Sybase shipped its first test programs, and in May 1987 formally released the SYBASE system, the first high-performance RDBMS for online applications. </a:t>
            </a:r>
          </a:p>
          <a:p>
            <a:r>
              <a:rPr lang="en-US" altLang="zh-CN" sz="2400" dirty="0">
                <a:ea typeface="宋体" charset="-122"/>
              </a:rPr>
              <a:t>Rather than having a vast central bank of data stored in a large mainframe computer, the SYBASE was the first to provide a client/server computer architecture. The server is called Sybase SQL Server</a:t>
            </a:r>
            <a:endParaRPr lang="zh-CN" altLang="en-US" sz="2400" dirty="0">
              <a:ea typeface="宋体" charset="-122"/>
            </a:endParaRPr>
          </a:p>
        </p:txBody>
      </p:sp>
      <p:pic>
        <p:nvPicPr>
          <p:cNvPr id="73731" name="Picture 2" descr="http://upload.wikimedia.org/wikipedia/commons/thumb/1/1b/Sybasehq.jpg/275px-Sybasehq.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63" y="1295400"/>
            <a:ext cx="2718288"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fld id="{B2951B80-3F92-8F46-AD94-4C343E34AA0F}" type="slidenum">
              <a:rPr lang="en-US" altLang="en-US" smtClean="0"/>
              <a:pPr/>
              <a:t>39</a:t>
            </a:fld>
            <a:endParaRPr lang="en-CA" altLang="zh-CN" dirty="0"/>
          </a:p>
        </p:txBody>
      </p:sp>
    </p:spTree>
    <p:extLst>
      <p:ext uri="{BB962C8B-B14F-4D97-AF65-F5344CB8AC3E}">
        <p14:creationId xmlns:p14="http://schemas.microsoft.com/office/powerpoint/2010/main" val="5657644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kumimoji="1" lang="en-US" altLang="zh-CN">
                <a:ea typeface="ＭＳ Ｐゴシック" charset="-128"/>
              </a:rPr>
              <a:t>Data Models</a:t>
            </a:r>
            <a:endParaRPr kumimoji="1" lang="zh-CN" altLang="en-US">
              <a:ea typeface="ＭＳ Ｐゴシック" charset="-128"/>
            </a:endParaRPr>
          </a:p>
        </p:txBody>
      </p:sp>
      <p:sp>
        <p:nvSpPr>
          <p:cNvPr id="25602" name="Content Placeholder 2"/>
          <p:cNvSpPr>
            <a:spLocks noGrp="1"/>
          </p:cNvSpPr>
          <p:nvPr>
            <p:ph idx="1"/>
          </p:nvPr>
        </p:nvSpPr>
        <p:spPr>
          <a:xfrm>
            <a:off x="381000" y="990600"/>
            <a:ext cx="8534400" cy="5105400"/>
          </a:xfrm>
        </p:spPr>
        <p:txBody>
          <a:bodyPr/>
          <a:lstStyle/>
          <a:p>
            <a:pPr marL="514350" indent="-514350">
              <a:buSzPct val="100000"/>
              <a:buFont typeface="Calibri" charset="0"/>
              <a:buAutoNum type="arabicPeriod"/>
            </a:pPr>
            <a:r>
              <a:rPr kumimoji="1" lang="en-US" altLang="zh-CN" dirty="0" smtClean="0">
                <a:solidFill>
                  <a:srgbClr val="800000"/>
                </a:solidFill>
                <a:ea typeface="ＭＳ Ｐゴシック" charset="-128"/>
              </a:rPr>
              <a:t>Hierarchical Model		IMS 1967</a:t>
            </a:r>
            <a:r>
              <a:rPr kumimoji="1" lang="en-US" altLang="zh-CN" dirty="0">
                <a:solidFill>
                  <a:srgbClr val="800000"/>
                </a:solidFill>
                <a:ea typeface="ＭＳ Ｐゴシック" charset="-128"/>
              </a:rPr>
              <a:t>		</a:t>
            </a:r>
            <a:endParaRPr kumimoji="1" lang="en-US" altLang="zh-CN" dirty="0" smtClean="0">
              <a:solidFill>
                <a:srgbClr val="800000"/>
              </a:solidFill>
              <a:ea typeface="ＭＳ Ｐゴシック" charset="-128"/>
            </a:endParaRPr>
          </a:p>
          <a:p>
            <a:pPr marL="514350" indent="-514350">
              <a:buSzPct val="100000"/>
              <a:buFont typeface="Calibri" charset="0"/>
              <a:buAutoNum type="arabicPeriod"/>
            </a:pPr>
            <a:r>
              <a:rPr kumimoji="1" lang="en-US" altLang="zh-CN" dirty="0">
                <a:solidFill>
                  <a:srgbClr val="800000"/>
                </a:solidFill>
                <a:ea typeface="ＭＳ Ｐゴシック" charset="-128"/>
              </a:rPr>
              <a:t>Network Model 		IDMS </a:t>
            </a:r>
            <a:r>
              <a:rPr kumimoji="1" lang="en-US" altLang="zh-CN" dirty="0" smtClean="0">
                <a:solidFill>
                  <a:srgbClr val="800000"/>
                </a:solidFill>
                <a:ea typeface="ＭＳ Ｐゴシック" charset="-128"/>
              </a:rPr>
              <a:t>1966</a:t>
            </a:r>
            <a:endParaRPr kumimoji="1" lang="en-US" altLang="zh-CN" dirty="0">
              <a:solidFill>
                <a:srgbClr val="800000"/>
              </a:solidFill>
              <a:ea typeface="ＭＳ Ｐゴシック" charset="-128"/>
            </a:endParaRPr>
          </a:p>
          <a:p>
            <a:pPr marL="514350" indent="-514350">
              <a:buSzPct val="100000"/>
              <a:buFont typeface="Calibri" charset="0"/>
              <a:buAutoNum type="arabicPeriod"/>
            </a:pPr>
            <a:r>
              <a:rPr kumimoji="1" lang="en-US" altLang="zh-CN" dirty="0">
                <a:solidFill>
                  <a:srgbClr val="800000"/>
                </a:solidFill>
                <a:ea typeface="ＭＳ Ｐゴシック" charset="-128"/>
              </a:rPr>
              <a:t>Relational </a:t>
            </a:r>
            <a:r>
              <a:rPr kumimoji="1" lang="en-US" altLang="zh-CN" dirty="0" smtClean="0">
                <a:solidFill>
                  <a:srgbClr val="800000"/>
                </a:solidFill>
                <a:ea typeface="ＭＳ Ｐゴシック" charset="-128"/>
              </a:rPr>
              <a:t>Model		1970</a:t>
            </a:r>
          </a:p>
          <a:p>
            <a:pPr marL="400050" lvl="1" indent="0">
              <a:buSzPct val="100000"/>
              <a:buNone/>
            </a:pPr>
            <a:r>
              <a:rPr kumimoji="1" lang="en-US" altLang="zh-CN" dirty="0" smtClean="0">
                <a:solidFill>
                  <a:srgbClr val="800000"/>
                </a:solidFill>
                <a:ea typeface="ＭＳ Ｐゴシック" charset="-128"/>
              </a:rPr>
              <a:t>			Ingres (1976), System R (1977)</a:t>
            </a:r>
          </a:p>
          <a:p>
            <a:pPr marL="514350" indent="-514350">
              <a:buSzPct val="100000"/>
              <a:buFont typeface="Calibri" charset="0"/>
              <a:buAutoNum type="arabicPeriod"/>
            </a:pPr>
            <a:r>
              <a:rPr kumimoji="1" lang="en-US" altLang="zh-CN" dirty="0" smtClean="0">
                <a:solidFill>
                  <a:srgbClr val="800000"/>
                </a:solidFill>
                <a:ea typeface="ＭＳ Ｐゴシック" charset="-128"/>
              </a:rPr>
              <a:t>Nested Relational Model 	</a:t>
            </a:r>
          </a:p>
          <a:p>
            <a:pPr marL="514350" indent="-514350">
              <a:buSzPct val="100000"/>
              <a:buFont typeface="Calibri" charset="0"/>
              <a:buAutoNum type="arabicPeriod"/>
            </a:pPr>
            <a:r>
              <a:rPr kumimoji="1" lang="en-US" altLang="zh-CN" dirty="0" smtClean="0">
                <a:solidFill>
                  <a:srgbClr val="800000"/>
                </a:solidFill>
                <a:ea typeface="ＭＳ Ｐゴシック" charset="-128"/>
              </a:rPr>
              <a:t>Object Models 		</a:t>
            </a:r>
            <a:endParaRPr kumimoji="1" lang="en-US" altLang="zh-CN" dirty="0">
              <a:solidFill>
                <a:srgbClr val="800000"/>
              </a:solidFill>
              <a:ea typeface="ＭＳ Ｐゴシック" charset="-128"/>
            </a:endParaRPr>
          </a:p>
          <a:p>
            <a:pPr marL="514350" indent="-514350">
              <a:buSzPct val="100000"/>
              <a:buFont typeface="Calibri" charset="0"/>
              <a:buAutoNum type="arabicPeriod"/>
            </a:pPr>
            <a:r>
              <a:rPr kumimoji="1" lang="en-US" altLang="zh-CN" dirty="0">
                <a:solidFill>
                  <a:srgbClr val="800000"/>
                </a:solidFill>
                <a:ea typeface="ＭＳ Ｐゴシック" charset="-128"/>
              </a:rPr>
              <a:t>Object Relational Model</a:t>
            </a:r>
          </a:p>
          <a:p>
            <a:pPr marL="514350" indent="-514350">
              <a:buSzPct val="100000"/>
              <a:buFont typeface="Calibri" charset="0"/>
              <a:buAutoNum type="arabicPeriod"/>
            </a:pPr>
            <a:r>
              <a:rPr kumimoji="1" lang="en-US" altLang="zh-CN" dirty="0" smtClean="0">
                <a:solidFill>
                  <a:srgbClr val="800000"/>
                </a:solidFill>
                <a:ea typeface="ＭＳ Ｐゴシック" charset="-128"/>
              </a:rPr>
              <a:t>XML</a:t>
            </a:r>
            <a:r>
              <a:rPr kumimoji="1" lang="zh-CN" altLang="en-US" dirty="0" smtClean="0">
                <a:solidFill>
                  <a:srgbClr val="800000"/>
                </a:solidFill>
                <a:ea typeface="ＭＳ Ｐゴシック" charset="-128"/>
              </a:rPr>
              <a:t> </a:t>
            </a:r>
            <a:r>
              <a:rPr kumimoji="1" lang="en-US" altLang="zh-CN" dirty="0" smtClean="0">
                <a:solidFill>
                  <a:srgbClr val="800000"/>
                </a:solidFill>
                <a:ea typeface="ＭＳ Ｐゴシック" charset="-128"/>
              </a:rPr>
              <a:t>Model</a:t>
            </a:r>
            <a:endParaRPr kumimoji="1" lang="en-US" altLang="zh-CN" dirty="0">
              <a:solidFill>
                <a:srgbClr val="800000"/>
              </a:solidFill>
              <a:ea typeface="ＭＳ Ｐゴシック" charset="-128"/>
            </a:endParaRPr>
          </a:p>
          <a:p>
            <a:pPr marL="514350" indent="-514350">
              <a:buSzPct val="100000"/>
              <a:buFont typeface="Calibri" charset="0"/>
              <a:buAutoNum type="arabicPeriod"/>
            </a:pPr>
            <a:r>
              <a:rPr kumimoji="1" lang="en-US" altLang="zh-CN" dirty="0">
                <a:solidFill>
                  <a:srgbClr val="800000"/>
                </a:solidFill>
                <a:ea typeface="ＭＳ Ｐゴシック" charset="-128"/>
              </a:rPr>
              <a:t>NoSQL Models</a:t>
            </a:r>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4</a:t>
            </a:fld>
            <a:endParaRPr lang="en-CA" altLang="zh-CN" dirty="0"/>
          </a:p>
        </p:txBody>
      </p:sp>
    </p:spTree>
    <p:extLst>
      <p:ext uri="{BB962C8B-B14F-4D97-AF65-F5344CB8AC3E}">
        <p14:creationId xmlns:p14="http://schemas.microsoft.com/office/powerpoint/2010/main" val="2068803749"/>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p:txBody>
          <a:bodyPr/>
          <a:lstStyle/>
          <a:p>
            <a:r>
              <a:rPr lang="en-US" altLang="zh-CN" dirty="0" smtClean="0">
                <a:ea typeface="宋体" charset="-122"/>
              </a:rPr>
              <a:t>Sybase</a:t>
            </a:r>
            <a:endParaRPr lang="zh-CN" altLang="en-US" dirty="0">
              <a:ea typeface="宋体" charset="-122"/>
            </a:endParaRPr>
          </a:p>
        </p:txBody>
      </p:sp>
      <p:sp>
        <p:nvSpPr>
          <p:cNvPr id="13315" name="内容占位符 2"/>
          <p:cNvSpPr>
            <a:spLocks noGrp="1"/>
          </p:cNvSpPr>
          <p:nvPr>
            <p:ph idx="1"/>
          </p:nvPr>
        </p:nvSpPr>
        <p:spPr>
          <a:xfrm>
            <a:off x="2900851" y="990600"/>
            <a:ext cx="6243149" cy="5410200"/>
          </a:xfrm>
        </p:spPr>
        <p:txBody>
          <a:bodyPr/>
          <a:lstStyle/>
          <a:p>
            <a:r>
              <a:rPr lang="en-US" altLang="zh-CN" sz="2400" dirty="0">
                <a:ea typeface="宋体" charset="-122"/>
              </a:rPr>
              <a:t>Until 1993, Sybase was the fastest growing database company and the database industry's darling vendor, various new versions were released</a:t>
            </a:r>
          </a:p>
          <a:p>
            <a:r>
              <a:rPr lang="en-US" altLang="zh-CN" sz="2400" dirty="0">
                <a:ea typeface="宋体" charset="-122"/>
              </a:rPr>
              <a:t>Then it acquired </a:t>
            </a:r>
            <a:r>
              <a:rPr lang="en-US" altLang="zh-CN" sz="2400" dirty="0" err="1">
                <a:ea typeface="宋体" charset="-122"/>
              </a:rPr>
              <a:t>Powersoft</a:t>
            </a:r>
            <a:r>
              <a:rPr lang="en-US" altLang="zh-CN" sz="2400" dirty="0">
                <a:ea typeface="宋体" charset="-122"/>
              </a:rPr>
              <a:t>, the leading maker of development tools for client-server computing, which resulted in a loss of focus on its core database technology </a:t>
            </a:r>
          </a:p>
          <a:p>
            <a:r>
              <a:rPr lang="en-US" altLang="zh-CN" sz="2400" dirty="0">
                <a:ea typeface="宋体" charset="-122"/>
              </a:rPr>
              <a:t>In 1993, Sybase sold the rights to its database software running under the Windows operating system to Microsoft Corporation, which now markets it under the name "SQL Server.</a:t>
            </a:r>
          </a:p>
          <a:p>
            <a:r>
              <a:rPr lang="en-US" altLang="zh-CN" sz="2400" dirty="0">
                <a:ea typeface="宋体" charset="-122"/>
              </a:rPr>
              <a:t>It has changed to other business instead</a:t>
            </a:r>
          </a:p>
          <a:p>
            <a:endParaRPr lang="zh-CN" altLang="en-US" sz="2400" dirty="0">
              <a:ea typeface="宋体" charset="-122"/>
            </a:endParaRPr>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40</a:t>
            </a:fld>
            <a:endParaRPr lang="en-CA" altLang="zh-CN" dirty="0"/>
          </a:p>
        </p:txBody>
      </p:sp>
      <p:pic>
        <p:nvPicPr>
          <p:cNvPr id="8" name="Picture 2" descr="http://upload.wikimedia.org/wikipedia/commons/thumb/1/1b/Sybasehq.jpg/275px-Sybaseh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3" y="1295400"/>
            <a:ext cx="2718288"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255594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p:cNvSpPr>
          <p:nvPr>
            <p:ph type="title"/>
          </p:nvPr>
        </p:nvSpPr>
        <p:spPr/>
        <p:txBody>
          <a:bodyPr/>
          <a:lstStyle/>
          <a:p>
            <a:r>
              <a:rPr lang="en-US" altLang="zh-CN">
                <a:ea typeface="宋体" charset="-122"/>
              </a:rPr>
              <a:t>Microsoft SQL Server</a:t>
            </a:r>
            <a:endParaRPr lang="zh-CN" altLang="en-US">
              <a:ea typeface="宋体" charset="-122"/>
            </a:endParaRPr>
          </a:p>
        </p:txBody>
      </p:sp>
      <p:sp>
        <p:nvSpPr>
          <p:cNvPr id="16387" name="内容占位符 2"/>
          <p:cNvSpPr>
            <a:spLocks noGrp="1"/>
          </p:cNvSpPr>
          <p:nvPr>
            <p:ph idx="1"/>
          </p:nvPr>
        </p:nvSpPr>
        <p:spPr/>
        <p:txBody>
          <a:bodyPr/>
          <a:lstStyle/>
          <a:p>
            <a:r>
              <a:rPr lang="en-US" altLang="zh-CN" sz="2400" dirty="0">
                <a:ea typeface="宋体" charset="-122"/>
              </a:rPr>
              <a:t>In 1989, Microsoft started to sell Sybase system and call it SQL Server 1.0 for IBM OS/2 system</a:t>
            </a:r>
          </a:p>
          <a:p>
            <a:r>
              <a:rPr lang="en-US" altLang="zh-CN" sz="2400" dirty="0">
                <a:ea typeface="宋体" charset="-122"/>
              </a:rPr>
              <a:t>In 1993, Microsoft released its operating system Windows NT, and it bought SQL Server code specific for Windows NT from Sybase and called it SQL Server 4.21</a:t>
            </a:r>
          </a:p>
          <a:p>
            <a:r>
              <a:rPr lang="en-US" altLang="zh-CN" sz="2400" dirty="0">
                <a:ea typeface="宋体" charset="-122"/>
              </a:rPr>
              <a:t>Gradually, it modified the system with its own code. In 2005, it completely rewrote SQL Server code and released its SQL Server 2005</a:t>
            </a:r>
          </a:p>
          <a:p>
            <a:endParaRPr lang="en-US" altLang="zh-CN" sz="2400" dirty="0">
              <a:ea typeface="宋体" charset="-122"/>
            </a:endParaRPr>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41</a:t>
            </a:fld>
            <a:endParaRPr lang="en-CA" altLang="zh-CN" dirty="0"/>
          </a:p>
        </p:txBody>
      </p:sp>
    </p:spTree>
    <p:extLst>
      <p:ext uri="{BB962C8B-B14F-4D97-AF65-F5344CB8AC3E}">
        <p14:creationId xmlns:p14="http://schemas.microsoft.com/office/powerpoint/2010/main" val="152144899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90600"/>
            <a:ext cx="7010399" cy="5711825"/>
          </a:xfrm>
        </p:spPr>
        <p:txBody>
          <a:bodyPr/>
          <a:lstStyle/>
          <a:p>
            <a:r>
              <a:rPr lang="en-US" altLang="zh-CN" sz="2400" dirty="0">
                <a:ea typeface="宋体" charset="-122"/>
              </a:rPr>
              <a:t>After being turned down for the Air Force Academy, entered into UC Berkeley in 1961</a:t>
            </a:r>
          </a:p>
          <a:p>
            <a:r>
              <a:rPr lang="en-US" altLang="zh-CN" sz="2400" dirty="0">
                <a:ea typeface="宋体" charset="-122"/>
              </a:rPr>
              <a:t>Failed the Chemistry course in the first year and gave up studies.</a:t>
            </a:r>
          </a:p>
          <a:p>
            <a:r>
              <a:rPr lang="en-US" altLang="zh-CN" sz="2400" dirty="0">
                <a:ea typeface="宋体" charset="-122"/>
              </a:rPr>
              <a:t>Worked 6 months at General Dynamics</a:t>
            </a:r>
          </a:p>
          <a:p>
            <a:r>
              <a:rPr lang="en-US" altLang="zh-CN" sz="2400" dirty="0">
                <a:ea typeface="宋体" charset="-122"/>
              </a:rPr>
              <a:t>Came back to school to study Data Analysis and Discrete Mathematics</a:t>
            </a:r>
          </a:p>
          <a:p>
            <a:r>
              <a:rPr lang="en-US" altLang="zh-CN" sz="2400" dirty="0">
                <a:ea typeface="宋体" charset="-122"/>
              </a:rPr>
              <a:t>Graduated with both </a:t>
            </a:r>
            <a:r>
              <a:rPr lang="en-US" altLang="zh-CN" sz="2400" dirty="0">
                <a:solidFill>
                  <a:srgbClr val="C00000"/>
                </a:solidFill>
                <a:ea typeface="宋体" charset="-122"/>
              </a:rPr>
              <a:t>Mathematics</a:t>
            </a:r>
            <a:r>
              <a:rPr lang="en-US" altLang="zh-CN" sz="2400" dirty="0">
                <a:ea typeface="宋体" charset="-122"/>
              </a:rPr>
              <a:t> and </a:t>
            </a:r>
            <a:r>
              <a:rPr lang="en-US" altLang="zh-CN" sz="2400" dirty="0">
                <a:solidFill>
                  <a:srgbClr val="C00000"/>
                </a:solidFill>
                <a:ea typeface="宋体" charset="-122"/>
              </a:rPr>
              <a:t>Engineering</a:t>
            </a:r>
            <a:r>
              <a:rPr lang="en-US" altLang="zh-CN" sz="2400" dirty="0">
                <a:ea typeface="宋体" charset="-122"/>
              </a:rPr>
              <a:t> degree of bachelor.</a:t>
            </a:r>
          </a:p>
          <a:p>
            <a:r>
              <a:rPr lang="en-US" altLang="zh-CN" sz="2400" dirty="0">
                <a:ea typeface="宋体" charset="-122"/>
              </a:rPr>
              <a:t>Then worked on </a:t>
            </a:r>
            <a:r>
              <a:rPr lang="en-US" altLang="zh-CN" sz="2400" dirty="0">
                <a:solidFill>
                  <a:srgbClr val="C00000"/>
                </a:solidFill>
                <a:ea typeface="宋体" charset="-122"/>
              </a:rPr>
              <a:t>Multics</a:t>
            </a:r>
            <a:r>
              <a:rPr lang="en-US" altLang="zh-CN" sz="2400" dirty="0">
                <a:ea typeface="宋体" charset="-122"/>
              </a:rPr>
              <a:t> with Ken Thompson in Bell Labs.</a:t>
            </a:r>
          </a:p>
          <a:p>
            <a:r>
              <a:rPr lang="en-US" altLang="zh-CN" sz="2400" dirty="0">
                <a:ea typeface="宋体" charset="-122"/>
              </a:rPr>
              <a:t>Studied again at UC Berkeley and obtained the first </a:t>
            </a:r>
            <a:r>
              <a:rPr lang="en-US" altLang="zh-CN" sz="2400" dirty="0" err="1">
                <a:ea typeface="宋体" charset="-122"/>
              </a:rPr>
              <a:t>Ph.D</a:t>
            </a:r>
            <a:r>
              <a:rPr lang="en-US" altLang="zh-CN" sz="2400" dirty="0">
                <a:ea typeface="宋体" charset="-122"/>
              </a:rPr>
              <a:t> in CS from UC Berkeley in three years in 1969.</a:t>
            </a:r>
          </a:p>
          <a:p>
            <a:endParaRPr lang="en-US" sz="2400" dirty="0"/>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42</a:t>
            </a:fld>
            <a:endParaRPr lang="en-CA" altLang="zh-CN" dirty="0"/>
          </a:p>
        </p:txBody>
      </p:sp>
      <p:sp>
        <p:nvSpPr>
          <p:cNvPr id="4" name="Title 3"/>
          <p:cNvSpPr>
            <a:spLocks noGrp="1"/>
          </p:cNvSpPr>
          <p:nvPr>
            <p:ph type="title"/>
          </p:nvPr>
        </p:nvSpPr>
        <p:spPr/>
        <p:txBody>
          <a:bodyPr/>
          <a:lstStyle/>
          <a:p>
            <a:r>
              <a:rPr lang="en-US" dirty="0" smtClean="0"/>
              <a:t>Transaction Processing</a:t>
            </a:r>
            <a:endParaRPr lang="en-US" dirty="0"/>
          </a:p>
        </p:txBody>
      </p:sp>
      <p:sp>
        <p:nvSpPr>
          <p:cNvPr id="5" name="Rectangle 5"/>
          <p:cNvSpPr>
            <a:spLocks noChangeArrowheads="1"/>
          </p:cNvSpPr>
          <p:nvPr/>
        </p:nvSpPr>
        <p:spPr bwMode="auto">
          <a:xfrm>
            <a:off x="60325" y="4038600"/>
            <a:ext cx="16922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spcBef>
                <a:spcPct val="0"/>
              </a:spcBef>
              <a:buFontTx/>
              <a:buNone/>
            </a:pPr>
            <a:r>
              <a:rPr lang="en-US" altLang="zh-CN" sz="1800" b="1">
                <a:latin typeface="Arial" charset="0"/>
                <a:ea typeface="宋体" charset="-122"/>
              </a:rPr>
              <a:t>Jim Gray</a:t>
            </a:r>
          </a:p>
          <a:p>
            <a:pPr eaLnBrk="1" hangingPunct="1">
              <a:spcBef>
                <a:spcPct val="0"/>
              </a:spcBef>
              <a:buFontTx/>
              <a:buNone/>
            </a:pPr>
            <a:r>
              <a:rPr lang="en-US" altLang="zh-CN" sz="1800">
                <a:latin typeface="Arial" charset="0"/>
                <a:ea typeface="宋体" charset="-122"/>
              </a:rPr>
              <a:t>Jan 12, 1944</a:t>
            </a:r>
          </a:p>
          <a:p>
            <a:pPr eaLnBrk="1" hangingPunct="1">
              <a:spcBef>
                <a:spcPct val="0"/>
              </a:spcBef>
              <a:buFontTx/>
              <a:buNone/>
            </a:pPr>
            <a:r>
              <a:rPr lang="en-US" altLang="zh-CN" sz="1800">
                <a:latin typeface="Arial" charset="0"/>
                <a:ea typeface="宋体" charset="-122"/>
              </a:rPr>
              <a:t>Jan 28, 2007</a:t>
            </a:r>
          </a:p>
        </p:txBody>
      </p:sp>
      <p:pic>
        <p:nvPicPr>
          <p:cNvPr id="6" name="图片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flipH="1">
            <a:off x="76200" y="1244600"/>
            <a:ext cx="1752600"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2910450"/>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44676" y="990600"/>
            <a:ext cx="7146924" cy="5711825"/>
          </a:xfrm>
        </p:spPr>
        <p:txBody>
          <a:bodyPr/>
          <a:lstStyle/>
          <a:p>
            <a:r>
              <a:rPr lang="en-US" altLang="zh-CN" sz="2400" dirty="0" smtClean="0">
                <a:ea typeface="宋体" charset="-122"/>
              </a:rPr>
              <a:t>Worked in IBM on various database systems, IMS, System R, SQL/DS, DB2.</a:t>
            </a:r>
          </a:p>
          <a:p>
            <a:r>
              <a:rPr lang="en-US" altLang="zh-CN" sz="2400" dirty="0" smtClean="0">
                <a:ea typeface="宋体" charset="-122"/>
              </a:rPr>
              <a:t>Invented transaction processing to make relational database system possible in the paper “Granularity of Locks and Degrees of Consistency in a Shared Data Base” in 1976. i.e., the famous ACID properties.</a:t>
            </a:r>
          </a:p>
          <a:p>
            <a:r>
              <a:rPr lang="en-US" altLang="zh-CN" sz="2400" dirty="0" smtClean="0">
                <a:ea typeface="宋体" charset="-122"/>
              </a:rPr>
              <a:t>In 1993, Microsoft wanted to get into relational DB market and got him. </a:t>
            </a:r>
          </a:p>
          <a:p>
            <a:r>
              <a:rPr lang="en-US" altLang="zh-CN" sz="2400" dirty="0" smtClean="0">
                <a:ea typeface="宋体" charset="-122"/>
              </a:rPr>
              <a:t>His term released MS SQL server 7.0</a:t>
            </a:r>
          </a:p>
          <a:p>
            <a:r>
              <a:rPr lang="en-US" altLang="zh-CN" sz="2400" dirty="0" smtClean="0">
                <a:ea typeface="宋体" charset="-122"/>
              </a:rPr>
              <a:t>Received </a:t>
            </a:r>
            <a:r>
              <a:rPr lang="en-US" altLang="zh-CN" sz="2400" b="1" dirty="0" smtClean="0">
                <a:solidFill>
                  <a:srgbClr val="FF0000"/>
                </a:solidFill>
                <a:ea typeface="宋体" charset="-122"/>
              </a:rPr>
              <a:t>ACM’s Turing Award </a:t>
            </a:r>
            <a:r>
              <a:rPr lang="en-US" altLang="zh-CN" sz="2400" dirty="0" smtClean="0">
                <a:ea typeface="宋体" charset="-122"/>
              </a:rPr>
              <a:t>in 1998 for his work on Transaction Processing when 54</a:t>
            </a:r>
          </a:p>
          <a:p>
            <a:r>
              <a:rPr lang="en-US" altLang="zh-CN" sz="2400" dirty="0" smtClean="0">
                <a:ea typeface="宋体" charset="-122"/>
              </a:rPr>
              <a:t>On January 28, 2007, during a short solo sailing trip to the </a:t>
            </a:r>
            <a:r>
              <a:rPr lang="en-US" altLang="zh-CN" sz="2400" dirty="0" err="1" smtClean="0">
                <a:ea typeface="宋体" charset="-122"/>
              </a:rPr>
              <a:t>Farallon</a:t>
            </a:r>
            <a:r>
              <a:rPr lang="en-US" altLang="zh-CN" sz="2400" dirty="0" smtClean="0">
                <a:ea typeface="宋体" charset="-122"/>
              </a:rPr>
              <a:t> Islands near San Francisco to scatter his mother's ashes,  and was missing</a:t>
            </a:r>
            <a:endParaRPr lang="en-US" altLang="zh-CN" sz="2400" dirty="0">
              <a:ea typeface="宋体" charset="-122"/>
            </a:endParaRPr>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43</a:t>
            </a:fld>
            <a:endParaRPr lang="en-CA" altLang="zh-CN" dirty="0"/>
          </a:p>
        </p:txBody>
      </p:sp>
      <p:sp>
        <p:nvSpPr>
          <p:cNvPr id="4" name="Title 3"/>
          <p:cNvSpPr>
            <a:spLocks noGrp="1"/>
          </p:cNvSpPr>
          <p:nvPr>
            <p:ph type="title"/>
          </p:nvPr>
        </p:nvSpPr>
        <p:spPr/>
        <p:txBody>
          <a:bodyPr/>
          <a:lstStyle/>
          <a:p>
            <a:r>
              <a:rPr lang="en-US" dirty="0"/>
              <a:t>Transaction Processing</a:t>
            </a:r>
          </a:p>
        </p:txBody>
      </p:sp>
      <p:sp>
        <p:nvSpPr>
          <p:cNvPr id="5" name="Rectangle 5"/>
          <p:cNvSpPr>
            <a:spLocks noChangeArrowheads="1"/>
          </p:cNvSpPr>
          <p:nvPr/>
        </p:nvSpPr>
        <p:spPr bwMode="auto">
          <a:xfrm>
            <a:off x="60325" y="4038600"/>
            <a:ext cx="16922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ＭＳ Ｐゴシック" charset="-128"/>
              </a:defRPr>
            </a:lvl1pPr>
            <a:lvl2pPr marL="742950" indent="-285750">
              <a:spcBef>
                <a:spcPct val="20000"/>
              </a:spcBef>
              <a:buFont typeface="Arial" charset="0"/>
              <a:buChar char="–"/>
              <a:defRPr sz="2800">
                <a:solidFill>
                  <a:schemeClr val="tx1"/>
                </a:solidFill>
                <a:latin typeface="Calibri" charset="0"/>
                <a:ea typeface="ＭＳ Ｐゴシック" charset="-128"/>
              </a:defRPr>
            </a:lvl2pPr>
            <a:lvl3pPr marL="1143000" indent="-228600">
              <a:spcBef>
                <a:spcPct val="20000"/>
              </a:spcBef>
              <a:buFont typeface="Arial" charset="0"/>
              <a:buChar char="•"/>
              <a:defRPr sz="2400">
                <a:solidFill>
                  <a:schemeClr val="tx1"/>
                </a:solidFill>
                <a:latin typeface="Calibri" charset="0"/>
                <a:ea typeface="ＭＳ Ｐゴシック" charset="-128"/>
              </a:defRPr>
            </a:lvl3pPr>
            <a:lvl4pPr marL="1600200" indent="-228600">
              <a:spcBef>
                <a:spcPct val="20000"/>
              </a:spcBef>
              <a:buFont typeface="Arial" charset="0"/>
              <a:buChar char="–"/>
              <a:defRPr sz="2000">
                <a:solidFill>
                  <a:schemeClr val="tx1"/>
                </a:solidFill>
                <a:latin typeface="Calibri" charset="0"/>
                <a:ea typeface="ＭＳ Ｐゴシック" charset="-128"/>
              </a:defRPr>
            </a:lvl4pPr>
            <a:lvl5pPr marL="2057400" indent="-22860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eaLnBrk="1" hangingPunct="1">
              <a:spcBef>
                <a:spcPct val="0"/>
              </a:spcBef>
              <a:buFontTx/>
              <a:buNone/>
            </a:pPr>
            <a:r>
              <a:rPr lang="en-US" altLang="zh-CN" sz="1800" b="1">
                <a:latin typeface="Arial" charset="0"/>
                <a:ea typeface="宋体" charset="-122"/>
              </a:rPr>
              <a:t>Jim Gray</a:t>
            </a:r>
          </a:p>
          <a:p>
            <a:pPr eaLnBrk="1" hangingPunct="1">
              <a:spcBef>
                <a:spcPct val="0"/>
              </a:spcBef>
              <a:buFontTx/>
              <a:buNone/>
            </a:pPr>
            <a:r>
              <a:rPr lang="en-US" altLang="zh-CN" sz="1800">
                <a:latin typeface="Arial" charset="0"/>
                <a:ea typeface="宋体" charset="-122"/>
              </a:rPr>
              <a:t>Jan 12, 1944</a:t>
            </a:r>
          </a:p>
          <a:p>
            <a:pPr eaLnBrk="1" hangingPunct="1">
              <a:spcBef>
                <a:spcPct val="0"/>
              </a:spcBef>
              <a:buFontTx/>
              <a:buNone/>
            </a:pPr>
            <a:r>
              <a:rPr lang="en-US" altLang="zh-CN" sz="1800">
                <a:latin typeface="Arial" charset="0"/>
                <a:ea typeface="宋体" charset="-122"/>
              </a:rPr>
              <a:t>Jan 28, 2007</a:t>
            </a:r>
          </a:p>
        </p:txBody>
      </p:sp>
      <p:pic>
        <p:nvPicPr>
          <p:cNvPr id="6" name="图片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flipH="1">
            <a:off x="76200" y="1244600"/>
            <a:ext cx="1752600"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7610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p:cNvSpPr>
          <p:nvPr>
            <p:ph type="title"/>
          </p:nvPr>
        </p:nvSpPr>
        <p:spPr/>
        <p:txBody>
          <a:bodyPr/>
          <a:lstStyle/>
          <a:p>
            <a:r>
              <a:rPr lang="en-US" altLang="zh-CN">
                <a:ea typeface="宋体" charset="-122"/>
              </a:rPr>
              <a:t>Relational Database Wars</a:t>
            </a:r>
            <a:endParaRPr lang="zh-CN" altLang="en-US">
              <a:ea typeface="宋体" charset="-122"/>
            </a:endParaRPr>
          </a:p>
        </p:txBody>
      </p:sp>
      <p:sp>
        <p:nvSpPr>
          <p:cNvPr id="15363" name="内容占位符 2"/>
          <p:cNvSpPr>
            <a:spLocks noGrp="1"/>
          </p:cNvSpPr>
          <p:nvPr>
            <p:ph idx="1"/>
          </p:nvPr>
        </p:nvSpPr>
        <p:spPr>
          <a:xfrm>
            <a:off x="0" y="1066800"/>
            <a:ext cx="9144000" cy="5105400"/>
          </a:xfrm>
        </p:spPr>
        <p:txBody>
          <a:bodyPr/>
          <a:lstStyle/>
          <a:p>
            <a:r>
              <a:rPr lang="en-US" altLang="zh-CN" sz="2400" dirty="0">
                <a:ea typeface="宋体" charset="-122"/>
              </a:rPr>
              <a:t>IBM dominated the mainframe relational database market with its SQL/DS(1981) and DB2 (1983) database products, it delayed entering into mini and microcomputer.</a:t>
            </a:r>
          </a:p>
          <a:p>
            <a:r>
              <a:rPr lang="en-US" altLang="zh-CN" sz="2400" dirty="0">
                <a:ea typeface="宋体" charset="-122"/>
              </a:rPr>
              <a:t>Oracle, Sybase, Informix dominated mini and microcomputers</a:t>
            </a:r>
          </a:p>
          <a:p>
            <a:r>
              <a:rPr lang="en-US" altLang="zh-CN" sz="2400" dirty="0">
                <a:ea typeface="宋体" charset="-122"/>
              </a:rPr>
              <a:t>Oracle almost went bankrupt in 1990</a:t>
            </a:r>
          </a:p>
          <a:p>
            <a:r>
              <a:rPr lang="en-US" altLang="zh-CN" sz="2400" dirty="0">
                <a:ea typeface="宋体" charset="-122"/>
              </a:rPr>
              <a:t>Sybase was far ahead of Oracle and expanded rapidly, resulted in a loss of focus on DB and sold its DB software to Microsoft in 1993, which now markets it under SQL Server</a:t>
            </a:r>
          </a:p>
          <a:p>
            <a:r>
              <a:rPr lang="en-US" altLang="zh-CN" sz="2400" dirty="0">
                <a:ea typeface="宋体" charset="-122"/>
              </a:rPr>
              <a:t>Informix overtook Sybase between 1994-1997 and competed with Oracle, but its CEO landed in Jail in 1997 and Informix relational DB division was taken by IBM in 2001</a:t>
            </a:r>
          </a:p>
          <a:p>
            <a:r>
              <a:rPr lang="en-US" altLang="zh-CN" sz="2400" dirty="0">
                <a:ea typeface="宋体" charset="-122"/>
              </a:rPr>
              <a:t>Since then, Oracle enjoyed years of industry dominance</a:t>
            </a:r>
          </a:p>
          <a:p>
            <a:endParaRPr lang="en-US" altLang="zh-CN" sz="2400" dirty="0">
              <a:ea typeface="宋体" charset="-122"/>
            </a:endParaRPr>
          </a:p>
          <a:p>
            <a:endParaRPr lang="zh-CN" altLang="en-US" sz="2400" dirty="0">
              <a:ea typeface="宋体" charset="-122"/>
            </a:endParaRPr>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44</a:t>
            </a:fld>
            <a:endParaRPr lang="en-CA" altLang="zh-CN" dirty="0"/>
          </a:p>
        </p:txBody>
      </p:sp>
    </p:spTree>
    <p:extLst>
      <p:ext uri="{BB962C8B-B14F-4D97-AF65-F5344CB8AC3E}">
        <p14:creationId xmlns:p14="http://schemas.microsoft.com/office/powerpoint/2010/main" val="55230777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2951B80-3F92-8F46-AD94-4C343E34AA0F}" type="slidenum">
              <a:rPr lang="en-US" altLang="en-US" smtClean="0"/>
              <a:pPr/>
              <a:t>45</a:t>
            </a:fld>
            <a:endParaRPr lang="en-CA" altLang="zh-CN" dirty="0"/>
          </a:p>
        </p:txBody>
      </p:sp>
      <p:sp>
        <p:nvSpPr>
          <p:cNvPr id="4" name="Title 3"/>
          <p:cNvSpPr>
            <a:spLocks noGrp="1"/>
          </p:cNvSpPr>
          <p:nvPr>
            <p:ph type="title"/>
          </p:nvPr>
        </p:nvSpPr>
        <p:spPr/>
        <p:txBody>
          <a:bodyPr/>
          <a:lstStyle/>
          <a:p>
            <a:r>
              <a:rPr kumimoji="1" lang="en-US" altLang="zh-CN" dirty="0">
                <a:latin typeface="Tw Cen MT" charset="0"/>
                <a:ea typeface="华文细黑" charset="-122"/>
              </a:rPr>
              <a:t>Relational DB History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70351221"/>
              </p:ext>
            </p:extLst>
          </p:nvPr>
        </p:nvGraphicFramePr>
        <p:xfrm>
          <a:off x="228600" y="1371600"/>
          <a:ext cx="8763000" cy="3790950"/>
        </p:xfrm>
        <a:graphic>
          <a:graphicData uri="http://schemas.openxmlformats.org/drawingml/2006/table">
            <a:tbl>
              <a:tblPr/>
              <a:tblGrid>
                <a:gridCol w="2921000"/>
                <a:gridCol w="2921000"/>
                <a:gridCol w="2921000"/>
              </a:tblGrid>
              <a:tr h="838200">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dirty="0">
                          <a:ln>
                            <a:noFill/>
                          </a:ln>
                          <a:solidFill>
                            <a:schemeClr val="bg2"/>
                          </a:solidFill>
                          <a:effectLst/>
                          <a:latin typeface="Calibri" charset="0"/>
                          <a:ea typeface="宋体" charset="-122"/>
                        </a:rPr>
                        <a:t>Database Name</a:t>
                      </a:r>
                      <a:endParaRPr kumimoji="0" lang="zh-CN" altLang="en-US" sz="3200" b="1" i="0" u="none" strike="noStrike" cap="none" normalizeH="0" baseline="0" dirty="0">
                        <a:ln>
                          <a:noFill/>
                        </a:ln>
                        <a:solidFill>
                          <a:schemeClr val="bg2"/>
                        </a:solidFill>
                        <a:effectLst/>
                        <a:latin typeface="Calibri" charset="0"/>
                        <a:ea typeface="宋体" charset="-122"/>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a:ln>
                            <a:noFill/>
                          </a:ln>
                          <a:solidFill>
                            <a:schemeClr val="bg2"/>
                          </a:solidFill>
                          <a:effectLst/>
                          <a:latin typeface="Calibri" charset="0"/>
                          <a:ea typeface="宋体" charset="-122"/>
                        </a:rPr>
                        <a:t>Year Released</a:t>
                      </a:r>
                      <a:endParaRPr kumimoji="0" lang="zh-CN" altLang="en-US" sz="3200" b="1" i="0" u="none" strike="noStrike" cap="none" normalizeH="0" baseline="0">
                        <a:ln>
                          <a:noFill/>
                        </a:ln>
                        <a:solidFill>
                          <a:schemeClr val="bg2"/>
                        </a:solidFill>
                        <a:effectLst/>
                        <a:latin typeface="Calibri" charset="0"/>
                        <a:ea typeface="宋体" charset="-122"/>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a:ln>
                            <a:noFill/>
                          </a:ln>
                          <a:solidFill>
                            <a:schemeClr val="bg2"/>
                          </a:solidFill>
                          <a:effectLst/>
                          <a:latin typeface="Calibri" charset="0"/>
                          <a:ea typeface="宋体" charset="-122"/>
                        </a:rPr>
                        <a:t>Company</a:t>
                      </a:r>
                      <a:endParaRPr kumimoji="0" lang="zh-CN" altLang="en-US" sz="3200" b="1" i="0" u="none" strike="noStrike" cap="none" normalizeH="0" baseline="0">
                        <a:ln>
                          <a:noFill/>
                        </a:ln>
                        <a:solidFill>
                          <a:schemeClr val="bg2"/>
                        </a:solidFill>
                        <a:effectLst/>
                        <a:latin typeface="Calibri" charset="0"/>
                        <a:ea typeface="宋体" charset="-122"/>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90550">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a:ln>
                            <a:noFill/>
                          </a:ln>
                          <a:solidFill>
                            <a:schemeClr val="tx1"/>
                          </a:solidFill>
                          <a:effectLst/>
                          <a:latin typeface="Calibri" charset="0"/>
                          <a:ea typeface="宋体" charset="-122"/>
                        </a:rPr>
                        <a:t>Oracle</a:t>
                      </a:r>
                      <a:endParaRPr kumimoji="0" lang="zh-CN" altLang="en-US" sz="3200" b="1" i="0" u="none" strike="noStrike" cap="none" normalizeH="0" baseline="0">
                        <a:ln>
                          <a:noFill/>
                        </a:ln>
                        <a:solidFill>
                          <a:schemeClr val="tx1"/>
                        </a:solidFill>
                        <a:effectLst/>
                        <a:latin typeface="Calibri" charset="0"/>
                        <a:ea typeface="宋体" charset="-122"/>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a:ln>
                            <a:noFill/>
                          </a:ln>
                          <a:solidFill>
                            <a:schemeClr val="tx1"/>
                          </a:solidFill>
                          <a:effectLst/>
                          <a:latin typeface="Calibri" charset="0"/>
                          <a:ea typeface="宋体" charset="-122"/>
                        </a:rPr>
                        <a:t>1979</a:t>
                      </a:r>
                      <a:endParaRPr kumimoji="0" lang="zh-CN" altLang="en-US" sz="3200" b="1" i="0" u="none" strike="noStrike" cap="none" normalizeH="0" baseline="0">
                        <a:ln>
                          <a:noFill/>
                        </a:ln>
                        <a:solidFill>
                          <a:schemeClr val="tx1"/>
                        </a:solidFill>
                        <a:effectLst/>
                        <a:latin typeface="Calibri" charset="0"/>
                        <a:ea typeface="宋体" charset="-122"/>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a:ln>
                            <a:noFill/>
                          </a:ln>
                          <a:solidFill>
                            <a:schemeClr val="tx1"/>
                          </a:solidFill>
                          <a:effectLst/>
                          <a:latin typeface="Calibri" charset="0"/>
                          <a:ea typeface="宋体" charset="-122"/>
                        </a:rPr>
                        <a:t>Oracle</a:t>
                      </a:r>
                      <a:endParaRPr kumimoji="0" lang="zh-CN" altLang="en-US" sz="3200" b="1" i="0" u="none" strike="noStrike" cap="none" normalizeH="0" baseline="0">
                        <a:ln>
                          <a:noFill/>
                        </a:ln>
                        <a:solidFill>
                          <a:schemeClr val="tx1"/>
                        </a:solidFill>
                        <a:effectLst/>
                        <a:latin typeface="Calibri" charset="0"/>
                        <a:ea typeface="宋体" charset="-122"/>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90550">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a:ln>
                            <a:noFill/>
                          </a:ln>
                          <a:solidFill>
                            <a:srgbClr val="000000"/>
                          </a:solidFill>
                          <a:effectLst/>
                          <a:latin typeface="Calibri" charset="0"/>
                          <a:ea typeface="宋体" charset="-122"/>
                        </a:rPr>
                        <a:t>Informix</a:t>
                      </a:r>
                      <a:endParaRPr kumimoji="0" lang="zh-CN" altLang="en-US" sz="3200" b="1" i="0" u="none" strike="noStrike" cap="none" normalizeH="0" baseline="0">
                        <a:ln>
                          <a:noFill/>
                        </a:ln>
                        <a:solidFill>
                          <a:srgbClr val="000000"/>
                        </a:solidFill>
                        <a:effectLst/>
                        <a:latin typeface="Calibri" charset="0"/>
                        <a:ea typeface="宋体" charset="-122"/>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a:ln>
                            <a:noFill/>
                          </a:ln>
                          <a:solidFill>
                            <a:srgbClr val="000000"/>
                          </a:solidFill>
                          <a:effectLst/>
                          <a:latin typeface="Calibri" charset="0"/>
                          <a:ea typeface="宋体" charset="-122"/>
                        </a:rPr>
                        <a:t>1981</a:t>
                      </a:r>
                      <a:endParaRPr kumimoji="0" lang="zh-CN" altLang="en-US" sz="3200" b="1" i="0" u="none" strike="noStrike" cap="none" normalizeH="0" baseline="0">
                        <a:ln>
                          <a:noFill/>
                        </a:ln>
                        <a:solidFill>
                          <a:srgbClr val="000000"/>
                        </a:solidFill>
                        <a:effectLst/>
                        <a:latin typeface="Calibri" charset="0"/>
                        <a:ea typeface="宋体" charset="-122"/>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a:ln>
                            <a:noFill/>
                          </a:ln>
                          <a:solidFill>
                            <a:srgbClr val="000000"/>
                          </a:solidFill>
                          <a:effectLst/>
                          <a:latin typeface="Calibri" charset="0"/>
                          <a:ea typeface="宋体" charset="-122"/>
                        </a:rPr>
                        <a:t>Informix</a:t>
                      </a:r>
                      <a:endParaRPr kumimoji="0" lang="zh-CN" altLang="en-US" sz="3200" b="1" i="0" u="none" strike="noStrike" cap="none" normalizeH="0" baseline="0">
                        <a:ln>
                          <a:noFill/>
                        </a:ln>
                        <a:solidFill>
                          <a:srgbClr val="000000"/>
                        </a:solidFill>
                        <a:effectLst/>
                        <a:latin typeface="Calibri" charset="0"/>
                        <a:ea typeface="宋体" charset="-122"/>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90550">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a:ln>
                            <a:noFill/>
                          </a:ln>
                          <a:solidFill>
                            <a:srgbClr val="000000"/>
                          </a:solidFill>
                          <a:effectLst/>
                          <a:latin typeface="Calibri" charset="0"/>
                          <a:ea typeface="宋体" charset="-122"/>
                        </a:rPr>
                        <a:t>DB2</a:t>
                      </a:r>
                      <a:endParaRPr kumimoji="0" lang="zh-CN" altLang="en-US" sz="3200" b="1" i="0" u="none" strike="noStrike" cap="none" normalizeH="0" baseline="0">
                        <a:ln>
                          <a:noFill/>
                        </a:ln>
                        <a:solidFill>
                          <a:srgbClr val="000000"/>
                        </a:solidFill>
                        <a:effectLst/>
                        <a:latin typeface="Calibri" charset="0"/>
                        <a:ea typeface="宋体" charset="-122"/>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a:ln>
                            <a:noFill/>
                          </a:ln>
                          <a:solidFill>
                            <a:srgbClr val="000000"/>
                          </a:solidFill>
                          <a:effectLst/>
                          <a:latin typeface="Calibri" charset="0"/>
                          <a:ea typeface="宋体" charset="-122"/>
                        </a:rPr>
                        <a:t>1983</a:t>
                      </a:r>
                      <a:endParaRPr kumimoji="0" lang="zh-CN" altLang="en-US" sz="3200" b="1" i="0" u="none" strike="noStrike" cap="none" normalizeH="0" baseline="0">
                        <a:ln>
                          <a:noFill/>
                        </a:ln>
                        <a:solidFill>
                          <a:srgbClr val="000000"/>
                        </a:solidFill>
                        <a:effectLst/>
                        <a:latin typeface="Calibri" charset="0"/>
                        <a:ea typeface="宋体" charset="-122"/>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a:ln>
                            <a:noFill/>
                          </a:ln>
                          <a:solidFill>
                            <a:srgbClr val="000000"/>
                          </a:solidFill>
                          <a:effectLst/>
                          <a:latin typeface="Calibri" charset="0"/>
                          <a:ea typeface="宋体" charset="-122"/>
                        </a:rPr>
                        <a:t>IBM</a:t>
                      </a:r>
                      <a:endParaRPr kumimoji="0" lang="zh-CN" altLang="en-US" sz="3200" b="1" i="0" u="none" strike="noStrike" cap="none" normalizeH="0" baseline="0">
                        <a:ln>
                          <a:noFill/>
                        </a:ln>
                        <a:solidFill>
                          <a:srgbClr val="000000"/>
                        </a:solidFill>
                        <a:effectLst/>
                        <a:latin typeface="Calibri" charset="0"/>
                        <a:ea typeface="宋体" charset="-122"/>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90550">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a:ln>
                            <a:noFill/>
                          </a:ln>
                          <a:solidFill>
                            <a:srgbClr val="000000"/>
                          </a:solidFill>
                          <a:effectLst/>
                          <a:latin typeface="Calibri" charset="0"/>
                          <a:ea typeface="宋体" charset="-122"/>
                        </a:rPr>
                        <a:t>Sybase</a:t>
                      </a:r>
                      <a:endParaRPr kumimoji="0" lang="zh-CN" altLang="en-US" sz="3200" b="1" i="0" u="none" strike="noStrike" cap="none" normalizeH="0" baseline="0">
                        <a:ln>
                          <a:noFill/>
                        </a:ln>
                        <a:solidFill>
                          <a:srgbClr val="000000"/>
                        </a:solidFill>
                        <a:effectLst/>
                        <a:latin typeface="Calibri" charset="0"/>
                        <a:ea typeface="宋体" charset="-122"/>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a:ln>
                            <a:noFill/>
                          </a:ln>
                          <a:solidFill>
                            <a:srgbClr val="000000"/>
                          </a:solidFill>
                          <a:effectLst/>
                          <a:latin typeface="Calibri" charset="0"/>
                          <a:ea typeface="宋体" charset="-122"/>
                        </a:rPr>
                        <a:t>1986</a:t>
                      </a:r>
                      <a:endParaRPr kumimoji="0" lang="zh-CN" altLang="en-US" sz="3200" b="1" i="0" u="none" strike="noStrike" cap="none" normalizeH="0" baseline="0">
                        <a:ln>
                          <a:noFill/>
                        </a:ln>
                        <a:solidFill>
                          <a:srgbClr val="000000"/>
                        </a:solidFill>
                        <a:effectLst/>
                        <a:latin typeface="Calibri" charset="0"/>
                        <a:ea typeface="宋体" charset="-122"/>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a:ln>
                            <a:noFill/>
                          </a:ln>
                          <a:solidFill>
                            <a:srgbClr val="000000"/>
                          </a:solidFill>
                          <a:effectLst/>
                          <a:latin typeface="Calibri" charset="0"/>
                          <a:ea typeface="宋体" charset="-122"/>
                        </a:rPr>
                        <a:t>Sybase</a:t>
                      </a:r>
                      <a:endParaRPr kumimoji="0" lang="zh-CN" altLang="en-US" sz="3200" b="1" i="0" u="none" strike="noStrike" cap="none" normalizeH="0" baseline="0">
                        <a:ln>
                          <a:noFill/>
                        </a:ln>
                        <a:solidFill>
                          <a:srgbClr val="000000"/>
                        </a:solidFill>
                        <a:effectLst/>
                        <a:latin typeface="Calibri" charset="0"/>
                        <a:ea typeface="宋体" charset="-122"/>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90550">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a:ln>
                            <a:noFill/>
                          </a:ln>
                          <a:solidFill>
                            <a:srgbClr val="000000"/>
                          </a:solidFill>
                          <a:effectLst/>
                          <a:latin typeface="Calibri" charset="0"/>
                          <a:ea typeface="宋体" charset="-122"/>
                        </a:rPr>
                        <a:t>SQL Server</a:t>
                      </a:r>
                      <a:endParaRPr kumimoji="0" lang="zh-CN" altLang="en-US" sz="3200" b="1" i="0" u="none" strike="noStrike" cap="none" normalizeH="0" baseline="0">
                        <a:ln>
                          <a:noFill/>
                        </a:ln>
                        <a:solidFill>
                          <a:srgbClr val="000000"/>
                        </a:solidFill>
                        <a:effectLst/>
                        <a:latin typeface="Calibri" charset="0"/>
                        <a:ea typeface="宋体" charset="-122"/>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a:ln>
                            <a:noFill/>
                          </a:ln>
                          <a:solidFill>
                            <a:srgbClr val="000000"/>
                          </a:solidFill>
                          <a:effectLst/>
                          <a:latin typeface="Calibri" charset="0"/>
                          <a:ea typeface="宋体" charset="-122"/>
                        </a:rPr>
                        <a:t>2005</a:t>
                      </a:r>
                      <a:endParaRPr kumimoji="0" lang="zh-CN" altLang="en-US" sz="3200" b="1" i="0" u="none" strike="noStrike" cap="none" normalizeH="0" baseline="0">
                        <a:ln>
                          <a:noFill/>
                        </a:ln>
                        <a:solidFill>
                          <a:srgbClr val="000000"/>
                        </a:solidFill>
                        <a:effectLst/>
                        <a:latin typeface="Calibri" charset="0"/>
                        <a:ea typeface="宋体" charset="-122"/>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Font typeface="Arial" charset="0"/>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dirty="0">
                          <a:ln>
                            <a:noFill/>
                          </a:ln>
                          <a:solidFill>
                            <a:srgbClr val="000000"/>
                          </a:solidFill>
                          <a:effectLst/>
                          <a:latin typeface="Calibri" charset="0"/>
                          <a:ea typeface="宋体" charset="-122"/>
                        </a:rPr>
                        <a:t>Microsoft</a:t>
                      </a:r>
                      <a:endParaRPr kumimoji="0" lang="zh-CN" altLang="en-US" sz="3200" b="1" i="0" u="none" strike="noStrike" cap="none" normalizeH="0" baseline="0" dirty="0">
                        <a:ln>
                          <a:noFill/>
                        </a:ln>
                        <a:solidFill>
                          <a:srgbClr val="000000"/>
                        </a:solidFill>
                        <a:effectLst/>
                        <a:latin typeface="Calibri" charset="0"/>
                        <a:ea typeface="宋体" charset="-122"/>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6" name="Curved Left Arrow 5"/>
          <p:cNvSpPr/>
          <p:nvPr/>
        </p:nvSpPr>
        <p:spPr>
          <a:xfrm>
            <a:off x="8382000" y="3081338"/>
            <a:ext cx="560388" cy="728662"/>
          </a:xfrm>
          <a:prstGeom prst="curvedLeftArrow">
            <a:avLst/>
          </a:prstGeom>
          <a:ln/>
        </p:spPr>
        <p:style>
          <a:lnRef idx="1">
            <a:schemeClr val="accent1"/>
          </a:lnRef>
          <a:fillRef idx="3">
            <a:schemeClr val="accent1"/>
          </a:fillRef>
          <a:effectRef idx="2">
            <a:schemeClr val="accent1"/>
          </a:effectRef>
          <a:fontRef idx="minor">
            <a:schemeClr val="lt1"/>
          </a:fontRef>
        </p:style>
        <p:txBody>
          <a:bodyPr/>
          <a:lstStyle/>
          <a:p>
            <a:pPr eaLnBrk="1" hangingPunct="1">
              <a:defRPr/>
            </a:pPr>
            <a:endParaRPr lang="zh-CN" altLang="en-US" dirty="0">
              <a:solidFill>
                <a:srgbClr val="FF0000"/>
              </a:solidFill>
            </a:endParaRPr>
          </a:p>
        </p:txBody>
      </p:sp>
      <p:sp>
        <p:nvSpPr>
          <p:cNvPr id="7" name="Curved Left Arrow 6"/>
          <p:cNvSpPr/>
          <p:nvPr/>
        </p:nvSpPr>
        <p:spPr>
          <a:xfrm>
            <a:off x="8382000" y="4191000"/>
            <a:ext cx="560388" cy="728663"/>
          </a:xfrm>
          <a:prstGeom prst="curvedLeftArrow">
            <a:avLst/>
          </a:prstGeom>
          <a:ln/>
        </p:spPr>
        <p:style>
          <a:lnRef idx="1">
            <a:schemeClr val="accent1"/>
          </a:lnRef>
          <a:fillRef idx="3">
            <a:schemeClr val="accent1"/>
          </a:fillRef>
          <a:effectRef idx="2">
            <a:schemeClr val="accent1"/>
          </a:effectRef>
          <a:fontRef idx="minor">
            <a:schemeClr val="lt1"/>
          </a:fontRef>
        </p:style>
        <p:txBody>
          <a:bodyPr/>
          <a:lstStyle/>
          <a:p>
            <a:pPr eaLnBrk="1" hangingPunct="1">
              <a:defRPr/>
            </a:pPr>
            <a:endParaRPr lang="zh-CN" altLang="en-US" dirty="0">
              <a:solidFill>
                <a:srgbClr val="FF0000"/>
              </a:solidFill>
            </a:endParaRPr>
          </a:p>
        </p:txBody>
      </p:sp>
    </p:spTree>
    <p:extLst>
      <p:ext uri="{BB962C8B-B14F-4D97-AF65-F5344CB8AC3E}">
        <p14:creationId xmlns:p14="http://schemas.microsoft.com/office/powerpoint/2010/main" val="19609604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r>
              <a:rPr kumimoji="1" lang="en-US" altLang="zh-CN">
                <a:ea typeface="ＭＳ Ｐゴシック" charset="-128"/>
              </a:rPr>
              <a:t>2011 Market Share</a:t>
            </a:r>
            <a:endParaRPr kumimoji="1" lang="zh-CN" altLang="en-US">
              <a:ea typeface="ＭＳ Ｐゴシック" charset="-128"/>
            </a:endParaRPr>
          </a:p>
        </p:txBody>
      </p:sp>
      <p:pic>
        <p:nvPicPr>
          <p:cNvPr id="8192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399463"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fld id="{B2951B80-3F92-8F46-AD94-4C343E34AA0F}" type="slidenum">
              <a:rPr lang="en-US" altLang="en-US" smtClean="0"/>
              <a:pPr/>
              <a:t>46</a:t>
            </a:fld>
            <a:endParaRPr lang="en-CA" altLang="zh-CN" dirty="0"/>
          </a:p>
        </p:txBody>
      </p:sp>
    </p:spTree>
    <p:extLst>
      <p:ext uri="{BB962C8B-B14F-4D97-AF65-F5344CB8AC3E}">
        <p14:creationId xmlns:p14="http://schemas.microsoft.com/office/powerpoint/2010/main" val="1339868050"/>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p:txBody>
          <a:bodyPr/>
          <a:lstStyle/>
          <a:p>
            <a:r>
              <a:rPr lang="en-US" altLang="zh-CN">
                <a:ea typeface="宋体" charset="-122"/>
              </a:rPr>
              <a:t>Market Shares in 2011</a:t>
            </a:r>
            <a:endParaRPr lang="zh-CN" altLang="en-US">
              <a:ea typeface="宋体" charset="-122"/>
            </a:endParaRPr>
          </a:p>
        </p:txBody>
      </p:sp>
      <p:sp>
        <p:nvSpPr>
          <p:cNvPr id="36866" name="内容占位符 2"/>
          <p:cNvSpPr>
            <a:spLocks noGrp="1"/>
          </p:cNvSpPr>
          <p:nvPr>
            <p:ph idx="1"/>
          </p:nvPr>
        </p:nvSpPr>
        <p:spPr/>
        <p:txBody>
          <a:bodyPr/>
          <a:lstStyle/>
          <a:p>
            <a:pPr>
              <a:defRPr/>
            </a:pPr>
            <a:r>
              <a:rPr lang="en-US" altLang="zh-CN" dirty="0">
                <a:ea typeface="宋体" charset="0"/>
                <a:cs typeface="宋体" charset="0"/>
              </a:rPr>
              <a:t>Oracle DB on </a:t>
            </a:r>
            <a:r>
              <a:rPr lang="en-US" altLang="zh-CN" dirty="0" err="1">
                <a:ea typeface="宋体" charset="0"/>
                <a:cs typeface="宋体" charset="0"/>
              </a:rPr>
              <a:t>Mini&amp;Micro</a:t>
            </a:r>
            <a:r>
              <a:rPr lang="en-US" altLang="zh-CN" dirty="0">
                <a:ea typeface="宋体" charset="0"/>
                <a:cs typeface="宋体" charset="0"/>
              </a:rPr>
              <a:t> Computers </a:t>
            </a:r>
            <a:r>
              <a:rPr lang="en-US" altLang="zh-CN" dirty="0" smtClean="0">
                <a:ea typeface="宋体" charset="0"/>
                <a:cs typeface="宋体" charset="0"/>
              </a:rPr>
              <a:t>	</a:t>
            </a:r>
            <a:r>
              <a:rPr lang="en-US" altLang="zh-CN" dirty="0" smtClean="0">
                <a:solidFill>
                  <a:srgbClr val="FF0000"/>
                </a:solidFill>
                <a:ea typeface="宋体" charset="0"/>
                <a:cs typeface="宋体" charset="0"/>
              </a:rPr>
              <a:t>48.8%</a:t>
            </a:r>
            <a:endParaRPr lang="en-US" altLang="zh-CN" dirty="0">
              <a:solidFill>
                <a:srgbClr val="FF0000"/>
              </a:solidFill>
              <a:ea typeface="宋体" charset="0"/>
              <a:cs typeface="宋体" charset="0"/>
            </a:endParaRPr>
          </a:p>
          <a:p>
            <a:pPr>
              <a:defRPr/>
            </a:pPr>
            <a:r>
              <a:rPr lang="en-US" altLang="zh-CN" dirty="0">
                <a:ea typeface="宋体" charset="0"/>
                <a:cs typeface="宋体" charset="0"/>
              </a:rPr>
              <a:t>IBM (DB2 database) on Mainframe      </a:t>
            </a:r>
            <a:r>
              <a:rPr lang="en-US" altLang="zh-CN" dirty="0" smtClean="0">
                <a:solidFill>
                  <a:srgbClr val="FF0000"/>
                </a:solidFill>
                <a:ea typeface="宋体" charset="0"/>
                <a:cs typeface="宋体" charset="0"/>
              </a:rPr>
              <a:t>20.2%</a:t>
            </a:r>
            <a:r>
              <a:rPr lang="en-US" altLang="zh-CN" dirty="0" smtClean="0">
                <a:ea typeface="宋体" charset="0"/>
                <a:cs typeface="宋体" charset="0"/>
              </a:rPr>
              <a:t> </a:t>
            </a:r>
            <a:endParaRPr lang="en-US" altLang="zh-CN" dirty="0">
              <a:ea typeface="宋体" charset="0"/>
              <a:cs typeface="宋体" charset="0"/>
            </a:endParaRPr>
          </a:p>
          <a:p>
            <a:pPr>
              <a:defRPr/>
            </a:pPr>
            <a:r>
              <a:rPr lang="en-US" altLang="zh-CN" dirty="0">
                <a:ea typeface="宋体" charset="0"/>
                <a:cs typeface="宋体" charset="0"/>
              </a:rPr>
              <a:t>Microsoft (SQL Server) on PC  	        	</a:t>
            </a:r>
            <a:r>
              <a:rPr lang="en-US" altLang="zh-CN" dirty="0" smtClean="0">
                <a:solidFill>
                  <a:srgbClr val="FF0000"/>
                </a:solidFill>
                <a:ea typeface="宋体" charset="0"/>
                <a:cs typeface="宋体" charset="0"/>
              </a:rPr>
              <a:t>17.0%</a:t>
            </a:r>
          </a:p>
          <a:p>
            <a:pPr>
              <a:defRPr/>
            </a:pPr>
            <a:r>
              <a:rPr lang="en-US" altLang="zh-CN" dirty="0" smtClean="0">
                <a:ea typeface="宋体" charset="0"/>
                <a:cs typeface="宋体" charset="0"/>
              </a:rPr>
              <a:t>SAP/Sybase					  </a:t>
            </a:r>
            <a:r>
              <a:rPr lang="en-US" altLang="zh-CN" dirty="0" smtClean="0">
                <a:solidFill>
                  <a:srgbClr val="FF0000"/>
                </a:solidFill>
                <a:ea typeface="宋体" charset="0"/>
                <a:cs typeface="宋体" charset="0"/>
              </a:rPr>
              <a:t>4.6%</a:t>
            </a:r>
          </a:p>
          <a:p>
            <a:pPr>
              <a:defRPr/>
            </a:pPr>
            <a:endParaRPr lang="en-US" altLang="zh-CN" dirty="0">
              <a:solidFill>
                <a:srgbClr val="FF0000"/>
              </a:solidFill>
              <a:ea typeface="宋体" charset="0"/>
              <a:cs typeface="宋体" charset="0"/>
            </a:endParaRPr>
          </a:p>
          <a:p>
            <a:pPr marL="0" indent="0">
              <a:buFont typeface="Arial" charset="0"/>
              <a:buNone/>
              <a:defRPr/>
            </a:pPr>
            <a:r>
              <a:rPr lang="en-US" altLang="zh-CN" dirty="0">
                <a:ea typeface="宋体" charset="0"/>
                <a:cs typeface="宋体" charset="0"/>
              </a:rPr>
              <a:t> </a:t>
            </a:r>
            <a:r>
              <a:rPr lang="en-US" altLang="zh-CN" dirty="0" smtClean="0">
                <a:ea typeface="宋体" charset="0"/>
                <a:cs typeface="宋体" charset="0"/>
              </a:rPr>
              <a:t>    </a:t>
            </a:r>
            <a:r>
              <a:rPr lang="en-US" altLang="zh-CN" sz="4000" dirty="0" smtClean="0">
                <a:solidFill>
                  <a:srgbClr val="FF0000"/>
                </a:solidFill>
                <a:ea typeface="宋体" charset="0"/>
                <a:cs typeface="宋体" charset="0"/>
              </a:rPr>
              <a:t>24 billions US dollar sales in 2011</a:t>
            </a:r>
          </a:p>
          <a:p>
            <a:pPr marL="0" indent="0">
              <a:buFont typeface="Arial" charset="0"/>
              <a:buNone/>
              <a:defRPr/>
            </a:pPr>
            <a:r>
              <a:rPr lang="en-US" altLang="zh-CN" dirty="0" smtClean="0">
                <a:ea typeface="宋体" charset="0"/>
                <a:cs typeface="宋体" charset="0"/>
              </a:rPr>
              <a:t>				    </a:t>
            </a:r>
          </a:p>
          <a:p>
            <a:pPr>
              <a:defRPr/>
            </a:pPr>
            <a:endParaRPr lang="en-US" altLang="zh-CN" dirty="0">
              <a:ea typeface="宋体" charset="0"/>
              <a:cs typeface="宋体" charset="0"/>
            </a:endParaRPr>
          </a:p>
          <a:p>
            <a:pPr>
              <a:defRPr/>
            </a:pPr>
            <a:endParaRPr lang="zh-CN" altLang="en-US" dirty="0">
              <a:ea typeface="宋体" charset="0"/>
              <a:cs typeface="宋体" charset="0"/>
            </a:endParaRPr>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47</a:t>
            </a:fld>
            <a:endParaRPr lang="en-CA" altLang="zh-CN" dirty="0"/>
          </a:p>
        </p:txBody>
      </p:sp>
    </p:spTree>
    <p:extLst>
      <p:ext uri="{BB962C8B-B14F-4D97-AF65-F5344CB8AC3E}">
        <p14:creationId xmlns:p14="http://schemas.microsoft.com/office/powerpoint/2010/main" val="64879390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r>
              <a:rPr kumimoji="1" lang="en-US" altLang="zh-CN">
                <a:ea typeface="ＭＳ Ｐゴシック" charset="-128"/>
              </a:rPr>
              <a:t>MySQL</a:t>
            </a:r>
            <a:endParaRPr kumimoji="1" lang="zh-CN" altLang="en-US">
              <a:ea typeface="ＭＳ Ｐゴシック" charset="-128"/>
            </a:endParaRPr>
          </a:p>
        </p:txBody>
      </p:sp>
      <p:sp>
        <p:nvSpPr>
          <p:cNvPr id="83970" name="Content Placeholder 2"/>
          <p:cNvSpPr>
            <a:spLocks noGrp="1"/>
          </p:cNvSpPr>
          <p:nvPr>
            <p:ph idx="1"/>
          </p:nvPr>
        </p:nvSpPr>
        <p:spPr>
          <a:xfrm>
            <a:off x="0" y="1066800"/>
            <a:ext cx="9144000" cy="5105400"/>
          </a:xfrm>
        </p:spPr>
        <p:txBody>
          <a:bodyPr/>
          <a:lstStyle/>
          <a:p>
            <a:r>
              <a:rPr lang="en-US" altLang="zh-CN" sz="2800" dirty="0">
                <a:ea typeface="ＭＳ Ｐゴシック" charset="-128"/>
              </a:rPr>
              <a:t>Initially released in 23 May 1995 by </a:t>
            </a:r>
            <a:r>
              <a:rPr kumimoji="1" lang="en-US" altLang="zh-CN" sz="2800" dirty="0">
                <a:ea typeface="ＭＳ Ｐゴシック" charset="-128"/>
              </a:rPr>
              <a:t>the Swedish company MySQL</a:t>
            </a:r>
            <a:endParaRPr lang="en-US" altLang="zh-CN" sz="2800" dirty="0">
              <a:ea typeface="ＭＳ Ｐゴシック" charset="-128"/>
            </a:endParaRPr>
          </a:p>
          <a:p>
            <a:r>
              <a:rPr lang="en-US" altLang="zh-CN" sz="2800" dirty="0">
                <a:ea typeface="ＭＳ Ｐゴシック" charset="-128"/>
              </a:rPr>
              <a:t>The world second most widely used RDBMS</a:t>
            </a:r>
          </a:p>
          <a:p>
            <a:r>
              <a:rPr lang="en-US" altLang="zh-CN" sz="2800" dirty="0">
                <a:ea typeface="ＭＳ Ｐゴシック" charset="-128"/>
              </a:rPr>
              <a:t>It was acquired by Sun Microsystems in 2008 for </a:t>
            </a:r>
            <a:r>
              <a:rPr lang="en-US" altLang="zh-CN" sz="2800" dirty="0">
                <a:solidFill>
                  <a:srgbClr val="FF0000"/>
                </a:solidFill>
                <a:ea typeface="ＭＳ Ｐゴシック" charset="-128"/>
              </a:rPr>
              <a:t>$1 billion</a:t>
            </a:r>
            <a:r>
              <a:rPr lang="en-US" altLang="zh-CN" sz="2800" dirty="0">
                <a:ea typeface="ＭＳ Ｐゴシック" charset="-128"/>
              </a:rPr>
              <a:t>, which was in turn acquired by Oracle Corporation in 2010.</a:t>
            </a:r>
          </a:p>
          <a:p>
            <a:r>
              <a:rPr lang="en-US" altLang="zh-CN" sz="2800" dirty="0">
                <a:ea typeface="ＭＳ Ｐゴシック" charset="-128"/>
              </a:rPr>
              <a:t>The world's most popular </a:t>
            </a:r>
            <a:r>
              <a:rPr lang="en-US" altLang="zh-CN" sz="2800" dirty="0">
                <a:solidFill>
                  <a:srgbClr val="FF0000"/>
                </a:solidFill>
                <a:ea typeface="ＭＳ Ｐゴシック" charset="-128"/>
              </a:rPr>
              <a:t>open source </a:t>
            </a:r>
            <a:r>
              <a:rPr lang="en-US" altLang="zh-CN" sz="2800" dirty="0">
                <a:ea typeface="ＭＳ Ｐゴシック" charset="-128"/>
              </a:rPr>
              <a:t>database. With over 65,000 downloads per day</a:t>
            </a:r>
          </a:p>
          <a:p>
            <a:r>
              <a:rPr kumimoji="1" lang="en-US" altLang="zh-CN" sz="2800" dirty="0">
                <a:ea typeface="ＭＳ Ｐゴシック" charset="-128"/>
              </a:rPr>
              <a:t>Popular choice of database for use in web applications  (Linux, Apache, </a:t>
            </a:r>
            <a:r>
              <a:rPr kumimoji="1" lang="en-US" altLang="zh-CN" sz="2800" dirty="0">
                <a:solidFill>
                  <a:srgbClr val="FF0000"/>
                </a:solidFill>
                <a:ea typeface="ＭＳ Ｐゴシック" charset="-128"/>
              </a:rPr>
              <a:t>MySQL</a:t>
            </a:r>
            <a:r>
              <a:rPr kumimoji="1" lang="en-US" altLang="zh-CN" sz="2800" dirty="0">
                <a:ea typeface="ＭＳ Ｐゴシック" charset="-128"/>
              </a:rPr>
              <a:t>, Perl/PHP/Python)</a:t>
            </a:r>
            <a:endParaRPr kumimoji="1" lang="zh-CN" altLang="en-US" sz="2800" dirty="0">
              <a:ea typeface="ＭＳ Ｐゴシック" charset="-128"/>
            </a:endParaRPr>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48</a:t>
            </a:fld>
            <a:endParaRPr lang="en-CA" altLang="zh-CN" dirty="0"/>
          </a:p>
        </p:txBody>
      </p:sp>
    </p:spTree>
    <p:extLst>
      <p:ext uri="{BB962C8B-B14F-4D97-AF65-F5344CB8AC3E}">
        <p14:creationId xmlns:p14="http://schemas.microsoft.com/office/powerpoint/2010/main" val="15047359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9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9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ltLang="zh-CN" sz="3200" dirty="0">
                <a:ea typeface="ＭＳ Ｐゴシック" charset="-128"/>
              </a:rPr>
              <a:t>Database Installations </a:t>
            </a:r>
            <a:r>
              <a:rPr lang="en-US" altLang="zh-CN" sz="3200" dirty="0" smtClean="0">
                <a:ea typeface="ＭＳ Ｐゴシック" charset="-128"/>
              </a:rPr>
              <a:t>in 2008</a:t>
            </a:r>
            <a:endParaRPr kumimoji="1" lang="zh-CN" altLang="en-US" sz="3200" dirty="0">
              <a:ea typeface="ＭＳ Ｐゴシック" charset="-128"/>
            </a:endParaRPr>
          </a:p>
        </p:txBody>
      </p:sp>
      <p:pic>
        <p:nvPicPr>
          <p:cNvPr id="8499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260475"/>
            <a:ext cx="7874000" cy="55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0"/>
          </p:nvPr>
        </p:nvSpPr>
        <p:spPr/>
        <p:txBody>
          <a:bodyPr/>
          <a:lstStyle/>
          <a:p>
            <a:fld id="{B2951B80-3F92-8F46-AD94-4C343E34AA0F}" type="slidenum">
              <a:rPr lang="en-US" altLang="en-US" smtClean="0"/>
              <a:pPr/>
              <a:t>49</a:t>
            </a:fld>
            <a:endParaRPr lang="en-CA" altLang="zh-CN" dirty="0"/>
          </a:p>
        </p:txBody>
      </p:sp>
    </p:spTree>
    <p:extLst>
      <p:ext uri="{BB962C8B-B14F-4D97-AF65-F5344CB8AC3E}">
        <p14:creationId xmlns:p14="http://schemas.microsoft.com/office/powerpoint/2010/main" val="132946608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宋体" charset="-122"/>
              </a:rPr>
              <a:t>Computers and Operating Systems</a:t>
            </a:r>
            <a:endParaRPr lang="en-US" dirty="0"/>
          </a:p>
        </p:txBody>
      </p:sp>
      <p:sp>
        <p:nvSpPr>
          <p:cNvPr id="3" name="Content Placeholder 2"/>
          <p:cNvSpPr>
            <a:spLocks noGrp="1"/>
          </p:cNvSpPr>
          <p:nvPr>
            <p:ph idx="1"/>
          </p:nvPr>
        </p:nvSpPr>
        <p:spPr>
          <a:xfrm>
            <a:off x="4892675" y="976312"/>
            <a:ext cx="4083050" cy="3424238"/>
          </a:xfrm>
        </p:spPr>
        <p:txBody>
          <a:bodyPr/>
          <a:lstStyle/>
          <a:p>
            <a:pPr eaLnBrk="1" hangingPunct="1"/>
            <a:r>
              <a:rPr lang="en-US" altLang="zh-CN" dirty="0">
                <a:ea typeface="宋体" charset="-122"/>
              </a:rPr>
              <a:t>A computer consists of:</a:t>
            </a:r>
          </a:p>
          <a:p>
            <a:pPr lvl="1" indent="-342900" eaLnBrk="1" hangingPunct="1"/>
            <a:r>
              <a:rPr lang="en-US" altLang="zh-CN" sz="2400" dirty="0">
                <a:ea typeface="宋体" charset="-122"/>
              </a:rPr>
              <a:t>One or more processors</a:t>
            </a:r>
          </a:p>
          <a:p>
            <a:pPr lvl="1" indent="-342900" eaLnBrk="1" hangingPunct="1"/>
            <a:r>
              <a:rPr lang="en-US" altLang="zh-CN" sz="2400" dirty="0">
                <a:ea typeface="宋体" charset="-122"/>
              </a:rPr>
              <a:t>Main memory</a:t>
            </a:r>
          </a:p>
          <a:p>
            <a:pPr lvl="1" indent="-342900" eaLnBrk="1" hangingPunct="1"/>
            <a:r>
              <a:rPr lang="en-US" altLang="zh-CN" sz="2400" dirty="0">
                <a:ea typeface="宋体" charset="-122"/>
              </a:rPr>
              <a:t>Disks</a:t>
            </a:r>
          </a:p>
          <a:p>
            <a:pPr lvl="1" indent="-342900" eaLnBrk="1" hangingPunct="1"/>
            <a:r>
              <a:rPr lang="en-US" altLang="zh-CN" sz="2400" dirty="0">
                <a:ea typeface="宋体" charset="-122"/>
              </a:rPr>
              <a:t>Various input/output devices</a:t>
            </a:r>
          </a:p>
          <a:p>
            <a:endParaRPr lang="en-US" dirty="0"/>
          </a:p>
        </p:txBody>
      </p:sp>
      <p:sp>
        <p:nvSpPr>
          <p:cNvPr id="4" name="Slide Number Placeholder 3"/>
          <p:cNvSpPr>
            <a:spLocks noGrp="1"/>
          </p:cNvSpPr>
          <p:nvPr>
            <p:ph type="sldNum" sz="quarter" idx="10"/>
          </p:nvPr>
        </p:nvSpPr>
        <p:spPr/>
        <p:txBody>
          <a:bodyPr/>
          <a:lstStyle/>
          <a:p>
            <a:pPr>
              <a:defRPr/>
            </a:pPr>
            <a:fld id="{91792EAE-96D7-A84D-96CE-0D2A3A153AF4}" type="slidenum">
              <a:rPr lang="en-US" altLang="zh-CN" smtClean="0"/>
              <a:pPr>
                <a:defRPr/>
              </a:pPr>
              <a:t>5</a:t>
            </a:fld>
            <a:endParaRPr lang="en-US" altLang="zh-CN"/>
          </a:p>
        </p:txBody>
      </p:sp>
      <p:pic>
        <p:nvPicPr>
          <p:cNvPr id="6" name="Picture 10" descr="http://www.desktopclass.com/wp-content/uploads/2012/01/Figure-5.1-Architecture-of-main-Components-of-Compu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 y="976312"/>
            <a:ext cx="4881557" cy="356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027"/>
          <p:cNvSpPr txBox="1">
            <a:spLocks noChangeArrowheads="1"/>
          </p:cNvSpPr>
          <p:nvPr/>
        </p:nvSpPr>
        <p:spPr bwMode="auto">
          <a:xfrm>
            <a:off x="22225" y="4462462"/>
            <a:ext cx="9144000"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rgbClr val="990033"/>
              </a:buClr>
              <a:buSzPct val="60000"/>
              <a:buFont typeface="Wingdings" charset="2"/>
              <a:buChar char="n"/>
              <a:defRPr kumimoji="1" sz="2400">
                <a:solidFill>
                  <a:schemeClr val="tx2"/>
                </a:solidFill>
                <a:latin typeface="+mn-lt"/>
                <a:ea typeface="宋体" charset="0"/>
                <a:cs typeface="宋体" charset="0"/>
              </a:defRPr>
            </a:lvl1pPr>
            <a:lvl2pPr marL="742950" indent="-285750" algn="l" rtl="0" eaLnBrk="0" fontAlgn="base" hangingPunct="0">
              <a:spcBef>
                <a:spcPct val="20000"/>
              </a:spcBef>
              <a:spcAft>
                <a:spcPct val="0"/>
              </a:spcAft>
              <a:buClr>
                <a:schemeClr val="tx2"/>
              </a:buClr>
              <a:buSzPct val="55000"/>
              <a:buFont typeface="Wingdings" charset="2"/>
              <a:buChar char="n"/>
              <a:defRPr kumimoji="1" sz="2300">
                <a:solidFill>
                  <a:srgbClr val="800000"/>
                </a:solidFill>
                <a:latin typeface="+mn-lt"/>
                <a:ea typeface="宋体" charset="0"/>
                <a:cs typeface="宋体" charset="0"/>
              </a:defRPr>
            </a:lvl2pPr>
            <a:lvl3pPr marL="1143000" indent="-228600" algn="l" rtl="0" eaLnBrk="0" fontAlgn="base" hangingPunct="0">
              <a:spcBef>
                <a:spcPct val="20000"/>
              </a:spcBef>
              <a:spcAft>
                <a:spcPct val="0"/>
              </a:spcAft>
              <a:buClr>
                <a:srgbClr val="990033"/>
              </a:buClr>
              <a:buSzPct val="50000"/>
              <a:buFont typeface="Wingdings" charset="2"/>
              <a:buChar char="n"/>
              <a:defRPr kumimoji="1" sz="2200">
                <a:solidFill>
                  <a:schemeClr val="tx2"/>
                </a:solidFill>
                <a:latin typeface="+mn-lt"/>
                <a:ea typeface="宋体" charset="0"/>
                <a:cs typeface="宋体" charset="0"/>
              </a:defRPr>
            </a:lvl3pPr>
            <a:lvl4pPr marL="1600200" indent="-228600" algn="l" rtl="0" eaLnBrk="0" fontAlgn="base" hangingPunct="0">
              <a:spcBef>
                <a:spcPct val="20000"/>
              </a:spcBef>
              <a:spcAft>
                <a:spcPct val="0"/>
              </a:spcAft>
              <a:buClr>
                <a:schemeClr val="tx2"/>
              </a:buClr>
              <a:buSzPct val="55000"/>
              <a:buFont typeface="Wingdings" charset="2"/>
              <a:buChar char="n"/>
              <a:defRPr kumimoji="1" sz="2000">
                <a:solidFill>
                  <a:srgbClr val="800000"/>
                </a:solidFill>
                <a:latin typeface="+mn-lt"/>
                <a:ea typeface="宋体" charset="0"/>
                <a:cs typeface="宋体" charset="0"/>
              </a:defRPr>
            </a:lvl4pPr>
            <a:lvl5pPr marL="2057400" indent="-228600" algn="l" rtl="0" eaLnBrk="0" fontAlgn="base" hangingPunct="0">
              <a:spcBef>
                <a:spcPct val="20000"/>
              </a:spcBef>
              <a:spcAft>
                <a:spcPct val="0"/>
              </a:spcAft>
              <a:buClr>
                <a:srgbClr val="990033"/>
              </a:buClr>
              <a:buSzPct val="50000"/>
              <a:buFont typeface="Wingdings" charset="2"/>
              <a:buChar char="n"/>
              <a:defRPr kumimoji="1" sz="2000">
                <a:solidFill>
                  <a:schemeClr val="tx2"/>
                </a:solidFill>
                <a:latin typeface="+mn-lt"/>
                <a:ea typeface="宋体" charset="0"/>
                <a:cs typeface="宋体" charset="0"/>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marL="609600" indent="-609600" eaLnBrk="1" hangingPunct="1"/>
            <a:endParaRPr lang="en-US" altLang="zh-CN" kern="0" dirty="0" smtClean="0">
              <a:ea typeface="宋体" charset="-122"/>
            </a:endParaRPr>
          </a:p>
          <a:p>
            <a:pPr eaLnBrk="1" hangingPunct="1"/>
            <a:r>
              <a:rPr lang="en-US" altLang="zh-CN" sz="2800" kern="0" dirty="0" smtClean="0">
                <a:ea typeface="宋体" charset="-122"/>
              </a:rPr>
              <a:t>Managing all these components requires a layer of software – the </a:t>
            </a:r>
            <a:r>
              <a:rPr lang="en-US" altLang="zh-CN" sz="2800" b="1" kern="0" dirty="0" smtClean="0">
                <a:ea typeface="宋体" charset="-122"/>
              </a:rPr>
              <a:t>operating system</a:t>
            </a:r>
            <a:endParaRPr lang="en-US" altLang="zh-CN" sz="2800" b="1" kern="0" dirty="0">
              <a:ea typeface="宋体" charset="-122"/>
            </a:endParaRPr>
          </a:p>
        </p:txBody>
      </p:sp>
    </p:spTree>
    <p:extLst>
      <p:ext uri="{BB962C8B-B14F-4D97-AF65-F5344CB8AC3E}">
        <p14:creationId xmlns:p14="http://schemas.microsoft.com/office/powerpoint/2010/main" val="11691131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p:txBody>
          <a:bodyPr/>
          <a:lstStyle/>
          <a:p>
            <a:r>
              <a:rPr lang="en-US" altLang="zh-CN">
                <a:ea typeface="宋体" charset="-122"/>
              </a:rPr>
              <a:t>Microsoft Access</a:t>
            </a:r>
            <a:endParaRPr lang="zh-CN" altLang="en-US">
              <a:ea typeface="宋体" charset="-122"/>
            </a:endParaRPr>
          </a:p>
        </p:txBody>
      </p:sp>
      <p:sp>
        <p:nvSpPr>
          <p:cNvPr id="16387" name="内容占位符 2"/>
          <p:cNvSpPr>
            <a:spLocks noGrp="1"/>
          </p:cNvSpPr>
          <p:nvPr>
            <p:ph idx="1"/>
          </p:nvPr>
        </p:nvSpPr>
        <p:spPr/>
        <p:txBody>
          <a:bodyPr/>
          <a:lstStyle/>
          <a:p>
            <a:r>
              <a:rPr lang="en-US" altLang="zh-CN" sz="2400">
                <a:ea typeface="宋体" charset="-122"/>
              </a:rPr>
              <a:t>RBASE was the first relational database program for the PC, created by Wayne Erickson in 1981. He and his brother then incorporated the company, MicroRim, Inc. to sell the database, MicroRIM (Relational Information Management)</a:t>
            </a:r>
          </a:p>
          <a:p>
            <a:r>
              <a:rPr lang="en-US" altLang="zh-CN" sz="2400">
                <a:ea typeface="宋体" charset="-122"/>
              </a:rPr>
              <a:t>Privately funded and ultimately venture backed, the MicroRim database products achieved significant market share in the mid-1980s</a:t>
            </a:r>
          </a:p>
          <a:p>
            <a:r>
              <a:rPr lang="en-US" altLang="zh-CN" sz="2400">
                <a:ea typeface="宋体" charset="-122"/>
              </a:rPr>
              <a:t>Microsoft's first attempt to sell a relational database product was during the mid 1980s, when Microsoft obtained license to sell Rbase</a:t>
            </a:r>
          </a:p>
          <a:p>
            <a:r>
              <a:rPr lang="en-US" altLang="zh-CN" sz="2400">
                <a:ea typeface="宋体" charset="-122"/>
              </a:rPr>
              <a:t>In the late 1980s, Microsoft developed its own relational database Omega and eventually demonstrated in 1992 to several journalists and then abandoned.</a:t>
            </a:r>
          </a:p>
          <a:p>
            <a:endParaRPr lang="zh-CN" altLang="en-US" sz="2400">
              <a:ea typeface="宋体" charset="-122"/>
            </a:endParaRPr>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50</a:t>
            </a:fld>
            <a:endParaRPr lang="en-CA" altLang="zh-CN" dirty="0"/>
          </a:p>
        </p:txBody>
      </p:sp>
    </p:spTree>
    <p:extLst>
      <p:ext uri="{BB962C8B-B14F-4D97-AF65-F5344CB8AC3E}">
        <p14:creationId xmlns:p14="http://schemas.microsoft.com/office/powerpoint/2010/main" val="191666082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1"/>
          <p:cNvSpPr>
            <a:spLocks noGrp="1"/>
          </p:cNvSpPr>
          <p:nvPr>
            <p:ph type="title"/>
          </p:nvPr>
        </p:nvSpPr>
        <p:spPr/>
        <p:txBody>
          <a:bodyPr/>
          <a:lstStyle/>
          <a:p>
            <a:r>
              <a:rPr lang="en-US" altLang="zh-CN">
                <a:ea typeface="宋体" charset="-122"/>
              </a:rPr>
              <a:t>Microsoft Access</a:t>
            </a:r>
            <a:endParaRPr lang="zh-CN" altLang="en-US">
              <a:ea typeface="宋体" charset="-122"/>
            </a:endParaRPr>
          </a:p>
        </p:txBody>
      </p:sp>
      <p:sp>
        <p:nvSpPr>
          <p:cNvPr id="17411" name="内容占位符 2"/>
          <p:cNvSpPr>
            <a:spLocks noGrp="1"/>
          </p:cNvSpPr>
          <p:nvPr>
            <p:ph idx="1"/>
          </p:nvPr>
        </p:nvSpPr>
        <p:spPr/>
        <p:txBody>
          <a:bodyPr/>
          <a:lstStyle/>
          <a:p>
            <a:r>
              <a:rPr lang="en-US" altLang="zh-CN" sz="2400">
                <a:ea typeface="宋体" charset="-122"/>
              </a:rPr>
              <a:t>In order to develop a relational database on Windows, it started another project Cirrus.</a:t>
            </a:r>
          </a:p>
          <a:p>
            <a:r>
              <a:rPr lang="en-US" altLang="zh-CN" sz="2400">
                <a:ea typeface="宋体" charset="-122"/>
              </a:rPr>
              <a:t>In November, 1992, it released Access Version 1.0,  the software worked well with relatively small databases but testing showed that some circumstances caused data corruption, when file size over 10MB.</a:t>
            </a:r>
          </a:p>
          <a:p>
            <a:r>
              <a:rPr lang="en-US" altLang="zh-CN" sz="2400">
                <a:ea typeface="宋体" charset="-122"/>
              </a:rPr>
              <a:t>With Office 95, Microsoft Access 7.0 became part of the Microsoft Office Professional Suite, joining Microsoft Excel, Word, and PowerPoint. Since then, Microsoft has released new versions of Microsoft Access with each release of Microsoft Office. This includes Access 97 (version 8.0), Access 2000 (version 9.0), Access 2002 (version 10.0), Access 2003 (version 11.5), Access 2007 (version 12.0), and Access 2010 (version 14.0).</a:t>
            </a:r>
          </a:p>
          <a:p>
            <a:endParaRPr lang="en-US" altLang="zh-CN" sz="2400">
              <a:ea typeface="宋体" charset="-122"/>
            </a:endParaRPr>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51</a:t>
            </a:fld>
            <a:endParaRPr lang="en-CA" altLang="zh-CN" dirty="0"/>
          </a:p>
        </p:txBody>
      </p:sp>
    </p:spTree>
    <p:extLst>
      <p:ext uri="{BB962C8B-B14F-4D97-AF65-F5344CB8AC3E}">
        <p14:creationId xmlns:p14="http://schemas.microsoft.com/office/powerpoint/2010/main" val="106371354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r>
              <a:rPr lang="en-US" altLang="en-US">
                <a:ea typeface="ＭＳ Ｐゴシック" charset="-128"/>
              </a:rPr>
              <a:t>Summary of Relational Model</a:t>
            </a:r>
          </a:p>
        </p:txBody>
      </p:sp>
      <p:sp>
        <p:nvSpPr>
          <p:cNvPr id="91138" name="Rectangle 3"/>
          <p:cNvSpPr>
            <a:spLocks noGrp="1" noChangeArrowheads="1"/>
          </p:cNvSpPr>
          <p:nvPr>
            <p:ph type="body" idx="1"/>
          </p:nvPr>
        </p:nvSpPr>
        <p:spPr/>
        <p:txBody>
          <a:bodyPr/>
          <a:lstStyle/>
          <a:p>
            <a:r>
              <a:rPr lang="en-US" altLang="en-US" sz="2600" dirty="0">
                <a:ea typeface="ＭＳ Ｐゴシック" charset="-128"/>
              </a:rPr>
              <a:t>Proposed in 1970 by E.F. </a:t>
            </a:r>
            <a:r>
              <a:rPr lang="en-US" altLang="en-US" sz="2600" dirty="0" err="1">
                <a:ea typeface="ＭＳ Ｐゴシック" charset="-128"/>
              </a:rPr>
              <a:t>Codd</a:t>
            </a:r>
            <a:r>
              <a:rPr lang="en-US" altLang="en-US" sz="2600" dirty="0">
                <a:ea typeface="ＭＳ Ｐゴシック" charset="-128"/>
              </a:rPr>
              <a:t> (IBM), first commercial system in 1981-82.</a:t>
            </a:r>
          </a:p>
          <a:p>
            <a:r>
              <a:rPr lang="en-US" altLang="en-US" sz="2600" dirty="0">
                <a:ea typeface="ＭＳ Ｐゴシック" charset="-128"/>
              </a:rPr>
              <a:t>Now in several commercial products (e.g. DB2, ORACLE, SYBASE, INFORMIX, SQL Server,).</a:t>
            </a:r>
          </a:p>
          <a:p>
            <a:r>
              <a:rPr lang="en-US" altLang="en-US" sz="2600" dirty="0">
                <a:ea typeface="ＭＳ Ｐゴシック" charset="-128"/>
              </a:rPr>
              <a:t>Several free open source implementations, e.g. MySQL,</a:t>
            </a:r>
          </a:p>
          <a:p>
            <a:r>
              <a:rPr lang="en-US" altLang="en-US" sz="2600" dirty="0">
                <a:ea typeface="ＭＳ Ｐゴシック" charset="-128"/>
              </a:rPr>
              <a:t>Currently most dominant for developing database applications.</a:t>
            </a:r>
          </a:p>
          <a:p>
            <a:r>
              <a:rPr lang="en-US" altLang="en-US" sz="2600" dirty="0">
                <a:ea typeface="ＭＳ Ｐゴシック" charset="-128"/>
              </a:rPr>
              <a:t>SQL relational standards: SQL-89 (SQL1), SQL-92 (SQL2), SQL-99, SQL3, …</a:t>
            </a:r>
          </a:p>
        </p:txBody>
      </p:sp>
      <p:sp>
        <p:nvSpPr>
          <p:cNvPr id="4" name="Slide Number Placeholder 3"/>
          <p:cNvSpPr>
            <a:spLocks noGrp="1"/>
          </p:cNvSpPr>
          <p:nvPr>
            <p:ph type="sldNum" sz="quarter" idx="10"/>
          </p:nvPr>
        </p:nvSpPr>
        <p:spPr/>
        <p:txBody>
          <a:bodyPr/>
          <a:lstStyle/>
          <a:p>
            <a:fld id="{B2951B80-3F92-8F46-AD94-4C343E34AA0F}" type="slidenum">
              <a:rPr lang="en-US" altLang="en-US" smtClean="0"/>
              <a:pPr/>
              <a:t>52</a:t>
            </a:fld>
            <a:endParaRPr lang="en-CA" altLang="zh-CN" dirty="0"/>
          </a:p>
        </p:txBody>
      </p:sp>
    </p:spTree>
    <p:extLst>
      <p:ext uri="{BB962C8B-B14F-4D97-AF65-F5344CB8AC3E}">
        <p14:creationId xmlns:p14="http://schemas.microsoft.com/office/powerpoint/2010/main" val="1418005300"/>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v</a:t>
            </a:r>
            <a:r>
              <a:rPr lang="en-US" dirty="0" smtClean="0"/>
              <a:t>ery flexible data model</a:t>
            </a:r>
          </a:p>
          <a:p>
            <a:r>
              <a:rPr lang="en-US" dirty="0"/>
              <a:t>s</a:t>
            </a:r>
            <a:r>
              <a:rPr lang="en-US" dirty="0" smtClean="0"/>
              <a:t>ophisticated querying capabilities including joins</a:t>
            </a:r>
          </a:p>
          <a:p>
            <a:r>
              <a:rPr lang="en-US" dirty="0"/>
              <a:t>g</a:t>
            </a:r>
            <a:r>
              <a:rPr lang="en-US" dirty="0" smtClean="0"/>
              <a:t>lobal integrity constraints and</a:t>
            </a:r>
          </a:p>
          <a:p>
            <a:r>
              <a:rPr lang="en-US" dirty="0"/>
              <a:t>t</a:t>
            </a:r>
            <a:r>
              <a:rPr lang="en-US" smtClean="0"/>
              <a:t>ransactional </a:t>
            </a:r>
            <a:r>
              <a:rPr lang="en-US" dirty="0" smtClean="0"/>
              <a:t>guarantees</a:t>
            </a:r>
          </a:p>
          <a:p>
            <a:endParaRPr lang="en-US" dirty="0"/>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53</a:t>
            </a:fld>
            <a:endParaRPr lang="en-CA" altLang="zh-CN" dirty="0"/>
          </a:p>
        </p:txBody>
      </p:sp>
      <p:sp>
        <p:nvSpPr>
          <p:cNvPr id="4" name="Title 3"/>
          <p:cNvSpPr>
            <a:spLocks noGrp="1"/>
          </p:cNvSpPr>
          <p:nvPr>
            <p:ph type="title"/>
          </p:nvPr>
        </p:nvSpPr>
        <p:spPr/>
        <p:txBody>
          <a:bodyPr/>
          <a:lstStyle/>
          <a:p>
            <a:r>
              <a:rPr lang="en-US" dirty="0" smtClean="0"/>
              <a:t>Main Features of Relational Systems</a:t>
            </a:r>
            <a:endParaRPr lang="en-US" dirty="0"/>
          </a:p>
        </p:txBody>
      </p:sp>
    </p:spTree>
    <p:extLst>
      <p:ext uri="{BB962C8B-B14F-4D97-AF65-F5344CB8AC3E}">
        <p14:creationId xmlns:p14="http://schemas.microsoft.com/office/powerpoint/2010/main" val="1534241620"/>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a:t>
            </a:r>
            <a:r>
              <a:rPr lang="en-US" dirty="0" smtClean="0"/>
              <a:t>atabase </a:t>
            </a:r>
            <a:r>
              <a:rPr lang="en-US" dirty="0"/>
              <a:t>management systems must hide the </a:t>
            </a:r>
            <a:r>
              <a:rPr lang="en-US" dirty="0" smtClean="0"/>
              <a:t>complexity of persistent </a:t>
            </a:r>
            <a:r>
              <a:rPr lang="en-US" dirty="0"/>
              <a:t>storage mechanisms from programmers;</a:t>
            </a:r>
          </a:p>
          <a:p>
            <a:r>
              <a:rPr lang="en-US" dirty="0"/>
              <a:t>D</a:t>
            </a:r>
            <a:r>
              <a:rPr lang="en-US" dirty="0" smtClean="0"/>
              <a:t>atabase </a:t>
            </a:r>
            <a:r>
              <a:rPr lang="en-US" dirty="0"/>
              <a:t>management </a:t>
            </a:r>
            <a:r>
              <a:rPr lang="en-US" dirty="0" smtClean="0"/>
              <a:t>systems </a:t>
            </a:r>
            <a:r>
              <a:rPr lang="en-US" dirty="0"/>
              <a:t>act as a </a:t>
            </a:r>
            <a:r>
              <a:rPr lang="en-US" dirty="0" smtClean="0"/>
              <a:t>storage and retrieval tool </a:t>
            </a:r>
            <a:r>
              <a:rPr lang="en-US" dirty="0"/>
              <a:t>to </a:t>
            </a:r>
            <a:r>
              <a:rPr lang="en-US" dirty="0" smtClean="0"/>
              <a:t>speed up </a:t>
            </a:r>
            <a:r>
              <a:rPr lang="en-US" dirty="0"/>
              <a:t>application development;</a:t>
            </a:r>
          </a:p>
          <a:p>
            <a:r>
              <a:rPr lang="en-US" dirty="0"/>
              <a:t>D</a:t>
            </a:r>
            <a:r>
              <a:rPr lang="en-US" smtClean="0"/>
              <a:t>atabase </a:t>
            </a:r>
            <a:r>
              <a:rPr lang="en-US" dirty="0"/>
              <a:t>management systems must provide </a:t>
            </a:r>
            <a:r>
              <a:rPr lang="en-US" dirty="0" smtClean="0"/>
              <a:t>facilities suited to the application </a:t>
            </a:r>
            <a:endParaRPr lang="en-US" dirty="0"/>
          </a:p>
          <a:p>
            <a:endParaRPr lang="en-US" dirty="0"/>
          </a:p>
        </p:txBody>
      </p:sp>
      <p:sp>
        <p:nvSpPr>
          <p:cNvPr id="3" name="Slide Number Placeholder 2"/>
          <p:cNvSpPr>
            <a:spLocks noGrp="1"/>
          </p:cNvSpPr>
          <p:nvPr>
            <p:ph type="sldNum" sz="quarter" idx="10"/>
          </p:nvPr>
        </p:nvSpPr>
        <p:spPr/>
        <p:txBody>
          <a:bodyPr/>
          <a:lstStyle/>
          <a:p>
            <a:fld id="{B2951B80-3F92-8F46-AD94-4C343E34AA0F}" type="slidenum">
              <a:rPr lang="en-US" altLang="en-US" smtClean="0"/>
              <a:pPr/>
              <a:t>54</a:t>
            </a:fld>
            <a:endParaRPr lang="en-CA" altLang="zh-CN" dirty="0"/>
          </a:p>
        </p:txBody>
      </p:sp>
      <p:sp>
        <p:nvSpPr>
          <p:cNvPr id="4" name="Title 3"/>
          <p:cNvSpPr>
            <a:spLocks noGrp="1"/>
          </p:cNvSpPr>
          <p:nvPr>
            <p:ph type="title"/>
          </p:nvPr>
        </p:nvSpPr>
        <p:spPr/>
        <p:txBody>
          <a:bodyPr/>
          <a:lstStyle/>
          <a:p>
            <a:r>
              <a:rPr lang="en-US" dirty="0" smtClean="0"/>
              <a:t>Benefits of using DBMS</a:t>
            </a:r>
            <a:endParaRPr lang="en-US" dirty="0"/>
          </a:p>
        </p:txBody>
      </p:sp>
    </p:spTree>
    <p:extLst>
      <p:ext uri="{BB962C8B-B14F-4D97-AF65-F5344CB8AC3E}">
        <p14:creationId xmlns:p14="http://schemas.microsoft.com/office/powerpoint/2010/main" val="147993766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10" descr="https://encrypted-tbn1.gstatic.com/images?q=tbn:ANd9GcSQIUlonFceI1cVORCPH5EwZs141jh8m2WD2e9CIc2Fy8suxk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413" y="957262"/>
            <a:ext cx="202247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Title 1"/>
          <p:cNvSpPr>
            <a:spLocks noGrp="1"/>
          </p:cNvSpPr>
          <p:nvPr>
            <p:ph type="title"/>
          </p:nvPr>
        </p:nvSpPr>
        <p:spPr/>
        <p:txBody>
          <a:bodyPr/>
          <a:lstStyle/>
          <a:p>
            <a:r>
              <a:rPr lang="en-US" altLang="zh-CN" dirty="0">
                <a:ea typeface="宋体" charset="-122"/>
              </a:rPr>
              <a:t>The Unix System Structure</a:t>
            </a:r>
            <a:endParaRPr lang="en-CA" altLang="zh-CN" dirty="0">
              <a:ea typeface="宋体" charset="-122"/>
            </a:endParaRPr>
          </a:p>
        </p:txBody>
      </p:sp>
      <p:sp>
        <p:nvSpPr>
          <p:cNvPr id="29699" name="Rectangle 4"/>
          <p:cNvSpPr>
            <a:spLocks noChangeArrowheads="1"/>
          </p:cNvSpPr>
          <p:nvPr/>
        </p:nvSpPr>
        <p:spPr bwMode="auto">
          <a:xfrm>
            <a:off x="2338388" y="4860925"/>
            <a:ext cx="4667250" cy="1033463"/>
          </a:xfrm>
          <a:prstGeom prst="rect">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Times New Roman" charset="0"/>
                <a:ea typeface="ＭＳ Ｐゴシック" charset="-128"/>
              </a:defRPr>
            </a:lvl1pPr>
            <a:lvl2pPr marL="742950" indent="-285750">
              <a:defRPr sz="3200">
                <a:solidFill>
                  <a:schemeClr val="tx1"/>
                </a:solidFill>
                <a:latin typeface="Times New Roman" charset="0"/>
                <a:ea typeface="ＭＳ Ｐゴシック" charset="-128"/>
              </a:defRPr>
            </a:lvl2pPr>
            <a:lvl3pPr marL="1143000" indent="-228600">
              <a:defRPr sz="3200">
                <a:solidFill>
                  <a:schemeClr val="tx1"/>
                </a:solidFill>
                <a:latin typeface="Times New Roman" charset="0"/>
                <a:ea typeface="ＭＳ Ｐゴシック" charset="-128"/>
              </a:defRPr>
            </a:lvl3pPr>
            <a:lvl4pPr marL="1600200" indent="-228600">
              <a:defRPr sz="3200">
                <a:solidFill>
                  <a:schemeClr val="tx1"/>
                </a:solidFill>
                <a:latin typeface="Times New Roman" charset="0"/>
                <a:ea typeface="ＭＳ Ｐゴシック" charset="-128"/>
              </a:defRPr>
            </a:lvl4pPr>
            <a:lvl5pPr marL="2057400" indent="-228600">
              <a:defRPr sz="32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32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32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32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3200">
                <a:solidFill>
                  <a:schemeClr val="tx1"/>
                </a:solidFill>
                <a:latin typeface="Times New Roman" charset="0"/>
                <a:ea typeface="ＭＳ Ｐゴシック" charset="-128"/>
              </a:defRPr>
            </a:lvl9pPr>
          </a:lstStyle>
          <a:p>
            <a:pPr algn="ctr" eaLnBrk="1" hangingPunct="1"/>
            <a:endParaRPr lang="en-CA" altLang="zh-CN">
              <a:ea typeface="宋体" charset="-122"/>
            </a:endParaRPr>
          </a:p>
        </p:txBody>
      </p:sp>
      <p:sp>
        <p:nvSpPr>
          <p:cNvPr id="29700" name="Flowchart: Process 6"/>
          <p:cNvSpPr>
            <a:spLocks noChangeArrowheads="1"/>
          </p:cNvSpPr>
          <p:nvPr/>
        </p:nvSpPr>
        <p:spPr bwMode="auto">
          <a:xfrm>
            <a:off x="2497138" y="5018088"/>
            <a:ext cx="844550" cy="457200"/>
          </a:xfrm>
          <a:prstGeom prst="flowChartProcess">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Times New Roman" charset="0"/>
                <a:ea typeface="ＭＳ Ｐゴシック" charset="-128"/>
              </a:defRPr>
            </a:lvl1pPr>
            <a:lvl2pPr marL="742950" indent="-285750">
              <a:defRPr sz="3200">
                <a:solidFill>
                  <a:schemeClr val="tx1"/>
                </a:solidFill>
                <a:latin typeface="Times New Roman" charset="0"/>
                <a:ea typeface="ＭＳ Ｐゴシック" charset="-128"/>
              </a:defRPr>
            </a:lvl2pPr>
            <a:lvl3pPr marL="1143000" indent="-228600">
              <a:defRPr sz="3200">
                <a:solidFill>
                  <a:schemeClr val="tx1"/>
                </a:solidFill>
                <a:latin typeface="Times New Roman" charset="0"/>
                <a:ea typeface="ＭＳ Ｐゴシック" charset="-128"/>
              </a:defRPr>
            </a:lvl3pPr>
            <a:lvl4pPr marL="1600200" indent="-228600">
              <a:defRPr sz="3200">
                <a:solidFill>
                  <a:schemeClr val="tx1"/>
                </a:solidFill>
                <a:latin typeface="Times New Roman" charset="0"/>
                <a:ea typeface="ＭＳ Ｐゴシック" charset="-128"/>
              </a:defRPr>
            </a:lvl4pPr>
            <a:lvl5pPr marL="2057400" indent="-228600">
              <a:defRPr sz="32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32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32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32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3200">
                <a:solidFill>
                  <a:schemeClr val="tx1"/>
                </a:solidFill>
                <a:latin typeface="Times New Roman" charset="0"/>
                <a:ea typeface="ＭＳ Ｐゴシック" charset="-128"/>
              </a:defRPr>
            </a:lvl9pPr>
          </a:lstStyle>
          <a:p>
            <a:pPr algn="ctr" eaLnBrk="1" hangingPunct="1"/>
            <a:r>
              <a:rPr lang="en-US" altLang="zh-CN" sz="2400" dirty="0">
                <a:ea typeface="宋体" charset="-122"/>
              </a:rPr>
              <a:t>CPU</a:t>
            </a:r>
          </a:p>
          <a:p>
            <a:pPr algn="ctr" eaLnBrk="1" hangingPunct="1"/>
            <a:endParaRPr lang="en-CA" altLang="zh-CN" dirty="0">
              <a:ea typeface="宋体" charset="-122"/>
            </a:endParaRPr>
          </a:p>
        </p:txBody>
      </p:sp>
      <p:sp>
        <p:nvSpPr>
          <p:cNvPr id="29701" name="Flowchart: Process 7"/>
          <p:cNvSpPr>
            <a:spLocks noChangeArrowheads="1"/>
          </p:cNvSpPr>
          <p:nvPr/>
        </p:nvSpPr>
        <p:spPr bwMode="auto">
          <a:xfrm>
            <a:off x="3494088" y="5018088"/>
            <a:ext cx="1358900" cy="457200"/>
          </a:xfrm>
          <a:prstGeom prst="flowChartProcess">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Times New Roman" charset="0"/>
                <a:ea typeface="ＭＳ Ｐゴシック" charset="-128"/>
              </a:defRPr>
            </a:lvl1pPr>
            <a:lvl2pPr marL="742950" indent="-285750">
              <a:defRPr sz="3200">
                <a:solidFill>
                  <a:schemeClr val="tx1"/>
                </a:solidFill>
                <a:latin typeface="Times New Roman" charset="0"/>
                <a:ea typeface="ＭＳ Ｐゴシック" charset="-128"/>
              </a:defRPr>
            </a:lvl2pPr>
            <a:lvl3pPr marL="1143000" indent="-228600">
              <a:defRPr sz="3200">
                <a:solidFill>
                  <a:schemeClr val="tx1"/>
                </a:solidFill>
                <a:latin typeface="Times New Roman" charset="0"/>
                <a:ea typeface="ＭＳ Ｐゴシック" charset="-128"/>
              </a:defRPr>
            </a:lvl3pPr>
            <a:lvl4pPr marL="1600200" indent="-228600">
              <a:defRPr sz="3200">
                <a:solidFill>
                  <a:schemeClr val="tx1"/>
                </a:solidFill>
                <a:latin typeface="Times New Roman" charset="0"/>
                <a:ea typeface="ＭＳ Ｐゴシック" charset="-128"/>
              </a:defRPr>
            </a:lvl4pPr>
            <a:lvl5pPr marL="2057400" indent="-228600">
              <a:defRPr sz="32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32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32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32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3200">
                <a:solidFill>
                  <a:schemeClr val="tx1"/>
                </a:solidFill>
                <a:latin typeface="Times New Roman" charset="0"/>
                <a:ea typeface="ＭＳ Ｐゴシック" charset="-128"/>
              </a:defRPr>
            </a:lvl9pPr>
          </a:lstStyle>
          <a:p>
            <a:pPr algn="ctr" eaLnBrk="1" hangingPunct="1"/>
            <a:r>
              <a:rPr lang="en-US" altLang="zh-CN" sz="2400">
                <a:ea typeface="宋体" charset="-122"/>
              </a:rPr>
              <a:t>Memory</a:t>
            </a:r>
          </a:p>
          <a:p>
            <a:pPr algn="ctr" eaLnBrk="1" hangingPunct="1"/>
            <a:endParaRPr lang="en-US" altLang="zh-CN">
              <a:ea typeface="宋体" charset="-122"/>
            </a:endParaRPr>
          </a:p>
          <a:p>
            <a:pPr algn="ctr" eaLnBrk="1" hangingPunct="1"/>
            <a:endParaRPr lang="en-CA" altLang="zh-CN">
              <a:ea typeface="宋体" charset="-122"/>
            </a:endParaRPr>
          </a:p>
        </p:txBody>
      </p:sp>
      <p:sp>
        <p:nvSpPr>
          <p:cNvPr id="29702" name="Flowchart: Process 9"/>
          <p:cNvSpPr>
            <a:spLocks noChangeArrowheads="1"/>
          </p:cNvSpPr>
          <p:nvPr/>
        </p:nvSpPr>
        <p:spPr bwMode="auto">
          <a:xfrm>
            <a:off x="5022850" y="5018088"/>
            <a:ext cx="1003300" cy="434975"/>
          </a:xfrm>
          <a:prstGeom prst="flowChartProcess">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Times New Roman" charset="0"/>
                <a:ea typeface="ＭＳ Ｐゴシック" charset="-128"/>
              </a:defRPr>
            </a:lvl1pPr>
            <a:lvl2pPr marL="742950" indent="-285750">
              <a:defRPr sz="3200">
                <a:solidFill>
                  <a:schemeClr val="tx1"/>
                </a:solidFill>
                <a:latin typeface="Times New Roman" charset="0"/>
                <a:ea typeface="ＭＳ Ｐゴシック" charset="-128"/>
              </a:defRPr>
            </a:lvl2pPr>
            <a:lvl3pPr marL="1143000" indent="-228600">
              <a:defRPr sz="3200">
                <a:solidFill>
                  <a:schemeClr val="tx1"/>
                </a:solidFill>
                <a:latin typeface="Times New Roman" charset="0"/>
                <a:ea typeface="ＭＳ Ｐゴシック" charset="-128"/>
              </a:defRPr>
            </a:lvl3pPr>
            <a:lvl4pPr marL="1600200" indent="-228600">
              <a:defRPr sz="3200">
                <a:solidFill>
                  <a:schemeClr val="tx1"/>
                </a:solidFill>
                <a:latin typeface="Times New Roman" charset="0"/>
                <a:ea typeface="ＭＳ Ｐゴシック" charset="-128"/>
              </a:defRPr>
            </a:lvl4pPr>
            <a:lvl5pPr marL="2057400" indent="-228600">
              <a:defRPr sz="32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32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32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32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3200">
                <a:solidFill>
                  <a:schemeClr val="tx1"/>
                </a:solidFill>
                <a:latin typeface="Times New Roman" charset="0"/>
                <a:ea typeface="ＭＳ Ｐゴシック" charset="-128"/>
              </a:defRPr>
            </a:lvl9pPr>
          </a:lstStyle>
          <a:p>
            <a:pPr algn="ctr" eaLnBrk="1" hangingPunct="1"/>
            <a:r>
              <a:rPr lang="en-US" altLang="zh-CN" sz="2400">
                <a:ea typeface="宋体" charset="-122"/>
              </a:rPr>
              <a:t>Disk</a:t>
            </a:r>
          </a:p>
          <a:p>
            <a:pPr algn="ctr" eaLnBrk="1" hangingPunct="1"/>
            <a:endParaRPr lang="en-CA" altLang="zh-CN">
              <a:ea typeface="宋体" charset="-122"/>
            </a:endParaRPr>
          </a:p>
        </p:txBody>
      </p:sp>
      <p:sp>
        <p:nvSpPr>
          <p:cNvPr id="29703" name="Flowchart: Process 10"/>
          <p:cNvSpPr>
            <a:spLocks noChangeArrowheads="1"/>
          </p:cNvSpPr>
          <p:nvPr/>
        </p:nvSpPr>
        <p:spPr bwMode="auto">
          <a:xfrm>
            <a:off x="6165850" y="5018088"/>
            <a:ext cx="639763" cy="439737"/>
          </a:xfrm>
          <a:prstGeom prst="flowChartProcess">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Times New Roman" charset="0"/>
                <a:ea typeface="ＭＳ Ｐゴシック" charset="-128"/>
              </a:defRPr>
            </a:lvl1pPr>
            <a:lvl2pPr marL="742950" indent="-285750">
              <a:defRPr sz="3200">
                <a:solidFill>
                  <a:schemeClr val="tx1"/>
                </a:solidFill>
                <a:latin typeface="Times New Roman" charset="0"/>
                <a:ea typeface="ＭＳ Ｐゴシック" charset="-128"/>
              </a:defRPr>
            </a:lvl2pPr>
            <a:lvl3pPr marL="1143000" indent="-228600">
              <a:defRPr sz="3200">
                <a:solidFill>
                  <a:schemeClr val="tx1"/>
                </a:solidFill>
                <a:latin typeface="Times New Roman" charset="0"/>
                <a:ea typeface="ＭＳ Ｐゴシック" charset="-128"/>
              </a:defRPr>
            </a:lvl3pPr>
            <a:lvl4pPr marL="1600200" indent="-228600">
              <a:defRPr sz="3200">
                <a:solidFill>
                  <a:schemeClr val="tx1"/>
                </a:solidFill>
                <a:latin typeface="Times New Roman" charset="0"/>
                <a:ea typeface="ＭＳ Ｐゴシック" charset="-128"/>
              </a:defRPr>
            </a:lvl4pPr>
            <a:lvl5pPr marL="2057400" indent="-228600">
              <a:defRPr sz="32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32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32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32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3200">
                <a:solidFill>
                  <a:schemeClr val="tx1"/>
                </a:solidFill>
                <a:latin typeface="Times New Roman" charset="0"/>
                <a:ea typeface="ＭＳ Ｐゴシック" charset="-128"/>
              </a:defRPr>
            </a:lvl9pPr>
          </a:lstStyle>
          <a:p>
            <a:pPr algn="ctr" eaLnBrk="1" hangingPunct="1"/>
            <a:r>
              <a:rPr lang="en-US" altLang="zh-CN" sz="2400">
                <a:ea typeface="宋体" charset="-122"/>
              </a:rPr>
              <a:t>I/O</a:t>
            </a:r>
          </a:p>
          <a:p>
            <a:pPr algn="ctr" eaLnBrk="1" hangingPunct="1"/>
            <a:endParaRPr lang="en-CA" altLang="zh-CN">
              <a:ea typeface="宋体" charset="-122"/>
            </a:endParaRPr>
          </a:p>
        </p:txBody>
      </p:sp>
      <p:sp>
        <p:nvSpPr>
          <p:cNvPr id="29704" name="Rectangle 11"/>
          <p:cNvSpPr>
            <a:spLocks noChangeArrowheads="1"/>
          </p:cNvSpPr>
          <p:nvPr/>
        </p:nvSpPr>
        <p:spPr bwMode="auto">
          <a:xfrm>
            <a:off x="3598863" y="4191000"/>
            <a:ext cx="2397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128"/>
              </a:defRPr>
            </a:lvl1pPr>
            <a:lvl2pPr marL="742950" indent="-285750">
              <a:defRPr sz="3200">
                <a:solidFill>
                  <a:schemeClr val="tx1"/>
                </a:solidFill>
                <a:latin typeface="Times New Roman" charset="0"/>
                <a:ea typeface="ＭＳ Ｐゴシック" charset="-128"/>
              </a:defRPr>
            </a:lvl2pPr>
            <a:lvl3pPr marL="1143000" indent="-228600">
              <a:defRPr sz="3200">
                <a:solidFill>
                  <a:schemeClr val="tx1"/>
                </a:solidFill>
                <a:latin typeface="Times New Roman" charset="0"/>
                <a:ea typeface="ＭＳ Ｐゴシック" charset="-128"/>
              </a:defRPr>
            </a:lvl3pPr>
            <a:lvl4pPr marL="1600200" indent="-228600">
              <a:defRPr sz="3200">
                <a:solidFill>
                  <a:schemeClr val="tx1"/>
                </a:solidFill>
                <a:latin typeface="Times New Roman" charset="0"/>
                <a:ea typeface="ＭＳ Ｐゴシック" charset="-128"/>
              </a:defRPr>
            </a:lvl4pPr>
            <a:lvl5pPr marL="2057400" indent="-228600">
              <a:defRPr sz="32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32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32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32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3200">
                <a:solidFill>
                  <a:schemeClr val="tx1"/>
                </a:solidFill>
                <a:latin typeface="Times New Roman" charset="0"/>
                <a:ea typeface="ＭＳ Ｐゴシック" charset="-128"/>
              </a:defRPr>
            </a:lvl9pPr>
          </a:lstStyle>
          <a:p>
            <a:pPr algn="ctr" eaLnBrk="1" hangingPunct="1"/>
            <a:r>
              <a:rPr lang="en-US" altLang="zh-CN" sz="2400" dirty="0">
                <a:solidFill>
                  <a:srgbClr val="C00000"/>
                </a:solidFill>
                <a:ea typeface="宋体" charset="-122"/>
              </a:rPr>
              <a:t>Operating System</a:t>
            </a:r>
            <a:endParaRPr lang="en-CA" altLang="zh-CN" sz="2400" dirty="0">
              <a:solidFill>
                <a:srgbClr val="C00000"/>
              </a:solidFill>
              <a:ea typeface="宋体" charset="-122"/>
            </a:endParaRPr>
          </a:p>
        </p:txBody>
      </p:sp>
      <p:sp>
        <p:nvSpPr>
          <p:cNvPr id="29705" name="Rectangle 12"/>
          <p:cNvSpPr>
            <a:spLocks noChangeArrowheads="1"/>
          </p:cNvSpPr>
          <p:nvPr/>
        </p:nvSpPr>
        <p:spPr bwMode="auto">
          <a:xfrm>
            <a:off x="76200" y="5075238"/>
            <a:ext cx="180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128"/>
              </a:defRPr>
            </a:lvl1pPr>
            <a:lvl2pPr marL="742950" indent="-285750">
              <a:defRPr sz="3200">
                <a:solidFill>
                  <a:schemeClr val="tx1"/>
                </a:solidFill>
                <a:latin typeface="Times New Roman" charset="0"/>
                <a:ea typeface="ＭＳ Ｐゴシック" charset="-128"/>
              </a:defRPr>
            </a:lvl2pPr>
            <a:lvl3pPr marL="1143000" indent="-228600">
              <a:defRPr sz="3200">
                <a:solidFill>
                  <a:schemeClr val="tx1"/>
                </a:solidFill>
                <a:latin typeface="Times New Roman" charset="0"/>
                <a:ea typeface="ＭＳ Ｐゴシック" charset="-128"/>
              </a:defRPr>
            </a:lvl3pPr>
            <a:lvl4pPr marL="1600200" indent="-228600">
              <a:defRPr sz="3200">
                <a:solidFill>
                  <a:schemeClr val="tx1"/>
                </a:solidFill>
                <a:latin typeface="Times New Roman" charset="0"/>
                <a:ea typeface="ＭＳ Ｐゴシック" charset="-128"/>
              </a:defRPr>
            </a:lvl4pPr>
            <a:lvl5pPr marL="2057400" indent="-228600">
              <a:defRPr sz="32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32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32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32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3200">
                <a:solidFill>
                  <a:schemeClr val="tx1"/>
                </a:solidFill>
                <a:latin typeface="Times New Roman" charset="0"/>
                <a:ea typeface="ＭＳ Ｐゴシック" charset="-128"/>
              </a:defRPr>
            </a:lvl9pPr>
          </a:lstStyle>
          <a:p>
            <a:pPr algn="ctr" eaLnBrk="1" hangingPunct="1"/>
            <a:r>
              <a:rPr lang="en-US" altLang="zh-CN">
                <a:ea typeface="宋体" charset="-122"/>
              </a:rPr>
              <a:t>Hardware</a:t>
            </a:r>
            <a:endParaRPr lang="en-CA" altLang="zh-CN">
              <a:ea typeface="宋体" charset="-122"/>
            </a:endParaRPr>
          </a:p>
        </p:txBody>
      </p:sp>
      <p:sp>
        <p:nvSpPr>
          <p:cNvPr id="29706" name="Rectangle 13"/>
          <p:cNvSpPr>
            <a:spLocks noChangeArrowheads="1"/>
          </p:cNvSpPr>
          <p:nvPr/>
        </p:nvSpPr>
        <p:spPr bwMode="auto">
          <a:xfrm>
            <a:off x="2333625" y="4206875"/>
            <a:ext cx="4678363" cy="646113"/>
          </a:xfrm>
          <a:prstGeom prst="rect">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Times New Roman" charset="0"/>
                <a:ea typeface="ＭＳ Ｐゴシック" charset="-128"/>
              </a:defRPr>
            </a:lvl1pPr>
            <a:lvl2pPr marL="742950" indent="-285750">
              <a:defRPr sz="3200">
                <a:solidFill>
                  <a:schemeClr val="tx1"/>
                </a:solidFill>
                <a:latin typeface="Times New Roman" charset="0"/>
                <a:ea typeface="ＭＳ Ｐゴシック" charset="-128"/>
              </a:defRPr>
            </a:lvl2pPr>
            <a:lvl3pPr marL="1143000" indent="-228600">
              <a:defRPr sz="3200">
                <a:solidFill>
                  <a:schemeClr val="tx1"/>
                </a:solidFill>
                <a:latin typeface="Times New Roman" charset="0"/>
                <a:ea typeface="ＭＳ Ｐゴシック" charset="-128"/>
              </a:defRPr>
            </a:lvl3pPr>
            <a:lvl4pPr marL="1600200" indent="-228600">
              <a:defRPr sz="3200">
                <a:solidFill>
                  <a:schemeClr val="tx1"/>
                </a:solidFill>
                <a:latin typeface="Times New Roman" charset="0"/>
                <a:ea typeface="ＭＳ Ｐゴシック" charset="-128"/>
              </a:defRPr>
            </a:lvl4pPr>
            <a:lvl5pPr marL="2057400" indent="-228600">
              <a:defRPr sz="32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32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32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32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3200">
                <a:solidFill>
                  <a:schemeClr val="tx1"/>
                </a:solidFill>
                <a:latin typeface="Times New Roman" charset="0"/>
                <a:ea typeface="ＭＳ Ｐゴシック" charset="-128"/>
              </a:defRPr>
            </a:lvl9pPr>
          </a:lstStyle>
          <a:p>
            <a:pPr algn="ctr" eaLnBrk="1" hangingPunct="1"/>
            <a:endParaRPr lang="en-CA" altLang="zh-CN">
              <a:ea typeface="宋体" charset="-122"/>
            </a:endParaRPr>
          </a:p>
        </p:txBody>
      </p:sp>
      <p:sp>
        <p:nvSpPr>
          <p:cNvPr id="29707" name="Rectangle 15"/>
          <p:cNvSpPr>
            <a:spLocks noChangeArrowheads="1"/>
          </p:cNvSpPr>
          <p:nvPr/>
        </p:nvSpPr>
        <p:spPr bwMode="auto">
          <a:xfrm>
            <a:off x="7327900" y="4294188"/>
            <a:ext cx="1816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128"/>
              </a:defRPr>
            </a:lvl1pPr>
            <a:lvl2pPr marL="742950" indent="-285750">
              <a:defRPr sz="3200">
                <a:solidFill>
                  <a:schemeClr val="tx1"/>
                </a:solidFill>
                <a:latin typeface="Times New Roman" charset="0"/>
                <a:ea typeface="ＭＳ Ｐゴシック" charset="-128"/>
              </a:defRPr>
            </a:lvl2pPr>
            <a:lvl3pPr marL="1143000" indent="-228600">
              <a:defRPr sz="3200">
                <a:solidFill>
                  <a:schemeClr val="tx1"/>
                </a:solidFill>
                <a:latin typeface="Times New Roman" charset="0"/>
                <a:ea typeface="ＭＳ Ｐゴシック" charset="-128"/>
              </a:defRPr>
            </a:lvl3pPr>
            <a:lvl4pPr marL="1600200" indent="-228600">
              <a:defRPr sz="3200">
                <a:solidFill>
                  <a:schemeClr val="tx1"/>
                </a:solidFill>
                <a:latin typeface="Times New Roman" charset="0"/>
                <a:ea typeface="ＭＳ Ｐゴシック" charset="-128"/>
              </a:defRPr>
            </a:lvl4pPr>
            <a:lvl5pPr marL="2057400" indent="-228600">
              <a:defRPr sz="32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32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32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32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3200">
                <a:solidFill>
                  <a:schemeClr val="tx1"/>
                </a:solidFill>
                <a:latin typeface="Times New Roman" charset="0"/>
                <a:ea typeface="ＭＳ Ｐゴシック" charset="-128"/>
              </a:defRPr>
            </a:lvl9pPr>
          </a:lstStyle>
          <a:p>
            <a:pPr algn="ctr" eaLnBrk="1" hangingPunct="1"/>
            <a:r>
              <a:rPr lang="en-US" altLang="zh-CN" sz="2400">
                <a:ea typeface="宋体" charset="-122"/>
              </a:rPr>
              <a:t>Kernel Mode</a:t>
            </a:r>
            <a:endParaRPr lang="en-CA" altLang="zh-CN" sz="2400">
              <a:ea typeface="宋体" charset="-122"/>
            </a:endParaRPr>
          </a:p>
        </p:txBody>
      </p:sp>
      <p:sp>
        <p:nvSpPr>
          <p:cNvPr id="20" name="Bent-Up Arrow 19"/>
          <p:cNvSpPr/>
          <p:nvPr/>
        </p:nvSpPr>
        <p:spPr bwMode="auto">
          <a:xfrm>
            <a:off x="5613400" y="5457825"/>
            <a:ext cx="885825" cy="268288"/>
          </a:xfrm>
          <a:prstGeom prst="bentUpArrow">
            <a:avLst/>
          </a:prstGeom>
          <a:solidFill>
            <a:schemeClr val="tx1"/>
          </a:solidFill>
          <a:ln w="12700" cap="flat" cmpd="sng" algn="ctr">
            <a:solidFill>
              <a:schemeClr val="tx1"/>
            </a:solidFill>
            <a:prstDash val="solid"/>
            <a:round/>
            <a:headEnd type="none" w="sm" len="sm"/>
            <a:tailEnd type="none" w="sm" len="sm"/>
          </a:ln>
          <a:effectLst/>
        </p:spPr>
        <p:txBody>
          <a:bodyPr/>
          <a:lstStyle/>
          <a:p>
            <a:pPr algn="ctr" eaLnBrk="1" hangingPunct="1">
              <a:defRPr/>
            </a:pPr>
            <a:endParaRPr lang="en-CA">
              <a:latin typeface="Times New Roman" panose="02020603050405020304" pitchFamily="18" charset="0"/>
              <a:ea typeface="+mn-ea"/>
            </a:endParaRPr>
          </a:p>
        </p:txBody>
      </p:sp>
      <p:sp>
        <p:nvSpPr>
          <p:cNvPr id="21" name="Bent-Up Arrow 20"/>
          <p:cNvSpPr/>
          <p:nvPr/>
        </p:nvSpPr>
        <p:spPr bwMode="auto">
          <a:xfrm>
            <a:off x="4291013" y="5457825"/>
            <a:ext cx="1363662" cy="268288"/>
          </a:xfrm>
          <a:prstGeom prst="bentUpArrow">
            <a:avLst/>
          </a:prstGeom>
          <a:solidFill>
            <a:schemeClr val="tx1"/>
          </a:solidFill>
          <a:ln w="12700" cap="flat" cmpd="sng" algn="ctr">
            <a:solidFill>
              <a:schemeClr val="tx1"/>
            </a:solidFill>
            <a:prstDash val="solid"/>
            <a:round/>
            <a:headEnd type="none" w="sm" len="sm"/>
            <a:tailEnd type="none" w="sm" len="sm"/>
          </a:ln>
          <a:effectLst/>
        </p:spPr>
        <p:txBody>
          <a:bodyPr/>
          <a:lstStyle/>
          <a:p>
            <a:pPr algn="ctr" eaLnBrk="1" hangingPunct="1">
              <a:defRPr/>
            </a:pPr>
            <a:endParaRPr lang="en-CA">
              <a:latin typeface="Times New Roman" panose="02020603050405020304" pitchFamily="18" charset="0"/>
              <a:ea typeface="+mn-ea"/>
            </a:endParaRPr>
          </a:p>
        </p:txBody>
      </p:sp>
      <p:sp>
        <p:nvSpPr>
          <p:cNvPr id="22" name="Bent-Up Arrow 21"/>
          <p:cNvSpPr/>
          <p:nvPr/>
        </p:nvSpPr>
        <p:spPr bwMode="auto">
          <a:xfrm>
            <a:off x="2954338" y="5472113"/>
            <a:ext cx="1363662" cy="250825"/>
          </a:xfrm>
          <a:prstGeom prst="bentUpArrow">
            <a:avLst/>
          </a:prstGeom>
          <a:solidFill>
            <a:schemeClr val="tx1"/>
          </a:solidFill>
          <a:ln w="12700" cap="flat" cmpd="sng" algn="ctr">
            <a:solidFill>
              <a:schemeClr val="tx1"/>
            </a:solidFill>
            <a:prstDash val="solid"/>
            <a:round/>
            <a:headEnd type="none" w="sm" len="sm"/>
            <a:tailEnd type="none" w="sm" len="sm"/>
          </a:ln>
          <a:effectLst/>
        </p:spPr>
        <p:txBody>
          <a:bodyPr/>
          <a:lstStyle/>
          <a:p>
            <a:pPr algn="ctr" eaLnBrk="1" hangingPunct="1">
              <a:defRPr/>
            </a:pPr>
            <a:endParaRPr lang="en-CA">
              <a:latin typeface="Times New Roman" panose="02020603050405020304" pitchFamily="18" charset="0"/>
              <a:ea typeface="+mn-ea"/>
            </a:endParaRPr>
          </a:p>
        </p:txBody>
      </p:sp>
      <p:sp>
        <p:nvSpPr>
          <p:cNvPr id="29711" name="Up Arrow 26"/>
          <p:cNvSpPr>
            <a:spLocks noChangeArrowheads="1"/>
          </p:cNvSpPr>
          <p:nvPr/>
        </p:nvSpPr>
        <p:spPr bwMode="auto">
          <a:xfrm>
            <a:off x="2925763" y="5486400"/>
            <a:ext cx="98425" cy="239713"/>
          </a:xfrm>
          <a:prstGeom prst="upArrow">
            <a:avLst>
              <a:gd name="adj1" fmla="val 50000"/>
              <a:gd name="adj2" fmla="val 50142"/>
            </a:avLst>
          </a:prstGeom>
          <a:solidFill>
            <a:schemeClr val="tx1"/>
          </a:solidFill>
          <a:ln w="12700">
            <a:solidFill>
              <a:schemeClr val="tx1"/>
            </a:solidFill>
            <a:round/>
            <a:headEnd type="none" w="sm" len="sm"/>
            <a:tailEnd type="none" w="sm" len="sm"/>
          </a:ln>
        </p:spPr>
        <p:txBody>
          <a:bodyPr/>
          <a:lstStyle>
            <a:lvl1pPr>
              <a:defRPr sz="3200">
                <a:solidFill>
                  <a:schemeClr val="tx1"/>
                </a:solidFill>
                <a:latin typeface="Times New Roman" charset="0"/>
                <a:ea typeface="ＭＳ Ｐゴシック" charset="-128"/>
              </a:defRPr>
            </a:lvl1pPr>
            <a:lvl2pPr marL="742950" indent="-285750">
              <a:defRPr sz="3200">
                <a:solidFill>
                  <a:schemeClr val="tx1"/>
                </a:solidFill>
                <a:latin typeface="Times New Roman" charset="0"/>
                <a:ea typeface="ＭＳ Ｐゴシック" charset="-128"/>
              </a:defRPr>
            </a:lvl2pPr>
            <a:lvl3pPr marL="1143000" indent="-228600">
              <a:defRPr sz="3200">
                <a:solidFill>
                  <a:schemeClr val="tx1"/>
                </a:solidFill>
                <a:latin typeface="Times New Roman" charset="0"/>
                <a:ea typeface="ＭＳ Ｐゴシック" charset="-128"/>
              </a:defRPr>
            </a:lvl3pPr>
            <a:lvl4pPr marL="1600200" indent="-228600">
              <a:defRPr sz="3200">
                <a:solidFill>
                  <a:schemeClr val="tx1"/>
                </a:solidFill>
                <a:latin typeface="Times New Roman" charset="0"/>
                <a:ea typeface="ＭＳ Ｐゴシック" charset="-128"/>
              </a:defRPr>
            </a:lvl4pPr>
            <a:lvl5pPr marL="2057400" indent="-228600">
              <a:defRPr sz="32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32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32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32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3200">
                <a:solidFill>
                  <a:schemeClr val="tx1"/>
                </a:solidFill>
                <a:latin typeface="Times New Roman" charset="0"/>
                <a:ea typeface="ＭＳ Ｐゴシック" charset="-128"/>
              </a:defRPr>
            </a:lvl9pPr>
          </a:lstStyle>
          <a:p>
            <a:pPr algn="ctr" eaLnBrk="1" hangingPunct="1"/>
            <a:endParaRPr lang="en-CA" altLang="zh-CN">
              <a:ea typeface="宋体" charset="-122"/>
            </a:endParaRPr>
          </a:p>
        </p:txBody>
      </p:sp>
      <p:sp>
        <p:nvSpPr>
          <p:cNvPr id="29712" name="Rectangle 27"/>
          <p:cNvSpPr>
            <a:spLocks noChangeArrowheads="1"/>
          </p:cNvSpPr>
          <p:nvPr/>
        </p:nvSpPr>
        <p:spPr bwMode="auto">
          <a:xfrm>
            <a:off x="3337401" y="3662363"/>
            <a:ext cx="28488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128"/>
              </a:defRPr>
            </a:lvl1pPr>
            <a:lvl2pPr marL="742950" indent="-285750">
              <a:defRPr sz="3200">
                <a:solidFill>
                  <a:schemeClr val="tx1"/>
                </a:solidFill>
                <a:latin typeface="Times New Roman" charset="0"/>
                <a:ea typeface="ＭＳ Ｐゴシック" charset="-128"/>
              </a:defRPr>
            </a:lvl2pPr>
            <a:lvl3pPr marL="1143000" indent="-228600">
              <a:defRPr sz="3200">
                <a:solidFill>
                  <a:schemeClr val="tx1"/>
                </a:solidFill>
                <a:latin typeface="Times New Roman" charset="0"/>
                <a:ea typeface="ＭＳ Ｐゴシック" charset="-128"/>
              </a:defRPr>
            </a:lvl3pPr>
            <a:lvl4pPr marL="1600200" indent="-228600">
              <a:defRPr sz="3200">
                <a:solidFill>
                  <a:schemeClr val="tx1"/>
                </a:solidFill>
                <a:latin typeface="Times New Roman" charset="0"/>
                <a:ea typeface="ＭＳ Ｐゴシック" charset="-128"/>
              </a:defRPr>
            </a:lvl4pPr>
            <a:lvl5pPr marL="2057400" indent="-228600">
              <a:defRPr sz="32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32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32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32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3200">
                <a:solidFill>
                  <a:schemeClr val="tx1"/>
                </a:solidFill>
                <a:latin typeface="Times New Roman" charset="0"/>
                <a:ea typeface="ＭＳ Ｐゴシック" charset="-128"/>
              </a:defRPr>
            </a:lvl9pPr>
          </a:lstStyle>
          <a:p>
            <a:pPr algn="ctr" eaLnBrk="1" hangingPunct="1"/>
            <a:r>
              <a:rPr lang="en-US" altLang="zh-CN" sz="2400" smtClean="0">
                <a:ea typeface="宋体" charset="-122"/>
              </a:rPr>
              <a:t>User Interface (Shell)</a:t>
            </a:r>
            <a:endParaRPr lang="en-CA" altLang="zh-CN" sz="2400" dirty="0">
              <a:ea typeface="宋体" charset="-122"/>
            </a:endParaRPr>
          </a:p>
        </p:txBody>
      </p:sp>
      <p:sp>
        <p:nvSpPr>
          <p:cNvPr id="29713" name="Rectangle 28"/>
          <p:cNvSpPr>
            <a:spLocks noChangeArrowheads="1"/>
          </p:cNvSpPr>
          <p:nvPr/>
        </p:nvSpPr>
        <p:spPr bwMode="auto">
          <a:xfrm>
            <a:off x="2335213" y="3559175"/>
            <a:ext cx="4676775" cy="658813"/>
          </a:xfrm>
          <a:prstGeom prst="rect">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Times New Roman" charset="0"/>
                <a:ea typeface="ＭＳ Ｐゴシック" charset="-128"/>
              </a:defRPr>
            </a:lvl1pPr>
            <a:lvl2pPr marL="742950" indent="-285750">
              <a:defRPr sz="3200">
                <a:solidFill>
                  <a:schemeClr val="tx1"/>
                </a:solidFill>
                <a:latin typeface="Times New Roman" charset="0"/>
                <a:ea typeface="ＭＳ Ｐゴシック" charset="-128"/>
              </a:defRPr>
            </a:lvl2pPr>
            <a:lvl3pPr marL="1143000" indent="-228600">
              <a:defRPr sz="3200">
                <a:solidFill>
                  <a:schemeClr val="tx1"/>
                </a:solidFill>
                <a:latin typeface="Times New Roman" charset="0"/>
                <a:ea typeface="ＭＳ Ｐゴシック" charset="-128"/>
              </a:defRPr>
            </a:lvl3pPr>
            <a:lvl4pPr marL="1600200" indent="-228600">
              <a:defRPr sz="3200">
                <a:solidFill>
                  <a:schemeClr val="tx1"/>
                </a:solidFill>
                <a:latin typeface="Times New Roman" charset="0"/>
                <a:ea typeface="ＭＳ Ｐゴシック" charset="-128"/>
              </a:defRPr>
            </a:lvl4pPr>
            <a:lvl5pPr marL="2057400" indent="-228600">
              <a:defRPr sz="32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32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32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32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3200">
                <a:solidFill>
                  <a:schemeClr val="tx1"/>
                </a:solidFill>
                <a:latin typeface="Times New Roman" charset="0"/>
                <a:ea typeface="ＭＳ Ｐゴシック" charset="-128"/>
              </a:defRPr>
            </a:lvl9pPr>
          </a:lstStyle>
          <a:p>
            <a:pPr algn="ctr" eaLnBrk="1" hangingPunct="1"/>
            <a:endParaRPr lang="en-CA" altLang="zh-CN">
              <a:ea typeface="宋体" charset="-122"/>
            </a:endParaRPr>
          </a:p>
        </p:txBody>
      </p:sp>
      <p:sp>
        <p:nvSpPr>
          <p:cNvPr id="29714" name="Rectangle 31"/>
          <p:cNvSpPr>
            <a:spLocks noChangeArrowheads="1"/>
          </p:cNvSpPr>
          <p:nvPr/>
        </p:nvSpPr>
        <p:spPr bwMode="auto">
          <a:xfrm>
            <a:off x="3375025" y="2984500"/>
            <a:ext cx="2892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128"/>
              </a:defRPr>
            </a:lvl1pPr>
            <a:lvl2pPr marL="742950" indent="-285750">
              <a:defRPr sz="3200">
                <a:solidFill>
                  <a:schemeClr val="tx1"/>
                </a:solidFill>
                <a:latin typeface="Times New Roman" charset="0"/>
                <a:ea typeface="ＭＳ Ｐゴシック" charset="-128"/>
              </a:defRPr>
            </a:lvl2pPr>
            <a:lvl3pPr marL="1143000" indent="-228600">
              <a:defRPr sz="3200">
                <a:solidFill>
                  <a:schemeClr val="tx1"/>
                </a:solidFill>
                <a:latin typeface="Times New Roman" charset="0"/>
                <a:ea typeface="ＭＳ Ｐゴシック" charset="-128"/>
              </a:defRPr>
            </a:lvl3pPr>
            <a:lvl4pPr marL="1600200" indent="-228600">
              <a:defRPr sz="3200">
                <a:solidFill>
                  <a:schemeClr val="tx1"/>
                </a:solidFill>
                <a:latin typeface="Times New Roman" charset="0"/>
                <a:ea typeface="ＭＳ Ｐゴシック" charset="-128"/>
              </a:defRPr>
            </a:lvl4pPr>
            <a:lvl5pPr marL="2057400" indent="-228600">
              <a:defRPr sz="32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32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32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32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3200">
                <a:solidFill>
                  <a:schemeClr val="tx1"/>
                </a:solidFill>
                <a:latin typeface="Times New Roman" charset="0"/>
                <a:ea typeface="ＭＳ Ｐゴシック" charset="-128"/>
              </a:defRPr>
            </a:lvl9pPr>
          </a:lstStyle>
          <a:p>
            <a:pPr algn="ctr" eaLnBrk="1" hangingPunct="1"/>
            <a:r>
              <a:rPr lang="en-US" altLang="zh-CN" sz="2400" dirty="0">
                <a:ea typeface="宋体" charset="-122"/>
              </a:rPr>
              <a:t>Application Programs</a:t>
            </a:r>
            <a:endParaRPr lang="en-CA" altLang="zh-CN" sz="2400" dirty="0">
              <a:ea typeface="宋体" charset="-122"/>
            </a:endParaRPr>
          </a:p>
        </p:txBody>
      </p:sp>
      <p:sp>
        <p:nvSpPr>
          <p:cNvPr id="29715" name="Rectangle 32"/>
          <p:cNvSpPr>
            <a:spLocks noChangeArrowheads="1"/>
          </p:cNvSpPr>
          <p:nvPr/>
        </p:nvSpPr>
        <p:spPr bwMode="auto">
          <a:xfrm>
            <a:off x="2335212" y="2900173"/>
            <a:ext cx="4675188" cy="658812"/>
          </a:xfrm>
          <a:prstGeom prst="rect">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Times New Roman" charset="0"/>
                <a:ea typeface="ＭＳ Ｐゴシック" charset="-128"/>
              </a:defRPr>
            </a:lvl1pPr>
            <a:lvl2pPr marL="742950" indent="-285750">
              <a:defRPr sz="3200">
                <a:solidFill>
                  <a:schemeClr val="tx1"/>
                </a:solidFill>
                <a:latin typeface="Times New Roman" charset="0"/>
                <a:ea typeface="ＭＳ Ｐゴシック" charset="-128"/>
              </a:defRPr>
            </a:lvl2pPr>
            <a:lvl3pPr marL="1143000" indent="-228600">
              <a:defRPr sz="3200">
                <a:solidFill>
                  <a:schemeClr val="tx1"/>
                </a:solidFill>
                <a:latin typeface="Times New Roman" charset="0"/>
                <a:ea typeface="ＭＳ Ｐゴシック" charset="-128"/>
              </a:defRPr>
            </a:lvl3pPr>
            <a:lvl4pPr marL="1600200" indent="-228600">
              <a:defRPr sz="3200">
                <a:solidFill>
                  <a:schemeClr val="tx1"/>
                </a:solidFill>
                <a:latin typeface="Times New Roman" charset="0"/>
                <a:ea typeface="ＭＳ Ｐゴシック" charset="-128"/>
              </a:defRPr>
            </a:lvl4pPr>
            <a:lvl5pPr marL="2057400" indent="-228600">
              <a:defRPr sz="32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32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32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32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3200">
                <a:solidFill>
                  <a:schemeClr val="tx1"/>
                </a:solidFill>
                <a:latin typeface="Times New Roman" charset="0"/>
                <a:ea typeface="ＭＳ Ｐゴシック" charset="-128"/>
              </a:defRPr>
            </a:lvl9pPr>
          </a:lstStyle>
          <a:p>
            <a:pPr algn="ctr" eaLnBrk="1" hangingPunct="1"/>
            <a:endParaRPr lang="en-CA" altLang="zh-CN">
              <a:ea typeface="宋体" charset="-122"/>
            </a:endParaRPr>
          </a:p>
        </p:txBody>
      </p:sp>
      <p:sp>
        <p:nvSpPr>
          <p:cNvPr id="29716" name="Rectangle 34"/>
          <p:cNvSpPr>
            <a:spLocks noChangeArrowheads="1"/>
          </p:cNvSpPr>
          <p:nvPr/>
        </p:nvSpPr>
        <p:spPr bwMode="auto">
          <a:xfrm>
            <a:off x="198438" y="3552825"/>
            <a:ext cx="1666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128"/>
              </a:defRPr>
            </a:lvl1pPr>
            <a:lvl2pPr marL="742950" indent="-285750">
              <a:defRPr sz="3200">
                <a:solidFill>
                  <a:schemeClr val="tx1"/>
                </a:solidFill>
                <a:latin typeface="Times New Roman" charset="0"/>
                <a:ea typeface="ＭＳ Ｐゴシック" charset="-128"/>
              </a:defRPr>
            </a:lvl2pPr>
            <a:lvl3pPr marL="1143000" indent="-228600">
              <a:defRPr sz="3200">
                <a:solidFill>
                  <a:schemeClr val="tx1"/>
                </a:solidFill>
                <a:latin typeface="Times New Roman" charset="0"/>
                <a:ea typeface="ＭＳ Ｐゴシック" charset="-128"/>
              </a:defRPr>
            </a:lvl3pPr>
            <a:lvl4pPr marL="1600200" indent="-228600">
              <a:defRPr sz="3200">
                <a:solidFill>
                  <a:schemeClr val="tx1"/>
                </a:solidFill>
                <a:latin typeface="Times New Roman" charset="0"/>
                <a:ea typeface="ＭＳ Ｐゴシック" charset="-128"/>
              </a:defRPr>
            </a:lvl4pPr>
            <a:lvl5pPr marL="2057400" indent="-228600">
              <a:defRPr sz="32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32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32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32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3200">
                <a:solidFill>
                  <a:schemeClr val="tx1"/>
                </a:solidFill>
                <a:latin typeface="Times New Roman" charset="0"/>
                <a:ea typeface="ＭＳ Ｐゴシック" charset="-128"/>
              </a:defRPr>
            </a:lvl9pPr>
          </a:lstStyle>
          <a:p>
            <a:pPr algn="ctr" eaLnBrk="1" hangingPunct="1"/>
            <a:r>
              <a:rPr lang="en-US" altLang="zh-CN">
                <a:ea typeface="宋体" charset="-122"/>
              </a:rPr>
              <a:t>Software</a:t>
            </a:r>
            <a:endParaRPr lang="en-CA" altLang="zh-CN">
              <a:ea typeface="宋体" charset="-122"/>
            </a:endParaRPr>
          </a:p>
        </p:txBody>
      </p:sp>
      <p:pic>
        <p:nvPicPr>
          <p:cNvPr id="29717" name="Picture 1" descr="C:\Users\Mengchi\AppData\Roaming\Tencent\Users\675139391\QQ\WinTemp\RichOle\(OEDX1H6ZFY@$Z(~6%]K$$J.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4063" y="2884488"/>
            <a:ext cx="239712"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8" name="Rectangle 38"/>
          <p:cNvSpPr>
            <a:spLocks noChangeArrowheads="1"/>
          </p:cNvSpPr>
          <p:nvPr/>
        </p:nvSpPr>
        <p:spPr bwMode="auto">
          <a:xfrm>
            <a:off x="7453313" y="3294063"/>
            <a:ext cx="15605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128"/>
              </a:defRPr>
            </a:lvl1pPr>
            <a:lvl2pPr marL="742950" indent="-285750">
              <a:defRPr sz="3200">
                <a:solidFill>
                  <a:schemeClr val="tx1"/>
                </a:solidFill>
                <a:latin typeface="Times New Roman" charset="0"/>
                <a:ea typeface="ＭＳ Ｐゴシック" charset="-128"/>
              </a:defRPr>
            </a:lvl2pPr>
            <a:lvl3pPr marL="1143000" indent="-228600">
              <a:defRPr sz="3200">
                <a:solidFill>
                  <a:schemeClr val="tx1"/>
                </a:solidFill>
                <a:latin typeface="Times New Roman" charset="0"/>
                <a:ea typeface="ＭＳ Ｐゴシック" charset="-128"/>
              </a:defRPr>
            </a:lvl3pPr>
            <a:lvl4pPr marL="1600200" indent="-228600">
              <a:defRPr sz="3200">
                <a:solidFill>
                  <a:schemeClr val="tx1"/>
                </a:solidFill>
                <a:latin typeface="Times New Roman" charset="0"/>
                <a:ea typeface="ＭＳ Ｐゴシック" charset="-128"/>
              </a:defRPr>
            </a:lvl4pPr>
            <a:lvl5pPr marL="2057400" indent="-228600">
              <a:defRPr sz="32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32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32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32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3200">
                <a:solidFill>
                  <a:schemeClr val="tx1"/>
                </a:solidFill>
                <a:latin typeface="Times New Roman" charset="0"/>
                <a:ea typeface="ＭＳ Ｐゴシック" charset="-128"/>
              </a:defRPr>
            </a:lvl9pPr>
          </a:lstStyle>
          <a:p>
            <a:pPr algn="ctr" eaLnBrk="1" hangingPunct="1"/>
            <a:r>
              <a:rPr lang="en-US" altLang="zh-CN" sz="2400">
                <a:ea typeface="宋体" charset="-122"/>
              </a:rPr>
              <a:t>User Mode</a:t>
            </a:r>
            <a:endParaRPr lang="en-CA" altLang="zh-CN" sz="2400">
              <a:ea typeface="宋体" charset="-122"/>
            </a:endParaRPr>
          </a:p>
        </p:txBody>
      </p:sp>
      <p:pic>
        <p:nvPicPr>
          <p:cNvPr id="29719" name="Picture 2" descr="C:\Users\Mengchi\AppData\Roaming\Tencent\Users\675139391\QQ\WinTemp\RichOle\TVS0FNY_~1{7Z3J[1%QEWD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4063" y="4233863"/>
            <a:ext cx="2381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0" name="Picture 3" descr="C:\Users\Mengchi\AppData\Roaming\Tencent\Users\675139391\QQ\WinTemp\RichOle\4PLPHZ4C[_AZLDU[($6]3PB.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3100" y="2897188"/>
            <a:ext cx="352425"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1" name="Picture 4" descr="C:\Users\Mengchi\AppData\Roaming\Tencent\Users\675139391\QQ\WinTemp\RichOle\)A14@G]_AI9GF3DO(8H_H(U.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5800" y="4951413"/>
            <a:ext cx="3095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2" name="Rectangle 43"/>
          <p:cNvSpPr>
            <a:spLocks noChangeArrowheads="1"/>
          </p:cNvSpPr>
          <p:nvPr/>
        </p:nvSpPr>
        <p:spPr bwMode="auto">
          <a:xfrm>
            <a:off x="544513" y="1400175"/>
            <a:ext cx="10017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ＭＳ Ｐゴシック" charset="-128"/>
              </a:defRPr>
            </a:lvl1pPr>
            <a:lvl2pPr marL="742950" indent="-285750">
              <a:defRPr sz="3200">
                <a:solidFill>
                  <a:schemeClr val="tx1"/>
                </a:solidFill>
                <a:latin typeface="Times New Roman" charset="0"/>
                <a:ea typeface="ＭＳ Ｐゴシック" charset="-128"/>
              </a:defRPr>
            </a:lvl2pPr>
            <a:lvl3pPr marL="1143000" indent="-228600">
              <a:defRPr sz="3200">
                <a:solidFill>
                  <a:schemeClr val="tx1"/>
                </a:solidFill>
                <a:latin typeface="Times New Roman" charset="0"/>
                <a:ea typeface="ＭＳ Ｐゴシック" charset="-128"/>
              </a:defRPr>
            </a:lvl3pPr>
            <a:lvl4pPr marL="1600200" indent="-228600">
              <a:defRPr sz="3200">
                <a:solidFill>
                  <a:schemeClr val="tx1"/>
                </a:solidFill>
                <a:latin typeface="Times New Roman" charset="0"/>
                <a:ea typeface="ＭＳ Ｐゴシック" charset="-128"/>
              </a:defRPr>
            </a:lvl4pPr>
            <a:lvl5pPr marL="2057400" indent="-228600">
              <a:defRPr sz="32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32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32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32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3200">
                <a:solidFill>
                  <a:schemeClr val="tx1"/>
                </a:solidFill>
                <a:latin typeface="Times New Roman" charset="0"/>
                <a:ea typeface="ＭＳ Ｐゴシック" charset="-128"/>
              </a:defRPr>
            </a:lvl9pPr>
          </a:lstStyle>
          <a:p>
            <a:pPr algn="ctr" eaLnBrk="1" hangingPunct="1"/>
            <a:r>
              <a:rPr lang="en-US" altLang="zh-CN" sz="2800">
                <a:ea typeface="宋体" charset="-122"/>
              </a:rPr>
              <a:t>Users</a:t>
            </a:r>
            <a:endParaRPr lang="en-CA" altLang="zh-CN" sz="2800" dirty="0">
              <a:ea typeface="宋体" charset="-122"/>
            </a:endParaRPr>
          </a:p>
        </p:txBody>
      </p:sp>
      <p:pic>
        <p:nvPicPr>
          <p:cNvPr id="29723" name="Picture 8" descr="https://encrypted-tbn0.gstatic.com/images?q=tbn:ANd9GcSObJOUAM0QXcxVLtOLdpTyg-w1apwC0nVFCE0N-tojoBziJ_5Q"/>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1275" y="1082675"/>
            <a:ext cx="127635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ＭＳ Ｐゴシック" charset="-128"/>
              </a:defRPr>
            </a:lvl1pPr>
            <a:lvl2pPr marL="742950" indent="-285750">
              <a:defRPr sz="3200">
                <a:solidFill>
                  <a:schemeClr val="tx1"/>
                </a:solidFill>
                <a:latin typeface="Times New Roman" charset="0"/>
                <a:ea typeface="ＭＳ Ｐゴシック" charset="-128"/>
              </a:defRPr>
            </a:lvl2pPr>
            <a:lvl3pPr marL="1143000" indent="-228600">
              <a:defRPr sz="3200">
                <a:solidFill>
                  <a:schemeClr val="tx1"/>
                </a:solidFill>
                <a:latin typeface="Times New Roman" charset="0"/>
                <a:ea typeface="ＭＳ Ｐゴシック" charset="-128"/>
              </a:defRPr>
            </a:lvl3pPr>
            <a:lvl4pPr marL="1600200" indent="-228600">
              <a:defRPr sz="3200">
                <a:solidFill>
                  <a:schemeClr val="tx1"/>
                </a:solidFill>
                <a:latin typeface="Times New Roman" charset="0"/>
                <a:ea typeface="ＭＳ Ｐゴシック" charset="-128"/>
              </a:defRPr>
            </a:lvl4pPr>
            <a:lvl5pPr marL="2057400" indent="-228600">
              <a:defRPr sz="32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32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32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32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3200">
                <a:solidFill>
                  <a:schemeClr val="tx1"/>
                </a:solidFill>
                <a:latin typeface="Times New Roman" charset="0"/>
                <a:ea typeface="ＭＳ Ｐゴシック" charset="-128"/>
              </a:defRPr>
            </a:lvl9pPr>
          </a:lstStyle>
          <a:p>
            <a:fld id="{5940FF74-F280-CE42-A9EE-983100752F5B}" type="slidenum">
              <a:rPr lang="en-US" altLang="zh-CN" sz="2000">
                <a:ea typeface="宋体" charset="-122"/>
              </a:rPr>
              <a:pPr/>
              <a:t>6</a:t>
            </a:fld>
            <a:endParaRPr lang="en-US" altLang="zh-CN" sz="2000">
              <a:ea typeface="宋体" charset="-122"/>
            </a:endParaRPr>
          </a:p>
        </p:txBody>
      </p:sp>
      <p:sp>
        <p:nvSpPr>
          <p:cNvPr id="30" name="Rounded Rectangle 29"/>
          <p:cNvSpPr/>
          <p:nvPr/>
        </p:nvSpPr>
        <p:spPr bwMode="auto">
          <a:xfrm>
            <a:off x="5005388" y="5018028"/>
            <a:ext cx="1020762" cy="439797"/>
          </a:xfrm>
          <a:prstGeom prst="roundRect">
            <a:avLst/>
          </a:prstGeom>
          <a:noFill/>
          <a:ln w="317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31" name="Rectangle 30"/>
          <p:cNvSpPr/>
          <p:nvPr/>
        </p:nvSpPr>
        <p:spPr>
          <a:xfrm>
            <a:off x="4191000" y="4495800"/>
            <a:ext cx="1399742" cy="400110"/>
          </a:xfrm>
          <a:prstGeom prst="rect">
            <a:avLst/>
          </a:prstGeom>
        </p:spPr>
        <p:txBody>
          <a:bodyPr wrap="none">
            <a:spAutoFit/>
          </a:bodyPr>
          <a:lstStyle/>
          <a:p>
            <a:r>
              <a:rPr lang="en-US" altLang="zh-CN" sz="2000" dirty="0" smtClean="0">
                <a:solidFill>
                  <a:srgbClr val="0070C0"/>
                </a:solidFill>
                <a:ea typeface="宋体" charset="-122"/>
              </a:rPr>
              <a:t>File System</a:t>
            </a:r>
            <a:endParaRPr lang="en-US" sz="2000" dirty="0">
              <a:solidFill>
                <a:srgbClr val="0070C0"/>
              </a:solidFill>
            </a:endParaRPr>
          </a:p>
        </p:txBody>
      </p:sp>
      <p:sp>
        <p:nvSpPr>
          <p:cNvPr id="2" name="Rectangle 1"/>
          <p:cNvSpPr/>
          <p:nvPr/>
        </p:nvSpPr>
        <p:spPr>
          <a:xfrm>
            <a:off x="469198" y="5964940"/>
            <a:ext cx="7989001" cy="830997"/>
          </a:xfrm>
          <a:prstGeom prst="rect">
            <a:avLst/>
          </a:prstGeom>
        </p:spPr>
        <p:txBody>
          <a:bodyPr wrap="square">
            <a:spAutoFit/>
          </a:bodyPr>
          <a:lstStyle/>
          <a:p>
            <a:pPr eaLnBrk="1" hangingPunct="1">
              <a:defRPr/>
            </a:pPr>
            <a:r>
              <a:rPr lang="en-US" altLang="zh-CN" dirty="0" smtClean="0">
                <a:solidFill>
                  <a:srgbClr val="3366FF"/>
                </a:solidFill>
                <a:ea typeface="宋体" charset="0"/>
                <a:cs typeface="宋体" charset="0"/>
              </a:rPr>
              <a:t>File System Calls: </a:t>
            </a:r>
          </a:p>
          <a:p>
            <a:pPr eaLnBrk="1" hangingPunct="1">
              <a:defRPr/>
            </a:pPr>
            <a:r>
              <a:rPr lang="en-US" altLang="zh-CN" dirty="0" smtClean="0">
                <a:solidFill>
                  <a:srgbClr val="B50000"/>
                </a:solidFill>
                <a:ea typeface="ＭＳ Ｐゴシック" charset="0"/>
              </a:rPr>
              <a:t>open</a:t>
            </a:r>
            <a:r>
              <a:rPr lang="en-US" altLang="zh-CN" dirty="0">
                <a:solidFill>
                  <a:srgbClr val="B50000"/>
                </a:solidFill>
                <a:ea typeface="ＭＳ Ｐゴシック" charset="0"/>
              </a:rPr>
              <a:t>(), close(), read(), write(), </a:t>
            </a:r>
            <a:r>
              <a:rPr lang="en-US" altLang="zh-CN" dirty="0" err="1">
                <a:solidFill>
                  <a:srgbClr val="B50000"/>
                </a:solidFill>
                <a:ea typeface="ＭＳ Ｐゴシック" charset="0"/>
              </a:rPr>
              <a:t>lseek</a:t>
            </a:r>
            <a:r>
              <a:rPr lang="en-US" altLang="zh-CN" dirty="0">
                <a:solidFill>
                  <a:srgbClr val="B50000"/>
                </a:solidFill>
                <a:ea typeface="ＭＳ Ｐゴシック" charset="0"/>
              </a:rPr>
              <a:t>(), stat(), </a:t>
            </a:r>
            <a:r>
              <a:rPr lang="en-US" altLang="zh-CN" dirty="0" err="1">
                <a:solidFill>
                  <a:srgbClr val="B50000"/>
                </a:solidFill>
                <a:ea typeface="ＭＳ Ｐゴシック" charset="0"/>
              </a:rPr>
              <a:t>fstat</a:t>
            </a:r>
            <a:r>
              <a:rPr lang="en-US" altLang="zh-CN" dirty="0">
                <a:solidFill>
                  <a:srgbClr val="B50000"/>
                </a:solidFill>
                <a:ea typeface="ＭＳ Ｐゴシック" charset="0"/>
              </a:rPr>
              <a:t>()</a:t>
            </a:r>
            <a:endParaRPr lang="en-US" altLang="zh-CN" dirty="0">
              <a:solidFill>
                <a:srgbClr val="B50000"/>
              </a:solidFill>
              <a:ea typeface="ＭＳ Ｐゴシック" charset="0"/>
            </a:endParaRPr>
          </a:p>
        </p:txBody>
      </p:sp>
    </p:spTree>
    <p:extLst>
      <p:ext uri="{BB962C8B-B14F-4D97-AF65-F5344CB8AC3E}">
        <p14:creationId xmlns:p14="http://schemas.microsoft.com/office/powerpoint/2010/main" val="19564390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7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6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7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7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70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7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7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69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70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70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7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7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7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7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972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71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97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70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971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71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
                                            <p:txEl>
                                              <p:pRg st="0" end="0"/>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nimBg="1"/>
      <p:bldP spid="29700" grpId="0" animBg="1"/>
      <p:bldP spid="29701" grpId="0" animBg="1"/>
      <p:bldP spid="29702" grpId="0" animBg="1"/>
      <p:bldP spid="29703" grpId="0" animBg="1"/>
      <p:bldP spid="29704" grpId="0"/>
      <p:bldP spid="29705" grpId="0"/>
      <p:bldP spid="29706" grpId="0" animBg="1"/>
      <p:bldP spid="29707" grpId="0"/>
      <p:bldP spid="20" grpId="0" animBg="1"/>
      <p:bldP spid="21" grpId="0" animBg="1"/>
      <p:bldP spid="22" grpId="0" animBg="1"/>
      <p:bldP spid="29711" grpId="0" animBg="1"/>
      <p:bldP spid="29712" grpId="0"/>
      <p:bldP spid="29713" grpId="0" animBg="1"/>
      <p:bldP spid="29714" grpId="0"/>
      <p:bldP spid="29715" grpId="0" animBg="1"/>
      <p:bldP spid="29716" grpId="0"/>
      <p:bldP spid="29718" grpId="0"/>
      <p:bldP spid="29722" grpId="0"/>
      <p:bldP spid="30" grpId="0" animBg="1"/>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0" y="-34925"/>
            <a:ext cx="9144000" cy="763588"/>
          </a:xfrm>
        </p:spPr>
        <p:txBody>
          <a:bodyPr/>
          <a:lstStyle/>
          <a:p>
            <a:r>
              <a:rPr kumimoji="0" lang="en-US" altLang="zh-CN">
                <a:ea typeface="宋体" charset="-122"/>
              </a:rPr>
              <a:t>Disk</a:t>
            </a:r>
            <a:endParaRPr kumimoji="0" lang="en-CA" altLang="zh-CN">
              <a:ea typeface="宋体" charset="-122"/>
            </a:endParaRPr>
          </a:p>
        </p:txBody>
      </p:sp>
      <p:pic>
        <p:nvPicPr>
          <p:cNvPr id="17410" name="Picture 1029" descr="D:\b\b4\IBM\01-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1135063"/>
            <a:ext cx="6981825"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4" descr="disk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2863" y="1763713"/>
            <a:ext cx="2763837"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1026"/>
          <p:cNvSpPr>
            <a:spLocks noChangeArrowheads="1"/>
          </p:cNvSpPr>
          <p:nvPr/>
        </p:nvSpPr>
        <p:spPr bwMode="auto">
          <a:xfrm>
            <a:off x="12700" y="6035675"/>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defRPr sz="3200">
                <a:solidFill>
                  <a:schemeClr val="tx1"/>
                </a:solidFill>
                <a:latin typeface="Times New Roman" charset="0"/>
                <a:ea typeface="Arial" charset="0"/>
                <a:cs typeface="Arial" charset="0"/>
              </a:defRPr>
            </a:lvl1pPr>
            <a:lvl2pPr marL="742950" indent="-285750">
              <a:defRPr sz="3200">
                <a:solidFill>
                  <a:schemeClr val="tx1"/>
                </a:solidFill>
                <a:latin typeface="Times New Roman" charset="0"/>
                <a:ea typeface="Arial" charset="0"/>
                <a:cs typeface="Arial" charset="0"/>
              </a:defRPr>
            </a:lvl2pPr>
            <a:lvl3pPr marL="1143000" indent="-228600">
              <a:defRPr sz="3200">
                <a:solidFill>
                  <a:schemeClr val="tx1"/>
                </a:solidFill>
                <a:latin typeface="Times New Roman" charset="0"/>
                <a:ea typeface="Arial" charset="0"/>
                <a:cs typeface="Arial" charset="0"/>
              </a:defRPr>
            </a:lvl3pPr>
            <a:lvl4pPr marL="1600200" indent="-228600">
              <a:defRPr sz="3200">
                <a:solidFill>
                  <a:schemeClr val="tx1"/>
                </a:solidFill>
                <a:latin typeface="Times New Roman" charset="0"/>
                <a:ea typeface="Arial" charset="0"/>
                <a:cs typeface="Arial" charset="0"/>
              </a:defRPr>
            </a:lvl4pPr>
            <a:lvl5pPr marL="2057400" indent="-228600">
              <a:defRPr sz="32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32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32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32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3200">
                <a:solidFill>
                  <a:schemeClr val="tx1"/>
                </a:solidFill>
                <a:latin typeface="Times New Roman" charset="0"/>
                <a:ea typeface="Arial" charset="0"/>
                <a:cs typeface="Arial" charset="0"/>
              </a:defRPr>
            </a:lvl9pPr>
          </a:lstStyle>
          <a:p>
            <a:pPr>
              <a:spcBef>
                <a:spcPct val="20000"/>
              </a:spcBef>
            </a:pPr>
            <a:r>
              <a:rPr lang="en-US" altLang="zh-CN" sz="2400" dirty="0" smtClean="0">
                <a:latin typeface="Arial" charset="0"/>
              </a:rPr>
              <a:t>Figure 1-10. Structure </a:t>
            </a:r>
            <a:r>
              <a:rPr lang="en-US" altLang="zh-CN" sz="2400" dirty="0">
                <a:latin typeface="Arial" charset="0"/>
              </a:rPr>
              <a:t>of a disk drive.</a:t>
            </a:r>
          </a:p>
        </p:txBody>
      </p:sp>
      <p:sp>
        <p:nvSpPr>
          <p:cNvPr id="8" name="Rectangle 7"/>
          <p:cNvSpPr>
            <a:spLocks noChangeArrowheads="1"/>
          </p:cNvSpPr>
          <p:nvPr/>
        </p:nvSpPr>
        <p:spPr bwMode="auto">
          <a:xfrm>
            <a:off x="1057275" y="5303838"/>
            <a:ext cx="7918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charset="0"/>
                <a:ea typeface="Arial" charset="0"/>
                <a:cs typeface="Arial" charset="0"/>
              </a:defRPr>
            </a:lvl1pPr>
            <a:lvl2pPr marL="742950" indent="-285750">
              <a:defRPr sz="3200">
                <a:solidFill>
                  <a:schemeClr val="tx1"/>
                </a:solidFill>
                <a:latin typeface="Times New Roman" charset="0"/>
                <a:ea typeface="Arial" charset="0"/>
                <a:cs typeface="Arial" charset="0"/>
              </a:defRPr>
            </a:lvl2pPr>
            <a:lvl3pPr marL="1143000" indent="-228600">
              <a:defRPr sz="3200">
                <a:solidFill>
                  <a:schemeClr val="tx1"/>
                </a:solidFill>
                <a:latin typeface="Times New Roman" charset="0"/>
                <a:ea typeface="Arial" charset="0"/>
                <a:cs typeface="Arial" charset="0"/>
              </a:defRPr>
            </a:lvl3pPr>
            <a:lvl4pPr marL="1600200" indent="-228600">
              <a:defRPr sz="3200">
                <a:solidFill>
                  <a:schemeClr val="tx1"/>
                </a:solidFill>
                <a:latin typeface="Times New Roman" charset="0"/>
                <a:ea typeface="Arial" charset="0"/>
                <a:cs typeface="Arial" charset="0"/>
              </a:defRPr>
            </a:lvl4pPr>
            <a:lvl5pPr marL="2057400" indent="-228600">
              <a:defRPr sz="32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32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32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32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3200">
                <a:solidFill>
                  <a:schemeClr val="tx1"/>
                </a:solidFill>
                <a:latin typeface="Times New Roman" charset="0"/>
                <a:ea typeface="Arial" charset="0"/>
                <a:cs typeface="Arial" charset="0"/>
              </a:defRPr>
            </a:lvl9pPr>
          </a:lstStyle>
          <a:p>
            <a:r>
              <a:rPr lang="en-US" altLang="zh-CN" sz="2400">
                <a:latin typeface="Arial" charset="0"/>
              </a:rPr>
              <a:t>Disk </a:t>
            </a:r>
            <a:r>
              <a:rPr lang="en-US" altLang="zh-CN" sz="2400">
                <a:latin typeface="Arial" charset="0"/>
                <a:ea typeface="宋体" charset="-122"/>
              </a:rPr>
              <a:t>sector/block a</a:t>
            </a:r>
            <a:r>
              <a:rPr lang="en-US" altLang="zh-CN" sz="2400">
                <a:latin typeface="Arial" charset="0"/>
              </a:rPr>
              <a:t>ddress: </a:t>
            </a:r>
            <a:r>
              <a:rPr lang="en-US" altLang="zh-CN" sz="2400">
                <a:solidFill>
                  <a:srgbClr val="FF0000"/>
                </a:solidFill>
                <a:latin typeface="Arial" charset="0"/>
              </a:rPr>
              <a:t>&lt;Surface#, Track#, Section#&gt;</a:t>
            </a:r>
            <a:endParaRPr lang="en-CA" altLang="zh-CN" sz="2400">
              <a:solidFill>
                <a:srgbClr val="FF0000"/>
              </a:solidFill>
            </a:endParaRPr>
          </a:p>
        </p:txBody>
      </p:sp>
      <p:sp>
        <p:nvSpPr>
          <p:cNvPr id="17414" name="Slide Number Placeholder 1"/>
          <p:cNvSpPr>
            <a:spLocks noGrp="1"/>
          </p:cNvSpPr>
          <p:nvPr>
            <p:ph type="sldNum" sz="quarter" idx="4294967295"/>
          </p:nvPr>
        </p:nvSpPr>
        <p:spPr>
          <a:xfrm>
            <a:off x="7239000" y="6454775"/>
            <a:ext cx="1905000" cy="403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Arial" charset="0"/>
                <a:cs typeface="Arial" charset="0"/>
              </a:defRPr>
            </a:lvl1pPr>
            <a:lvl2pPr marL="742950" indent="-285750">
              <a:defRPr sz="3200">
                <a:solidFill>
                  <a:schemeClr val="tx1"/>
                </a:solidFill>
                <a:latin typeface="Times New Roman" charset="0"/>
                <a:ea typeface="Arial" charset="0"/>
                <a:cs typeface="Arial" charset="0"/>
              </a:defRPr>
            </a:lvl2pPr>
            <a:lvl3pPr marL="1143000" indent="-228600">
              <a:defRPr sz="3200">
                <a:solidFill>
                  <a:schemeClr val="tx1"/>
                </a:solidFill>
                <a:latin typeface="Times New Roman" charset="0"/>
                <a:ea typeface="Arial" charset="0"/>
                <a:cs typeface="Arial" charset="0"/>
              </a:defRPr>
            </a:lvl3pPr>
            <a:lvl4pPr marL="1600200" indent="-228600">
              <a:defRPr sz="3200">
                <a:solidFill>
                  <a:schemeClr val="tx1"/>
                </a:solidFill>
                <a:latin typeface="Times New Roman" charset="0"/>
                <a:ea typeface="Arial" charset="0"/>
                <a:cs typeface="Arial" charset="0"/>
              </a:defRPr>
            </a:lvl4pPr>
            <a:lvl5pPr marL="2057400" indent="-228600">
              <a:defRPr sz="32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32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32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32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3200">
                <a:solidFill>
                  <a:schemeClr val="tx1"/>
                </a:solidFill>
                <a:latin typeface="Times New Roman" charset="0"/>
                <a:ea typeface="Arial" charset="0"/>
                <a:cs typeface="Arial" charset="0"/>
              </a:defRPr>
            </a:lvl9pPr>
          </a:lstStyle>
          <a:p>
            <a:fld id="{7E811A6D-D19A-9640-888D-9247119CCF3D}" type="slidenum">
              <a:rPr lang="en-US" altLang="zh-CN" sz="2000">
                <a:ea typeface="宋体" charset="-122"/>
              </a:rPr>
              <a:pPr/>
              <a:t>7</a:t>
            </a:fld>
            <a:endParaRPr lang="en-US" altLang="zh-CN" sz="2000">
              <a:ea typeface="宋体" charset="-122"/>
            </a:endParaRPr>
          </a:p>
        </p:txBody>
      </p:sp>
    </p:spTree>
    <p:extLst>
      <p:ext uri="{BB962C8B-B14F-4D97-AF65-F5344CB8AC3E}">
        <p14:creationId xmlns:p14="http://schemas.microsoft.com/office/powerpoint/2010/main" val="1992392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1"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00" y="914400"/>
            <a:ext cx="6537325"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2" name="Title 1"/>
          <p:cNvSpPr>
            <a:spLocks noGrp="1"/>
          </p:cNvSpPr>
          <p:nvPr>
            <p:ph type="title"/>
          </p:nvPr>
        </p:nvSpPr>
        <p:spPr>
          <a:xfrm>
            <a:off x="0" y="-34925"/>
            <a:ext cx="9144000" cy="763588"/>
          </a:xfrm>
        </p:spPr>
        <p:txBody>
          <a:bodyPr/>
          <a:lstStyle/>
          <a:p>
            <a:r>
              <a:rPr kumimoji="0" lang="en-US" altLang="zh-CN">
                <a:ea typeface="宋体" charset="-122"/>
              </a:rPr>
              <a:t>Contiguous File Allocation</a:t>
            </a:r>
          </a:p>
        </p:txBody>
      </p:sp>
      <p:sp>
        <p:nvSpPr>
          <p:cNvPr id="6" name="Rectangle 5"/>
          <p:cNvSpPr>
            <a:spLocks noChangeArrowheads="1"/>
          </p:cNvSpPr>
          <p:nvPr/>
        </p:nvSpPr>
        <p:spPr bwMode="auto">
          <a:xfrm>
            <a:off x="3684588" y="3894138"/>
            <a:ext cx="48783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3200">
                <a:solidFill>
                  <a:schemeClr val="tx1"/>
                </a:solidFill>
                <a:latin typeface="Times New Roman" charset="0"/>
                <a:ea typeface="Arial" charset="0"/>
                <a:cs typeface="Arial" charset="0"/>
              </a:defRPr>
            </a:lvl1pPr>
            <a:lvl2pPr>
              <a:defRPr sz="3200">
                <a:solidFill>
                  <a:schemeClr val="tx1"/>
                </a:solidFill>
                <a:latin typeface="Times New Roman" charset="0"/>
                <a:ea typeface="Arial" charset="0"/>
                <a:cs typeface="Arial" charset="0"/>
              </a:defRPr>
            </a:lvl2pPr>
            <a:lvl3pPr marL="1143000" indent="-228600">
              <a:defRPr sz="3200">
                <a:solidFill>
                  <a:schemeClr val="tx1"/>
                </a:solidFill>
                <a:latin typeface="Times New Roman" charset="0"/>
                <a:ea typeface="Arial" charset="0"/>
                <a:cs typeface="Arial" charset="0"/>
              </a:defRPr>
            </a:lvl3pPr>
            <a:lvl4pPr marL="1600200" indent="-228600">
              <a:defRPr sz="3200">
                <a:solidFill>
                  <a:schemeClr val="tx1"/>
                </a:solidFill>
                <a:latin typeface="Times New Roman" charset="0"/>
                <a:ea typeface="Arial" charset="0"/>
                <a:cs typeface="Arial" charset="0"/>
              </a:defRPr>
            </a:lvl4pPr>
            <a:lvl5pPr marL="2057400" indent="-228600">
              <a:defRPr sz="32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32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32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32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3200">
                <a:solidFill>
                  <a:schemeClr val="tx1"/>
                </a:solidFill>
                <a:latin typeface="Times New Roman" charset="0"/>
                <a:ea typeface="Arial" charset="0"/>
                <a:cs typeface="Arial" charset="0"/>
              </a:defRPr>
            </a:lvl9pPr>
          </a:lstStyle>
          <a:p>
            <a:pPr lvl="1"/>
            <a:r>
              <a:rPr lang="en-US" altLang="zh-CN" sz="2400"/>
              <a:t>External fragmentation will occur</a:t>
            </a:r>
          </a:p>
          <a:p>
            <a:pPr lvl="1"/>
            <a:r>
              <a:rPr lang="en-NZ" altLang="zh-CN" sz="2400"/>
              <a:t>Difficult to find contiguous blocks </a:t>
            </a:r>
            <a:r>
              <a:rPr lang="en-US" altLang="zh-CN" sz="2400"/>
              <a:t>Need to perform compaction</a:t>
            </a:r>
          </a:p>
        </p:txBody>
      </p:sp>
      <p:sp>
        <p:nvSpPr>
          <p:cNvPr id="8" name="Rectangle 7"/>
          <p:cNvSpPr>
            <a:spLocks noChangeArrowheads="1"/>
          </p:cNvSpPr>
          <p:nvPr/>
        </p:nvSpPr>
        <p:spPr bwMode="auto">
          <a:xfrm>
            <a:off x="3711575" y="2963863"/>
            <a:ext cx="4572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3200">
                <a:solidFill>
                  <a:schemeClr val="tx1"/>
                </a:solidFill>
                <a:latin typeface="Times New Roman" charset="0"/>
                <a:ea typeface="Arial" charset="0"/>
                <a:cs typeface="Arial" charset="0"/>
              </a:defRPr>
            </a:lvl1pPr>
            <a:lvl2pPr>
              <a:defRPr sz="3200">
                <a:solidFill>
                  <a:schemeClr val="tx1"/>
                </a:solidFill>
                <a:latin typeface="Times New Roman" charset="0"/>
                <a:ea typeface="Arial" charset="0"/>
                <a:cs typeface="Arial" charset="0"/>
              </a:defRPr>
            </a:lvl2pPr>
            <a:lvl3pPr marL="1143000" indent="-228600">
              <a:defRPr sz="3200">
                <a:solidFill>
                  <a:schemeClr val="tx1"/>
                </a:solidFill>
                <a:latin typeface="Times New Roman" charset="0"/>
                <a:ea typeface="Arial" charset="0"/>
                <a:cs typeface="Arial" charset="0"/>
              </a:defRPr>
            </a:lvl3pPr>
            <a:lvl4pPr marL="1600200" indent="-228600">
              <a:defRPr sz="3200">
                <a:solidFill>
                  <a:schemeClr val="tx1"/>
                </a:solidFill>
                <a:latin typeface="Times New Roman" charset="0"/>
                <a:ea typeface="Arial" charset="0"/>
                <a:cs typeface="Arial" charset="0"/>
              </a:defRPr>
            </a:lvl4pPr>
            <a:lvl5pPr marL="2057400" indent="-228600">
              <a:defRPr sz="32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32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32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32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3200">
                <a:solidFill>
                  <a:schemeClr val="tx1"/>
                </a:solidFill>
                <a:latin typeface="Times New Roman" charset="0"/>
                <a:ea typeface="Arial" charset="0"/>
                <a:cs typeface="Arial" charset="0"/>
              </a:defRPr>
            </a:lvl9pPr>
          </a:lstStyle>
          <a:p>
            <a:pPr lvl="1"/>
            <a:r>
              <a:rPr lang="en-NZ" altLang="zh-CN" sz="2400"/>
              <a:t>Multiple blocks can be read in at a time to improve I/O </a:t>
            </a:r>
          </a:p>
        </p:txBody>
      </p:sp>
      <p:sp>
        <p:nvSpPr>
          <p:cNvPr id="61445" name="Slide Number Placeholder 1"/>
          <p:cNvSpPr>
            <a:spLocks noGrp="1"/>
          </p:cNvSpPr>
          <p:nvPr>
            <p:ph type="sldNum" sz="quarter" idx="4294967295"/>
          </p:nvPr>
        </p:nvSpPr>
        <p:spPr>
          <a:xfrm>
            <a:off x="7239000" y="6454775"/>
            <a:ext cx="1905000" cy="403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Arial" charset="0"/>
                <a:cs typeface="Arial" charset="0"/>
              </a:defRPr>
            </a:lvl1pPr>
            <a:lvl2pPr marL="742950" indent="-285750">
              <a:defRPr sz="3200">
                <a:solidFill>
                  <a:schemeClr val="tx1"/>
                </a:solidFill>
                <a:latin typeface="Times New Roman" charset="0"/>
                <a:ea typeface="Arial" charset="0"/>
                <a:cs typeface="Arial" charset="0"/>
              </a:defRPr>
            </a:lvl2pPr>
            <a:lvl3pPr marL="1143000" indent="-228600">
              <a:defRPr sz="3200">
                <a:solidFill>
                  <a:schemeClr val="tx1"/>
                </a:solidFill>
                <a:latin typeface="Times New Roman" charset="0"/>
                <a:ea typeface="Arial" charset="0"/>
                <a:cs typeface="Arial" charset="0"/>
              </a:defRPr>
            </a:lvl3pPr>
            <a:lvl4pPr marL="1600200" indent="-228600">
              <a:defRPr sz="3200">
                <a:solidFill>
                  <a:schemeClr val="tx1"/>
                </a:solidFill>
                <a:latin typeface="Times New Roman" charset="0"/>
                <a:ea typeface="Arial" charset="0"/>
                <a:cs typeface="Arial" charset="0"/>
              </a:defRPr>
            </a:lvl4pPr>
            <a:lvl5pPr marL="2057400" indent="-228600">
              <a:defRPr sz="32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32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32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32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3200">
                <a:solidFill>
                  <a:schemeClr val="tx1"/>
                </a:solidFill>
                <a:latin typeface="Times New Roman" charset="0"/>
                <a:ea typeface="Arial" charset="0"/>
                <a:cs typeface="Arial" charset="0"/>
              </a:defRPr>
            </a:lvl9pPr>
          </a:lstStyle>
          <a:p>
            <a:fld id="{D81B4544-21D7-D849-BA3C-E150318A4E57}" type="slidenum">
              <a:rPr lang="en-US" altLang="zh-CN" sz="2000">
                <a:ea typeface="宋体" charset="-122"/>
              </a:rPr>
              <a:pPr/>
              <a:t>8</a:t>
            </a:fld>
            <a:endParaRPr lang="en-US" altLang="zh-CN" sz="2000">
              <a:ea typeface="宋体" charset="-122"/>
            </a:endParaRPr>
          </a:p>
        </p:txBody>
      </p:sp>
    </p:spTree>
    <p:extLst>
      <p:ext uri="{BB962C8B-B14F-4D97-AF65-F5344CB8AC3E}">
        <p14:creationId xmlns:p14="http://schemas.microsoft.com/office/powerpoint/2010/main" val="20014253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linds(horizontal)">
                                      <p:cBhvr>
                                        <p:cTn id="15"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7"/>
          <p:cNvSpPr>
            <a:spLocks noGrp="1"/>
          </p:cNvSpPr>
          <p:nvPr>
            <p:ph type="title"/>
          </p:nvPr>
        </p:nvSpPr>
        <p:spPr>
          <a:xfrm>
            <a:off x="0" y="-1588"/>
            <a:ext cx="9144000" cy="839788"/>
          </a:xfrm>
        </p:spPr>
        <p:txBody>
          <a:bodyPr/>
          <a:lstStyle/>
          <a:p>
            <a:r>
              <a:rPr kumimoji="0" lang="en-US" altLang="zh-CN" smtClean="0">
                <a:ea typeface="宋体" charset="-122"/>
              </a:rPr>
              <a:t>Unix/Linux </a:t>
            </a:r>
            <a:r>
              <a:rPr kumimoji="0" lang="en-US" altLang="zh-CN" dirty="0" err="1" smtClean="0">
                <a:ea typeface="宋体" charset="-122"/>
              </a:rPr>
              <a:t>Inode</a:t>
            </a:r>
            <a:r>
              <a:rPr kumimoji="0" lang="en-US" altLang="zh-CN" dirty="0" smtClean="0">
                <a:ea typeface="宋体" charset="-122"/>
              </a:rPr>
              <a:t> </a:t>
            </a:r>
            <a:r>
              <a:rPr kumimoji="0" lang="en-US" altLang="zh-CN" dirty="0">
                <a:ea typeface="宋体" charset="-122"/>
              </a:rPr>
              <a:t>and File Structure</a:t>
            </a:r>
          </a:p>
        </p:txBody>
      </p:sp>
      <p:pic>
        <p:nvPicPr>
          <p:cNvPr id="98306" name="Picture 5" descr="Fig12_1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900" y="1039813"/>
            <a:ext cx="7696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7" name="Slide Number Placeholder 1"/>
          <p:cNvSpPr>
            <a:spLocks noGrp="1"/>
          </p:cNvSpPr>
          <p:nvPr>
            <p:ph type="sldNum" sz="quarter" idx="4294967295"/>
          </p:nvPr>
        </p:nvSpPr>
        <p:spPr>
          <a:xfrm>
            <a:off x="7239000" y="6454775"/>
            <a:ext cx="1905000" cy="403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Times New Roman" charset="0"/>
                <a:ea typeface="Arial" charset="0"/>
                <a:cs typeface="Arial" charset="0"/>
              </a:defRPr>
            </a:lvl1pPr>
            <a:lvl2pPr marL="742950" indent="-285750">
              <a:defRPr sz="3200">
                <a:solidFill>
                  <a:schemeClr val="tx1"/>
                </a:solidFill>
                <a:latin typeface="Times New Roman" charset="0"/>
                <a:ea typeface="Arial" charset="0"/>
                <a:cs typeface="Arial" charset="0"/>
              </a:defRPr>
            </a:lvl2pPr>
            <a:lvl3pPr marL="1143000" indent="-228600">
              <a:defRPr sz="3200">
                <a:solidFill>
                  <a:schemeClr val="tx1"/>
                </a:solidFill>
                <a:latin typeface="Times New Roman" charset="0"/>
                <a:ea typeface="Arial" charset="0"/>
                <a:cs typeface="Arial" charset="0"/>
              </a:defRPr>
            </a:lvl3pPr>
            <a:lvl4pPr marL="1600200" indent="-228600">
              <a:defRPr sz="3200">
                <a:solidFill>
                  <a:schemeClr val="tx1"/>
                </a:solidFill>
                <a:latin typeface="Times New Roman" charset="0"/>
                <a:ea typeface="Arial" charset="0"/>
                <a:cs typeface="Arial" charset="0"/>
              </a:defRPr>
            </a:lvl4pPr>
            <a:lvl5pPr marL="2057400" indent="-228600">
              <a:defRPr sz="3200">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sz="3200">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sz="3200">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sz="3200">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sz="3200">
                <a:solidFill>
                  <a:schemeClr val="tx1"/>
                </a:solidFill>
                <a:latin typeface="Times New Roman" charset="0"/>
                <a:ea typeface="Arial" charset="0"/>
                <a:cs typeface="Arial" charset="0"/>
              </a:defRPr>
            </a:lvl9pPr>
          </a:lstStyle>
          <a:p>
            <a:fld id="{BE1EDDAD-E307-434A-AF46-6B9B7534678D}" type="slidenum">
              <a:rPr lang="en-US" altLang="zh-CN" sz="2000">
                <a:ea typeface="宋体" charset="-122"/>
              </a:rPr>
              <a:pPr/>
              <a:t>9</a:t>
            </a:fld>
            <a:endParaRPr lang="en-US" altLang="zh-CN" sz="2000">
              <a:ea typeface="宋体" charset="-122"/>
            </a:endParaRPr>
          </a:p>
        </p:txBody>
      </p:sp>
    </p:spTree>
    <p:extLst>
      <p:ext uri="{BB962C8B-B14F-4D97-AF65-F5344CB8AC3E}">
        <p14:creationId xmlns:p14="http://schemas.microsoft.com/office/powerpoint/2010/main" val="28796371"/>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36682</TotalTime>
  <Words>4664</Words>
  <Application>Microsoft Macintosh PowerPoint</Application>
  <PresentationFormat>Letter Paper (8.5x11 in)</PresentationFormat>
  <Paragraphs>624</Paragraphs>
  <Slides>54</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54</vt:i4>
      </vt:variant>
    </vt:vector>
  </HeadingPairs>
  <TitlesOfParts>
    <vt:vector size="65" baseType="lpstr">
      <vt:lpstr>Cambria Math</vt:lpstr>
      <vt:lpstr>ＭＳ Ｐゴシック</vt:lpstr>
      <vt:lpstr>Tw Cen MT</vt:lpstr>
      <vt:lpstr>华文细黑</vt:lpstr>
      <vt:lpstr>宋体</vt:lpstr>
      <vt:lpstr>Arial</vt:lpstr>
      <vt:lpstr>Calibri</vt:lpstr>
      <vt:lpstr>Tahoma</vt:lpstr>
      <vt:lpstr>Times New Roman</vt:lpstr>
      <vt:lpstr>Wingdings</vt:lpstr>
      <vt:lpstr>Blends</vt:lpstr>
      <vt:lpstr>History of Database Systems</vt:lpstr>
      <vt:lpstr>Alan Turing</vt:lpstr>
      <vt:lpstr>Turing Award for DB People</vt:lpstr>
      <vt:lpstr>Data Models</vt:lpstr>
      <vt:lpstr>Computers and Operating Systems</vt:lpstr>
      <vt:lpstr>The Unix System Structure</vt:lpstr>
      <vt:lpstr>Disk</vt:lpstr>
      <vt:lpstr>Contiguous File Allocation</vt:lpstr>
      <vt:lpstr>Unix/Linux Inode and File Structure</vt:lpstr>
      <vt:lpstr>The Era before DB</vt:lpstr>
      <vt:lpstr>General Problems</vt:lpstr>
      <vt:lpstr>Specific Problems</vt:lpstr>
      <vt:lpstr>Hierarchical model</vt:lpstr>
      <vt:lpstr>Hierarchical Model</vt:lpstr>
      <vt:lpstr>PowerPoint Presentation</vt:lpstr>
      <vt:lpstr>Hierarchical Model</vt:lpstr>
      <vt:lpstr>Network Model</vt:lpstr>
      <vt:lpstr>The Integrated Data Store (IDS)</vt:lpstr>
      <vt:lpstr>Network Model </vt:lpstr>
      <vt:lpstr>Network Model</vt:lpstr>
      <vt:lpstr>PowerPoint Presentation</vt:lpstr>
      <vt:lpstr>Network Model</vt:lpstr>
      <vt:lpstr>Network Model</vt:lpstr>
      <vt:lpstr>Network Model</vt:lpstr>
      <vt:lpstr>Network Model</vt:lpstr>
      <vt:lpstr>Relational Model</vt:lpstr>
      <vt:lpstr>Relational Model</vt:lpstr>
      <vt:lpstr>Relational Model</vt:lpstr>
      <vt:lpstr>Relational Model</vt:lpstr>
      <vt:lpstr>Relational Model</vt:lpstr>
      <vt:lpstr>Relational Databases</vt:lpstr>
      <vt:lpstr>Relational Databases</vt:lpstr>
      <vt:lpstr>Michael Stonebraker </vt:lpstr>
      <vt:lpstr>Network vs Relational</vt:lpstr>
      <vt:lpstr>Oracle</vt:lpstr>
      <vt:lpstr>Oracle</vt:lpstr>
      <vt:lpstr>Oracle</vt:lpstr>
      <vt:lpstr>Informix</vt:lpstr>
      <vt:lpstr>Sybase</vt:lpstr>
      <vt:lpstr>Sybase</vt:lpstr>
      <vt:lpstr>Microsoft SQL Server</vt:lpstr>
      <vt:lpstr>Transaction Processing</vt:lpstr>
      <vt:lpstr>Transaction Processing</vt:lpstr>
      <vt:lpstr>Relational Database Wars</vt:lpstr>
      <vt:lpstr>Relational DB History</vt:lpstr>
      <vt:lpstr>2011 Market Share</vt:lpstr>
      <vt:lpstr>Market Shares in 2011</vt:lpstr>
      <vt:lpstr>MySQL</vt:lpstr>
      <vt:lpstr>Database Installations in 2008</vt:lpstr>
      <vt:lpstr>Microsoft Access</vt:lpstr>
      <vt:lpstr>Microsoft Access</vt:lpstr>
      <vt:lpstr>Summary of Relational Model</vt:lpstr>
      <vt:lpstr>Main Features of Relational Systems</vt:lpstr>
      <vt:lpstr>Benefits of using DBMS</vt:lpstr>
    </vt:vector>
  </TitlesOfParts>
  <Manager/>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subject>The Relational Data Model and Relational Database Constraints </dc:subject>
  <dc:creator>Microsoft Office User</dc:creator>
  <cp:keywords/>
  <dc:description/>
  <cp:lastModifiedBy>Microsoft Office User</cp:lastModifiedBy>
  <cp:revision>156</cp:revision>
  <cp:lastPrinted>2001-11-04T00:51:13Z</cp:lastPrinted>
  <dcterms:created xsi:type="dcterms:W3CDTF">2016-09-21T01:43:01Z</dcterms:created>
  <dcterms:modified xsi:type="dcterms:W3CDTF">2017-10-10T18:17:16Z</dcterms:modified>
  <cp:category/>
</cp:coreProperties>
</file>