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324" r:id="rId2"/>
    <p:sldId id="465" r:id="rId3"/>
    <p:sldId id="574" r:id="rId4"/>
    <p:sldId id="495" r:id="rId5"/>
    <p:sldId id="496" r:id="rId6"/>
    <p:sldId id="560" r:id="rId7"/>
    <p:sldId id="575" r:id="rId8"/>
    <p:sldId id="556" r:id="rId9"/>
    <p:sldId id="577" r:id="rId10"/>
    <p:sldId id="554" r:id="rId11"/>
    <p:sldId id="557" r:id="rId12"/>
    <p:sldId id="551" r:id="rId13"/>
    <p:sldId id="555" r:id="rId14"/>
    <p:sldId id="578" r:id="rId15"/>
    <p:sldId id="568" r:id="rId16"/>
    <p:sldId id="569" r:id="rId17"/>
    <p:sldId id="573" r:id="rId18"/>
    <p:sldId id="576" r:id="rId19"/>
    <p:sldId id="550" r:id="rId20"/>
    <p:sldId id="498" r:id="rId21"/>
    <p:sldId id="565" r:id="rId22"/>
    <p:sldId id="500" r:id="rId23"/>
    <p:sldId id="499" r:id="rId24"/>
    <p:sldId id="501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67" r:id="rId38"/>
    <p:sldId id="532" r:id="rId39"/>
    <p:sldId id="506" r:id="rId40"/>
    <p:sldId id="505" r:id="rId41"/>
    <p:sldId id="508" r:id="rId42"/>
    <p:sldId id="509" r:id="rId43"/>
    <p:sldId id="510" r:id="rId44"/>
    <p:sldId id="511" r:id="rId45"/>
    <p:sldId id="512" r:id="rId46"/>
    <p:sldId id="549" r:id="rId4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033"/>
    <a:srgbClr val="6E7524"/>
    <a:srgbClr val="677228"/>
    <a:srgbClr val="746E04"/>
    <a:srgbClr val="696404"/>
    <a:srgbClr val="A29B0A"/>
    <a:srgbClr val="6F6A07"/>
    <a:srgbClr val="76822E"/>
    <a:srgbClr val="827C08"/>
    <a:srgbClr val="4F5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5"/>
    <p:restoredTop sz="94737"/>
  </p:normalViewPr>
  <p:slideViewPr>
    <p:cSldViewPr snapToObjects="1">
      <p:cViewPr>
        <p:scale>
          <a:sx n="100" d="100"/>
          <a:sy n="100" d="100"/>
        </p:scale>
        <p:origin x="520" y="-14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71A101C8-1317-A041-9C32-762228DCAD0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26679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0A7A8E8A-5D2B-284A-B3BC-19CE4CD4769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7590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4E48C9-B341-2043-AF03-B7BF01B2E965}" type="slidenum">
              <a:rPr lang="en-CA" altLang="en-US" sz="1200">
                <a:latin typeface="Tahoma" charset="0"/>
              </a:rPr>
              <a:pPr eaLnBrk="1" hangingPunct="1"/>
              <a:t>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46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88D092-3B1B-7C4A-B2C5-136010F76DA8}" type="slidenum">
              <a:rPr lang="en-CA" altLang="zh-CN">
                <a:latin typeface="Tahoma" charset="0"/>
                <a:ea typeface="宋体" charset="-122"/>
              </a:rPr>
              <a:pPr/>
              <a:t>25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826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5AF2895-509E-F945-BC5C-1554357E7479}" type="slidenum">
              <a:rPr lang="en-CA" altLang="zh-CN">
                <a:latin typeface="Tahoma" charset="0"/>
                <a:ea typeface="宋体" charset="-122"/>
              </a:rPr>
              <a:pPr/>
              <a:t>26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449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D16F58-A0A3-7846-A955-DF781B690237}" type="slidenum">
              <a:rPr lang="en-CA" altLang="zh-CN">
                <a:latin typeface="Tahoma" charset="0"/>
                <a:ea typeface="宋体" charset="-122"/>
              </a:rPr>
              <a:pPr/>
              <a:t>27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856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289B087-380F-D342-ADC8-5A7A37C34855}" type="slidenum">
              <a:rPr lang="en-CA" altLang="zh-CN">
                <a:latin typeface="Tahoma" charset="0"/>
                <a:ea typeface="宋体" charset="-122"/>
              </a:rPr>
              <a:pPr/>
              <a:t>28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20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8552434-93A9-8C4C-B1E2-A96B5E244CCF}" type="slidenum">
              <a:rPr lang="en-CA" altLang="zh-CN">
                <a:latin typeface="Tahoma" charset="0"/>
                <a:ea typeface="宋体" charset="-122"/>
              </a:rPr>
              <a:pPr/>
              <a:t>29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29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70AD31-EC0D-5848-A759-0759B3E21D55}" type="slidenum">
              <a:rPr lang="en-CA" altLang="zh-CN">
                <a:latin typeface="Tahoma" charset="0"/>
                <a:ea typeface="宋体" charset="-122"/>
              </a:rPr>
              <a:pPr/>
              <a:t>30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79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C1F388-EF76-4B42-B06A-2D07C56D715A}" type="slidenum">
              <a:rPr lang="en-CA" altLang="zh-CN">
                <a:latin typeface="Tahoma" charset="0"/>
                <a:ea typeface="宋体" charset="-122"/>
              </a:rPr>
              <a:pPr/>
              <a:t>31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3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542928-4A0F-B449-910A-49DF39020972}" type="slidenum">
              <a:rPr lang="en-CA" altLang="zh-CN">
                <a:latin typeface="Tahoma" charset="0"/>
                <a:ea typeface="宋体" charset="-122"/>
              </a:rPr>
              <a:pPr/>
              <a:t>32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66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EC9F80-66FA-7E44-B1F4-C2B3967FB372}" type="slidenum">
              <a:rPr lang="en-CA" altLang="zh-CN">
                <a:latin typeface="Tahoma" charset="0"/>
                <a:ea typeface="宋体" charset="-122"/>
              </a:rPr>
              <a:pPr/>
              <a:t>33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821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6E9E8B8-3482-EB4D-9321-37435DEB9ECA}" type="slidenum">
              <a:rPr lang="en-CA" altLang="zh-CN">
                <a:latin typeface="Tahoma" charset="0"/>
                <a:ea typeface="宋体" charset="-122"/>
              </a:rPr>
              <a:pPr/>
              <a:t>34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96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E832FE9-CFEE-5B42-A824-C387E387820D}" type="slidenum">
              <a:rPr lang="en-CA" altLang="zh-CN">
                <a:latin typeface="Tahoma" charset="0"/>
                <a:ea typeface="宋体" charset="-122"/>
              </a:rPr>
              <a:pPr/>
              <a:t>3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696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88B289-4A6F-EA4D-A225-458E7FAF5843}" type="slidenum">
              <a:rPr lang="en-CA" altLang="zh-CN">
                <a:latin typeface="Tahoma" charset="0"/>
                <a:ea typeface="宋体" charset="-122"/>
              </a:rPr>
              <a:pPr/>
              <a:t>35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773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725272-48F6-664A-8F7F-73EAC24A2537}" type="slidenum">
              <a:rPr lang="en-CA" altLang="zh-CN">
                <a:latin typeface="Tahoma" charset="0"/>
                <a:ea typeface="宋体" charset="-122"/>
              </a:rPr>
              <a:pPr/>
              <a:t>36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071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725272-48F6-664A-8F7F-73EAC24A2537}" type="slidenum">
              <a:rPr lang="en-CA" altLang="zh-CN">
                <a:latin typeface="Tahoma" charset="0"/>
                <a:ea typeface="宋体" charset="-122"/>
              </a:rPr>
              <a:pPr/>
              <a:t>37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06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2C8EF0-6210-EB45-A798-F0BAE2CB7336}" type="slidenum">
              <a:rPr lang="en-CA" altLang="zh-CN">
                <a:latin typeface="Tahoma" charset="0"/>
                <a:ea typeface="宋体" charset="-122"/>
              </a:rPr>
              <a:pPr/>
              <a:t>38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368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2CDD4F-21D2-E141-B6FF-D07C0626DA57}" type="slidenum">
              <a:rPr lang="en-CA" altLang="zh-CN">
                <a:latin typeface="Tahoma" charset="0"/>
                <a:ea typeface="宋体" charset="-122"/>
              </a:rPr>
              <a:pPr/>
              <a:t>46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2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728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3401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63C0F-0DDD-234E-9748-AB2070DFFFEC}" type="slidenum">
              <a:rPr lang="zh-CN" altLang="en-CA" sz="1200">
                <a:latin typeface="Tahoma" charset="0"/>
              </a:rPr>
              <a:pPr eaLnBrk="1" hangingPunct="1"/>
              <a:t>15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143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63C0F-0DDD-234E-9748-AB2070DFFFEC}" type="slidenum">
              <a:rPr lang="zh-CN" altLang="en-CA" sz="1200">
                <a:latin typeface="Tahoma" charset="0"/>
              </a:rPr>
              <a:pPr eaLnBrk="1" hangingPunct="1"/>
              <a:t>16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192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63C0F-0DDD-234E-9748-AB2070DFFFEC}" type="slidenum">
              <a:rPr lang="zh-CN" altLang="en-CA" sz="1200">
                <a:latin typeface="Tahoma" charset="0"/>
              </a:rPr>
              <a:pPr eaLnBrk="1" hangingPunct="1"/>
              <a:t>17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050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E832FE9-CFEE-5B42-A824-C387E387820D}" type="slidenum">
              <a:rPr lang="en-CA" altLang="zh-CN">
                <a:latin typeface="Tahoma" charset="0"/>
                <a:ea typeface="宋体" charset="-122"/>
              </a:rPr>
              <a:pPr/>
              <a:t>19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14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9565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2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70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A89E88B3-5C81-4646-82CD-1357F41AB15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977785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C4A6392E-132E-C64D-892F-6A509224837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314566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3" y="917575"/>
            <a:ext cx="8802687" cy="57118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sz="2000"/>
            </a:lvl1pPr>
          </a:lstStyle>
          <a:p>
            <a:fld id="{B2951B80-3F92-8F46-AD94-4C343E34AA0F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E7524">
              <a:alpha val="44314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5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0D7907A-BFD1-4C41-85D9-25838C995735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4506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689B0EDF-1D6D-5446-82F8-21875ADD6B03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110418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D5A668D3-445D-2940-9C54-4AEC74D7BD5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469588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C1C1431-252E-9044-A316-3E0AC1EBDA0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1593089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131230BE-DFEC-2F4B-8281-4F02F653C26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6398907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10F909F-F04C-6540-941C-A36E1D9F482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609999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E79969D3-D09A-8C46-B4B3-B8DF0F8BFC3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892387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39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6A124B61-FAF6-6649-8037-B061B7B2EDD0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142999"/>
            <a:ext cx="8675687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Chapters 6 &amp; 7</a:t>
            </a:r>
            <a:endParaRPr lang="en-US" altLang="en-US" dirty="0"/>
          </a:p>
        </p:txBody>
      </p:sp>
      <p:sp>
        <p:nvSpPr>
          <p:cNvPr id="4099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ea typeface="ＭＳ Ｐゴシック" charset="-128"/>
              </a:rPr>
              <a:t>SQL </a:t>
            </a:r>
            <a:r>
              <a:rPr lang="en-US" altLang="en-US" dirty="0" smtClean="0">
                <a:ea typeface="ＭＳ Ｐゴシック" charset="-128"/>
              </a:rPr>
              <a:t>Query Language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89789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kern="0" dirty="0" smtClean="0"/>
              <a:t>16. List the student names for students taking all courses that Kate takes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SELECT  S1.sname 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FROM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S1,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WHERE </a:t>
            </a:r>
            <a:r>
              <a:rPr lang="en-US" sz="2200" kern="0" dirty="0">
                <a:solidFill>
                  <a:srgbClr val="800000"/>
                </a:solidFill>
              </a:rPr>
              <a:t>S1.sname!=</a:t>
            </a:r>
            <a:r>
              <a:rPr lang="mr-IN" sz="2200" kern="0" dirty="0">
                <a:solidFill>
                  <a:srgbClr val="800000"/>
                </a:solidFill>
              </a:rPr>
              <a:t>'</a:t>
            </a:r>
            <a:r>
              <a:rPr lang="en-US" sz="2200" kern="0" dirty="0">
                <a:solidFill>
                  <a:srgbClr val="800000"/>
                </a:solidFill>
              </a:rPr>
              <a:t>Kate</a:t>
            </a:r>
            <a:r>
              <a:rPr lang="mr-IN" sz="2200" kern="0" dirty="0">
                <a:solidFill>
                  <a:srgbClr val="800000"/>
                </a:solidFill>
              </a:rPr>
              <a:t>'</a:t>
            </a:r>
            <a:r>
              <a:rPr lang="en-US" sz="2200" kern="0" dirty="0">
                <a:solidFill>
                  <a:srgbClr val="800000"/>
                </a:solidFill>
              </a:rPr>
              <a:t>  </a:t>
            </a:r>
            <a:r>
              <a:rPr lang="en-US" sz="2200" dirty="0" smtClean="0">
                <a:solidFill>
                  <a:srgbClr val="790033"/>
                </a:solidFill>
              </a:rPr>
              <a:t>and </a:t>
            </a:r>
            <a:r>
              <a:rPr lang="en-US" sz="2200" dirty="0" err="1" smtClean="0">
                <a:solidFill>
                  <a:srgbClr val="790033"/>
                </a:solidFill>
              </a:rPr>
              <a:t>S.sname</a:t>
            </a:r>
            <a:r>
              <a:rPr lang="en-US" sz="2200" dirty="0" smtClean="0">
                <a:solidFill>
                  <a:srgbClr val="790033"/>
                </a:solidFill>
              </a:rPr>
              <a:t> =</a:t>
            </a:r>
            <a:r>
              <a:rPr lang="en-US" altLang="zh-CN" sz="2200" kern="0" dirty="0">
                <a:solidFill>
                  <a:srgbClr val="800000"/>
                </a:solidFill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'Kate</a:t>
            </a:r>
            <a:r>
              <a:rPr lang="en-US" altLang="zh-CN" sz="2200" kern="0" dirty="0">
                <a:solidFill>
                  <a:srgbClr val="800000"/>
                </a:solidFill>
              </a:rPr>
              <a:t>'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 and</a:t>
            </a:r>
            <a:r>
              <a:rPr lang="en-US" sz="2200" dirty="0" smtClean="0">
                <a:solidFill>
                  <a:srgbClr val="790033"/>
                </a:solidFill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EXISTS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(SELECT * FROM  Course C, Grade G,  Grade G1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WHERE S.s# = G.s# and 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G.c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#=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C.c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>
                <a:solidFill>
                  <a:srgbClr val="800000"/>
                </a:solidFill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   and 	       S1.s#=G1.s# and G1.c#=</a:t>
            </a:r>
            <a:r>
              <a:rPr lang="en-US" altLang="zh-CN" sz="2200" kern="0" dirty="0" err="1">
                <a:solidFill>
                  <a:srgbClr val="800000"/>
                </a:solidFill>
              </a:rPr>
              <a:t>C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#);</a:t>
            </a:r>
          </a:p>
          <a:p>
            <a:pPr>
              <a:defRPr/>
            </a:pPr>
            <a:r>
              <a:rPr lang="en-US" altLang="zh-CN" sz="2200" kern="0" dirty="0" smtClean="0">
                <a:solidFill>
                  <a:srgbClr val="002060"/>
                </a:solidFill>
              </a:rPr>
              <a:t>This is the solution not using </a:t>
            </a:r>
            <a:r>
              <a:rPr lang="en-US" altLang="zh-CN" sz="2200" kern="0" dirty="0" err="1" smtClean="0">
                <a:solidFill>
                  <a:srgbClr val="002060"/>
                </a:solidFill>
              </a:rPr>
              <a:t>forall</a:t>
            </a:r>
            <a:r>
              <a:rPr lang="en-US" altLang="zh-CN" sz="2200" kern="0" dirty="0" smtClean="0">
                <a:solidFill>
                  <a:srgbClr val="002060"/>
                </a:solidFill>
              </a:rPr>
              <a:t> or not exists</a:t>
            </a:r>
          </a:p>
          <a:p>
            <a:pPr>
              <a:defRPr/>
            </a:pPr>
            <a:r>
              <a:rPr lang="en-US" altLang="zh-CN" sz="2200" kern="0" dirty="0" smtClean="0">
                <a:solidFill>
                  <a:srgbClr val="002060"/>
                </a:solidFill>
              </a:rPr>
              <a:t>All we care is the course that Kate takes. </a:t>
            </a:r>
          </a:p>
        </p:txBody>
      </p:sp>
    </p:spTree>
    <p:extLst>
      <p:ext uri="{BB962C8B-B14F-4D97-AF65-F5344CB8AC3E}">
        <p14:creationId xmlns:p14="http://schemas.microsoft.com/office/powerpoint/2010/main" val="57031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100" y="990600"/>
            <a:ext cx="89789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kern="0" dirty="0" smtClean="0"/>
              <a:t>16. List the student names for students taking all courses that Kate 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400" kern="0" dirty="0" smtClean="0">
                <a:solidFill>
                  <a:srgbClr val="00B0F0"/>
                </a:solidFill>
              </a:rPr>
              <a:t>Method 4 (flat)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CA" altLang="zh-CN" sz="2400" kern="0" dirty="0" smtClean="0">
                <a:solidFill>
                  <a:srgbClr val="800000"/>
                </a:solidFill>
              </a:rPr>
              <a:t>    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SELECT  S1.sname 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FROM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S1,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S2, 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>
                <a:solidFill>
                  <a:srgbClr val="800000"/>
                </a:solidFill>
              </a:rPr>
              <a:t>	 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        Grade G1, Grade G2, Course C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      WHERE </a:t>
            </a:r>
            <a:r>
              <a:rPr lang="en-US" sz="2200" dirty="0">
                <a:solidFill>
                  <a:srgbClr val="790033"/>
                </a:solidFill>
              </a:rPr>
              <a:t>S1.sname!=</a:t>
            </a:r>
            <a:r>
              <a:rPr lang="mr-IN" sz="2200" dirty="0">
                <a:solidFill>
                  <a:srgbClr val="790033"/>
                </a:solidFill>
              </a:rPr>
              <a:t>'</a:t>
            </a:r>
            <a:r>
              <a:rPr lang="en-US" sz="2200" dirty="0">
                <a:solidFill>
                  <a:srgbClr val="790033"/>
                </a:solidFill>
              </a:rPr>
              <a:t>Kate</a:t>
            </a:r>
            <a:r>
              <a:rPr lang="mr-IN" sz="2200" dirty="0">
                <a:solidFill>
                  <a:srgbClr val="790033"/>
                </a:solidFill>
              </a:rPr>
              <a:t>'</a:t>
            </a:r>
            <a:r>
              <a:rPr lang="en-US" sz="2200" dirty="0">
                <a:solidFill>
                  <a:srgbClr val="790033"/>
                </a:solidFill>
              </a:rPr>
              <a:t> </a:t>
            </a:r>
            <a:r>
              <a:rPr lang="en-US" sz="2200" dirty="0" smtClean="0">
                <a:solidFill>
                  <a:srgbClr val="790033"/>
                </a:solidFill>
              </a:rPr>
              <a:t> and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S2.sname = 'Kate'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 and         S2.s# = G2.s# and G2.c#=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C.c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 and         S1.s# = G1.s# and G1.c#=</a:t>
            </a:r>
            <a:r>
              <a:rPr lang="en-US" altLang="zh-CN" sz="2200" kern="0" dirty="0" err="1">
                <a:solidFill>
                  <a:srgbClr val="800000"/>
                </a:solidFill>
              </a:rPr>
              <a:t>C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002060"/>
                </a:solidFill>
              </a:rPr>
              <a:t>Note </a:t>
            </a:r>
          </a:p>
          <a:p>
            <a:pPr>
              <a:defRPr/>
            </a:pPr>
            <a:r>
              <a:rPr lang="en-US" altLang="zh-CN" sz="2200" kern="0" dirty="0" smtClean="0">
                <a:solidFill>
                  <a:srgbClr val="002060"/>
                </a:solidFill>
              </a:rPr>
              <a:t>This is the solution not using </a:t>
            </a:r>
            <a:r>
              <a:rPr lang="en-US" altLang="zh-CN" sz="2200" kern="0" dirty="0" err="1" smtClean="0">
                <a:solidFill>
                  <a:srgbClr val="002060"/>
                </a:solidFill>
              </a:rPr>
              <a:t>forall</a:t>
            </a:r>
            <a:r>
              <a:rPr lang="en-US" altLang="zh-CN" sz="2200" kern="0" dirty="0" smtClean="0">
                <a:solidFill>
                  <a:srgbClr val="002060"/>
                </a:solidFill>
              </a:rPr>
              <a:t> or not exists</a:t>
            </a:r>
          </a:p>
          <a:p>
            <a:pPr>
              <a:defRPr/>
            </a:pPr>
            <a:r>
              <a:rPr lang="en-US" altLang="zh-CN" sz="2200" kern="0" dirty="0">
                <a:solidFill>
                  <a:srgbClr val="002060"/>
                </a:solidFill>
              </a:rPr>
              <a:t>A</a:t>
            </a:r>
            <a:r>
              <a:rPr lang="en-US" altLang="zh-CN" sz="2200" kern="0" dirty="0" smtClean="0">
                <a:solidFill>
                  <a:srgbClr val="002060"/>
                </a:solidFill>
              </a:rPr>
              <a:t>ll we care is the course that Kate takes. </a:t>
            </a:r>
          </a:p>
          <a:p>
            <a:pPr>
              <a:defRPr/>
            </a:pPr>
            <a:r>
              <a:rPr lang="en-US" altLang="zh-CN" sz="2200" kern="0" dirty="0">
                <a:solidFill>
                  <a:srgbClr val="002060"/>
                </a:solidFill>
              </a:rPr>
              <a:t>Is it right</a:t>
            </a:r>
            <a:r>
              <a:rPr lang="en-US" altLang="zh-CN" sz="2200" kern="0" dirty="0" smtClean="0">
                <a:solidFill>
                  <a:srgbClr val="002060"/>
                </a:solidFill>
              </a:rPr>
              <a:t>?</a:t>
            </a:r>
            <a:endParaRPr lang="en-CA" altLang="zh-CN" sz="22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58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513" y="914400"/>
            <a:ext cx="8904287" cy="5711825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000" dirty="0" smtClean="0"/>
              <a:t>16. </a:t>
            </a:r>
            <a:r>
              <a:rPr lang="en-CA" altLang="zh-CN" sz="2000" dirty="0"/>
              <a:t>List the student names for students taking all courses that Kate </a:t>
            </a:r>
            <a:r>
              <a:rPr lang="en-CA" altLang="zh-CN" sz="2000" dirty="0" smtClean="0"/>
              <a:t>takes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Method 5</a:t>
            </a:r>
            <a:endParaRPr lang="en-US" sz="2400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We </a:t>
            </a:r>
            <a:r>
              <a:rPr lang="en-US" sz="2200" dirty="0">
                <a:solidFill>
                  <a:srgbClr val="002060"/>
                </a:solidFill>
              </a:rPr>
              <a:t>need to find a set that contains the set of courses Kate t</a:t>
            </a:r>
            <a:r>
              <a:rPr lang="en-US" sz="2200" dirty="0" smtClean="0">
                <a:solidFill>
                  <a:srgbClr val="002060"/>
                </a:solidFill>
              </a:rPr>
              <a:t>akes </a:t>
            </a:r>
            <a:endParaRPr lang="en-US" sz="22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790033"/>
                </a:solidFill>
              </a:rPr>
              <a:t>A contains </a:t>
            </a:r>
            <a:r>
              <a:rPr lang="en-US" sz="2200" dirty="0">
                <a:solidFill>
                  <a:srgbClr val="790033"/>
                </a:solidFill>
              </a:rPr>
              <a:t>B </a:t>
            </a:r>
            <a:r>
              <a:rPr lang="en-US" sz="2200" dirty="0">
                <a:solidFill>
                  <a:srgbClr val="002060"/>
                </a:solidFill>
              </a:rPr>
              <a:t>can be written </a:t>
            </a:r>
            <a:r>
              <a:rPr lang="en-US" sz="2200" dirty="0" smtClean="0">
                <a:solidFill>
                  <a:srgbClr val="002060"/>
                </a:solidFill>
              </a:rPr>
              <a:t>as </a:t>
            </a:r>
            <a:r>
              <a:rPr lang="en-US" sz="2200" dirty="0" smtClean="0">
                <a:solidFill>
                  <a:srgbClr val="790033"/>
                </a:solidFill>
              </a:rPr>
              <a:t>NOT </a:t>
            </a:r>
            <a:r>
              <a:rPr lang="en-US" sz="2200" dirty="0">
                <a:solidFill>
                  <a:srgbClr val="790033"/>
                </a:solidFill>
              </a:rPr>
              <a:t>EXISTS (B MINUS A)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790033"/>
                </a:solidFill>
              </a:rPr>
              <a:t>B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002060"/>
                </a:solidFill>
              </a:rPr>
              <a:t>is the relation that contains c# that Kate takes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790033"/>
                </a:solidFill>
              </a:rPr>
              <a:t>A </a:t>
            </a:r>
            <a:r>
              <a:rPr lang="en-US" sz="2200" dirty="0">
                <a:solidFill>
                  <a:srgbClr val="002060"/>
                </a:solidFill>
              </a:rPr>
              <a:t>is the relation that contains c# that a student </a:t>
            </a:r>
            <a:r>
              <a:rPr lang="en-US" sz="2200" dirty="0" smtClean="0">
                <a:solidFill>
                  <a:srgbClr val="002060"/>
                </a:solidFill>
              </a:rPr>
              <a:t>other than Kate takes</a:t>
            </a:r>
            <a:endParaRPr lang="en-US" sz="22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This </a:t>
            </a:r>
            <a:r>
              <a:rPr lang="en-US" sz="2200" dirty="0">
                <a:solidFill>
                  <a:srgbClr val="002060"/>
                </a:solidFill>
              </a:rPr>
              <a:t>query is to find </a:t>
            </a:r>
            <a:r>
              <a:rPr lang="en-US" sz="2200" dirty="0" smtClean="0">
                <a:solidFill>
                  <a:srgbClr val="790033"/>
                </a:solidFill>
              </a:rPr>
              <a:t>A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that contains </a:t>
            </a:r>
            <a:r>
              <a:rPr lang="en-US" sz="2200" dirty="0" smtClean="0">
                <a:solidFill>
                  <a:srgbClr val="790033"/>
                </a:solidFill>
              </a:rPr>
              <a:t>B</a:t>
            </a:r>
            <a:endParaRPr lang="en-CA" altLang="zh-CN" sz="2200" dirty="0">
              <a:solidFill>
                <a:srgbClr val="790033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6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513" y="914400"/>
            <a:ext cx="8828087" cy="5711825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000" dirty="0" smtClean="0"/>
              <a:t>16. </a:t>
            </a:r>
            <a:r>
              <a:rPr lang="en-CA" altLang="zh-CN" sz="2000" dirty="0"/>
              <a:t>List the student names for students taking all courses that Kate </a:t>
            </a:r>
            <a:r>
              <a:rPr lang="en-CA" altLang="zh-CN" sz="2000" dirty="0" smtClean="0"/>
              <a:t>takes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Method </a:t>
            </a:r>
            <a:r>
              <a:rPr lang="en-US" sz="2400" dirty="0" smtClean="0">
                <a:solidFill>
                  <a:srgbClr val="00B0F0"/>
                </a:solidFill>
              </a:rPr>
              <a:t>5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SELECT  </a:t>
            </a:r>
            <a:r>
              <a:rPr lang="en-US" sz="2400" dirty="0">
                <a:solidFill>
                  <a:srgbClr val="790033"/>
                </a:solidFill>
              </a:rPr>
              <a:t>S1.sname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FROM    </a:t>
            </a:r>
            <a:r>
              <a:rPr lang="en-US" sz="2400" dirty="0" smtClean="0">
                <a:solidFill>
                  <a:srgbClr val="790033"/>
                </a:solidFill>
              </a:rPr>
              <a:t> </a:t>
            </a:r>
            <a:r>
              <a:rPr lang="mr-IN" sz="2400" dirty="0" err="1" smtClean="0">
                <a:solidFill>
                  <a:srgbClr val="790033"/>
                </a:solidFill>
              </a:rPr>
              <a:t>student</a:t>
            </a:r>
            <a:r>
              <a:rPr lang="mr-IN" sz="2400" dirty="0" smtClean="0">
                <a:solidFill>
                  <a:srgbClr val="790033"/>
                </a:solidFill>
              </a:rPr>
              <a:t> </a:t>
            </a:r>
            <a:r>
              <a:rPr lang="mr-IN" sz="2400" dirty="0">
                <a:solidFill>
                  <a:srgbClr val="790033"/>
                </a:solidFill>
              </a:rPr>
              <a:t>S1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WHERE </a:t>
            </a:r>
            <a:r>
              <a:rPr lang="en-US" sz="2400" dirty="0">
                <a:solidFill>
                  <a:srgbClr val="790033"/>
                </a:solidFill>
              </a:rPr>
              <a:t>S1.sname!=</a:t>
            </a:r>
            <a:r>
              <a:rPr lang="mr-IN" sz="2400" dirty="0">
                <a:solidFill>
                  <a:srgbClr val="790033"/>
                </a:solidFill>
              </a:rPr>
              <a:t>'</a:t>
            </a:r>
            <a:r>
              <a:rPr lang="en-US" sz="2400" dirty="0">
                <a:solidFill>
                  <a:srgbClr val="790033"/>
                </a:solidFill>
              </a:rPr>
              <a:t>Kate</a:t>
            </a:r>
            <a:r>
              <a:rPr lang="mr-IN" sz="2400" dirty="0">
                <a:solidFill>
                  <a:srgbClr val="790033"/>
                </a:solidFill>
              </a:rPr>
              <a:t>'</a:t>
            </a:r>
            <a:r>
              <a:rPr lang="en-US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 and </a:t>
            </a:r>
            <a:r>
              <a:rPr lang="en-US" sz="2400" b="1" dirty="0" smtClean="0">
                <a:solidFill>
                  <a:srgbClr val="790033"/>
                </a:solidFill>
              </a:rPr>
              <a:t>NOT </a:t>
            </a:r>
            <a:r>
              <a:rPr lang="en-US" sz="2400" b="1" dirty="0">
                <a:solidFill>
                  <a:srgbClr val="790033"/>
                </a:solidFill>
              </a:rPr>
              <a:t>EXISTS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</a:t>
            </a:r>
            <a:r>
              <a:rPr lang="mr-IN" sz="2400" dirty="0">
                <a:solidFill>
                  <a:srgbClr val="790033"/>
                </a:solidFill>
              </a:rPr>
              <a:t>( SELECT  </a:t>
            </a:r>
            <a:r>
              <a:rPr lang="mr-IN" sz="2400" dirty="0" err="1">
                <a:solidFill>
                  <a:srgbClr val="790033"/>
                </a:solidFill>
              </a:rPr>
              <a:t>C.c</a:t>
            </a:r>
            <a:r>
              <a:rPr lang="mr-IN" sz="2400" dirty="0">
                <a:solidFill>
                  <a:srgbClr val="790033"/>
                </a:solidFill>
              </a:rPr>
              <a:t>#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</a:t>
            </a:r>
            <a:r>
              <a:rPr lang="mr-IN" sz="2400" dirty="0">
                <a:solidFill>
                  <a:srgbClr val="790033"/>
                </a:solidFill>
              </a:rPr>
              <a:t>FROM    </a:t>
            </a:r>
            <a:r>
              <a:rPr lang="en-US" sz="2400" dirty="0" smtClean="0">
                <a:solidFill>
                  <a:srgbClr val="790033"/>
                </a:solidFill>
              </a:rPr>
              <a:t> </a:t>
            </a:r>
            <a:r>
              <a:rPr lang="mr-IN" sz="2400" dirty="0" err="1" smtClean="0">
                <a:solidFill>
                  <a:srgbClr val="790033"/>
                </a:solidFill>
              </a:rPr>
              <a:t>course</a:t>
            </a:r>
            <a:r>
              <a:rPr lang="mr-IN" sz="2400" dirty="0" smtClean="0">
                <a:solidFill>
                  <a:srgbClr val="790033"/>
                </a:solidFill>
              </a:rPr>
              <a:t> </a:t>
            </a:r>
            <a:r>
              <a:rPr lang="mr-IN" sz="2400" dirty="0">
                <a:solidFill>
                  <a:srgbClr val="790033"/>
                </a:solidFill>
              </a:rPr>
              <a:t>C, </a:t>
            </a:r>
            <a:r>
              <a:rPr lang="mr-IN" sz="2400" dirty="0" err="1">
                <a:solidFill>
                  <a:srgbClr val="790033"/>
                </a:solidFill>
              </a:rPr>
              <a:t>student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mr-IN" sz="2400" dirty="0" err="1">
                <a:solidFill>
                  <a:srgbClr val="790033"/>
                </a:solidFill>
              </a:rPr>
              <a:t>S</a:t>
            </a:r>
            <a:r>
              <a:rPr lang="mr-IN" sz="2400" dirty="0">
                <a:solidFill>
                  <a:srgbClr val="790033"/>
                </a:solidFill>
              </a:rPr>
              <a:t>, </a:t>
            </a:r>
            <a:r>
              <a:rPr lang="mr-IN" sz="2400" dirty="0" err="1">
                <a:solidFill>
                  <a:srgbClr val="790033"/>
                </a:solidFill>
              </a:rPr>
              <a:t>grade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en-US" sz="2400" dirty="0" err="1">
                <a:solidFill>
                  <a:srgbClr val="790033"/>
                </a:solidFill>
              </a:rPr>
              <a:t>G</a:t>
            </a:r>
            <a:endParaRPr lang="mr-IN" sz="2400" dirty="0">
              <a:solidFill>
                <a:srgbClr val="790033"/>
              </a:solidFill>
            </a:endParaRP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</a:t>
            </a:r>
            <a:r>
              <a:rPr lang="mr-IN" sz="2400" dirty="0">
                <a:solidFill>
                  <a:srgbClr val="790033"/>
                </a:solidFill>
              </a:rPr>
              <a:t>WHERE  </a:t>
            </a:r>
            <a:r>
              <a:rPr lang="mr-IN" sz="2400" dirty="0" err="1" smtClean="0">
                <a:solidFill>
                  <a:srgbClr val="790033"/>
                </a:solidFill>
              </a:rPr>
              <a:t>S.sname</a:t>
            </a:r>
            <a:r>
              <a:rPr lang="mr-IN" sz="2400" dirty="0">
                <a:solidFill>
                  <a:srgbClr val="790033"/>
                </a:solidFill>
              </a:rPr>
              <a:t>='</a:t>
            </a:r>
            <a:r>
              <a:rPr lang="mr-IN" sz="2400" dirty="0" err="1">
                <a:solidFill>
                  <a:srgbClr val="790033"/>
                </a:solidFill>
              </a:rPr>
              <a:t>Kate</a:t>
            </a:r>
            <a:r>
              <a:rPr lang="mr-IN" sz="2400" dirty="0">
                <a:solidFill>
                  <a:srgbClr val="790033"/>
                </a:solidFill>
              </a:rPr>
              <a:t>' </a:t>
            </a:r>
            <a:r>
              <a:rPr lang="mr-IN" sz="2400" dirty="0" err="1">
                <a:solidFill>
                  <a:srgbClr val="790033"/>
                </a:solidFill>
              </a:rPr>
              <a:t>and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mr-IN" sz="2400" dirty="0" err="1">
                <a:solidFill>
                  <a:srgbClr val="790033"/>
                </a:solidFill>
              </a:rPr>
              <a:t>S.s</a:t>
            </a:r>
            <a:r>
              <a:rPr lang="mr-IN" sz="2400" dirty="0" smtClean="0">
                <a:solidFill>
                  <a:srgbClr val="790033"/>
                </a:solidFill>
              </a:rPr>
              <a:t>#=</a:t>
            </a:r>
            <a:r>
              <a:rPr lang="en-US" sz="2400" dirty="0" err="1">
                <a:solidFill>
                  <a:srgbClr val="790033"/>
                </a:solidFill>
              </a:rPr>
              <a:t>G</a:t>
            </a:r>
            <a:r>
              <a:rPr lang="mr-IN" sz="2400" dirty="0" smtClean="0">
                <a:solidFill>
                  <a:srgbClr val="790033"/>
                </a:solidFill>
              </a:rPr>
              <a:t>.</a:t>
            </a:r>
            <a:r>
              <a:rPr lang="mr-IN" sz="2400" dirty="0" err="1" smtClean="0">
                <a:solidFill>
                  <a:srgbClr val="790033"/>
                </a:solidFill>
              </a:rPr>
              <a:t>s</a:t>
            </a:r>
            <a:r>
              <a:rPr lang="mr-IN" sz="2400" dirty="0">
                <a:solidFill>
                  <a:srgbClr val="790033"/>
                </a:solidFill>
              </a:rPr>
              <a:t># </a:t>
            </a:r>
            <a:r>
              <a:rPr lang="mr-IN" sz="2400" dirty="0" err="1">
                <a:solidFill>
                  <a:srgbClr val="790033"/>
                </a:solidFill>
              </a:rPr>
              <a:t>and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mr-IN" sz="2400" dirty="0" err="1">
                <a:solidFill>
                  <a:srgbClr val="790033"/>
                </a:solidFill>
              </a:rPr>
              <a:t>C.c</a:t>
            </a:r>
            <a:r>
              <a:rPr lang="mr-IN" sz="2400" dirty="0" smtClean="0">
                <a:solidFill>
                  <a:srgbClr val="790033"/>
                </a:solidFill>
              </a:rPr>
              <a:t>#=</a:t>
            </a:r>
            <a:r>
              <a:rPr lang="en-US" sz="2400" dirty="0" err="1">
                <a:solidFill>
                  <a:srgbClr val="790033"/>
                </a:solidFill>
              </a:rPr>
              <a:t>G</a:t>
            </a:r>
            <a:r>
              <a:rPr lang="mr-IN" sz="2400" dirty="0" smtClean="0">
                <a:solidFill>
                  <a:srgbClr val="790033"/>
                </a:solidFill>
              </a:rPr>
              <a:t>.</a:t>
            </a:r>
            <a:r>
              <a:rPr lang="mr-IN" sz="2400" dirty="0" err="1" smtClean="0">
                <a:solidFill>
                  <a:srgbClr val="790033"/>
                </a:solidFill>
              </a:rPr>
              <a:t>c</a:t>
            </a:r>
            <a:r>
              <a:rPr lang="mr-IN" sz="2400" dirty="0">
                <a:solidFill>
                  <a:srgbClr val="790033"/>
                </a:solidFill>
              </a:rPr>
              <a:t>#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</a:t>
            </a:r>
            <a:r>
              <a:rPr lang="mr-IN" sz="2400" b="1" dirty="0">
                <a:solidFill>
                  <a:srgbClr val="790033"/>
                </a:solidFill>
              </a:rPr>
              <a:t>MINUS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</a:t>
            </a:r>
            <a:r>
              <a:rPr lang="mr-IN" sz="2400" dirty="0">
                <a:solidFill>
                  <a:srgbClr val="790033"/>
                </a:solidFill>
              </a:rPr>
              <a:t>SELECT </a:t>
            </a:r>
            <a:r>
              <a:rPr lang="mr-IN" sz="2400" dirty="0" err="1" smtClean="0">
                <a:solidFill>
                  <a:srgbClr val="790033"/>
                </a:solidFill>
              </a:rPr>
              <a:t>C.c</a:t>
            </a:r>
            <a:r>
              <a:rPr lang="mr-IN" sz="2400" dirty="0">
                <a:solidFill>
                  <a:srgbClr val="790033"/>
                </a:solidFill>
              </a:rPr>
              <a:t>#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</a:t>
            </a:r>
            <a:r>
              <a:rPr lang="mr-IN" sz="2400" dirty="0">
                <a:solidFill>
                  <a:srgbClr val="790033"/>
                </a:solidFill>
              </a:rPr>
              <a:t>FROM    </a:t>
            </a:r>
            <a:r>
              <a:rPr lang="mr-IN" sz="2400" dirty="0" err="1">
                <a:solidFill>
                  <a:srgbClr val="790033"/>
                </a:solidFill>
              </a:rPr>
              <a:t>course</a:t>
            </a:r>
            <a:r>
              <a:rPr lang="mr-IN" sz="2400" dirty="0">
                <a:solidFill>
                  <a:srgbClr val="790033"/>
                </a:solidFill>
              </a:rPr>
              <a:t> C, </a:t>
            </a:r>
            <a:r>
              <a:rPr lang="mr-IN" sz="2400" dirty="0" err="1">
                <a:solidFill>
                  <a:srgbClr val="790033"/>
                </a:solidFill>
              </a:rPr>
              <a:t>grade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G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WHERE S1.s#=</a:t>
            </a:r>
            <a:r>
              <a:rPr lang="en-US" sz="2400" dirty="0" err="1">
                <a:solidFill>
                  <a:srgbClr val="790033"/>
                </a:solidFill>
              </a:rPr>
              <a:t>G</a:t>
            </a:r>
            <a:r>
              <a:rPr lang="mr-IN" sz="2400" dirty="0" smtClean="0">
                <a:solidFill>
                  <a:srgbClr val="790033"/>
                </a:solidFill>
              </a:rPr>
              <a:t>.</a:t>
            </a:r>
            <a:r>
              <a:rPr lang="mr-IN" sz="2400" dirty="0" err="1" smtClean="0">
                <a:solidFill>
                  <a:srgbClr val="790033"/>
                </a:solidFill>
              </a:rPr>
              <a:t>s</a:t>
            </a:r>
            <a:r>
              <a:rPr lang="mr-IN" sz="2400" dirty="0">
                <a:solidFill>
                  <a:srgbClr val="790033"/>
                </a:solidFill>
              </a:rPr>
              <a:t># </a:t>
            </a:r>
            <a:r>
              <a:rPr lang="mr-IN" sz="2400" dirty="0" err="1">
                <a:solidFill>
                  <a:srgbClr val="790033"/>
                </a:solidFill>
              </a:rPr>
              <a:t>and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mr-IN" sz="2400" dirty="0" err="1">
                <a:solidFill>
                  <a:srgbClr val="790033"/>
                </a:solidFill>
              </a:rPr>
              <a:t>C.c</a:t>
            </a:r>
            <a:r>
              <a:rPr lang="mr-IN" sz="2400" dirty="0" smtClean="0">
                <a:solidFill>
                  <a:srgbClr val="790033"/>
                </a:solidFill>
              </a:rPr>
              <a:t>#=</a:t>
            </a:r>
            <a:r>
              <a:rPr lang="en-US" sz="2400" dirty="0" err="1">
                <a:solidFill>
                  <a:srgbClr val="790033"/>
                </a:solidFill>
              </a:rPr>
              <a:t>G</a:t>
            </a:r>
            <a:r>
              <a:rPr lang="mr-IN" sz="2400" dirty="0" smtClean="0">
                <a:solidFill>
                  <a:srgbClr val="790033"/>
                </a:solidFill>
              </a:rPr>
              <a:t>.</a:t>
            </a:r>
            <a:r>
              <a:rPr lang="mr-IN" sz="2400" dirty="0" err="1" smtClean="0">
                <a:solidFill>
                  <a:srgbClr val="790033"/>
                </a:solidFill>
              </a:rPr>
              <a:t>c</a:t>
            </a:r>
            <a:r>
              <a:rPr lang="mr-IN" sz="2400" dirty="0" smtClean="0">
                <a:solidFill>
                  <a:srgbClr val="790033"/>
                </a:solidFill>
              </a:rPr>
              <a:t>#</a:t>
            </a:r>
            <a:r>
              <a:rPr lang="en-US" sz="2400" dirty="0" smtClean="0">
                <a:solidFill>
                  <a:srgbClr val="790033"/>
                </a:solidFill>
              </a:rPr>
              <a:t>);</a:t>
            </a:r>
            <a:endParaRPr lang="en-CA" altLang="zh-CN" sz="2400" dirty="0" smtClean="0">
              <a:solidFill>
                <a:srgbClr val="7900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13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8302" y="306069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7150"/>
            <a:r>
              <a:rPr lang="en-US" dirty="0">
                <a:solidFill>
                  <a:srgbClr val="002060"/>
                </a:solidFill>
              </a:rPr>
              <a:t>c# that Kate takes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8302" y="4824412"/>
            <a:ext cx="5713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dirty="0">
                <a:solidFill>
                  <a:srgbClr val="002060"/>
                </a:solidFill>
              </a:rPr>
              <a:t>c# that a student other than Kate takes</a:t>
            </a:r>
          </a:p>
        </p:txBody>
      </p:sp>
    </p:spTree>
    <p:extLst>
      <p:ext uri="{BB962C8B-B14F-4D97-AF65-F5344CB8AC3E}">
        <p14:creationId xmlns:p14="http://schemas.microsoft.com/office/powerpoint/2010/main" val="1093763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/>
              <a:t>16. List the student names for students taking all courses that Kate </a:t>
            </a:r>
            <a:r>
              <a:rPr lang="en-CA" altLang="zh-CN" sz="2000" dirty="0" smtClean="0"/>
              <a:t>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 smtClean="0">
                <a:solidFill>
                  <a:srgbClr val="790033"/>
                </a:solidFill>
              </a:rPr>
              <a:t>Method 5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CA" altLang="zh-CN" sz="2000" dirty="0">
              <a:solidFill>
                <a:srgbClr val="790033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14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25600"/>
            <a:ext cx="8763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2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799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400" dirty="0" smtClean="0"/>
              <a:t>17. </a:t>
            </a:r>
            <a:r>
              <a:rPr lang="en-CA" altLang="en-US" sz="2400" dirty="0"/>
              <a:t>List the student names for students taking </a:t>
            </a:r>
            <a:r>
              <a:rPr lang="en-CA" altLang="en-US" sz="2400" dirty="0" smtClean="0"/>
              <a:t>only the courses </a:t>
            </a:r>
            <a:r>
              <a:rPr lang="en-CA" altLang="en-US" sz="2400" dirty="0"/>
              <a:t>that </a:t>
            </a:r>
            <a:r>
              <a:rPr lang="en-CA" altLang="en-US" sz="2400" dirty="0" smtClean="0"/>
              <a:t>Kate </a:t>
            </a:r>
            <a:r>
              <a:rPr lang="en-CA" altLang="en-US" sz="2400" dirty="0"/>
              <a:t>takes</a:t>
            </a:r>
          </a:p>
          <a:p>
            <a:pPr marL="742950" lvl="2" indent="-342900" eaLnBrk="1" hangingPunct="1">
              <a:lnSpc>
                <a:spcPct val="90000"/>
              </a:lnSpc>
              <a:spcBef>
                <a:spcPts val="0"/>
              </a:spcBef>
              <a:buSzPct val="60000"/>
            </a:pPr>
            <a:r>
              <a:rPr lang="en-CA" altLang="en-US" dirty="0" smtClean="0">
                <a:solidFill>
                  <a:srgbClr val="990000"/>
                </a:solidFill>
              </a:rPr>
              <a:t>If Kate </a:t>
            </a:r>
            <a:r>
              <a:rPr lang="en-CA" altLang="en-US" dirty="0">
                <a:solidFill>
                  <a:srgbClr val="990000"/>
                </a:solidFill>
              </a:rPr>
              <a:t>takes the course, then the student in the result also </a:t>
            </a:r>
            <a:r>
              <a:rPr lang="en-CA" altLang="en-US" dirty="0" smtClean="0">
                <a:solidFill>
                  <a:srgbClr val="990000"/>
                </a:solidFill>
              </a:rPr>
              <a:t>takes </a:t>
            </a:r>
            <a:r>
              <a:rPr lang="en-CA" altLang="en-US" dirty="0">
                <a:solidFill>
                  <a:srgbClr val="990000"/>
                </a:solidFill>
              </a:rPr>
              <a:t>that </a:t>
            </a:r>
            <a:r>
              <a:rPr lang="en-CA" altLang="en-US" dirty="0" smtClean="0">
                <a:solidFill>
                  <a:srgbClr val="990000"/>
                </a:solidFill>
              </a:rPr>
              <a:t>course</a:t>
            </a:r>
            <a:endParaRPr lang="en-CA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/>
              <a:t> </a:t>
            </a:r>
            <a:r>
              <a:rPr lang="en-CA" altLang="en-US" sz="2000" dirty="0" smtClean="0"/>
              <a:t>  </a:t>
            </a:r>
            <a:r>
              <a:rPr lang="en-CA" altLang="en-US" sz="2000" dirty="0" smtClean="0">
                <a:solidFill>
                  <a:srgbClr val="800000"/>
                </a:solidFill>
              </a:rPr>
              <a:t>{S1.sname </a:t>
            </a:r>
            <a:r>
              <a:rPr lang="en-CA" altLang="en-US" sz="2000" dirty="0">
                <a:solidFill>
                  <a:srgbClr val="800000"/>
                </a:solidFill>
              </a:rPr>
              <a:t>| </a:t>
            </a:r>
            <a:r>
              <a:rPr lang="en-CA" altLang="en-US" sz="2000" dirty="0" smtClean="0">
                <a:solidFill>
                  <a:srgbClr val="800000"/>
                </a:solidFill>
              </a:rPr>
              <a:t>S1 </a:t>
            </a:r>
            <a:r>
              <a:rPr lang="en-CA" altLang="en-US" sz="2000" dirty="0">
                <a:solidFill>
                  <a:srgbClr val="800000"/>
                </a:solidFill>
              </a:rPr>
              <a:t>in student and </a:t>
            </a:r>
            <a:r>
              <a:rPr lang="en-CA" altLang="en-US" sz="2000" dirty="0" smtClean="0">
                <a:solidFill>
                  <a:srgbClr val="800000"/>
                </a:solidFill>
              </a:rPr>
              <a:t>S1.sname </a:t>
            </a:r>
            <a:r>
              <a:rPr lang="en-CA" altLang="en-US" sz="2000" dirty="0">
                <a:solidFill>
                  <a:srgbClr val="800000"/>
                </a:solidFill>
              </a:rPr>
              <a:t>!=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	(exists </a:t>
            </a:r>
            <a:r>
              <a:rPr lang="en-CA" altLang="en-US" sz="2000" dirty="0">
                <a:solidFill>
                  <a:srgbClr val="800000"/>
                </a:solidFill>
              </a:rPr>
              <a:t>S in student</a:t>
            </a:r>
            <a:r>
              <a:rPr lang="en-CA" altLang="en-US" sz="2000" dirty="0" smtClean="0">
                <a:solidFill>
                  <a:srgbClr val="800000"/>
                </a:solidFill>
              </a:rPr>
              <a:t>)(</a:t>
            </a:r>
            <a:r>
              <a:rPr lang="en-CA" altLang="en-US" sz="2000" dirty="0" err="1" smtClean="0">
                <a:solidFill>
                  <a:srgbClr val="800000"/>
                </a:solidFill>
              </a:rPr>
              <a:t>S.sname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and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b="1" dirty="0">
                <a:solidFill>
                  <a:srgbClr val="800000"/>
                </a:solidFill>
              </a:rPr>
              <a:t>    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(</a:t>
            </a:r>
            <a:r>
              <a:rPr lang="en-CA" altLang="en-US" sz="2000" b="1" dirty="0" err="1">
                <a:solidFill>
                  <a:srgbClr val="800000"/>
                </a:solidFill>
              </a:rPr>
              <a:t>forall</a:t>
            </a:r>
            <a:r>
              <a:rPr lang="en-CA" altLang="en-US" sz="2000" b="1" dirty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C in course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(exists G </a:t>
            </a:r>
            <a:r>
              <a:rPr lang="en-CA" altLang="en-US" sz="2000" dirty="0">
                <a:solidFill>
                  <a:srgbClr val="800000"/>
                </a:solidFill>
              </a:rPr>
              <a:t>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grade)(S.S</a:t>
            </a:r>
            <a:r>
              <a:rPr lang="en-CA" altLang="en-US" sz="2000" dirty="0">
                <a:solidFill>
                  <a:srgbClr val="800000"/>
                </a:solidFill>
              </a:rPr>
              <a:t>#=G.S# and G.C#=C.C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(exists G</a:t>
            </a:r>
            <a:r>
              <a:rPr lang="en-CA" altLang="en-US" sz="2000" dirty="0">
                <a:solidFill>
                  <a:srgbClr val="800000"/>
                </a:solidFill>
              </a:rPr>
              <a:t>1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grade)(S1.S</a:t>
            </a:r>
            <a:r>
              <a:rPr lang="en-CA" altLang="en-US" sz="2000" dirty="0">
                <a:solidFill>
                  <a:srgbClr val="800000"/>
                </a:solidFill>
              </a:rPr>
              <a:t>#=</a:t>
            </a:r>
            <a:r>
              <a:rPr lang="en-CA" altLang="en-US" sz="2000" dirty="0" smtClean="0">
                <a:solidFill>
                  <a:srgbClr val="800000"/>
                </a:solidFill>
              </a:rPr>
              <a:t>G</a:t>
            </a:r>
            <a:r>
              <a:rPr lang="en-CA" altLang="en-US" sz="2000" dirty="0">
                <a:solidFill>
                  <a:srgbClr val="800000"/>
                </a:solidFill>
              </a:rPr>
              <a:t>1</a:t>
            </a:r>
            <a:r>
              <a:rPr lang="en-CA" altLang="en-US" sz="2000" dirty="0" smtClean="0">
                <a:solidFill>
                  <a:srgbClr val="800000"/>
                </a:solidFill>
              </a:rPr>
              <a:t>.S# </a:t>
            </a:r>
            <a:r>
              <a:rPr lang="en-CA" altLang="en-US" sz="2000" dirty="0">
                <a:solidFill>
                  <a:srgbClr val="800000"/>
                </a:solidFill>
              </a:rPr>
              <a:t>and </a:t>
            </a:r>
            <a:r>
              <a:rPr lang="en-CA" altLang="en-US" sz="2000" dirty="0" smtClean="0">
                <a:solidFill>
                  <a:srgbClr val="800000"/>
                </a:solidFill>
              </a:rPr>
              <a:t>G</a:t>
            </a:r>
            <a:r>
              <a:rPr lang="en-CA" altLang="en-US" sz="2000" dirty="0">
                <a:solidFill>
                  <a:srgbClr val="800000"/>
                </a:solidFill>
              </a:rPr>
              <a:t>1</a:t>
            </a:r>
            <a:r>
              <a:rPr lang="en-CA" altLang="en-US" sz="2000" dirty="0" smtClean="0">
                <a:solidFill>
                  <a:srgbClr val="800000"/>
                </a:solidFill>
              </a:rPr>
              <a:t>.C#=C.C#))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or</a:t>
            </a:r>
            <a:endParaRPr lang="en-US" sz="2000" b="1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	(not exists </a:t>
            </a:r>
            <a:r>
              <a:rPr lang="en-CA" altLang="en-US" sz="2000" dirty="0">
                <a:solidFill>
                  <a:srgbClr val="800000"/>
                </a:solidFill>
              </a:rPr>
              <a:t>G in grade)(S.S#=G.S# and G.C#=C.C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#) and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     (not exists G1 </a:t>
            </a:r>
            <a:r>
              <a:rPr lang="en-CA" altLang="en-US" sz="2000" dirty="0">
                <a:solidFill>
                  <a:srgbClr val="800000"/>
                </a:solidFill>
              </a:rPr>
              <a:t>in grade</a:t>
            </a:r>
            <a:r>
              <a:rPr lang="en-CA" altLang="en-US" sz="2000" dirty="0" smtClean="0">
                <a:solidFill>
                  <a:srgbClr val="800000"/>
                </a:solidFill>
              </a:rPr>
              <a:t>)(S1.S#=G1.S# and G1.C</a:t>
            </a:r>
            <a:r>
              <a:rPr lang="en-CA" altLang="en-US" sz="2000" dirty="0">
                <a:solidFill>
                  <a:srgbClr val="800000"/>
                </a:solidFill>
              </a:rPr>
              <a:t># </a:t>
            </a:r>
            <a:r>
              <a:rPr lang="en-CA" altLang="en-US" sz="2000" dirty="0" smtClean="0">
                <a:solidFill>
                  <a:srgbClr val="800000"/>
                </a:solidFill>
              </a:rPr>
              <a:t>=C</a:t>
            </a:r>
            <a:r>
              <a:rPr lang="en-CA" altLang="en-US" sz="2000" dirty="0">
                <a:solidFill>
                  <a:srgbClr val="800000"/>
                </a:solidFill>
              </a:rPr>
              <a:t>'</a:t>
            </a:r>
            <a:r>
              <a:rPr lang="en-CA" altLang="en-US" sz="2000" dirty="0" smtClean="0">
                <a:solidFill>
                  <a:srgbClr val="800000"/>
                </a:solidFill>
              </a:rPr>
              <a:t>.C#))} 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799" y="6382982"/>
            <a:ext cx="1905000" cy="457200"/>
          </a:xfrm>
        </p:spPr>
        <p:txBody>
          <a:bodyPr/>
          <a:lstStyle/>
          <a:p>
            <a:fld id="{C70862F6-10C1-094F-B212-5BC5FCCB4869}" type="slidenum">
              <a:rPr lang="en-US" altLang="en-US" smtClean="0"/>
              <a:pPr/>
              <a:t>15</a:t>
            </a:fld>
            <a:endParaRPr lang="en-CA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3478249" y="1926069"/>
            <a:ext cx="520855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200" dirty="0" smtClean="0">
                <a:solidFill>
                  <a:srgbClr val="00B0F0"/>
                </a:solidFill>
              </a:rPr>
              <a:t>S</a:t>
            </a:r>
            <a:r>
              <a:rPr lang="en-CA" altLang="en-US" sz="2200" dirty="0">
                <a:solidFill>
                  <a:srgbClr val="00B0F0"/>
                </a:solidFill>
              </a:rPr>
              <a:t>’ for </a:t>
            </a:r>
            <a:r>
              <a:rPr lang="en-CA" altLang="en-US" sz="2200" dirty="0" err="1" smtClean="0">
                <a:solidFill>
                  <a:srgbClr val="00B0F0"/>
                </a:solidFill>
              </a:rPr>
              <a:t>seeked</a:t>
            </a:r>
            <a:r>
              <a:rPr lang="en-CA" altLang="en-US" sz="2200" dirty="0" smtClean="0">
                <a:solidFill>
                  <a:srgbClr val="00B0F0"/>
                </a:solidFill>
              </a:rPr>
              <a:t> students and </a:t>
            </a:r>
            <a:r>
              <a:rPr lang="en-CA" altLang="en-US" sz="2200" dirty="0">
                <a:solidFill>
                  <a:srgbClr val="00B0F0"/>
                </a:solidFill>
              </a:rPr>
              <a:t>S is for Kate </a:t>
            </a:r>
          </a:p>
        </p:txBody>
      </p:sp>
      <p:sp>
        <p:nvSpPr>
          <p:cNvPr id="4" name="Rectangle 3"/>
          <p:cNvSpPr/>
          <p:nvPr/>
        </p:nvSpPr>
        <p:spPr>
          <a:xfrm>
            <a:off x="6990961" y="3943290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000" dirty="0" smtClean="0">
                <a:solidFill>
                  <a:srgbClr val="00B0F0"/>
                </a:solidFill>
              </a:rPr>
              <a:t> Kate doesn’t take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9569" y="3614659"/>
            <a:ext cx="2210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2000" dirty="0" smtClean="0">
                <a:solidFill>
                  <a:srgbClr val="00B0F0"/>
                </a:solidFill>
              </a:rPr>
              <a:t> S1 also takes it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02101" y="3221873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000" dirty="0" smtClean="0">
                <a:solidFill>
                  <a:srgbClr val="00B0F0"/>
                </a:solidFill>
              </a:rPr>
              <a:t>Kate takes it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6600" y="4293513"/>
            <a:ext cx="1951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000" dirty="0" smtClean="0">
                <a:solidFill>
                  <a:srgbClr val="00B0F0"/>
                </a:solidFill>
              </a:rPr>
              <a:t>S1 doesn’t take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98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067799" cy="592578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200" dirty="0" smtClean="0"/>
              <a:t>17. </a:t>
            </a:r>
            <a:r>
              <a:rPr lang="en-CA" altLang="en-US" sz="2200" dirty="0"/>
              <a:t>List the student names for students taking </a:t>
            </a:r>
            <a:r>
              <a:rPr lang="en-CA" altLang="en-US" sz="2200" dirty="0" smtClean="0"/>
              <a:t>only the courses </a:t>
            </a:r>
            <a:r>
              <a:rPr lang="en-CA" altLang="en-US" sz="2200" dirty="0"/>
              <a:t>that </a:t>
            </a:r>
            <a:r>
              <a:rPr lang="en-CA" altLang="en-US" sz="2200" dirty="0" smtClean="0"/>
              <a:t>Kate </a:t>
            </a:r>
            <a:r>
              <a:rPr lang="en-CA" altLang="en-US" sz="2200" dirty="0"/>
              <a:t>takes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/>
              <a:t>   </a:t>
            </a:r>
            <a:r>
              <a:rPr lang="en-CA" altLang="en-US" sz="2000" dirty="0">
                <a:solidFill>
                  <a:srgbClr val="800000"/>
                </a:solidFill>
              </a:rPr>
              <a:t>{S1.sname | S1 in student and S1.sname != 'Kate'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(exists S in student)(</a:t>
            </a:r>
            <a:r>
              <a:rPr lang="en-CA" altLang="en-US" sz="2000" dirty="0" err="1">
                <a:solidFill>
                  <a:srgbClr val="800000"/>
                </a:solidFill>
              </a:rPr>
              <a:t>S.sname</a:t>
            </a:r>
            <a:r>
              <a:rPr lang="en-CA" altLang="en-US" sz="2000" dirty="0">
                <a:solidFill>
                  <a:srgbClr val="800000"/>
                </a:solidFill>
              </a:rPr>
              <a:t> = 'Kate'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b="1" dirty="0">
                <a:solidFill>
                  <a:srgbClr val="800000"/>
                </a:solidFill>
              </a:rPr>
              <a:t>     (</a:t>
            </a:r>
            <a:r>
              <a:rPr lang="en-CA" altLang="en-US" sz="2000" b="1" dirty="0" err="1">
                <a:solidFill>
                  <a:srgbClr val="800000"/>
                </a:solidFill>
              </a:rPr>
              <a:t>forall</a:t>
            </a:r>
            <a:r>
              <a:rPr lang="en-CA" altLang="en-US" sz="2000" b="1" dirty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C in course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)</a:t>
            </a:r>
            <a:endParaRPr lang="en-CA" altLang="en-US" sz="20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</a:t>
            </a:r>
            <a:r>
              <a:rPr lang="en-CA" altLang="en-US" sz="2000" b="1" dirty="0">
                <a:solidFill>
                  <a:srgbClr val="800000"/>
                </a:solidFill>
              </a:rPr>
              <a:t>exists</a:t>
            </a:r>
            <a:r>
              <a:rPr lang="en-CA" altLang="en-US" sz="2000" dirty="0">
                <a:solidFill>
                  <a:srgbClr val="800000"/>
                </a:solidFill>
              </a:rPr>
              <a:t> G in grade)(S.S#=G.S# and G.C#=C.C# </a:t>
            </a:r>
            <a:r>
              <a:rPr lang="en-CA" altLang="en-US" sz="2000" b="1" dirty="0">
                <a:solidFill>
                  <a:srgbClr val="800000"/>
                </a:solidFill>
              </a:rPr>
              <a:t>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</a:t>
            </a:r>
            <a:r>
              <a:rPr lang="en-CA" altLang="en-US" sz="2000" b="1" dirty="0">
                <a:solidFill>
                  <a:srgbClr val="800000"/>
                </a:solidFill>
              </a:rPr>
              <a:t>exists</a:t>
            </a:r>
            <a:r>
              <a:rPr lang="en-CA" altLang="en-US" sz="2000" dirty="0">
                <a:solidFill>
                  <a:srgbClr val="800000"/>
                </a:solidFill>
              </a:rPr>
              <a:t> G1 in grade)(S1.S#=G1.S# and G1.C#=C.C#)) </a:t>
            </a:r>
            <a:endParaRPr lang="en-CA" altLang="en-US" sz="20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b="1" dirty="0">
                <a:solidFill>
                  <a:srgbClr val="800000"/>
                </a:solidFill>
              </a:rPr>
              <a:t>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    or</a:t>
            </a:r>
            <a:endParaRPr lang="en-US" sz="2000" b="1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b="1" dirty="0">
                <a:solidFill>
                  <a:srgbClr val="800000"/>
                </a:solidFill>
              </a:rPr>
              <a:t>(not exists </a:t>
            </a:r>
            <a:r>
              <a:rPr lang="en-CA" altLang="en-US" sz="2000" dirty="0">
                <a:solidFill>
                  <a:srgbClr val="800000"/>
                </a:solidFill>
              </a:rPr>
              <a:t>G in grade)(S.S#=G.S# and G.C#=C.C#) </a:t>
            </a:r>
            <a:r>
              <a:rPr lang="en-CA" altLang="en-US" sz="2000" b="1" dirty="0">
                <a:solidFill>
                  <a:srgbClr val="80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    </a:t>
            </a:r>
            <a:r>
              <a:rPr lang="en-CA" altLang="en-US" sz="2000" b="1" dirty="0">
                <a:solidFill>
                  <a:srgbClr val="800000"/>
                </a:solidFill>
              </a:rPr>
              <a:t>(not exists </a:t>
            </a:r>
            <a:r>
              <a:rPr lang="en-CA" altLang="en-US" sz="2000" dirty="0">
                <a:solidFill>
                  <a:srgbClr val="800000"/>
                </a:solidFill>
              </a:rPr>
              <a:t>G1 in grade)(S1.S#=G1.S# and G1.C# =C'.C</a:t>
            </a:r>
            <a:r>
              <a:rPr lang="en-CA" altLang="en-US" sz="2000" dirty="0" smtClean="0">
                <a:solidFill>
                  <a:srgbClr val="800000"/>
                </a:solidFill>
              </a:rPr>
              <a:t>#))};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  {S1.sname </a:t>
            </a:r>
            <a:r>
              <a:rPr lang="en-CA" altLang="en-US" sz="2000" dirty="0">
                <a:solidFill>
                  <a:srgbClr val="800000"/>
                </a:solidFill>
              </a:rPr>
              <a:t>| </a:t>
            </a:r>
            <a:r>
              <a:rPr lang="en-CA" altLang="en-US" sz="2000" dirty="0" smtClean="0">
                <a:solidFill>
                  <a:srgbClr val="800000"/>
                </a:solidFill>
              </a:rPr>
              <a:t>S1 </a:t>
            </a:r>
            <a:r>
              <a:rPr lang="en-CA" altLang="en-US" sz="2000" dirty="0">
                <a:solidFill>
                  <a:srgbClr val="800000"/>
                </a:solidFill>
              </a:rPr>
              <a:t>in student and </a:t>
            </a:r>
            <a:r>
              <a:rPr lang="en-CA" altLang="en-US" sz="2000" dirty="0" smtClean="0">
                <a:solidFill>
                  <a:srgbClr val="800000"/>
                </a:solidFill>
              </a:rPr>
              <a:t>S1.sname </a:t>
            </a:r>
            <a:r>
              <a:rPr lang="en-CA" altLang="en-US" sz="2000" dirty="0">
                <a:solidFill>
                  <a:srgbClr val="800000"/>
                </a:solidFill>
              </a:rPr>
              <a:t>!=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	(exists </a:t>
            </a:r>
            <a:r>
              <a:rPr lang="en-CA" altLang="en-US" sz="2000" dirty="0">
                <a:solidFill>
                  <a:srgbClr val="800000"/>
                </a:solidFill>
              </a:rPr>
              <a:t>S in student</a:t>
            </a:r>
            <a:r>
              <a:rPr lang="en-CA" altLang="en-US" sz="2000" dirty="0" smtClean="0">
                <a:solidFill>
                  <a:srgbClr val="800000"/>
                </a:solidFill>
              </a:rPr>
              <a:t>)(</a:t>
            </a:r>
            <a:r>
              <a:rPr lang="en-CA" altLang="en-US" sz="2000" dirty="0" err="1" smtClean="0">
                <a:solidFill>
                  <a:srgbClr val="800000"/>
                </a:solidFill>
              </a:rPr>
              <a:t>S.sname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and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b="1" dirty="0">
                <a:solidFill>
                  <a:srgbClr val="800000"/>
                </a:solidFill>
              </a:rPr>
              <a:t>    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(not exists </a:t>
            </a:r>
            <a:r>
              <a:rPr lang="en-CA" altLang="en-US" sz="2000" dirty="0">
                <a:solidFill>
                  <a:srgbClr val="800000"/>
                </a:solidFill>
              </a:rPr>
              <a:t>C in course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not exists </a:t>
            </a:r>
            <a:r>
              <a:rPr lang="en-CA" altLang="en-US" sz="2000" dirty="0" smtClean="0">
                <a:solidFill>
                  <a:srgbClr val="800000"/>
                </a:solidFill>
              </a:rPr>
              <a:t>G </a:t>
            </a:r>
            <a:r>
              <a:rPr lang="en-CA" altLang="en-US" sz="2000" dirty="0">
                <a:solidFill>
                  <a:srgbClr val="800000"/>
                </a:solidFill>
              </a:rPr>
              <a:t>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grade)(S.S</a:t>
            </a:r>
            <a:r>
              <a:rPr lang="en-CA" altLang="en-US" sz="2000" dirty="0">
                <a:solidFill>
                  <a:srgbClr val="800000"/>
                </a:solidFill>
              </a:rPr>
              <a:t>#=G.S# and G.C#=C.C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or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not exists </a:t>
            </a:r>
            <a:r>
              <a:rPr lang="en-CA" altLang="en-US" sz="2000" dirty="0" smtClean="0">
                <a:solidFill>
                  <a:srgbClr val="800000"/>
                </a:solidFill>
              </a:rPr>
              <a:t>G</a:t>
            </a:r>
            <a:r>
              <a:rPr lang="en-CA" altLang="en-US" sz="2000" dirty="0">
                <a:solidFill>
                  <a:srgbClr val="800000"/>
                </a:solidFill>
              </a:rPr>
              <a:t>1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grade)(S1.S</a:t>
            </a:r>
            <a:r>
              <a:rPr lang="en-CA" altLang="en-US" sz="2000" dirty="0">
                <a:solidFill>
                  <a:srgbClr val="800000"/>
                </a:solidFill>
              </a:rPr>
              <a:t>#=</a:t>
            </a:r>
            <a:r>
              <a:rPr lang="en-CA" altLang="en-US" sz="2000" dirty="0" smtClean="0">
                <a:solidFill>
                  <a:srgbClr val="800000"/>
                </a:solidFill>
              </a:rPr>
              <a:t>G</a:t>
            </a:r>
            <a:r>
              <a:rPr lang="en-CA" altLang="en-US" sz="2000" dirty="0">
                <a:solidFill>
                  <a:srgbClr val="800000"/>
                </a:solidFill>
              </a:rPr>
              <a:t>1</a:t>
            </a:r>
            <a:r>
              <a:rPr lang="en-CA" altLang="en-US" sz="2000" dirty="0" smtClean="0">
                <a:solidFill>
                  <a:srgbClr val="800000"/>
                </a:solidFill>
              </a:rPr>
              <a:t>.S# </a:t>
            </a:r>
            <a:r>
              <a:rPr lang="en-CA" altLang="en-US" sz="2000" dirty="0">
                <a:solidFill>
                  <a:srgbClr val="800000"/>
                </a:solidFill>
              </a:rPr>
              <a:t>and </a:t>
            </a:r>
            <a:r>
              <a:rPr lang="en-CA" altLang="en-US" sz="2000" dirty="0" smtClean="0">
                <a:solidFill>
                  <a:srgbClr val="800000"/>
                </a:solidFill>
              </a:rPr>
              <a:t>G</a:t>
            </a:r>
            <a:r>
              <a:rPr lang="en-CA" altLang="en-US" sz="2000" dirty="0">
                <a:solidFill>
                  <a:srgbClr val="800000"/>
                </a:solidFill>
              </a:rPr>
              <a:t>1</a:t>
            </a:r>
            <a:r>
              <a:rPr lang="en-CA" altLang="en-US" sz="2000" dirty="0" smtClean="0">
                <a:solidFill>
                  <a:srgbClr val="800000"/>
                </a:solidFill>
              </a:rPr>
              <a:t>.C#=C.C#))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b="1" dirty="0">
                <a:solidFill>
                  <a:srgbClr val="800000"/>
                </a:solidFill>
              </a:rPr>
              <a:t>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    and</a:t>
            </a:r>
            <a:endParaRPr lang="en-US" sz="2000" b="1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	(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exists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G in grade)(S.S#=G.S# and G.C#=C.C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#)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or</a:t>
            </a:r>
            <a:endParaRPr lang="en-CA" altLang="en-US" sz="20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     (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exists</a:t>
            </a:r>
            <a:r>
              <a:rPr lang="en-CA" altLang="en-US" sz="2000" dirty="0" smtClean="0">
                <a:solidFill>
                  <a:srgbClr val="800000"/>
                </a:solidFill>
              </a:rPr>
              <a:t> G1 </a:t>
            </a:r>
            <a:r>
              <a:rPr lang="en-CA" altLang="en-US" sz="2000" dirty="0">
                <a:solidFill>
                  <a:srgbClr val="800000"/>
                </a:solidFill>
              </a:rPr>
              <a:t>in grade</a:t>
            </a:r>
            <a:r>
              <a:rPr lang="en-CA" altLang="en-US" sz="2000" dirty="0" smtClean="0">
                <a:solidFill>
                  <a:srgbClr val="800000"/>
                </a:solidFill>
              </a:rPr>
              <a:t>)(S1.S#=G1.S# and G1.C</a:t>
            </a:r>
            <a:r>
              <a:rPr lang="en-CA" altLang="en-US" sz="2000" dirty="0">
                <a:solidFill>
                  <a:srgbClr val="800000"/>
                </a:solidFill>
              </a:rPr>
              <a:t># </a:t>
            </a:r>
            <a:r>
              <a:rPr lang="en-CA" altLang="en-US" sz="2000" dirty="0" smtClean="0">
                <a:solidFill>
                  <a:srgbClr val="800000"/>
                </a:solidFill>
              </a:rPr>
              <a:t>=C.C#))} 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799" y="6382982"/>
            <a:ext cx="1905000" cy="457200"/>
          </a:xfrm>
        </p:spPr>
        <p:txBody>
          <a:bodyPr/>
          <a:lstStyle/>
          <a:p>
            <a:fld id="{C70862F6-10C1-094F-B212-5BC5FCCB4869}" type="slidenum">
              <a:rPr lang="en-US" altLang="en-US" smtClean="0"/>
              <a:pPr/>
              <a:t>16</a:t>
            </a:fld>
            <a:endParaRPr lang="en-CA" altLang="zh-CN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" y="2580143"/>
            <a:ext cx="6248400" cy="620257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799" y="3581400"/>
            <a:ext cx="7086601" cy="649744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04800" y="5257800"/>
            <a:ext cx="6857998" cy="620257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304800" y="6248400"/>
            <a:ext cx="6857998" cy="620257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04799" y="2199143"/>
            <a:ext cx="2362201" cy="381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04799" y="4864101"/>
            <a:ext cx="2971801" cy="381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04799" y="3187701"/>
            <a:ext cx="533401" cy="381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04800" y="5867400"/>
            <a:ext cx="685800" cy="381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2134611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B0F0"/>
                </a:solidFill>
              </a:rPr>
              <a:t>(</a:t>
            </a:r>
            <a:r>
              <a:rPr lang="en-CA" sz="1800" dirty="0" err="1">
                <a:solidFill>
                  <a:srgbClr val="00B0F0"/>
                </a:solidFill>
              </a:rPr>
              <a:t>forall</a:t>
            </a:r>
            <a:r>
              <a:rPr lang="en-CA" sz="1800" dirty="0">
                <a:solidFill>
                  <a:srgbClr val="00B0F0"/>
                </a:solidFill>
              </a:rPr>
              <a:t> C in Course)(F) </a:t>
            </a:r>
            <a:r>
              <a:rPr lang="en-CA" sz="1800" dirty="0" smtClean="0">
                <a:solidFill>
                  <a:srgbClr val="00B0F0"/>
                </a:solidFill>
              </a:rPr>
              <a:t>==(</a:t>
            </a:r>
            <a:r>
              <a:rPr lang="en-CA" sz="1800" dirty="0">
                <a:solidFill>
                  <a:srgbClr val="00B0F0"/>
                </a:solidFill>
              </a:rPr>
              <a:t>not exists C in Course) not (F</a:t>
            </a:r>
            <a:r>
              <a:rPr lang="en-CA" sz="1800" dirty="0" smtClean="0">
                <a:solidFill>
                  <a:srgbClr val="00B0F0"/>
                </a:solidFill>
              </a:rPr>
              <a:t>)</a:t>
            </a:r>
            <a:endParaRPr lang="en-CA" sz="1800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2098" y="4760773"/>
            <a:ext cx="374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B0F0"/>
                </a:solidFill>
              </a:rPr>
              <a:t>not (A and B) == not A  </a:t>
            </a:r>
            <a:r>
              <a:rPr lang="en-CA" sz="2000" dirty="0" smtClean="0">
                <a:solidFill>
                  <a:srgbClr val="00B0F0"/>
                </a:solidFill>
              </a:rPr>
              <a:t>or not B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72098" y="3184496"/>
            <a:ext cx="374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B0F0"/>
                </a:solidFill>
              </a:rPr>
              <a:t>not (A </a:t>
            </a:r>
            <a:r>
              <a:rPr lang="en-CA" sz="2000" dirty="0" smtClean="0">
                <a:solidFill>
                  <a:srgbClr val="00B0F0"/>
                </a:solidFill>
              </a:rPr>
              <a:t>or </a:t>
            </a:r>
            <a:r>
              <a:rPr lang="en-CA" sz="2000" dirty="0">
                <a:solidFill>
                  <a:srgbClr val="00B0F0"/>
                </a:solidFill>
              </a:rPr>
              <a:t>B) == not A  </a:t>
            </a:r>
            <a:r>
              <a:rPr lang="en-CA" sz="2000" dirty="0" smtClean="0">
                <a:solidFill>
                  <a:srgbClr val="00B0F0"/>
                </a:solidFill>
              </a:rPr>
              <a:t>and not B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52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" grpId="0"/>
      <p:bldP spid="7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799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400" dirty="0" smtClean="0"/>
              <a:t>17. </a:t>
            </a:r>
            <a:r>
              <a:rPr lang="en-CA" altLang="en-US" sz="2000" dirty="0"/>
              <a:t>List the student names for students taking </a:t>
            </a:r>
            <a:r>
              <a:rPr lang="en-CA" altLang="en-US" sz="2000" dirty="0" smtClean="0"/>
              <a:t>only the courses </a:t>
            </a:r>
            <a:r>
              <a:rPr lang="en-CA" altLang="en-US" sz="2000" dirty="0"/>
              <a:t>that </a:t>
            </a:r>
            <a:r>
              <a:rPr lang="en-CA" altLang="en-US" sz="2000" dirty="0" smtClean="0"/>
              <a:t>Kate takes</a:t>
            </a:r>
            <a:endParaRPr lang="en-CA" altLang="en-US" sz="20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{S1.sname | S1 in student and S1.sname != 'Kate'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(exists S in student)(</a:t>
            </a:r>
            <a:r>
              <a:rPr lang="en-CA" altLang="en-US" sz="2000" dirty="0" err="1">
                <a:solidFill>
                  <a:srgbClr val="800000"/>
                </a:solidFill>
              </a:rPr>
              <a:t>S.sname</a:t>
            </a:r>
            <a:r>
              <a:rPr lang="en-CA" altLang="en-US" sz="2000" dirty="0">
                <a:solidFill>
                  <a:srgbClr val="800000"/>
                </a:solidFill>
              </a:rPr>
              <a:t> = 'Kate'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b="1" dirty="0">
                <a:solidFill>
                  <a:srgbClr val="800000"/>
                </a:solidFill>
              </a:rPr>
              <a:t>     (not exists </a:t>
            </a:r>
            <a:r>
              <a:rPr lang="en-CA" altLang="en-US" sz="2000" dirty="0">
                <a:solidFill>
                  <a:srgbClr val="800000"/>
                </a:solidFill>
              </a:rPr>
              <a:t>C in course</a:t>
            </a:r>
            <a:r>
              <a:rPr lang="en-CA" altLang="en-US" sz="2000" b="1" dirty="0">
                <a:solidFill>
                  <a:srgbClr val="8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</a:t>
            </a:r>
            <a:r>
              <a:rPr lang="en-CA" altLang="en-US" sz="2000" b="1" dirty="0">
                <a:solidFill>
                  <a:srgbClr val="800000"/>
                </a:solidFill>
              </a:rPr>
              <a:t>not exists </a:t>
            </a:r>
            <a:r>
              <a:rPr lang="en-CA" altLang="en-US" sz="2000" dirty="0">
                <a:solidFill>
                  <a:srgbClr val="800000"/>
                </a:solidFill>
              </a:rPr>
              <a:t>G in grade)(S.S#=G.S# and G.C#=C.C# </a:t>
            </a:r>
            <a:r>
              <a:rPr lang="en-CA" altLang="en-US" sz="2000" b="1" dirty="0">
                <a:solidFill>
                  <a:srgbClr val="800000"/>
                </a:solidFill>
              </a:rPr>
              <a:t>or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</a:t>
            </a:r>
            <a:r>
              <a:rPr lang="en-CA" altLang="en-US" sz="2000" b="1" dirty="0">
                <a:solidFill>
                  <a:srgbClr val="800000"/>
                </a:solidFill>
              </a:rPr>
              <a:t>not exists </a:t>
            </a:r>
            <a:r>
              <a:rPr lang="en-CA" altLang="en-US" sz="2000" dirty="0">
                <a:solidFill>
                  <a:srgbClr val="800000"/>
                </a:solidFill>
              </a:rPr>
              <a:t>G1 in grade)(S1.S#=G1.S# and G1.C#=C.C#))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b="1" dirty="0">
                <a:solidFill>
                  <a:srgbClr val="800000"/>
                </a:solidFill>
              </a:rPr>
              <a:t>     and</a:t>
            </a:r>
            <a:endParaRPr lang="en-US" sz="2000" b="1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</a:t>
            </a:r>
            <a:r>
              <a:rPr lang="en-CA" altLang="en-US" sz="2000" b="1" dirty="0">
                <a:solidFill>
                  <a:srgbClr val="800000"/>
                </a:solidFill>
              </a:rPr>
              <a:t>exists</a:t>
            </a:r>
            <a:r>
              <a:rPr lang="en-CA" altLang="en-US" sz="2000" dirty="0">
                <a:solidFill>
                  <a:srgbClr val="800000"/>
                </a:solidFill>
              </a:rPr>
              <a:t> G in grade)(S.S#=G.S# and G.C#=C.C#) </a:t>
            </a:r>
            <a:r>
              <a:rPr lang="en-CA" altLang="en-US" sz="2000" b="1" dirty="0">
                <a:solidFill>
                  <a:srgbClr val="800000"/>
                </a:solidFill>
              </a:rPr>
              <a:t>or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    (</a:t>
            </a:r>
            <a:r>
              <a:rPr lang="en-CA" altLang="en-US" sz="2000" b="1" dirty="0">
                <a:solidFill>
                  <a:srgbClr val="800000"/>
                </a:solidFill>
              </a:rPr>
              <a:t>exists</a:t>
            </a:r>
            <a:r>
              <a:rPr lang="en-CA" altLang="en-US" sz="2000" dirty="0">
                <a:solidFill>
                  <a:srgbClr val="800000"/>
                </a:solidFill>
              </a:rPr>
              <a:t> G1 in grade)(S1.S#=G1.S# and G1.C# =C.C#))} </a:t>
            </a:r>
            <a:endParaRPr lang="en-CA" altLang="en-US" sz="20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SELECT </a:t>
            </a:r>
            <a:r>
              <a:rPr lang="en-CA" altLang="en-US" sz="2000" dirty="0">
                <a:solidFill>
                  <a:srgbClr val="800000"/>
                </a:solidFill>
              </a:rPr>
              <a:t>S1.sname </a:t>
            </a:r>
            <a:r>
              <a:rPr lang="en-CA" altLang="en-US" sz="2000" dirty="0" smtClean="0">
                <a:solidFill>
                  <a:srgbClr val="800000"/>
                </a:solidFill>
              </a:rPr>
              <a:t>FROM </a:t>
            </a:r>
            <a:r>
              <a:rPr lang="en-CA" altLang="en-US" sz="2000" dirty="0">
                <a:solidFill>
                  <a:srgbClr val="800000"/>
                </a:solidFill>
              </a:rPr>
              <a:t>Student S1, Student 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WHERE  S1.sname</a:t>
            </a:r>
            <a:r>
              <a:rPr lang="en-CA" altLang="en-US" sz="2000" dirty="0">
                <a:solidFill>
                  <a:srgbClr val="800000"/>
                </a:solidFill>
              </a:rPr>
              <a:t>!='Kate' and </a:t>
            </a:r>
            <a:r>
              <a:rPr lang="en-CA" altLang="en-US" sz="2000" dirty="0" err="1">
                <a:solidFill>
                  <a:srgbClr val="800000"/>
                </a:solidFill>
              </a:rPr>
              <a:t>S.sname</a:t>
            </a:r>
            <a:r>
              <a:rPr lang="en-CA" altLang="en-US" sz="2000" dirty="0">
                <a:solidFill>
                  <a:srgbClr val="800000"/>
                </a:solidFill>
              </a:rPr>
              <a:t>='Kate' and </a:t>
            </a:r>
            <a:r>
              <a:rPr lang="en-CA" altLang="en-US" sz="2000" b="1" dirty="0">
                <a:solidFill>
                  <a:srgbClr val="800000"/>
                </a:solidFill>
              </a:rPr>
              <a:t>NOT EXISTS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  </a:t>
            </a:r>
            <a:r>
              <a:rPr lang="en-CA" altLang="en-US" sz="2000" dirty="0" smtClean="0">
                <a:solidFill>
                  <a:srgbClr val="800000"/>
                </a:solidFill>
              </a:rPr>
              <a:t> ( </a:t>
            </a:r>
            <a:r>
              <a:rPr lang="en-CA" altLang="en-US" sz="2000" dirty="0">
                <a:solidFill>
                  <a:srgbClr val="800000"/>
                </a:solidFill>
              </a:rPr>
              <a:t>SELECT * FROM Course </a:t>
            </a:r>
            <a:r>
              <a:rPr lang="en-CA" altLang="en-US" sz="2000" dirty="0" smtClean="0">
                <a:solidFill>
                  <a:srgbClr val="800000"/>
                </a:solidFill>
              </a:rPr>
              <a:t>C WHERE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NOT EXISTS</a:t>
            </a:r>
            <a:endParaRPr lang="en-CA" altLang="en-US" sz="20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    ( </a:t>
            </a:r>
            <a:r>
              <a:rPr lang="en-CA" altLang="en-US" sz="2000" dirty="0">
                <a:solidFill>
                  <a:srgbClr val="800000"/>
                </a:solidFill>
              </a:rPr>
              <a:t>SELECT * FROM  Grade G,  Grade G1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    </a:t>
            </a:r>
            <a:r>
              <a:rPr lang="en-CA" altLang="en-US" sz="2000" dirty="0" smtClean="0">
                <a:solidFill>
                  <a:srgbClr val="800000"/>
                </a:solidFill>
              </a:rPr>
              <a:t> WHERE    </a:t>
            </a:r>
            <a:r>
              <a:rPr lang="en-CA" altLang="en-US" sz="2000" dirty="0">
                <a:solidFill>
                  <a:srgbClr val="800000"/>
                </a:solidFill>
              </a:rPr>
              <a:t>S.s# = G.s# and </a:t>
            </a:r>
            <a:r>
              <a:rPr lang="en-CA" altLang="en-US" sz="2000" dirty="0" err="1">
                <a:solidFill>
                  <a:srgbClr val="800000"/>
                </a:solidFill>
              </a:rPr>
              <a:t>G.c</a:t>
            </a:r>
            <a:r>
              <a:rPr lang="en-CA" altLang="en-US" sz="2000" dirty="0">
                <a:solidFill>
                  <a:srgbClr val="800000"/>
                </a:solidFill>
              </a:rPr>
              <a:t>#=</a:t>
            </a:r>
            <a:r>
              <a:rPr lang="en-CA" altLang="en-US" sz="2000" dirty="0" err="1">
                <a:solidFill>
                  <a:srgbClr val="800000"/>
                </a:solidFill>
              </a:rPr>
              <a:t>C.c</a:t>
            </a:r>
            <a:r>
              <a:rPr lang="en-CA" altLang="en-US" sz="2000" dirty="0">
                <a:solidFill>
                  <a:srgbClr val="800000"/>
                </a:solidFill>
              </a:rPr>
              <a:t># and S1.s#=G1.s# and G1.c#=</a:t>
            </a:r>
            <a:r>
              <a:rPr lang="en-CA" altLang="en-US" sz="2000" dirty="0" err="1">
                <a:solidFill>
                  <a:srgbClr val="800000"/>
                </a:solidFill>
              </a:rPr>
              <a:t>C.c</a:t>
            </a:r>
            <a:r>
              <a:rPr lang="en-CA" altLang="en-US" sz="2000" dirty="0" smtClean="0">
                <a:solidFill>
                  <a:srgbClr val="800000"/>
                </a:solidFill>
              </a:rPr>
              <a:t>#)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</a:t>
            </a:r>
            <a:r>
              <a:rPr lang="en-CA" altLang="en-US" sz="2000" dirty="0" smtClean="0">
                <a:solidFill>
                  <a:srgbClr val="800000"/>
                </a:solidFill>
              </a:rPr>
              <a:t>    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and EXISTS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</a:t>
            </a:r>
            <a:r>
              <a:rPr lang="en-CA" altLang="en-US" sz="2000" dirty="0" smtClean="0">
                <a:solidFill>
                  <a:srgbClr val="800000"/>
                </a:solidFill>
              </a:rPr>
              <a:t>   ( </a:t>
            </a:r>
            <a:r>
              <a:rPr lang="en-CA" altLang="en-US" sz="2000" dirty="0">
                <a:solidFill>
                  <a:srgbClr val="800000"/>
                </a:solidFill>
              </a:rPr>
              <a:t>SELECT * FROM Grade </a:t>
            </a:r>
            <a:r>
              <a:rPr lang="en-CA" altLang="en-US" sz="2000" dirty="0" smtClean="0">
                <a:solidFill>
                  <a:srgbClr val="800000"/>
                </a:solidFill>
              </a:rPr>
              <a:t>G, Grade G1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      WHERE </a:t>
            </a:r>
            <a:r>
              <a:rPr lang="en-CA" altLang="en-US" sz="2000" dirty="0">
                <a:solidFill>
                  <a:srgbClr val="800000"/>
                </a:solidFill>
              </a:rPr>
              <a:t>(S.s#=G.s# and </a:t>
            </a:r>
            <a:r>
              <a:rPr lang="en-CA" altLang="en-US" sz="2000" dirty="0" err="1">
                <a:solidFill>
                  <a:srgbClr val="800000"/>
                </a:solidFill>
              </a:rPr>
              <a:t>C.c</a:t>
            </a:r>
            <a:r>
              <a:rPr lang="en-CA" altLang="en-US" sz="2000" dirty="0">
                <a:solidFill>
                  <a:srgbClr val="800000"/>
                </a:solidFill>
              </a:rPr>
              <a:t>#=</a:t>
            </a:r>
            <a:r>
              <a:rPr lang="en-CA" altLang="en-US" sz="2000" dirty="0" err="1">
                <a:solidFill>
                  <a:srgbClr val="800000"/>
                </a:solidFill>
              </a:rPr>
              <a:t>G.c</a:t>
            </a:r>
            <a:r>
              <a:rPr lang="en-CA" altLang="en-US" sz="2000" dirty="0">
                <a:solidFill>
                  <a:srgbClr val="800000"/>
                </a:solidFill>
              </a:rPr>
              <a:t>#) </a:t>
            </a:r>
            <a:r>
              <a:rPr lang="en-CA" altLang="en-US" sz="2000" dirty="0" smtClean="0">
                <a:solidFill>
                  <a:srgbClr val="800000"/>
                </a:solidFill>
              </a:rPr>
              <a:t>or </a:t>
            </a:r>
            <a:r>
              <a:rPr lang="en-CA" altLang="en-US" sz="2000" dirty="0">
                <a:solidFill>
                  <a:srgbClr val="800000"/>
                </a:solidFill>
              </a:rPr>
              <a:t>(S1.s#=</a:t>
            </a:r>
            <a:r>
              <a:rPr lang="en-CA" altLang="en-US" sz="2000" dirty="0" smtClean="0">
                <a:solidFill>
                  <a:srgbClr val="800000"/>
                </a:solidFill>
              </a:rPr>
              <a:t>G1.s</a:t>
            </a:r>
            <a:r>
              <a:rPr lang="en-CA" altLang="en-US" sz="2000" dirty="0">
                <a:solidFill>
                  <a:srgbClr val="800000"/>
                </a:solidFill>
              </a:rPr>
              <a:t># and </a:t>
            </a:r>
            <a:r>
              <a:rPr lang="en-CA" altLang="en-US" sz="2000" dirty="0" smtClean="0">
                <a:solidFill>
                  <a:srgbClr val="800000"/>
                </a:solidFill>
              </a:rPr>
              <a:t>G1.c</a:t>
            </a:r>
            <a:r>
              <a:rPr lang="en-CA" altLang="en-US" sz="2000" dirty="0">
                <a:solidFill>
                  <a:srgbClr val="800000"/>
                </a:solidFill>
              </a:rPr>
              <a:t>#=</a:t>
            </a:r>
            <a:r>
              <a:rPr lang="en-CA" altLang="en-US" sz="2000" dirty="0" err="1">
                <a:solidFill>
                  <a:srgbClr val="800000"/>
                </a:solidFill>
              </a:rPr>
              <a:t>C.c</a:t>
            </a:r>
            <a:r>
              <a:rPr lang="en-CA" altLang="en-US" sz="2000" dirty="0" smtClean="0">
                <a:solidFill>
                  <a:srgbClr val="800000"/>
                </a:solidFill>
              </a:rPr>
              <a:t>#)));</a:t>
            </a:r>
            <a:endParaRPr lang="en-CA" altLang="en-US" sz="2000" dirty="0">
              <a:solidFill>
                <a:srgbClr val="8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799" y="6382982"/>
            <a:ext cx="1905000" cy="457200"/>
          </a:xfrm>
        </p:spPr>
        <p:txBody>
          <a:bodyPr/>
          <a:lstStyle/>
          <a:p>
            <a:fld id="{C70862F6-10C1-094F-B212-5BC5FCCB4869}" type="slidenum">
              <a:rPr lang="en-US" altLang="en-US" smtClean="0"/>
              <a:pPr/>
              <a:t>17</a:t>
            </a:fld>
            <a:endParaRPr lang="en-CA" altLang="zh-CN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1" y="2362200"/>
            <a:ext cx="6857998" cy="620257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3352800"/>
            <a:ext cx="6857998" cy="620257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1981201"/>
            <a:ext cx="2971800" cy="381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019800" y="4301719"/>
            <a:ext cx="1676400" cy="381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2" y="4708119"/>
            <a:ext cx="8686798" cy="965201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0200" y="5698720"/>
            <a:ext cx="1676400" cy="32108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0200" y="6019800"/>
            <a:ext cx="8432800" cy="620257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2971800"/>
            <a:ext cx="762000" cy="381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2269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 dirty="0"/>
              <a:t>17. List the student names for students taking only the courses that Kate takes</a:t>
            </a:r>
            <a:endParaRPr lang="en-CA" altLang="en-US" dirty="0">
              <a:solidFill>
                <a:srgbClr val="99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18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Results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" y="2129584"/>
            <a:ext cx="8793193" cy="37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Create Intermediate Table in SQL</a:t>
            </a:r>
          </a:p>
        </p:txBody>
      </p:sp>
      <p:sp>
        <p:nvSpPr>
          <p:cNvPr id="16179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714" y="4882977"/>
            <a:ext cx="9144000" cy="1822623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>CREATE </a:t>
            </a:r>
            <a:r>
              <a:rPr lang="en-CA" altLang="zh-CN" dirty="0" smtClean="0">
                <a:latin typeface="Arial" charset="0"/>
                <a:ea typeface="宋体" charset="-122"/>
              </a:rPr>
              <a:t>TAMPORARY </a:t>
            </a:r>
            <a:r>
              <a:rPr lang="en-CA" altLang="zh-CN" dirty="0" smtClean="0">
                <a:latin typeface="Arial" charset="0"/>
                <a:ea typeface="宋体" charset="-122"/>
              </a:rPr>
              <a:t>TABLE </a:t>
            </a:r>
            <a:r>
              <a:rPr lang="en-CA" altLang="zh-CN" dirty="0">
                <a:latin typeface="Arial" charset="0"/>
                <a:ea typeface="宋体" charset="-122"/>
              </a:rPr>
              <a:t>T2(A, B, C, D, </a:t>
            </a:r>
            <a:r>
              <a:rPr lang="en-CA" altLang="zh-CN" dirty="0" smtClean="0">
                <a:latin typeface="Arial" charset="0"/>
                <a:ea typeface="宋体" charset="-122"/>
              </a:rPr>
              <a:t>E, F)  </a:t>
            </a:r>
            <a:r>
              <a:rPr lang="en-CA" altLang="zh-CN" dirty="0">
                <a:latin typeface="Arial" charset="0"/>
                <a:ea typeface="宋体" charset="-122"/>
              </a:rPr>
              <a:t>AS </a:t>
            </a:r>
            <a:endParaRPr lang="en-CA" altLang="zh-CN" dirty="0" smtClean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CA" altLang="zh-CN" dirty="0" smtClean="0">
                <a:latin typeface="Arial" charset="0"/>
                <a:ea typeface="宋体" charset="-122"/>
              </a:rPr>
              <a:t>SELECT  </a:t>
            </a:r>
            <a:r>
              <a:rPr lang="en-CA" altLang="zh-CN" dirty="0">
                <a:latin typeface="Arial" charset="0"/>
                <a:ea typeface="宋体" charset="-122"/>
              </a:rPr>
              <a:t>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>FROM    student </a:t>
            </a:r>
            <a:r>
              <a:rPr lang="en-CA" altLang="zh-CN" dirty="0" smtClean="0">
                <a:latin typeface="Arial" charset="0"/>
                <a:ea typeface="宋体" charset="-122"/>
              </a:rPr>
              <a:t>S, grade G;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dirty="0" smtClean="0">
                <a:latin typeface="Arial" charset="0"/>
                <a:ea typeface="宋体" charset="-122"/>
              </a:rPr>
              <a:t>Where	S.S# = G.S#</a:t>
            </a:r>
            <a:endParaRPr lang="en-CA" altLang="zh-CN" dirty="0">
              <a:latin typeface="Arial" charset="0"/>
              <a:ea typeface="宋体" charset="-122"/>
            </a:endParaRPr>
          </a:p>
        </p:txBody>
      </p:sp>
      <p:sp>
        <p:nvSpPr>
          <p:cNvPr id="161797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2027DD-2E7D-3A45-96D4-47B95BBE02FE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12201"/>
              </p:ext>
            </p:extLst>
          </p:nvPr>
        </p:nvGraphicFramePr>
        <p:xfrm>
          <a:off x="266700" y="3113382"/>
          <a:ext cx="6426200" cy="1524000"/>
        </p:xfrm>
        <a:graphic>
          <a:graphicData uri="http://schemas.openxmlformats.org/drawingml/2006/table">
            <a:tbl>
              <a:tblPr/>
              <a:tblGrid>
                <a:gridCol w="675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2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1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7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62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377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960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SQL Query Language</a:t>
            </a:r>
            <a:endParaRPr 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52400" y="895350"/>
            <a:ext cx="8915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SELECT [DISTINCT] items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US" altLang="zh-CN" sz="2400" kern="0" dirty="0" smtClean="0">
                <a:ea typeface="宋体" charset="-122"/>
              </a:rPr>
              <a:t>attribute names whose values are to be retrieved by the query</a:t>
            </a:r>
            <a:endParaRPr lang="en-CA" altLang="zh-CN" sz="2400" b="1" kern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FROM tables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US" altLang="zh-CN" kern="0" dirty="0" smtClean="0">
                <a:ea typeface="宋体" charset="-122"/>
              </a:rPr>
              <a:t> </a:t>
            </a:r>
            <a:r>
              <a:rPr lang="en-US" altLang="zh-CN" sz="2400" kern="0" dirty="0" smtClean="0">
                <a:ea typeface="宋体" charset="-122"/>
              </a:rPr>
              <a:t>list of the relation names required to process the query</a:t>
            </a:r>
            <a:endParaRPr lang="en-CA" altLang="zh-CN" sz="2400" b="1" kern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[WHERE  conditions]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conditions on tuples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[GROUP BY columns]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for min, max, count, total, average on groups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[HAVING condition]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conditions on grouping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[ORDER BY columns]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sorting the result  DESC|ASC </a:t>
            </a:r>
            <a:endParaRPr lang="en-CA" altLang="zh-CN" sz="24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701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4724400"/>
            <a:ext cx="8675687" cy="21304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create table Student1 as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   select * from student where </a:t>
            </a:r>
            <a:r>
              <a:rPr lang="en-US" sz="2400" dirty="0" err="1" smtClean="0">
                <a:solidFill>
                  <a:srgbClr val="790033"/>
                </a:solidFill>
              </a:rPr>
              <a:t>sname</a:t>
            </a:r>
            <a:r>
              <a:rPr lang="en-US" sz="2400" dirty="0" smtClean="0">
                <a:solidFill>
                  <a:srgbClr val="790033"/>
                </a:solidFill>
              </a:rPr>
              <a:t> !=</a:t>
            </a:r>
            <a:r>
              <a:rPr lang="mr-IN" sz="2400" dirty="0" smtClean="0">
                <a:solidFill>
                  <a:srgbClr val="790033"/>
                </a:solidFill>
              </a:rPr>
              <a:t> '</a:t>
            </a:r>
            <a:r>
              <a:rPr lang="en-US" sz="2400" dirty="0" smtClean="0">
                <a:solidFill>
                  <a:srgbClr val="790033"/>
                </a:solidFill>
              </a:rPr>
              <a:t>Tony</a:t>
            </a:r>
            <a:r>
              <a:rPr lang="mr-IN" sz="2400" dirty="0" smtClean="0">
                <a:solidFill>
                  <a:srgbClr val="790033"/>
                </a:solidFill>
              </a:rPr>
              <a:t>'</a:t>
            </a:r>
            <a:r>
              <a:rPr lang="en-US" sz="2400" dirty="0" smtClean="0">
                <a:solidFill>
                  <a:srgbClr val="790033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create table Student2 as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   select </a:t>
            </a:r>
            <a:r>
              <a:rPr lang="en-US" sz="2400" dirty="0">
                <a:solidFill>
                  <a:srgbClr val="790033"/>
                </a:solidFill>
              </a:rPr>
              <a:t>* from student where </a:t>
            </a:r>
            <a:r>
              <a:rPr lang="en-US" sz="2400" dirty="0" err="1">
                <a:solidFill>
                  <a:srgbClr val="790033"/>
                </a:solidFill>
              </a:rPr>
              <a:t>sname</a:t>
            </a:r>
            <a:r>
              <a:rPr lang="en-US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!=</a:t>
            </a:r>
            <a:r>
              <a:rPr lang="mr-IN" sz="2400" dirty="0" smtClean="0">
                <a:solidFill>
                  <a:srgbClr val="790033"/>
                </a:solidFill>
              </a:rPr>
              <a:t> '</a:t>
            </a:r>
            <a:r>
              <a:rPr lang="en-US" sz="2400" dirty="0" smtClean="0">
                <a:solidFill>
                  <a:srgbClr val="790033"/>
                </a:solidFill>
              </a:rPr>
              <a:t>John</a:t>
            </a:r>
            <a:r>
              <a:rPr lang="mr-IN" sz="2400" dirty="0" smtClean="0">
                <a:solidFill>
                  <a:srgbClr val="790033"/>
                </a:solidFill>
              </a:rPr>
              <a:t>'</a:t>
            </a:r>
            <a:r>
              <a:rPr lang="en-US" sz="2400" dirty="0">
                <a:solidFill>
                  <a:srgbClr val="790033"/>
                </a:solidFill>
              </a:rPr>
              <a:t>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Create Intermediate Table in SQL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060"/>
              </p:ext>
            </p:extLst>
          </p:nvPr>
        </p:nvGraphicFramePr>
        <p:xfrm>
          <a:off x="5264150" y="12192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55221"/>
              </p:ext>
            </p:extLst>
          </p:nvPr>
        </p:nvGraphicFramePr>
        <p:xfrm>
          <a:off x="387350" y="182880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Notched Right Arrow 7"/>
          <p:cNvSpPr/>
          <p:nvPr/>
        </p:nvSpPr>
        <p:spPr bwMode="auto">
          <a:xfrm>
            <a:off x="3727450" y="2438400"/>
            <a:ext cx="1454150" cy="342900"/>
          </a:xfrm>
          <a:prstGeom prst="notchedRight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Notched Right Arrow 8"/>
          <p:cNvSpPr/>
          <p:nvPr/>
        </p:nvSpPr>
        <p:spPr bwMode="auto">
          <a:xfrm>
            <a:off x="3733800" y="3390900"/>
            <a:ext cx="1454150" cy="342900"/>
          </a:xfrm>
          <a:prstGeom prst="notchedRight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99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Relational Algebra (ALG) </a:t>
            </a:r>
          </a:p>
          <a:p>
            <a:pPr lvl="1"/>
            <a:r>
              <a:rPr lang="mr-IN" dirty="0" smtClean="0"/>
              <a:t>UNION</a:t>
            </a:r>
            <a:r>
              <a:rPr lang="en-US" dirty="0" smtClean="0"/>
              <a:t>, </a:t>
            </a:r>
            <a:r>
              <a:rPr lang="mr-IN" dirty="0" smtClean="0"/>
              <a:t>INTERSECT</a:t>
            </a:r>
            <a:r>
              <a:rPr lang="en-US" dirty="0" smtClean="0"/>
              <a:t>, </a:t>
            </a:r>
            <a:r>
              <a:rPr lang="mr-IN" dirty="0" smtClean="0"/>
              <a:t>MINUS           </a:t>
            </a:r>
            <a:endParaRPr lang="en-US" dirty="0" smtClean="0"/>
          </a:p>
          <a:p>
            <a:pPr lvl="1"/>
            <a:r>
              <a:rPr lang="mr-IN" dirty="0" smtClean="0"/>
              <a:t>JOIN</a:t>
            </a:r>
            <a:r>
              <a:rPr lang="en-US" dirty="0" smtClean="0"/>
              <a:t>, </a:t>
            </a:r>
            <a:r>
              <a:rPr lang="mr-IN" dirty="0" smtClean="0"/>
              <a:t>OUTERJOIN</a:t>
            </a:r>
            <a:endParaRPr lang="en-US" dirty="0" smtClean="0"/>
          </a:p>
          <a:p>
            <a:pPr lvl="1"/>
            <a:r>
              <a:rPr lang="en-US" dirty="0" smtClean="0"/>
              <a:t>TIMES (Cartesian Product)</a:t>
            </a:r>
          </a:p>
          <a:p>
            <a:pPr lvl="1"/>
            <a:r>
              <a:rPr lang="en-US" dirty="0" smtClean="0"/>
              <a:t>AGGREGATES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Tuple Relational Calculus (TRC)</a:t>
            </a:r>
          </a:p>
          <a:p>
            <a:pPr lvl="1"/>
            <a:r>
              <a:rPr lang="en-US" altLang="en-US" sz="2800" b="1" dirty="0" smtClean="0">
                <a:solidFill>
                  <a:srgbClr val="990000"/>
                </a:solidFill>
              </a:rPr>
              <a:t>{VA</a:t>
            </a:r>
            <a:r>
              <a:rPr lang="en-US" altLang="en-US" sz="2800" b="1" baseline="-25000" dirty="0" smtClean="0">
                <a:solidFill>
                  <a:srgbClr val="990000"/>
                </a:solidFill>
                <a:ea typeface="ＭＳ Ｐゴシック" charset="-128"/>
              </a:rPr>
              <a:t> 1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, …, VA</a:t>
            </a:r>
            <a:r>
              <a:rPr lang="en-US" altLang="en-US" sz="2800" b="1" baseline="-25000" dirty="0" smtClean="0">
                <a:solidFill>
                  <a:srgbClr val="990000"/>
                </a:solidFill>
                <a:ea typeface="ＭＳ Ｐゴシック" charset="-128"/>
              </a:rPr>
              <a:t> n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 | Various Formulas } </a:t>
            </a:r>
            <a:r>
              <a:rPr lang="en-US" altLang="en-US" sz="2800" b="1" dirty="0" err="1" smtClean="0">
                <a:solidFill>
                  <a:srgbClr val="990000"/>
                </a:solidFill>
              </a:rPr>
              <a:t>orderby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 </a:t>
            </a:r>
            <a:r>
              <a:rPr lang="mr-IN" altLang="en-US" sz="2800" b="1" dirty="0" smtClean="0">
                <a:solidFill>
                  <a:srgbClr val="990000"/>
                </a:solidFill>
              </a:rPr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Language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019300" y="3543300"/>
            <a:ext cx="457200" cy="2057400"/>
          </a:xfrm>
          <a:prstGeom prst="rightBrace">
            <a:avLst>
              <a:gd name="adj1" fmla="val 8333"/>
              <a:gd name="adj2" fmla="val 5230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608493"/>
            <a:ext cx="16001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  <a:latin typeface="+mn-lt"/>
                <a:ea typeface="宋体" charset="-122"/>
              </a:rPr>
              <a:t>Result</a:t>
            </a:r>
          </a:p>
          <a:p>
            <a:pPr algn="ctr"/>
            <a:r>
              <a:rPr lang="en-US" sz="2800" b="1" dirty="0" smtClean="0">
                <a:solidFill>
                  <a:srgbClr val="790033"/>
                </a:solidFill>
                <a:ea typeface="宋体" charset="-122"/>
              </a:rPr>
              <a:t>SELECT</a:t>
            </a:r>
            <a:endParaRPr lang="en-US" sz="2800" b="1" dirty="0">
              <a:solidFill>
                <a:srgbClr val="790033"/>
              </a:solidFill>
            </a:endParaRP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4991100" y="3162300"/>
            <a:ext cx="457200" cy="2819400"/>
          </a:xfrm>
          <a:prstGeom prst="rightBrace">
            <a:avLst>
              <a:gd name="adj1" fmla="val 8333"/>
              <a:gd name="adj2" fmla="val 4939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59886" y="4576447"/>
            <a:ext cx="23455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  <a:latin typeface="+mn-lt"/>
                <a:ea typeface="宋体" charset="-122"/>
              </a:rPr>
              <a:t>Memberships</a:t>
            </a:r>
          </a:p>
          <a:p>
            <a:pPr algn="ctr"/>
            <a:r>
              <a:rPr lang="en-US" sz="2800" b="1" dirty="0" smtClean="0">
                <a:solidFill>
                  <a:srgbClr val="790033"/>
                </a:solidFill>
                <a:latin typeface="+mn-lt"/>
                <a:ea typeface="宋体" charset="-122"/>
              </a:rPr>
              <a:t>FROM</a:t>
            </a:r>
            <a:endParaRPr lang="en-US" sz="2800" b="1" dirty="0">
              <a:solidFill>
                <a:srgbClr val="790033"/>
              </a:solidFill>
              <a:latin typeface="+mn-lt"/>
              <a:ea typeface="宋体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4586627"/>
            <a:ext cx="33585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  <a:latin typeface="+mn-lt"/>
                <a:ea typeface="宋体" charset="-122"/>
              </a:rPr>
              <a:t>Other Formulas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+mn-lt"/>
                <a:ea typeface="宋体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宋体" charset="-122"/>
              </a:rPr>
              <a:t>   </a:t>
            </a:r>
            <a:r>
              <a:rPr lang="en-US" altLang="zh-CN" sz="2800" b="1" dirty="0" smtClean="0">
                <a:solidFill>
                  <a:srgbClr val="790033"/>
                </a:solidFill>
                <a:latin typeface="+mn-lt"/>
                <a:ea typeface="宋体" charset="-122"/>
              </a:rPr>
              <a:t>WHERE </a:t>
            </a:r>
            <a:endParaRPr lang="en-US" sz="2800" b="1" dirty="0">
              <a:solidFill>
                <a:srgbClr val="790033"/>
              </a:solidFill>
              <a:latin typeface="+mn-lt"/>
              <a:ea typeface="宋体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9798" y="500733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 smtClean="0">
                <a:solidFill>
                  <a:srgbClr val="790033"/>
                </a:solidFill>
              </a:rPr>
              <a:t>ORDERBY</a:t>
            </a:r>
            <a:endParaRPr lang="en-US" sz="2800" dirty="0">
              <a:solidFill>
                <a:srgbClr val="79003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848600" y="4393858"/>
            <a:ext cx="0" cy="6858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1371600" y="5849660"/>
            <a:ext cx="1999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90033"/>
                </a:solidFill>
                <a:ea typeface="宋体" charset="-122"/>
              </a:rPr>
              <a:t>GROUPBY</a:t>
            </a:r>
            <a:endParaRPr lang="en-US" sz="2800" b="1" dirty="0">
              <a:solidFill>
                <a:srgbClr val="790033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61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4648200"/>
            <a:ext cx="8675687" cy="2209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rgbClr val="990000"/>
                </a:solidFill>
              </a:rPr>
              <a:t>{S.* | S in Student1 </a:t>
            </a:r>
            <a:r>
              <a:rPr lang="en-CA" sz="2400" b="1" dirty="0">
                <a:solidFill>
                  <a:srgbClr val="990000"/>
                </a:solidFill>
              </a:rPr>
              <a:t>and</a:t>
            </a:r>
            <a:r>
              <a:rPr lang="en-CA" sz="2400" dirty="0">
                <a:solidFill>
                  <a:srgbClr val="990000"/>
                </a:solidFill>
              </a:rPr>
              <a:t> S in Student2</a:t>
            </a:r>
            <a:r>
              <a:rPr lang="en-CA" sz="2400" dirty="0" smtClean="0">
                <a:solidFill>
                  <a:srgbClr val="990000"/>
                </a:solidFill>
              </a:rPr>
              <a:t>};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990000"/>
                </a:solidFill>
              </a:rPr>
              <a:t>select  S.*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990000"/>
                </a:solidFill>
              </a:rPr>
              <a:t>from 	student1 S, student2 S;</a:t>
            </a:r>
          </a:p>
          <a:p>
            <a:pPr marL="0" indent="0">
              <a:buNone/>
            </a:pPr>
            <a:r>
              <a:rPr lang="en-CA" sz="2400" dirty="0"/>
              <a:t>Not supported</a:t>
            </a:r>
          </a:p>
          <a:p>
            <a:pPr marL="0" indent="0">
              <a:buNone/>
            </a:pPr>
            <a:r>
              <a:rPr lang="en-CA" sz="2400" dirty="0"/>
              <a:t>ORA-00918: column ambiguously defined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22</a:t>
            </a:fld>
            <a:endParaRPr lang="en-CA" altLang="zh-CN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 Operations in SQL: Intersect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3886200" y="25146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33582"/>
              </p:ext>
            </p:extLst>
          </p:nvPr>
        </p:nvGraphicFramePr>
        <p:xfrm>
          <a:off x="304800" y="12192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35620"/>
              </p:ext>
            </p:extLst>
          </p:nvPr>
        </p:nvGraphicFramePr>
        <p:xfrm>
          <a:off x="5181600" y="2438400"/>
          <a:ext cx="3429000" cy="1143000"/>
        </p:xfrm>
        <a:graphic>
          <a:graphicData uri="http://schemas.openxmlformats.org/drawingml/2006/table">
            <a:tbl>
              <a:tblPr/>
              <a:tblGrid>
                <a:gridCol w="909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9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95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Student1 </a:t>
                      </a:r>
                      <a:r>
                        <a:rPr lang="en-US" sz="2200" b="1" i="0" u="none" strike="noStrike" dirty="0" smtClean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intersect </a:t>
                      </a:r>
                      <a:r>
                        <a:rPr lang="en-US" sz="22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42022" y="5105400"/>
            <a:ext cx="328277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990000"/>
                </a:solidFill>
              </a:rPr>
              <a:t>select * from student1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90000"/>
                </a:solidFill>
              </a:rPr>
              <a:t>intersection</a:t>
            </a:r>
            <a:endParaRPr lang="en-CA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990000"/>
                </a:solidFill>
              </a:rPr>
              <a:t>select * from student2</a:t>
            </a:r>
            <a:r>
              <a:rPr lang="en-CA" dirty="0" smtClean="0">
                <a:solidFill>
                  <a:srgbClr val="990000"/>
                </a:solidFill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3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4648200"/>
            <a:ext cx="8675687" cy="1828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rgbClr val="990000"/>
                </a:solidFill>
              </a:rPr>
              <a:t>{S.* | S in Student1 </a:t>
            </a:r>
            <a:r>
              <a:rPr lang="en-CA" sz="2400" b="1" dirty="0">
                <a:solidFill>
                  <a:srgbClr val="990000"/>
                </a:solidFill>
              </a:rPr>
              <a:t>or</a:t>
            </a:r>
            <a:r>
              <a:rPr lang="en-CA" sz="2400" dirty="0">
                <a:solidFill>
                  <a:srgbClr val="990000"/>
                </a:solidFill>
              </a:rPr>
              <a:t> S in Student2</a:t>
            </a:r>
            <a:r>
              <a:rPr lang="en-CA" sz="2400" dirty="0" smtClean="0">
                <a:solidFill>
                  <a:srgbClr val="990000"/>
                </a:solidFill>
              </a:rPr>
              <a:t>};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990000"/>
                </a:solidFill>
              </a:rPr>
              <a:t>select * from Student1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990000"/>
                </a:solidFill>
              </a:rPr>
              <a:t>union</a:t>
            </a:r>
            <a:endParaRPr lang="en-CA" sz="24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990000"/>
                </a:solidFill>
              </a:rPr>
              <a:t>select * from Student2;</a:t>
            </a:r>
          </a:p>
          <a:p>
            <a:pPr marL="0" indent="0">
              <a:buNone/>
            </a:pPr>
            <a:endParaRPr lang="en-CA" sz="2400" dirty="0" smtClean="0">
              <a:solidFill>
                <a:srgbClr val="99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23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 Operations in SQL: Union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3886200" y="25146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63297"/>
              </p:ext>
            </p:extLst>
          </p:nvPr>
        </p:nvGraphicFramePr>
        <p:xfrm>
          <a:off x="304800" y="12192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50207"/>
              </p:ext>
            </p:extLst>
          </p:nvPr>
        </p:nvGraphicFramePr>
        <p:xfrm>
          <a:off x="5181600" y="205740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Student1 union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49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4648200"/>
            <a:ext cx="8675687" cy="2206624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rgbClr val="990000"/>
                </a:solidFill>
              </a:rPr>
              <a:t>{S.* | S in Student1 </a:t>
            </a:r>
            <a:r>
              <a:rPr lang="en-CA" sz="2400" b="1" dirty="0">
                <a:solidFill>
                  <a:srgbClr val="990000"/>
                </a:solidFill>
              </a:rPr>
              <a:t>and not </a:t>
            </a:r>
            <a:r>
              <a:rPr lang="en-CA" sz="2400" dirty="0">
                <a:solidFill>
                  <a:srgbClr val="990000"/>
                </a:solidFill>
              </a:rPr>
              <a:t>S in Student2</a:t>
            </a:r>
            <a:r>
              <a:rPr lang="en-CA" sz="2400" dirty="0" smtClean="0">
                <a:solidFill>
                  <a:srgbClr val="990000"/>
                </a:solidFill>
              </a:rPr>
              <a:t>};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990000"/>
                </a:solidFill>
              </a:rPr>
              <a:t>select * from student1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990000"/>
                </a:solidFill>
              </a:rPr>
              <a:t>minus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990000"/>
                </a:solidFill>
              </a:rPr>
              <a:t>select * from student2;</a:t>
            </a:r>
          </a:p>
          <a:p>
            <a:pPr marL="0" indent="0">
              <a:buNone/>
            </a:pPr>
            <a:endParaRPr lang="en-CA" sz="240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24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Operations in </a:t>
            </a:r>
            <a:r>
              <a:rPr lang="en-US" dirty="0" err="1" smtClean="0"/>
              <a:t>SQL:Minus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4238"/>
              </p:ext>
            </p:extLst>
          </p:nvPr>
        </p:nvGraphicFramePr>
        <p:xfrm>
          <a:off x="5181600" y="2438400"/>
          <a:ext cx="3124200" cy="11430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Student1 </a:t>
                      </a:r>
                      <a:r>
                        <a:rPr lang="en-US" sz="2200" b="1" i="0" u="none" strike="noStrike" dirty="0" smtClean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minus </a:t>
                      </a:r>
                      <a:r>
                        <a:rPr lang="en-US" sz="22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 bwMode="auto">
          <a:xfrm>
            <a:off x="3886200" y="25146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58790"/>
              </p:ext>
            </p:extLst>
          </p:nvPr>
        </p:nvGraphicFramePr>
        <p:xfrm>
          <a:off x="304800" y="12192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1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512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Join in SQL</a:t>
            </a:r>
          </a:p>
        </p:txBody>
      </p:sp>
      <p:sp>
        <p:nvSpPr>
          <p:cNvPr id="13107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5784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EQUIL </a:t>
            </a:r>
            <a:r>
              <a:rPr lang="en-US" altLang="zh-CN" dirty="0">
                <a:latin typeface="Arial" charset="0"/>
                <a:ea typeface="宋体" charset="-122"/>
              </a:rPr>
              <a:t>JOIN</a:t>
            </a:r>
          </a:p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NATURAL </a:t>
            </a:r>
            <a:r>
              <a:rPr lang="en-US" altLang="zh-CN" dirty="0">
                <a:latin typeface="Arial" charset="0"/>
                <a:ea typeface="宋体" charset="-122"/>
              </a:rPr>
              <a:t>JOIN</a:t>
            </a:r>
          </a:p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OUTER JOIN</a:t>
            </a:r>
            <a:endParaRPr lang="en-US" altLang="zh-CN" dirty="0">
              <a:latin typeface="Arial" charset="0"/>
              <a:ea typeface="宋体" charset="-122"/>
            </a:endParaRP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LEFT OUTER JOIN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RIGHT OUTER JOIN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FULL OUTER JOIN</a:t>
            </a:r>
            <a:br>
              <a:rPr lang="en-US" altLang="zh-CN" dirty="0">
                <a:latin typeface="Arial" charset="0"/>
                <a:ea typeface="宋体" charset="-122"/>
              </a:rPr>
            </a:b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13107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5ECBAC-FBBD-4E43-9E26-4972C51D8D50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9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EQUIJOIN in SQL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9713" y="2943225"/>
            <a:ext cx="8294687" cy="2886075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>FROM    	 student s, grade g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>WHERE   </a:t>
            </a:r>
            <a:r>
              <a:rPr lang="en-CA" altLang="zh-CN" dirty="0" err="1">
                <a:latin typeface="Arial" charset="0"/>
                <a:ea typeface="宋体" charset="-122"/>
              </a:rPr>
              <a:t>s.s</a:t>
            </a:r>
            <a:r>
              <a:rPr lang="en-CA" altLang="zh-CN" dirty="0">
                <a:latin typeface="Arial" charset="0"/>
                <a:ea typeface="宋体" charset="-122"/>
              </a:rPr>
              <a:t># = </a:t>
            </a:r>
            <a:r>
              <a:rPr lang="en-CA" altLang="zh-CN" dirty="0" err="1">
                <a:latin typeface="Arial" charset="0"/>
                <a:ea typeface="宋体" charset="-122"/>
              </a:rPr>
              <a:t>g.s</a:t>
            </a:r>
            <a:r>
              <a:rPr lang="en-CA" altLang="zh-CN" dirty="0">
                <a:latin typeface="Arial" charset="0"/>
                <a:ea typeface="宋体" charset="-122"/>
              </a:rPr>
              <a:t>#;</a:t>
            </a:r>
          </a:p>
          <a:p>
            <a:pPr eaLnBrk="1" hangingPunct="1"/>
            <a:r>
              <a:rPr lang="en-CA" altLang="zh-CN" dirty="0">
                <a:latin typeface="Arial" charset="0"/>
                <a:ea typeface="宋体" charset="-122"/>
              </a:rPr>
              <a:t>EQUIJOIN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>FROM    student JOIN grade USING (S#);</a:t>
            </a:r>
          </a:p>
        </p:txBody>
      </p:sp>
      <p:sp>
        <p:nvSpPr>
          <p:cNvPr id="13312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88D41-8442-F842-93CA-71CE7D4C5D1E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855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EQUIJOIN in SQL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9713" y="2943225"/>
            <a:ext cx="8294687" cy="2886075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FROM    	 student s, grade g, course c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WHERE   s.s# = g.s# AND g.c# = c.c#;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FROM    student JOIN grade USING (s#)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               JOIN course USING (c#);</a:t>
            </a:r>
          </a:p>
        </p:txBody>
      </p:sp>
      <p:sp>
        <p:nvSpPr>
          <p:cNvPr id="13517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3AF87-E7EE-4E4D-B4B5-649B3138FBF0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276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705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NATURAL JOIN in SQL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9713" y="3186113"/>
            <a:ext cx="8294687" cy="2757487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FROM    	 student s, grade g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WHERE   s.s# = g.s#;</a:t>
            </a:r>
          </a:p>
          <a:p>
            <a:pPr lvl="1" eaLnBrk="1" hangingPunct="1">
              <a:buFont typeface="Wingdings" charset="2"/>
              <a:buNone/>
            </a:pPr>
            <a:endParaRPr lang="en-CA" altLang="zh-CN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FROM    student NATURAL JOIN grade;</a:t>
            </a:r>
          </a:p>
          <a:p>
            <a:pPr lvl="1" eaLnBrk="1" hangingPunct="1">
              <a:buFont typeface="Wingdings" charset="2"/>
              <a:buNone/>
            </a:pPr>
            <a:endParaRPr lang="en-CA" altLang="zh-CN">
              <a:latin typeface="Arial" charset="0"/>
              <a:ea typeface="宋体" charset="-122"/>
            </a:endParaRPr>
          </a:p>
        </p:txBody>
      </p:sp>
      <p:sp>
        <p:nvSpPr>
          <p:cNvPr id="13722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2158B-E5BB-6C4B-AA33-66088975A90D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49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705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NATURAL JOIN in SQL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9713" y="3186113"/>
            <a:ext cx="8294687" cy="2757487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FROM    	 student s, grade g, course c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WHERE   s.s# = g.s# AND g.c# = c.c#;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FROM    	 student NATURAL JOIN grade g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			 NATURAL JOIN course;</a:t>
            </a:r>
          </a:p>
          <a:p>
            <a:pPr lvl="1" eaLnBrk="1" hangingPunct="1">
              <a:buFont typeface="Wingdings" charset="2"/>
              <a:buNone/>
            </a:pPr>
            <a:endParaRPr lang="en-CA" altLang="zh-CN">
              <a:latin typeface="Arial" charset="0"/>
              <a:ea typeface="宋体" charset="-122"/>
            </a:endParaRPr>
          </a:p>
        </p:txBody>
      </p:sp>
      <p:sp>
        <p:nvSpPr>
          <p:cNvPr id="13926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D016A-F6B7-C74A-B4B5-1D9FAB3753B1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851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Sample Database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161797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2027DD-2E7D-3A45-96D4-47B95BBE02FE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029478"/>
              </p:ext>
            </p:extLst>
          </p:nvPr>
        </p:nvGraphicFramePr>
        <p:xfrm>
          <a:off x="3065120" y="952500"/>
          <a:ext cx="2720223" cy="3401612"/>
        </p:xfrm>
        <a:graphic>
          <a:graphicData uri="http://schemas.openxmlformats.org/drawingml/2006/table">
            <a:tbl>
              <a:tblPr/>
              <a:tblGrid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1790"/>
              </p:ext>
            </p:extLst>
          </p:nvPr>
        </p:nvGraphicFramePr>
        <p:xfrm>
          <a:off x="152400" y="952500"/>
          <a:ext cx="2666711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34208"/>
              </p:ext>
            </p:extLst>
          </p:nvPr>
        </p:nvGraphicFramePr>
        <p:xfrm>
          <a:off x="6031353" y="952500"/>
          <a:ext cx="3112647" cy="1886640"/>
        </p:xfrm>
        <a:graphic>
          <a:graphicData uri="http://schemas.openxmlformats.org/drawingml/2006/table">
            <a:tbl>
              <a:tblPr/>
              <a:tblGrid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39713" y="4392213"/>
            <a:ext cx="8675687" cy="2008588"/>
          </a:xfrm>
        </p:spPr>
        <p:txBody>
          <a:bodyPr/>
          <a:lstStyle/>
          <a:p>
            <a:pPr marL="457200" indent="-457200"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eriod" startAt="16"/>
            </a:pPr>
            <a:r>
              <a:rPr lang="en-CA" altLang="zh-CN" sz="2400" dirty="0" smtClean="0">
                <a:ea typeface="宋体" charset="-122"/>
              </a:rPr>
              <a:t>List </a:t>
            </a:r>
            <a:r>
              <a:rPr lang="en-CA" altLang="zh-CN" sz="2400" dirty="0">
                <a:ea typeface="宋体" charset="-122"/>
              </a:rPr>
              <a:t>the student names for students taking all courses that </a:t>
            </a:r>
            <a:r>
              <a:rPr lang="en-CA" altLang="zh-CN" sz="2400" dirty="0" smtClean="0">
                <a:ea typeface="宋体" charset="-122"/>
              </a:rPr>
              <a:t>Kate takes</a:t>
            </a:r>
          </a:p>
          <a:p>
            <a:pPr marL="457200" indent="-457200"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eriod" startAt="16"/>
            </a:pPr>
            <a:r>
              <a:rPr lang="en-CA" altLang="en-US" sz="2400" dirty="0" smtClean="0"/>
              <a:t>List </a:t>
            </a:r>
            <a:r>
              <a:rPr lang="en-CA" altLang="en-US" sz="2400" dirty="0"/>
              <a:t>the student names for students taking only the courses that Kate takes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CA" altLang="en-US" sz="2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2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OUTER JOIN in SQL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500" y="898525"/>
            <a:ext cx="8763000" cy="55022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LEFT OUTER JOIN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RIGHT OUTER JOIN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FULL OUTER JOIN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NATURAL LEFT OUTER JOIN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NATURAL LRIGHT OUTER JOIN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NATURAL FULL OUTER JOIN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/>
            </a:r>
            <a:br>
              <a:rPr lang="en-US" altLang="zh-CN" dirty="0">
                <a:latin typeface="Arial" charset="0"/>
                <a:ea typeface="宋体" charset="-122"/>
              </a:rPr>
            </a:b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14131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06731C-34F7-4042-B585-90068EF8C502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23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LEFT OUTER JOIN in SQL</a:t>
            </a:r>
          </a:p>
        </p:txBody>
      </p:sp>
      <p:sp>
        <p:nvSpPr>
          <p:cNvPr id="14336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2900363"/>
            <a:ext cx="9144000" cy="928687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FROM    student LEFT OUTER JOIN grade USING (S#);</a:t>
            </a:r>
          </a:p>
        </p:txBody>
      </p:sp>
      <p:sp>
        <p:nvSpPr>
          <p:cNvPr id="14336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740BE7-7D4E-A241-BEE9-C0E6764539A2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57330"/>
              </p:ext>
            </p:extLst>
          </p:nvPr>
        </p:nvGraphicFramePr>
        <p:xfrm>
          <a:off x="266700" y="4038600"/>
          <a:ext cx="5753100" cy="19050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433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RIGHT OUTER JOIN in SQL</a:t>
            </a:r>
          </a:p>
        </p:txBody>
      </p:sp>
      <p:sp>
        <p:nvSpPr>
          <p:cNvPr id="14541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2900363"/>
            <a:ext cx="8458200" cy="92868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zh-CN" sz="2400">
                <a:solidFill>
                  <a:srgbClr val="800000"/>
                </a:solidFill>
                <a:latin typeface="Arial" charset="0"/>
                <a:ea typeface="宋体" charset="-122"/>
              </a:rPr>
              <a:t>SELECT  *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>
                <a:solidFill>
                  <a:srgbClr val="800000"/>
                </a:solidFill>
                <a:latin typeface="Arial" charset="0"/>
                <a:ea typeface="宋体" charset="-122"/>
              </a:rPr>
              <a:t>FROM    grade RIGHT OUTER JOIN course USING (C#);</a:t>
            </a:r>
          </a:p>
        </p:txBody>
      </p:sp>
      <p:sp>
        <p:nvSpPr>
          <p:cNvPr id="14541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7DFFAD-48EE-1540-9E5E-1D6771D41478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35996"/>
              </p:ext>
            </p:extLst>
          </p:nvPr>
        </p:nvGraphicFramePr>
        <p:xfrm>
          <a:off x="266700" y="4038600"/>
          <a:ext cx="6235700" cy="1905000"/>
        </p:xfrm>
        <a:graphic>
          <a:graphicData uri="http://schemas.openxmlformats.org/drawingml/2006/table">
            <a:tbl>
              <a:tblPr/>
              <a:tblGrid>
                <a:gridCol w="800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7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9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99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83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FULL OUTER JOIN in SQL</a:t>
            </a:r>
          </a:p>
        </p:txBody>
      </p:sp>
      <p:sp>
        <p:nvSpPr>
          <p:cNvPr id="14745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2900363"/>
            <a:ext cx="9144000" cy="1357312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FROM    	student FULL OUTER JOIN grade USING (S#)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              	FULL OUTER JOIN course using (C#);</a:t>
            </a:r>
          </a:p>
        </p:txBody>
      </p:sp>
      <p:sp>
        <p:nvSpPr>
          <p:cNvPr id="14746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4FDDC0-4835-804D-BAF5-93C3C59E174A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97945"/>
              </p:ext>
            </p:extLst>
          </p:nvPr>
        </p:nvGraphicFramePr>
        <p:xfrm>
          <a:off x="234950" y="4191000"/>
          <a:ext cx="8675688" cy="2184090"/>
        </p:xfrm>
        <a:graphic>
          <a:graphicData uri="http://schemas.openxmlformats.org/drawingml/2006/table">
            <a:tbl>
              <a:tblPr/>
              <a:tblGrid>
                <a:gridCol w="792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1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8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46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95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22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922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743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049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4015"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015"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015"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015"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015"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015"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134" marR="12134" marT="121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58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588"/>
            <a:ext cx="9144000" cy="8397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NATURAL LEFT OUTER JOIN in SQL</a:t>
            </a:r>
          </a:p>
        </p:txBody>
      </p:sp>
      <p:sp>
        <p:nvSpPr>
          <p:cNvPr id="14950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2900363"/>
            <a:ext cx="9144000" cy="928687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FROM    	student NATURAL LEFT OUTER JOIN grade;</a:t>
            </a:r>
          </a:p>
        </p:txBody>
      </p:sp>
      <p:sp>
        <p:nvSpPr>
          <p:cNvPr id="149509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F2DC6-5759-CE47-8DD8-B45836763EDD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02272"/>
              </p:ext>
            </p:extLst>
          </p:nvPr>
        </p:nvGraphicFramePr>
        <p:xfrm>
          <a:off x="304800" y="4114800"/>
          <a:ext cx="4953000" cy="19050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36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838201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NATURAL RIGHT OUTER JOIN in SQL</a:t>
            </a:r>
          </a:p>
        </p:txBody>
      </p:sp>
      <p:sp>
        <p:nvSpPr>
          <p:cNvPr id="15155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2900363"/>
            <a:ext cx="9144000" cy="928687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>SELECT  *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>FROM </a:t>
            </a:r>
            <a:r>
              <a:rPr lang="en-CA" altLang="zh-CN" dirty="0" smtClean="0">
                <a:latin typeface="Arial" charset="0"/>
                <a:ea typeface="宋体" charset="-122"/>
              </a:rPr>
              <a:t>grade </a:t>
            </a:r>
            <a:r>
              <a:rPr lang="en-CA" altLang="zh-CN" dirty="0">
                <a:latin typeface="Arial" charset="0"/>
                <a:ea typeface="宋体" charset="-122"/>
              </a:rPr>
              <a:t>NATURAL RIGHT OUTER JOIN course;</a:t>
            </a:r>
          </a:p>
        </p:txBody>
      </p:sp>
      <p:sp>
        <p:nvSpPr>
          <p:cNvPr id="151557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6E9F7B-B2FE-F344-8347-F17B8AD4071D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48375"/>
              </p:ext>
            </p:extLst>
          </p:nvPr>
        </p:nvGraphicFramePr>
        <p:xfrm>
          <a:off x="266700" y="4038600"/>
          <a:ext cx="5168899" cy="1905000"/>
        </p:xfrm>
        <a:graphic>
          <a:graphicData uri="http://schemas.openxmlformats.org/drawingml/2006/table">
            <a:tbl>
              <a:tblPr/>
              <a:tblGrid>
                <a:gridCol w="801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95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95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0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85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23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NATURAL FULL OUTER JOIN in SQL</a:t>
            </a:r>
          </a:p>
        </p:txBody>
      </p:sp>
      <p:sp>
        <p:nvSpPr>
          <p:cNvPr id="15360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85750" y="2900363"/>
            <a:ext cx="8286750" cy="1214437"/>
          </a:xfrm>
        </p:spPr>
        <p:txBody>
          <a:bodyPr/>
          <a:lstStyle/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SELECT  *</a:t>
            </a:r>
          </a:p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FROM      student NATURAL FULL OUTER JOIN grade </a:t>
            </a:r>
          </a:p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                 NATURAL FULL OUTER JOIN course;</a:t>
            </a:r>
          </a:p>
        </p:txBody>
      </p:sp>
      <p:sp>
        <p:nvSpPr>
          <p:cNvPr id="15360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89B4B-9687-8548-974A-05574F7096BF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17989"/>
              </p:ext>
            </p:extLst>
          </p:nvPr>
        </p:nvGraphicFramePr>
        <p:xfrm>
          <a:off x="296047" y="4141198"/>
          <a:ext cx="7213601" cy="2286000"/>
        </p:xfrm>
        <a:graphic>
          <a:graphicData uri="http://schemas.openxmlformats.org/drawingml/2006/table">
            <a:tbl>
              <a:tblPr/>
              <a:tblGrid>
                <a:gridCol w="829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86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86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92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77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17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TIMES in </a:t>
            </a:r>
            <a:r>
              <a:rPr lang="en-US" altLang="zh-CN" dirty="0">
                <a:latin typeface="Arial" charset="0"/>
                <a:ea typeface="宋体" charset="-122"/>
              </a:rPr>
              <a:t>SQL</a:t>
            </a:r>
          </a:p>
        </p:txBody>
      </p:sp>
      <p:sp>
        <p:nvSpPr>
          <p:cNvPr id="15360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85750" y="2900363"/>
            <a:ext cx="8286750" cy="1214437"/>
          </a:xfrm>
        </p:spPr>
        <p:txBody>
          <a:bodyPr/>
          <a:lstStyle/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SELECT  </a:t>
            </a:r>
            <a:r>
              <a:rPr lang="en-CA" altLang="zh-CN" sz="2400" dirty="0" err="1" smtClean="0">
                <a:latin typeface="Arial" charset="0"/>
                <a:ea typeface="宋体" charset="-122"/>
              </a:rPr>
              <a:t>S.sname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, </a:t>
            </a:r>
            <a:r>
              <a:rPr lang="en-CA" altLang="zh-CN" sz="2400" dirty="0" err="1" smtClean="0">
                <a:latin typeface="Arial" charset="0"/>
                <a:ea typeface="宋体" charset="-122"/>
              </a:rPr>
              <a:t>C.cname</a:t>
            </a:r>
            <a:endParaRPr lang="en-CA" altLang="zh-CN" sz="2400" dirty="0">
              <a:latin typeface="Arial" charset="0"/>
              <a:ea typeface="宋体" charset="-122"/>
            </a:endParaRPr>
          </a:p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FROM      student 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S CROSS JOIN course C;</a:t>
            </a:r>
          </a:p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endParaRPr lang="en-CA" altLang="zh-CN" sz="2400" dirty="0">
              <a:latin typeface="Arial" charset="0"/>
              <a:ea typeface="宋体" charset="-122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SELECT  </a:t>
            </a:r>
            <a:r>
              <a:rPr lang="en-CA" altLang="zh-CN" sz="2400" dirty="0" err="1">
                <a:latin typeface="Arial" charset="0"/>
                <a:ea typeface="宋体" charset="-122"/>
              </a:rPr>
              <a:t>S.sname</a:t>
            </a:r>
            <a:r>
              <a:rPr lang="en-CA" altLang="zh-CN" sz="2400" dirty="0">
                <a:latin typeface="Arial" charset="0"/>
                <a:ea typeface="宋体" charset="-122"/>
              </a:rPr>
              <a:t>, </a:t>
            </a:r>
            <a:r>
              <a:rPr lang="en-CA" altLang="zh-CN" sz="2400" dirty="0" err="1">
                <a:latin typeface="Arial" charset="0"/>
                <a:ea typeface="宋体" charset="-122"/>
              </a:rPr>
              <a:t>C.cname</a:t>
            </a:r>
            <a:endParaRPr lang="en-CA" altLang="zh-CN" sz="2400" dirty="0">
              <a:latin typeface="Arial" charset="0"/>
              <a:ea typeface="宋体" charset="-122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FROM     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student S CROSS </a:t>
            </a:r>
            <a:r>
              <a:rPr lang="en-CA" altLang="zh-CN" sz="2400" dirty="0">
                <a:latin typeface="Arial" charset="0"/>
                <a:ea typeface="宋体" charset="-122"/>
              </a:rPr>
              <a:t>JOIN 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course C</a:t>
            </a: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CA" altLang="zh-CN" sz="2400" dirty="0" smtClean="0">
                <a:latin typeface="Arial" charset="0"/>
                <a:ea typeface="宋体" charset="-122"/>
              </a:rPr>
              <a:t>WHERE  NOT EXISTS</a:t>
            </a: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	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(   SELECT	* </a:t>
            </a: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CA" altLang="zh-CN" sz="2400" dirty="0" smtClean="0">
                <a:latin typeface="Arial" charset="0"/>
                <a:ea typeface="宋体" charset="-122"/>
              </a:rPr>
              <a:t>	    FROM 	grade G</a:t>
            </a: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	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    WHERE	S.S# = G.S# and G.C# = C.C#);</a:t>
            </a:r>
            <a:endParaRPr lang="en-CA" altLang="zh-CN" sz="2400" dirty="0">
              <a:latin typeface="Arial" charset="0"/>
              <a:ea typeface="宋体" charset="-122"/>
            </a:endParaRPr>
          </a:p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endParaRPr lang="en-CA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15360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89B4B-9687-8548-974A-05574F7096BF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83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ARITHMETIC OPERATIONS</a:t>
            </a:r>
          </a:p>
        </p:txBody>
      </p:sp>
      <p:sp>
        <p:nvSpPr>
          <p:cNvPr id="15565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5784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The standard arithmetic operators </a:t>
            </a:r>
            <a:r>
              <a:rPr lang="en-US" altLang="zh-CN" b="1" dirty="0">
                <a:latin typeface="Arial" charset="0"/>
                <a:ea typeface="宋体" charset="-122"/>
              </a:rPr>
              <a:t>'+', '-'. '*', and '/'</a:t>
            </a:r>
            <a:r>
              <a:rPr lang="en-US" altLang="zh-CN" dirty="0">
                <a:latin typeface="Arial" charset="0"/>
                <a:ea typeface="宋体" charset="-122"/>
              </a:rPr>
              <a:t> (for addition, subtraction, multiplication, and division, respectively) can be applied to numeric values in an   </a:t>
            </a:r>
            <a:r>
              <a:rPr lang="en-US" altLang="zh-CN" dirty="0">
                <a:solidFill>
                  <a:srgbClr val="990033"/>
                </a:solidFill>
                <a:latin typeface="Arial" charset="0"/>
                <a:ea typeface="宋体" charset="-122"/>
              </a:rPr>
              <a:t>SQL query result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Show the effect of giving every student in CS305 10% mark increase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SELECT S#, C#, 1.1*Mark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FROM	 grade 	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WHERE	 c#= 'CS305';</a:t>
            </a:r>
          </a:p>
        </p:txBody>
      </p:sp>
      <p:sp>
        <p:nvSpPr>
          <p:cNvPr id="15565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5D815-2607-EA4F-AFFF-A91E3A2DF14D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5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39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SQL Query Language</a:t>
            </a:r>
            <a:endParaRPr 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52400" y="1143000"/>
            <a:ext cx="8915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SELECT [DISTINCT] items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US" altLang="zh-CN" sz="2400" kern="0" dirty="0" smtClean="0">
                <a:ea typeface="宋体" charset="-122"/>
              </a:rPr>
              <a:t>attribute names whose values are to be retrieved by the query</a:t>
            </a:r>
            <a:endParaRPr lang="en-CA" altLang="zh-CN" sz="2400" b="1" kern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FROM tables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US" altLang="zh-CN" kern="0" dirty="0" smtClean="0">
                <a:ea typeface="宋体" charset="-122"/>
              </a:rPr>
              <a:t> </a:t>
            </a:r>
            <a:r>
              <a:rPr lang="en-US" altLang="zh-CN" sz="2400" kern="0" dirty="0" smtClean="0">
                <a:ea typeface="宋体" charset="-122"/>
              </a:rPr>
              <a:t>list of the relation names required to process the query</a:t>
            </a:r>
            <a:endParaRPr lang="en-CA" altLang="zh-CN" sz="2400" b="1" kern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[WHERE  conditions]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conditions on tuples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[GROUP BY columns]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for min, max, count, total, average on groups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[HAVING condition]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conditions on grouping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[ORDER BY columns]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sorting the result  DESC|ASC </a:t>
            </a:r>
            <a:endParaRPr lang="en-CA" altLang="zh-CN" sz="24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950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4156" y="990600"/>
            <a:ext cx="8675687" cy="3980859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400" dirty="0" smtClean="0">
                <a:ea typeface="宋体" charset="-122"/>
              </a:rPr>
              <a:t>16. </a:t>
            </a:r>
            <a:r>
              <a:rPr lang="en-CA" altLang="zh-CN" sz="2400" dirty="0">
                <a:ea typeface="宋体" charset="-122"/>
              </a:rPr>
              <a:t>List the student names for students taking all courses that </a:t>
            </a:r>
            <a:r>
              <a:rPr lang="en-CA" altLang="zh-CN" sz="2400" dirty="0" smtClean="0">
                <a:ea typeface="宋体" charset="-122"/>
              </a:rPr>
              <a:t>Kate </a:t>
            </a:r>
            <a:r>
              <a:rPr lang="en-CA" altLang="zh-CN" sz="2400" dirty="0">
                <a:ea typeface="宋体" charset="-122"/>
              </a:rPr>
              <a:t>takes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zh-CN" sz="2400" dirty="0"/>
              <a:t> </a:t>
            </a:r>
            <a:r>
              <a:rPr lang="en-CA" altLang="zh-CN" sz="2200" dirty="0" smtClean="0"/>
              <a:t>{S1.sname </a:t>
            </a:r>
            <a:r>
              <a:rPr lang="en-CA" altLang="zh-CN" sz="2200" dirty="0"/>
              <a:t>| </a:t>
            </a:r>
            <a:r>
              <a:rPr lang="en-CA" altLang="zh-CN" sz="2200" dirty="0" smtClean="0"/>
              <a:t>S1 </a:t>
            </a:r>
            <a:r>
              <a:rPr lang="en-CA" altLang="zh-CN" sz="2200" dirty="0"/>
              <a:t>in student and </a:t>
            </a:r>
            <a:r>
              <a:rPr lang="en-CA" altLang="zh-CN" sz="2200" dirty="0" smtClean="0"/>
              <a:t>S1.sname </a:t>
            </a:r>
            <a:r>
              <a:rPr lang="en-CA" altLang="zh-CN" sz="2200" dirty="0"/>
              <a:t>!= </a:t>
            </a:r>
            <a:r>
              <a:rPr lang="en-CA" altLang="en-US" sz="2200" dirty="0" smtClean="0"/>
              <a:t>'</a:t>
            </a:r>
            <a:r>
              <a:rPr lang="en-CA" altLang="zh-CN" sz="2200" dirty="0" smtClean="0"/>
              <a:t>Kate</a:t>
            </a:r>
            <a:r>
              <a:rPr lang="en-CA" altLang="en-US" sz="2200" dirty="0"/>
              <a:t>'</a:t>
            </a:r>
            <a:r>
              <a:rPr lang="en-CA" altLang="zh-CN" sz="2200" dirty="0" smtClean="0"/>
              <a:t> </a:t>
            </a:r>
            <a:r>
              <a:rPr lang="en-CA" altLang="zh-CN" sz="2200" dirty="0"/>
              <a:t>and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zh-CN" sz="2200" dirty="0"/>
              <a:t>	(</a:t>
            </a:r>
            <a:r>
              <a:rPr lang="en-CA" altLang="en-US" sz="2200" dirty="0"/>
              <a:t>exists S in student)(</a:t>
            </a:r>
            <a:r>
              <a:rPr lang="en-CA" altLang="en-US" sz="2200" dirty="0" err="1"/>
              <a:t>S.sname</a:t>
            </a:r>
            <a:r>
              <a:rPr lang="en-CA" altLang="en-US" sz="2200" dirty="0"/>
              <a:t> = 'Kate' and</a:t>
            </a:r>
            <a:endParaRPr lang="en-CA" altLang="zh-CN" sz="2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800000"/>
                </a:solidFill>
              </a:rPr>
              <a:t>    (</a:t>
            </a:r>
            <a:r>
              <a:rPr lang="en-CA" altLang="zh-CN" sz="2200" b="1" dirty="0" err="1">
                <a:solidFill>
                  <a:srgbClr val="800000"/>
                </a:solidFill>
              </a:rPr>
              <a:t>forall</a:t>
            </a:r>
            <a:r>
              <a:rPr lang="en-CA" altLang="zh-CN" sz="2200" dirty="0">
                <a:solidFill>
                  <a:srgbClr val="800000"/>
                </a:solidFill>
              </a:rPr>
              <a:t> C in </a:t>
            </a:r>
            <a:r>
              <a:rPr lang="en-CA" altLang="zh-CN" sz="2200" dirty="0" smtClean="0">
                <a:solidFill>
                  <a:srgbClr val="800000"/>
                </a:solidFill>
              </a:rPr>
              <a:t>course</a:t>
            </a:r>
            <a:endParaRPr lang="en-CA" altLang="zh-CN" sz="22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 smtClean="0">
                <a:solidFill>
                  <a:srgbClr val="800000"/>
                </a:solidFill>
              </a:rPr>
              <a:t>    (</a:t>
            </a:r>
            <a:r>
              <a:rPr lang="en-CA" altLang="en-US" sz="2200" b="1" dirty="0">
                <a:solidFill>
                  <a:srgbClr val="800000"/>
                </a:solidFill>
              </a:rPr>
              <a:t>exists</a:t>
            </a:r>
            <a:r>
              <a:rPr lang="en-CA" altLang="en-US" sz="2200" dirty="0">
                <a:solidFill>
                  <a:srgbClr val="800000"/>
                </a:solidFill>
              </a:rPr>
              <a:t> G in grade, </a:t>
            </a:r>
            <a:r>
              <a:rPr lang="en-CA" altLang="en-US" sz="2200" dirty="0" smtClean="0">
                <a:solidFill>
                  <a:srgbClr val="800000"/>
                </a:solidFill>
              </a:rPr>
              <a:t>G1 </a:t>
            </a:r>
            <a:r>
              <a:rPr lang="en-CA" altLang="en-US" sz="2200" dirty="0">
                <a:solidFill>
                  <a:srgbClr val="800000"/>
                </a:solidFill>
              </a:rPr>
              <a:t>in Grade 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(S.S#=G.S# and G.C#=C.C# and </a:t>
            </a:r>
            <a:r>
              <a:rPr lang="en-CA" altLang="en-US" sz="2200" dirty="0" smtClean="0">
                <a:solidFill>
                  <a:srgbClr val="800000"/>
                </a:solidFill>
              </a:rPr>
              <a:t>S1.S</a:t>
            </a:r>
            <a:r>
              <a:rPr lang="en-CA" altLang="en-US" sz="2200" dirty="0">
                <a:solidFill>
                  <a:srgbClr val="800000"/>
                </a:solidFill>
              </a:rPr>
              <a:t>#=</a:t>
            </a:r>
            <a:r>
              <a:rPr lang="en-CA" altLang="en-US" sz="2200" dirty="0" smtClean="0">
                <a:solidFill>
                  <a:srgbClr val="800000"/>
                </a:solidFill>
              </a:rPr>
              <a:t>G1.S</a:t>
            </a:r>
            <a:r>
              <a:rPr lang="en-CA" altLang="en-US" sz="2200" dirty="0">
                <a:solidFill>
                  <a:srgbClr val="800000"/>
                </a:solidFill>
              </a:rPr>
              <a:t># and </a:t>
            </a:r>
            <a:r>
              <a:rPr lang="en-CA" altLang="en-US" sz="2200" dirty="0" smtClean="0">
                <a:solidFill>
                  <a:srgbClr val="800000"/>
                </a:solidFill>
              </a:rPr>
              <a:t>G1.C</a:t>
            </a:r>
            <a:r>
              <a:rPr lang="en-CA" altLang="en-US" sz="2200" dirty="0">
                <a:solidFill>
                  <a:srgbClr val="800000"/>
                </a:solidFill>
              </a:rPr>
              <a:t>#=C.C#)</a:t>
            </a:r>
            <a:endParaRPr lang="en-US" sz="22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</a:t>
            </a:r>
            <a:r>
              <a:rPr lang="en-CA" altLang="en-US" sz="2200" dirty="0" smtClean="0">
                <a:solidFill>
                  <a:srgbClr val="800000"/>
                </a:solidFill>
              </a:rPr>
              <a:t> 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or</a:t>
            </a:r>
            <a:r>
              <a:rPr lang="en-CA" altLang="en-US" sz="2200" dirty="0">
                <a:solidFill>
                  <a:srgbClr val="8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(</a:t>
            </a:r>
            <a:r>
              <a:rPr lang="en-CA" altLang="en-US" sz="2200" b="1" dirty="0">
                <a:solidFill>
                  <a:srgbClr val="800000"/>
                </a:solidFill>
              </a:rPr>
              <a:t>not exists </a:t>
            </a:r>
            <a:r>
              <a:rPr lang="en-CA" altLang="en-US" sz="2200" dirty="0">
                <a:solidFill>
                  <a:srgbClr val="800000"/>
                </a:solidFill>
              </a:rPr>
              <a:t>G in grade)(S.S#=G.S# and G.C#=C.C#))}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49600" y="2514600"/>
            <a:ext cx="58674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200" dirty="0" smtClean="0">
                <a:solidFill>
                  <a:srgbClr val="00B0F0"/>
                </a:solidFill>
              </a:rPr>
              <a:t>S1 </a:t>
            </a:r>
            <a:r>
              <a:rPr lang="en-CA" altLang="en-US" sz="2200" dirty="0">
                <a:solidFill>
                  <a:srgbClr val="00B0F0"/>
                </a:solidFill>
              </a:rPr>
              <a:t>for </a:t>
            </a:r>
            <a:r>
              <a:rPr lang="en-CA" altLang="en-US" sz="2200" dirty="0" err="1" smtClean="0">
                <a:solidFill>
                  <a:srgbClr val="00B0F0"/>
                </a:solidFill>
              </a:rPr>
              <a:t>seeked</a:t>
            </a:r>
            <a:r>
              <a:rPr lang="en-CA" altLang="en-US" sz="2200" dirty="0" smtClean="0">
                <a:solidFill>
                  <a:srgbClr val="00B0F0"/>
                </a:solidFill>
              </a:rPr>
              <a:t> students and </a:t>
            </a:r>
            <a:r>
              <a:rPr lang="en-CA" altLang="en-US" sz="2200" dirty="0">
                <a:solidFill>
                  <a:srgbClr val="00B0F0"/>
                </a:solidFill>
              </a:rPr>
              <a:t>S is for Kate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9600" y="3692295"/>
            <a:ext cx="46465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200" dirty="0" smtClean="0">
                <a:solidFill>
                  <a:srgbClr val="00B0F0"/>
                </a:solidFill>
              </a:rPr>
              <a:t>If Kate takes it, then S’ also takes it 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600" y="4406965"/>
            <a:ext cx="28376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200" dirty="0" smtClean="0">
                <a:solidFill>
                  <a:srgbClr val="00B0F0"/>
                </a:solidFill>
              </a:rPr>
              <a:t>Kate does not takes </a:t>
            </a: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53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Used to summarize information from multiple tuples into a single-tuple summary</a:t>
            </a:r>
          </a:p>
          <a:p>
            <a:r>
              <a:rPr lang="en-US" altLang="en-US" dirty="0">
                <a:ea typeface="MS PGothic" charset="-128"/>
              </a:rPr>
              <a:t>Built-in aggregate functions </a:t>
            </a:r>
          </a:p>
          <a:p>
            <a:pPr lvl="1"/>
            <a:r>
              <a:rPr lang="en-US" altLang="en-US" b="1" dirty="0">
                <a:latin typeface="Courier New" charset="0"/>
                <a:ea typeface="MS PGothic" charset="-128"/>
              </a:rPr>
              <a:t>COUNT</a:t>
            </a:r>
            <a:r>
              <a:rPr lang="en-US" altLang="en-US" i="1" dirty="0">
                <a:ea typeface="MS PGothic" charset="-128"/>
              </a:rPr>
              <a:t>,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b="1" dirty="0">
                <a:latin typeface="Courier New" charset="0"/>
                <a:ea typeface="MS PGothic" charset="-128"/>
              </a:rPr>
              <a:t>SUM</a:t>
            </a:r>
            <a:r>
              <a:rPr lang="en-US" altLang="en-US" dirty="0">
                <a:ea typeface="MS PGothic" charset="-128"/>
              </a:rPr>
              <a:t>, </a:t>
            </a:r>
            <a:r>
              <a:rPr lang="en-US" altLang="en-US" b="1" dirty="0">
                <a:latin typeface="Courier New" charset="0"/>
                <a:ea typeface="MS PGothic" charset="-128"/>
              </a:rPr>
              <a:t>MAX</a:t>
            </a:r>
            <a:r>
              <a:rPr lang="en-US" altLang="en-US" dirty="0">
                <a:ea typeface="MS PGothic" charset="-128"/>
              </a:rPr>
              <a:t>, </a:t>
            </a:r>
            <a:r>
              <a:rPr lang="en-US" altLang="en-US" b="1" dirty="0">
                <a:latin typeface="Courier New" charset="0"/>
                <a:ea typeface="MS PGothic" charset="-128"/>
              </a:rPr>
              <a:t>MIN</a:t>
            </a:r>
            <a:r>
              <a:rPr lang="en-US" altLang="en-US" dirty="0">
                <a:ea typeface="MS PGothic" charset="-128"/>
              </a:rPr>
              <a:t>, and </a:t>
            </a:r>
            <a:r>
              <a:rPr lang="en-US" altLang="en-US" b="1" dirty="0">
                <a:latin typeface="Courier New" charset="0"/>
                <a:ea typeface="MS PGothic" charset="-128"/>
              </a:rPr>
              <a:t>AVG</a:t>
            </a:r>
          </a:p>
          <a:p>
            <a:r>
              <a:rPr lang="en-US" altLang="en-US" b="1" dirty="0">
                <a:ea typeface="MS PGothic" charset="-128"/>
              </a:rPr>
              <a:t>Grouping </a:t>
            </a:r>
          </a:p>
          <a:p>
            <a:pPr lvl="1"/>
            <a:r>
              <a:rPr lang="en-US" altLang="en-US" dirty="0">
                <a:ea typeface="MS PGothic" charset="-128"/>
              </a:rPr>
              <a:t>Create subgroups of tuples before summarizing</a:t>
            </a:r>
          </a:p>
          <a:p>
            <a:r>
              <a:rPr lang="en-US" altLang="en-US" dirty="0">
                <a:ea typeface="MS PGothic" charset="-128"/>
              </a:rPr>
              <a:t>To select entire groups, </a:t>
            </a:r>
            <a:r>
              <a:rPr lang="en-US" altLang="en-US" dirty="0">
                <a:latin typeface="Courier New" charset="0"/>
                <a:ea typeface="MS PGothic" charset="-128"/>
              </a:rPr>
              <a:t>HAVING</a:t>
            </a:r>
            <a:r>
              <a:rPr lang="en-US" altLang="en-US" dirty="0">
                <a:ea typeface="MS PGothic" charset="-128"/>
              </a:rPr>
              <a:t> clause is used</a:t>
            </a:r>
          </a:p>
          <a:p>
            <a:r>
              <a:rPr lang="en-US" altLang="en-US" dirty="0">
                <a:ea typeface="MS PGothic" charset="-128"/>
              </a:rPr>
              <a:t>Aggregate functions can be used in the </a:t>
            </a:r>
            <a:r>
              <a:rPr lang="en-US" altLang="en-US" dirty="0">
                <a:latin typeface="Courier New" charset="0"/>
                <a:ea typeface="MS PGothic" charset="-128"/>
              </a:rPr>
              <a:t>SELECT</a:t>
            </a:r>
            <a:r>
              <a:rPr lang="en-US" altLang="en-US" dirty="0">
                <a:ea typeface="MS PGothic" charset="-128"/>
              </a:rPr>
              <a:t> clause or in a </a:t>
            </a:r>
            <a:r>
              <a:rPr lang="en-US" altLang="en-US" dirty="0">
                <a:latin typeface="Courier New" charset="0"/>
                <a:ea typeface="MS PGothic" charset="-128"/>
              </a:rPr>
              <a:t>HAVING</a:t>
            </a:r>
            <a:r>
              <a:rPr lang="en-US" altLang="en-US" dirty="0">
                <a:ea typeface="MS PGothic" charset="-128"/>
              </a:rPr>
              <a:t> clause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Aggregate Functions in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91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73965"/>
            <a:ext cx="8675687" cy="3980859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Find the average mark of all </a:t>
            </a:r>
            <a:r>
              <a:rPr lang="en-US" altLang="zh-CN" sz="2400" dirty="0" smtClean="0"/>
              <a:t>courses</a:t>
            </a:r>
          </a:p>
          <a:p>
            <a:pPr eaLnBrk="1" hangingPunct="1"/>
            <a:r>
              <a:rPr lang="en-US" altLang="zh-CN" sz="2400" dirty="0" smtClean="0">
                <a:solidFill>
                  <a:srgbClr val="790033"/>
                </a:solidFill>
              </a:rPr>
              <a:t>select </a:t>
            </a:r>
            <a:r>
              <a:rPr lang="en-US" altLang="zh-CN" sz="2400" dirty="0" err="1" smtClean="0">
                <a:solidFill>
                  <a:srgbClr val="790033"/>
                </a:solidFill>
              </a:rPr>
              <a:t>avg</a:t>
            </a:r>
            <a:r>
              <a:rPr lang="en-US" altLang="zh-CN" sz="2400" dirty="0" smtClean="0">
                <a:solidFill>
                  <a:srgbClr val="790033"/>
                </a:solidFill>
              </a:rPr>
              <a:t>(mark)</a:t>
            </a:r>
          </a:p>
          <a:p>
            <a:pPr marL="0" indent="0" eaLnBrk="1" hangingPunct="1">
              <a:buNone/>
            </a:pPr>
            <a:r>
              <a:rPr lang="en-US" altLang="zh-CN" sz="2400" dirty="0" smtClean="0">
                <a:solidFill>
                  <a:srgbClr val="790033"/>
                </a:solidFill>
              </a:rPr>
              <a:t>    from grade;</a:t>
            </a:r>
          </a:p>
          <a:p>
            <a:pPr eaLnBrk="1" hangingPunct="1"/>
            <a:r>
              <a:rPr lang="en-US" altLang="zh-CN" sz="2400" dirty="0"/>
              <a:t>Find the maximum mark value </a:t>
            </a:r>
            <a:r>
              <a:rPr lang="en-US" altLang="zh-CN" sz="2400" dirty="0" smtClean="0"/>
              <a:t>for CS300</a:t>
            </a:r>
          </a:p>
          <a:p>
            <a:pPr eaLnBrk="1" hangingPunct="1"/>
            <a:r>
              <a:rPr lang="en-US" altLang="zh-CN" sz="2400" dirty="0">
                <a:solidFill>
                  <a:srgbClr val="790033"/>
                </a:solidFill>
              </a:rPr>
              <a:t>select </a:t>
            </a:r>
            <a:r>
              <a:rPr lang="en-US" altLang="zh-CN" sz="2400" dirty="0" smtClean="0">
                <a:solidFill>
                  <a:srgbClr val="790033"/>
                </a:solidFill>
              </a:rPr>
              <a:t>max(mark)</a:t>
            </a:r>
            <a:endParaRPr lang="en-US" altLang="zh-CN" sz="2400" dirty="0">
              <a:solidFill>
                <a:srgbClr val="790033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790033"/>
                </a:solidFill>
              </a:rPr>
              <a:t>    from </a:t>
            </a:r>
            <a:r>
              <a:rPr lang="en-US" altLang="zh-CN" sz="2400" dirty="0" smtClean="0">
                <a:solidFill>
                  <a:srgbClr val="790033"/>
                </a:solidFill>
              </a:rPr>
              <a:t>grade</a:t>
            </a:r>
          </a:p>
          <a:p>
            <a:pPr marL="0" indent="0" eaLnBrk="1" hangingPunct="1">
              <a:buNone/>
            </a:pPr>
            <a:r>
              <a:rPr lang="en-US" altLang="zh-CN" sz="2400" dirty="0" smtClean="0">
                <a:solidFill>
                  <a:srgbClr val="790033"/>
                </a:solidFill>
              </a:rPr>
              <a:t>    where C</a:t>
            </a:r>
            <a:r>
              <a:rPr lang="en-US" altLang="zh-CN" sz="2400" dirty="0">
                <a:solidFill>
                  <a:srgbClr val="790033"/>
                </a:solidFill>
              </a:rPr>
              <a:t>#=</a:t>
            </a:r>
            <a:r>
              <a:rPr lang="mr-IN" sz="2400" dirty="0">
                <a:solidFill>
                  <a:srgbClr val="790033"/>
                </a:solidFill>
              </a:rPr>
              <a:t>'CS300’</a:t>
            </a:r>
            <a:r>
              <a:rPr lang="en-US" sz="2400" dirty="0">
                <a:solidFill>
                  <a:srgbClr val="790033"/>
                </a:solidFill>
              </a:rPr>
              <a:t>;</a:t>
            </a:r>
            <a:endParaRPr lang="en-US" altLang="zh-CN" sz="2400" dirty="0">
              <a:solidFill>
                <a:srgbClr val="790033"/>
              </a:solidFill>
            </a:endParaRP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>
              <a:solidFill>
                <a:srgbClr val="79003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9003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900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Aggregate Functions in SQL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57670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87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73965"/>
            <a:ext cx="8675687" cy="3980859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Find the number of students and their average age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    select count(*), </a:t>
            </a:r>
            <a:r>
              <a:rPr lang="en-US" sz="2400" dirty="0" err="1" smtClean="0">
                <a:solidFill>
                  <a:srgbClr val="790033"/>
                </a:solidFill>
              </a:rPr>
              <a:t>avg</a:t>
            </a:r>
            <a:r>
              <a:rPr lang="en-US" sz="2400" dirty="0" smtClean="0">
                <a:solidFill>
                  <a:srgbClr val="790033"/>
                </a:solidFill>
              </a:rPr>
              <a:t>(age)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    from   student;</a:t>
            </a:r>
            <a:endParaRPr lang="en-US" sz="2400" dirty="0">
              <a:solidFill>
                <a:srgbClr val="7900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Aggregate Functions in SQL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57670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305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73965"/>
            <a:ext cx="8675687" cy="39808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zh-CN" sz="2400" dirty="0"/>
              <a:t>List the student number and the number of courses the student takes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    select S#, count(*)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   from   Grade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   group by S#;</a:t>
            </a:r>
            <a:endParaRPr lang="en-US" sz="2400" dirty="0">
              <a:solidFill>
                <a:srgbClr val="79003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900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43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Aggregate Functions in SQL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57670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00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73965"/>
            <a:ext cx="8675687" cy="39808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zh-CN" sz="2400" dirty="0"/>
              <a:t>List the student </a:t>
            </a:r>
            <a:r>
              <a:rPr lang="en-CA" altLang="zh-CN" sz="2400" dirty="0" smtClean="0"/>
              <a:t>names for students taking more than one course</a:t>
            </a:r>
            <a:endParaRPr lang="en-CA" altLang="zh-CN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    select </a:t>
            </a:r>
            <a:r>
              <a:rPr lang="en-US" sz="2400" dirty="0" err="1" smtClean="0">
                <a:solidFill>
                  <a:srgbClr val="790033"/>
                </a:solidFill>
              </a:rPr>
              <a:t>sname</a:t>
            </a:r>
            <a:endParaRPr lang="en-US" sz="2400" dirty="0" smtClean="0">
              <a:solidFill>
                <a:srgbClr val="790033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    </a:t>
            </a:r>
            <a:r>
              <a:rPr lang="en-US" sz="2400" dirty="0">
                <a:solidFill>
                  <a:srgbClr val="790033"/>
                </a:solidFill>
              </a:rPr>
              <a:t>from </a:t>
            </a:r>
            <a:r>
              <a:rPr lang="en-US" sz="2400" dirty="0" smtClean="0">
                <a:solidFill>
                  <a:srgbClr val="790033"/>
                </a:solidFill>
              </a:rPr>
              <a:t>  Student </a:t>
            </a:r>
            <a:r>
              <a:rPr lang="en-US" sz="2400" dirty="0">
                <a:solidFill>
                  <a:srgbClr val="790033"/>
                </a:solidFill>
              </a:rPr>
              <a:t>natural </a:t>
            </a:r>
            <a:r>
              <a:rPr lang="en-US" sz="2400" dirty="0" smtClean="0">
                <a:solidFill>
                  <a:srgbClr val="790033"/>
                </a:solidFill>
              </a:rPr>
              <a:t>Join Grade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   group by </a:t>
            </a:r>
            <a:r>
              <a:rPr lang="en-US" sz="2400" dirty="0" err="1" smtClean="0">
                <a:solidFill>
                  <a:srgbClr val="790033"/>
                </a:solidFill>
              </a:rPr>
              <a:t>sname</a:t>
            </a:r>
            <a:endParaRPr lang="en-US" sz="2400" dirty="0" smtClean="0">
              <a:solidFill>
                <a:srgbClr val="79003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   having count(*) &gt; 1;</a:t>
            </a:r>
            <a:endParaRPr lang="en-US" sz="2400" dirty="0">
              <a:solidFill>
                <a:srgbClr val="79003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900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44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Aggregate Functions in SQL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57670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4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73965"/>
            <a:ext cx="8675687" cy="39808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zh-CN" sz="2400" dirty="0"/>
              <a:t>List the </a:t>
            </a:r>
            <a:r>
              <a:rPr lang="en-CA" altLang="zh-CN" sz="2400" dirty="0" smtClean="0"/>
              <a:t>course names for courses with average mark more than 80</a:t>
            </a:r>
            <a:endParaRPr lang="en-CA" altLang="zh-CN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    select </a:t>
            </a:r>
            <a:r>
              <a:rPr lang="en-US" sz="2400" dirty="0" err="1" smtClean="0">
                <a:solidFill>
                  <a:srgbClr val="790033"/>
                </a:solidFill>
              </a:rPr>
              <a:t>cname</a:t>
            </a:r>
            <a:endParaRPr lang="en-US" sz="2400" dirty="0" smtClean="0">
              <a:solidFill>
                <a:srgbClr val="790033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    from   Course natural join Grade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    group by </a:t>
            </a:r>
            <a:r>
              <a:rPr lang="en-US" sz="2400" dirty="0" err="1" smtClean="0">
                <a:solidFill>
                  <a:srgbClr val="790033"/>
                </a:solidFill>
              </a:rPr>
              <a:t>cname</a:t>
            </a:r>
            <a:endParaRPr lang="en-US" sz="2400" dirty="0" smtClean="0">
              <a:solidFill>
                <a:srgbClr val="79003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   having </a:t>
            </a:r>
            <a:r>
              <a:rPr lang="en-US" sz="2400" dirty="0" err="1" smtClean="0">
                <a:solidFill>
                  <a:srgbClr val="790033"/>
                </a:solidFill>
              </a:rPr>
              <a:t>avg</a:t>
            </a:r>
            <a:r>
              <a:rPr lang="en-US" sz="2400" dirty="0" smtClean="0">
                <a:solidFill>
                  <a:srgbClr val="790033"/>
                </a:solidFill>
              </a:rPr>
              <a:t>(mark) &gt; 80;</a:t>
            </a:r>
            <a:endParaRPr lang="en-US" sz="2400" dirty="0">
              <a:solidFill>
                <a:srgbClr val="79003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900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45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Aggregate Functions in SQL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57670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ORDER BY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74725"/>
            <a:ext cx="8763000" cy="557847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The </a:t>
            </a:r>
            <a:r>
              <a:rPr lang="en-US" altLang="zh-CN" sz="2400" b="1" dirty="0">
                <a:latin typeface="Arial" charset="0"/>
                <a:ea typeface="宋体" charset="-122"/>
              </a:rPr>
              <a:t>ORDER BY</a:t>
            </a:r>
            <a:r>
              <a:rPr lang="en-US" altLang="zh-CN" sz="2400" dirty="0">
                <a:latin typeface="Arial" charset="0"/>
                <a:ea typeface="宋体" charset="-122"/>
              </a:rPr>
              <a:t> clause is used to sort the tuples in a query result based on the values of some attribute(s)</a:t>
            </a:r>
          </a:p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000" dirty="0">
                <a:latin typeface="Arial" charset="0"/>
                <a:ea typeface="宋体" charset="-122"/>
              </a:rPr>
              <a:t>     </a:t>
            </a:r>
            <a:r>
              <a:rPr lang="en-CA" altLang="zh-CN" sz="2400" dirty="0">
                <a:latin typeface="Arial" charset="0"/>
                <a:ea typeface="宋体" charset="-122"/>
              </a:rPr>
              <a:t>SELECT  *</a:t>
            </a:r>
          </a:p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    FROM     student NATURAL FULL OUTER JOIN grade </a:t>
            </a:r>
          </a:p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                     NATURAL FULL OUTER JOIN course</a:t>
            </a:r>
          </a:p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    ORDER BY </a:t>
            </a:r>
            <a:r>
              <a:rPr lang="en-CA" altLang="zh-CN" sz="2400" dirty="0" err="1"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latin typeface="Arial" charset="0"/>
                <a:ea typeface="宋体" charset="-122"/>
              </a:rPr>
              <a:t> ASC;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The default order is in ascending order of values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The keyword </a:t>
            </a:r>
            <a:r>
              <a:rPr lang="en-US" altLang="zh-CN" b="1" dirty="0">
                <a:latin typeface="Arial" charset="0"/>
                <a:ea typeface="宋体" charset="-122"/>
              </a:rPr>
              <a:t>DESC</a:t>
            </a:r>
            <a:r>
              <a:rPr lang="en-US" altLang="zh-CN" dirty="0">
                <a:latin typeface="Arial" charset="0"/>
                <a:ea typeface="宋体" charset="-122"/>
              </a:rPr>
              <a:t> is for a descending order;  the keyword </a:t>
            </a:r>
            <a:r>
              <a:rPr lang="en-US" altLang="zh-CN" b="1" dirty="0">
                <a:latin typeface="Arial" charset="0"/>
                <a:ea typeface="宋体" charset="-122"/>
              </a:rPr>
              <a:t>ASC</a:t>
            </a:r>
            <a:r>
              <a:rPr lang="en-US" altLang="zh-CN" dirty="0">
                <a:latin typeface="Arial" charset="0"/>
                <a:ea typeface="宋体" charset="-122"/>
              </a:rPr>
              <a:t> is for an ascending order, and   is the default</a:t>
            </a:r>
          </a:p>
          <a:p>
            <a:pPr marL="0" lvl="1" eaLnBrk="1" hangingPunct="1">
              <a:spcBef>
                <a:spcPct val="0"/>
              </a:spcBef>
              <a:buFont typeface="Wingdings" charset="2"/>
              <a:buNone/>
            </a:pPr>
            <a:endParaRPr lang="en-CA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157699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7E04CB-8F5E-324D-B49C-613C091E598F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22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7575"/>
            <a:ext cx="9067801" cy="5711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zh-CN" sz="2000" dirty="0" smtClean="0">
                <a:ea typeface="宋体" charset="-122"/>
              </a:rPr>
              <a:t>16. </a:t>
            </a:r>
            <a:r>
              <a:rPr lang="en-CA" altLang="zh-CN" sz="2000" dirty="0">
                <a:ea typeface="宋体" charset="-122"/>
              </a:rPr>
              <a:t>List the student names for students taking all courses that </a:t>
            </a:r>
            <a:r>
              <a:rPr lang="en-CA" altLang="zh-CN" sz="2000" dirty="0" smtClean="0">
                <a:ea typeface="宋体" charset="-122"/>
              </a:rPr>
              <a:t>Kate  </a:t>
            </a:r>
            <a:r>
              <a:rPr lang="en-CA" altLang="zh-CN" sz="2000" dirty="0">
                <a:ea typeface="宋体" charset="-122"/>
              </a:rPr>
              <a:t>takes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 smtClean="0">
                <a:solidFill>
                  <a:srgbClr val="800000"/>
                </a:solidFill>
              </a:rPr>
              <a:t>{S1.sname </a:t>
            </a:r>
            <a:r>
              <a:rPr lang="en-CA" altLang="en-US" sz="2200" dirty="0">
                <a:solidFill>
                  <a:srgbClr val="800000"/>
                </a:solidFill>
              </a:rPr>
              <a:t>| </a:t>
            </a:r>
            <a:r>
              <a:rPr lang="en-CA" altLang="en-US" sz="2200" dirty="0" smtClean="0">
                <a:solidFill>
                  <a:srgbClr val="800000"/>
                </a:solidFill>
              </a:rPr>
              <a:t>S1 </a:t>
            </a:r>
            <a:r>
              <a:rPr lang="en-CA" altLang="en-US" sz="2200" dirty="0">
                <a:solidFill>
                  <a:srgbClr val="800000"/>
                </a:solidFill>
              </a:rPr>
              <a:t>in student and </a:t>
            </a:r>
            <a:r>
              <a:rPr lang="en-CA" altLang="en-US" sz="2200" dirty="0" smtClean="0">
                <a:solidFill>
                  <a:srgbClr val="800000"/>
                </a:solidFill>
              </a:rPr>
              <a:t>S1.sname </a:t>
            </a:r>
            <a:r>
              <a:rPr lang="en-CA" altLang="en-US" sz="2200" dirty="0">
                <a:solidFill>
                  <a:srgbClr val="800000"/>
                </a:solidFill>
              </a:rPr>
              <a:t>!= 'Kate'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(exists S in student)(</a:t>
            </a:r>
            <a:r>
              <a:rPr lang="en-CA" altLang="en-US" sz="2200" dirty="0" err="1">
                <a:solidFill>
                  <a:srgbClr val="800000"/>
                </a:solidFill>
              </a:rPr>
              <a:t>S.sname</a:t>
            </a:r>
            <a:r>
              <a:rPr lang="en-CA" altLang="en-US" sz="2200" dirty="0">
                <a:solidFill>
                  <a:srgbClr val="800000"/>
                </a:solidFill>
              </a:rPr>
              <a:t> = 'Kate'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    </a:t>
            </a:r>
            <a:r>
              <a:rPr lang="en-CA" altLang="en-US" sz="2200" dirty="0" smtClean="0">
                <a:solidFill>
                  <a:srgbClr val="800000"/>
                </a:solidFill>
              </a:rPr>
              <a:t>(</a:t>
            </a:r>
            <a:r>
              <a:rPr lang="en-CA" altLang="en-US" sz="2200" b="1" dirty="0" err="1">
                <a:solidFill>
                  <a:srgbClr val="800000"/>
                </a:solidFill>
              </a:rPr>
              <a:t>forall</a:t>
            </a:r>
            <a:r>
              <a:rPr lang="en-CA" altLang="en-US" sz="2200" dirty="0">
                <a:solidFill>
                  <a:srgbClr val="80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(</a:t>
            </a:r>
            <a:r>
              <a:rPr lang="en-CA" altLang="en-US" sz="2200" b="1" dirty="0">
                <a:solidFill>
                  <a:srgbClr val="800000"/>
                </a:solidFill>
              </a:rPr>
              <a:t>exists</a:t>
            </a:r>
            <a:r>
              <a:rPr lang="en-CA" altLang="en-US" sz="2200" dirty="0">
                <a:solidFill>
                  <a:srgbClr val="800000"/>
                </a:solidFill>
              </a:rPr>
              <a:t> G in grade</a:t>
            </a:r>
            <a:r>
              <a:rPr lang="en-CA" altLang="en-US" sz="2200" dirty="0" smtClean="0">
                <a:solidFill>
                  <a:srgbClr val="800000"/>
                </a:solidFill>
              </a:rPr>
              <a:t>)(S.S</a:t>
            </a:r>
            <a:r>
              <a:rPr lang="en-CA" altLang="en-US" sz="2200" dirty="0">
                <a:solidFill>
                  <a:srgbClr val="800000"/>
                </a:solidFill>
              </a:rPr>
              <a:t>#=G.S# and G.C#=C.C</a:t>
            </a:r>
            <a:r>
              <a:rPr lang="en-CA" altLang="en-US" sz="2200" dirty="0" smtClean="0">
                <a:solidFill>
                  <a:srgbClr val="800000"/>
                </a:solidFill>
              </a:rPr>
              <a:t>#) and</a:t>
            </a:r>
            <a:endParaRPr lang="en-CA" altLang="en-US" sz="22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 smtClean="0">
                <a:solidFill>
                  <a:srgbClr val="800000"/>
                </a:solidFill>
              </a:rPr>
              <a:t>	(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exists </a:t>
            </a:r>
            <a:r>
              <a:rPr lang="en-CA" altLang="en-US" sz="2200" dirty="0" smtClean="0">
                <a:solidFill>
                  <a:srgbClr val="800000"/>
                </a:solidFill>
              </a:rPr>
              <a:t>G1 in grade)(S</a:t>
            </a:r>
            <a:r>
              <a:rPr lang="en-CA" altLang="en-US" sz="2200" dirty="0">
                <a:solidFill>
                  <a:srgbClr val="800000"/>
                </a:solidFill>
              </a:rPr>
              <a:t>1</a:t>
            </a:r>
            <a:r>
              <a:rPr lang="en-CA" altLang="en-US" sz="2200" dirty="0" smtClean="0">
                <a:solidFill>
                  <a:srgbClr val="800000"/>
                </a:solidFill>
              </a:rPr>
              <a:t>.S</a:t>
            </a:r>
            <a:r>
              <a:rPr lang="en-CA" altLang="en-US" sz="2200" dirty="0">
                <a:solidFill>
                  <a:srgbClr val="800000"/>
                </a:solidFill>
              </a:rPr>
              <a:t>#=</a:t>
            </a:r>
            <a:r>
              <a:rPr lang="en-CA" altLang="en-US" sz="2200" dirty="0" smtClean="0">
                <a:solidFill>
                  <a:srgbClr val="800000"/>
                </a:solidFill>
              </a:rPr>
              <a:t>G1.S</a:t>
            </a:r>
            <a:r>
              <a:rPr lang="en-CA" altLang="en-US" sz="2200" dirty="0">
                <a:solidFill>
                  <a:srgbClr val="800000"/>
                </a:solidFill>
              </a:rPr>
              <a:t># and G'.C#=C.C#))</a:t>
            </a:r>
            <a:endParaRPr lang="en-US" sz="22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</a:t>
            </a:r>
            <a:r>
              <a:rPr lang="en-CA" altLang="en-US" sz="2200" b="1" dirty="0">
                <a:solidFill>
                  <a:srgbClr val="800000"/>
                </a:solidFill>
              </a:rPr>
              <a:t>or</a:t>
            </a:r>
            <a:r>
              <a:rPr lang="en-CA" altLang="en-US" sz="2200" dirty="0">
                <a:solidFill>
                  <a:srgbClr val="8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</a:t>
            </a:r>
            <a:r>
              <a:rPr lang="en-CA" altLang="en-US" sz="2200" dirty="0" smtClean="0">
                <a:solidFill>
                  <a:srgbClr val="800000"/>
                </a:solidFill>
              </a:rPr>
              <a:t>(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not exists </a:t>
            </a:r>
            <a:r>
              <a:rPr lang="en-CA" altLang="en-US" sz="2200" dirty="0">
                <a:solidFill>
                  <a:srgbClr val="800000"/>
                </a:solidFill>
              </a:rPr>
              <a:t>G in grade)(S.S#=G.S# and G.C#=C.C#))}  </a:t>
            </a:r>
            <a:r>
              <a:rPr lang="en-CA" altLang="zh-CN" sz="2200" dirty="0" smtClean="0">
                <a:ea typeface="宋体" charset="-122"/>
              </a:rPr>
              <a:t>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200" dirty="0">
                <a:solidFill>
                  <a:srgbClr val="800000"/>
                </a:solidFill>
              </a:rPr>
              <a:t>{</a:t>
            </a:r>
            <a:r>
              <a:rPr lang="en-US" altLang="zh-CN" sz="2200" dirty="0" smtClean="0">
                <a:solidFill>
                  <a:srgbClr val="800000"/>
                </a:solidFill>
              </a:rPr>
              <a:t>S1.sname </a:t>
            </a:r>
            <a:r>
              <a:rPr lang="en-US" altLang="zh-CN" sz="2200" dirty="0">
                <a:solidFill>
                  <a:srgbClr val="800000"/>
                </a:solidFill>
              </a:rPr>
              <a:t>| </a:t>
            </a:r>
            <a:r>
              <a:rPr lang="en-US" altLang="zh-CN" sz="2200" dirty="0" smtClean="0">
                <a:solidFill>
                  <a:srgbClr val="800000"/>
                </a:solidFill>
              </a:rPr>
              <a:t>S1 </a:t>
            </a:r>
            <a:r>
              <a:rPr lang="en-US" altLang="zh-CN" sz="2200" dirty="0">
                <a:solidFill>
                  <a:srgbClr val="800000"/>
                </a:solidFill>
              </a:rPr>
              <a:t>in student and </a:t>
            </a:r>
            <a:r>
              <a:rPr lang="en-US" altLang="zh-CN" sz="2200" dirty="0" smtClean="0">
                <a:solidFill>
                  <a:srgbClr val="800000"/>
                </a:solidFill>
              </a:rPr>
              <a:t>S1.sname </a:t>
            </a:r>
            <a:r>
              <a:rPr lang="en-US" altLang="zh-CN" sz="2200" dirty="0">
                <a:solidFill>
                  <a:srgbClr val="800000"/>
                </a:solidFill>
              </a:rPr>
              <a:t>!= </a:t>
            </a:r>
            <a:r>
              <a:rPr lang="en-CA" altLang="en-US" sz="2200" dirty="0">
                <a:solidFill>
                  <a:srgbClr val="800000"/>
                </a:solidFill>
              </a:rPr>
              <a:t>'Kate'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(exists S in student)(</a:t>
            </a:r>
            <a:r>
              <a:rPr lang="en-CA" altLang="en-US" sz="2200" dirty="0" err="1">
                <a:solidFill>
                  <a:srgbClr val="800000"/>
                </a:solidFill>
              </a:rPr>
              <a:t>S.sname</a:t>
            </a:r>
            <a:r>
              <a:rPr lang="en-CA" altLang="en-US" sz="2200" dirty="0">
                <a:solidFill>
                  <a:srgbClr val="800000"/>
                </a:solidFill>
              </a:rPr>
              <a:t> = 'Kate' </a:t>
            </a:r>
            <a:r>
              <a:rPr lang="en-CA" altLang="en-US" sz="2200" dirty="0" smtClean="0">
                <a:solidFill>
                  <a:srgbClr val="80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800000"/>
                </a:solidFill>
              </a:rPr>
              <a:t> </a:t>
            </a:r>
            <a:r>
              <a:rPr lang="en-CA" altLang="zh-CN" sz="2200" dirty="0" smtClean="0">
                <a:solidFill>
                  <a:srgbClr val="800000"/>
                </a:solidFill>
              </a:rPr>
              <a:t>   (</a:t>
            </a:r>
            <a:r>
              <a:rPr lang="en-US" altLang="zh-CN" sz="2200" b="1" dirty="0" smtClean="0">
                <a:solidFill>
                  <a:srgbClr val="800000"/>
                </a:solidFill>
              </a:rPr>
              <a:t>not</a:t>
            </a:r>
            <a:r>
              <a:rPr lang="en-US" altLang="zh-CN" sz="2200" dirty="0" smtClean="0">
                <a:solidFill>
                  <a:srgbClr val="800000"/>
                </a:solidFill>
              </a:rPr>
              <a:t> </a:t>
            </a:r>
            <a:r>
              <a:rPr lang="en-US" altLang="zh-CN" sz="2200" b="1" dirty="0" smtClean="0">
                <a:solidFill>
                  <a:srgbClr val="800000"/>
                </a:solidFill>
              </a:rPr>
              <a:t>exists</a:t>
            </a:r>
            <a:r>
              <a:rPr lang="en-US" altLang="zh-CN" sz="2200" dirty="0" smtClean="0">
                <a:solidFill>
                  <a:srgbClr val="800000"/>
                </a:solidFill>
              </a:rPr>
              <a:t> </a:t>
            </a:r>
            <a:r>
              <a:rPr lang="en-US" altLang="zh-CN" sz="2200" dirty="0">
                <a:solidFill>
                  <a:srgbClr val="800000"/>
                </a:solidFill>
              </a:rPr>
              <a:t>C in course)(	</a:t>
            </a:r>
            <a:endParaRPr lang="en-US" altLang="zh-CN" sz="22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 smtClean="0">
                <a:solidFill>
                  <a:srgbClr val="800000"/>
                </a:solidFill>
              </a:rPr>
              <a:t>	(</a:t>
            </a:r>
            <a:r>
              <a:rPr lang="en-CA" altLang="en-US" sz="2200" b="1" dirty="0">
                <a:solidFill>
                  <a:srgbClr val="800000"/>
                </a:solidFill>
              </a:rPr>
              <a:t>not exists</a:t>
            </a:r>
            <a:r>
              <a:rPr lang="en-CA" altLang="en-US" sz="2200" dirty="0">
                <a:solidFill>
                  <a:srgbClr val="800000"/>
                </a:solidFill>
              </a:rPr>
              <a:t> G in </a:t>
            </a:r>
            <a:r>
              <a:rPr lang="en-CA" altLang="en-US" sz="2200" dirty="0" smtClean="0">
                <a:solidFill>
                  <a:srgbClr val="800000"/>
                </a:solidFill>
              </a:rPr>
              <a:t>grade) </a:t>
            </a:r>
            <a:r>
              <a:rPr lang="en-CA" altLang="en-US" sz="2200" dirty="0">
                <a:solidFill>
                  <a:srgbClr val="800000"/>
                </a:solidFill>
              </a:rPr>
              <a:t>(S.S#=G.S# and G.C#=C.C</a:t>
            </a:r>
            <a:r>
              <a:rPr lang="en-CA" altLang="en-US" sz="2200" dirty="0" smtClean="0">
                <a:solidFill>
                  <a:srgbClr val="800000"/>
                </a:solidFill>
              </a:rPr>
              <a:t>#) or</a:t>
            </a:r>
            <a:endParaRPr lang="en-CA" altLang="en-US" sz="22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</a:t>
            </a:r>
            <a:r>
              <a:rPr lang="en-CA" altLang="en-US" sz="2200" dirty="0" smtClean="0">
                <a:solidFill>
                  <a:srgbClr val="800000"/>
                </a:solidFill>
              </a:rPr>
              <a:t>(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not</a:t>
            </a:r>
            <a:r>
              <a:rPr lang="en-CA" altLang="en-US" sz="2200" dirty="0" smtClean="0">
                <a:solidFill>
                  <a:srgbClr val="800000"/>
                </a:solidFill>
              </a:rPr>
              <a:t> 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exists </a:t>
            </a:r>
            <a:r>
              <a:rPr lang="en-CA" altLang="en-US" sz="2200" dirty="0">
                <a:solidFill>
                  <a:srgbClr val="800000"/>
                </a:solidFill>
              </a:rPr>
              <a:t>G1 in grade)(S1.S#=G1.S# and G'.C#=C.C#))</a:t>
            </a:r>
            <a:endParaRPr lang="en-US" sz="22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 smtClean="0">
                <a:solidFill>
                  <a:srgbClr val="800000"/>
                </a:solidFill>
              </a:rPr>
              <a:t> </a:t>
            </a:r>
            <a:r>
              <a:rPr lang="en-CA" altLang="en-US" sz="2200" dirty="0">
                <a:solidFill>
                  <a:srgbClr val="800000"/>
                </a:solidFill>
              </a:rPr>
              <a:t>	</a:t>
            </a:r>
            <a:r>
              <a:rPr lang="en-CA" altLang="en-US" sz="2200" dirty="0" smtClean="0">
                <a:solidFill>
                  <a:srgbClr val="800000"/>
                </a:solidFill>
              </a:rPr>
              <a:t> 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 </a:t>
            </a:r>
            <a:r>
              <a:rPr lang="en-CA" altLang="en-US" sz="2200" dirty="0" smtClean="0">
                <a:solidFill>
                  <a:srgbClr val="800000"/>
                </a:solidFill>
              </a:rPr>
              <a:t>    (</a:t>
            </a:r>
            <a:r>
              <a:rPr lang="en-CA" altLang="en-US" sz="2200" b="1" dirty="0">
                <a:solidFill>
                  <a:srgbClr val="800000"/>
                </a:solidFill>
              </a:rPr>
              <a:t>exists</a:t>
            </a:r>
            <a:r>
              <a:rPr lang="en-CA" altLang="en-US" sz="2200" dirty="0">
                <a:solidFill>
                  <a:srgbClr val="800000"/>
                </a:solidFill>
              </a:rPr>
              <a:t> G in grade)(S.S#=G.S# and G.C#=C.C#)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5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350532"/>
            <a:ext cx="8305800" cy="77366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92608" y="3493533"/>
            <a:ext cx="8305800" cy="31646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4941332"/>
            <a:ext cx="8305800" cy="77366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6032500"/>
            <a:ext cx="8305800" cy="4445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04800" y="3150632"/>
            <a:ext cx="571500" cy="31646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0200" y="5701190"/>
            <a:ext cx="812800" cy="31646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1" y="1944131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B0F0"/>
                </a:solidFill>
              </a:rPr>
              <a:t>(</a:t>
            </a:r>
            <a:r>
              <a:rPr lang="en-CA" sz="1800" dirty="0" err="1">
                <a:solidFill>
                  <a:srgbClr val="00B0F0"/>
                </a:solidFill>
              </a:rPr>
              <a:t>forall</a:t>
            </a:r>
            <a:r>
              <a:rPr lang="en-CA" sz="1800" dirty="0">
                <a:solidFill>
                  <a:srgbClr val="00B0F0"/>
                </a:solidFill>
              </a:rPr>
              <a:t> C in Course)(F) </a:t>
            </a:r>
            <a:r>
              <a:rPr lang="en-CA" sz="1800" dirty="0" smtClean="0">
                <a:solidFill>
                  <a:srgbClr val="00B0F0"/>
                </a:solidFill>
              </a:rPr>
              <a:t>==(</a:t>
            </a:r>
            <a:r>
              <a:rPr lang="en-CA" sz="1800" dirty="0">
                <a:solidFill>
                  <a:srgbClr val="00B0F0"/>
                </a:solidFill>
              </a:rPr>
              <a:t>not exists C in Course) not (F</a:t>
            </a:r>
            <a:r>
              <a:rPr lang="en-CA" sz="1800" dirty="0" smtClean="0">
                <a:solidFill>
                  <a:srgbClr val="00B0F0"/>
                </a:solidFill>
              </a:rPr>
              <a:t>)</a:t>
            </a:r>
            <a:endParaRPr lang="en-CA" sz="1800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1299" y="3098629"/>
            <a:ext cx="374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B0F0"/>
                </a:solidFill>
              </a:rPr>
              <a:t>not (A </a:t>
            </a:r>
            <a:r>
              <a:rPr lang="en-CA" sz="2000" dirty="0" smtClean="0">
                <a:solidFill>
                  <a:srgbClr val="00B0F0"/>
                </a:solidFill>
              </a:rPr>
              <a:t>or </a:t>
            </a:r>
            <a:r>
              <a:rPr lang="en-CA" sz="2000" dirty="0">
                <a:solidFill>
                  <a:srgbClr val="00B0F0"/>
                </a:solidFill>
              </a:rPr>
              <a:t>B) == not A  </a:t>
            </a:r>
            <a:r>
              <a:rPr lang="en-CA" sz="2000" dirty="0" smtClean="0">
                <a:solidFill>
                  <a:srgbClr val="00B0F0"/>
                </a:solidFill>
              </a:rPr>
              <a:t>and not B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21299" y="4483101"/>
            <a:ext cx="374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B0F0"/>
                </a:solidFill>
              </a:rPr>
              <a:t>not (A and B) == not A  </a:t>
            </a:r>
            <a:r>
              <a:rPr lang="en-CA" sz="2000" dirty="0" smtClean="0">
                <a:solidFill>
                  <a:srgbClr val="00B0F0"/>
                </a:solidFill>
              </a:rPr>
              <a:t>or not B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4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6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89789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kern="0" dirty="0" smtClean="0"/>
              <a:t>1</a:t>
            </a:r>
            <a:r>
              <a:rPr lang="en-US" altLang="zh-CN" sz="2000" kern="0" dirty="0" smtClean="0"/>
              <a:t>6</a:t>
            </a:r>
            <a:r>
              <a:rPr lang="en-CA" altLang="zh-CN" sz="2000" kern="0" dirty="0" smtClean="0"/>
              <a:t>. List the student names for students taking all courses that Kate 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400" kern="0" dirty="0" smtClean="0">
                <a:solidFill>
                  <a:srgbClr val="00B0F0"/>
                </a:solidFill>
              </a:rPr>
              <a:t>Method 1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SELECT </a:t>
            </a:r>
            <a:r>
              <a:rPr lang="is-IS" sz="2000" dirty="0">
                <a:solidFill>
                  <a:srgbClr val="790033"/>
                </a:solidFill>
              </a:rPr>
              <a:t>S1.sname FROM Student </a:t>
            </a:r>
            <a:r>
              <a:rPr lang="is-IS" sz="2000" dirty="0" smtClean="0">
                <a:solidFill>
                  <a:srgbClr val="790033"/>
                </a:solidFill>
              </a:rPr>
              <a:t>S1 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WHERE S1.sname !=</a:t>
            </a:r>
            <a:r>
              <a:rPr lang="is-IS" sz="2000" dirty="0">
                <a:solidFill>
                  <a:srgbClr val="790033"/>
                </a:solidFill>
              </a:rPr>
              <a:t>'Kate' and </a:t>
            </a:r>
            <a:r>
              <a:rPr lang="is-IS" sz="2000" b="1" dirty="0" smtClean="0">
                <a:solidFill>
                  <a:srgbClr val="790033"/>
                </a:solidFill>
              </a:rPr>
              <a:t>EXISTS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 (</a:t>
            </a:r>
            <a:r>
              <a:rPr lang="is-IS" sz="2000" dirty="0">
                <a:solidFill>
                  <a:srgbClr val="790033"/>
                </a:solidFill>
              </a:rPr>
              <a:t>SELECT * from Student </a:t>
            </a:r>
            <a:r>
              <a:rPr lang="is-IS" sz="2000" dirty="0" smtClean="0">
                <a:solidFill>
                  <a:srgbClr val="790033"/>
                </a:solidFill>
              </a:rPr>
              <a:t>S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 WHERE </a:t>
            </a:r>
            <a:r>
              <a:rPr lang="is-IS" sz="2000" dirty="0">
                <a:solidFill>
                  <a:srgbClr val="790033"/>
                </a:solidFill>
              </a:rPr>
              <a:t>S.sname ='Kate' and </a:t>
            </a:r>
            <a:r>
              <a:rPr lang="is-IS" sz="2000" b="1" dirty="0">
                <a:solidFill>
                  <a:srgbClr val="790033"/>
                </a:solidFill>
              </a:rPr>
              <a:t>NOT EXISTS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   (SELECT </a:t>
            </a:r>
            <a:r>
              <a:rPr lang="is-IS" sz="2000" dirty="0">
                <a:solidFill>
                  <a:srgbClr val="790033"/>
                </a:solidFill>
              </a:rPr>
              <a:t>* FROM Course C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    WHERE </a:t>
            </a:r>
            <a:r>
              <a:rPr lang="is-IS" sz="2000" b="1" dirty="0" smtClean="0">
                <a:solidFill>
                  <a:srgbClr val="790033"/>
                </a:solidFill>
              </a:rPr>
              <a:t>EXISTS</a:t>
            </a:r>
          </a:p>
          <a:p>
            <a:pPr marL="0" indent="0">
              <a:buNone/>
            </a:pPr>
            <a:r>
              <a:rPr lang="is-IS" sz="2000" b="1" dirty="0">
                <a:solidFill>
                  <a:srgbClr val="790033"/>
                </a:solidFill>
              </a:rPr>
              <a:t> </a:t>
            </a:r>
            <a:r>
              <a:rPr lang="is-IS" sz="2000" b="1" dirty="0" smtClean="0">
                <a:solidFill>
                  <a:srgbClr val="790033"/>
                </a:solidFill>
              </a:rPr>
              <a:t>    </a:t>
            </a:r>
            <a:r>
              <a:rPr lang="is-IS" sz="2000" dirty="0" smtClean="0">
                <a:solidFill>
                  <a:srgbClr val="790033"/>
                </a:solidFill>
              </a:rPr>
              <a:t>(SELECT </a:t>
            </a:r>
            <a:r>
              <a:rPr lang="is-IS" sz="2000" dirty="0">
                <a:solidFill>
                  <a:srgbClr val="790033"/>
                </a:solidFill>
              </a:rPr>
              <a:t>* FROM Grade </a:t>
            </a:r>
            <a:r>
              <a:rPr lang="is-IS" sz="2000" dirty="0" smtClean="0">
                <a:solidFill>
                  <a:srgbClr val="790033"/>
                </a:solidFill>
              </a:rPr>
              <a:t>G WHERE S.s</a:t>
            </a:r>
            <a:r>
              <a:rPr lang="is-IS" sz="2000" dirty="0">
                <a:solidFill>
                  <a:srgbClr val="790033"/>
                </a:solidFill>
              </a:rPr>
              <a:t>#=G.s# and C.c#=G.c</a:t>
            </a:r>
            <a:r>
              <a:rPr lang="is-IS" sz="2000" dirty="0" smtClean="0">
                <a:solidFill>
                  <a:srgbClr val="790033"/>
                </a:solidFill>
              </a:rPr>
              <a:t>#)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      and </a:t>
            </a:r>
            <a:r>
              <a:rPr lang="is-IS" sz="2000" b="1" dirty="0">
                <a:solidFill>
                  <a:srgbClr val="790033"/>
                </a:solidFill>
              </a:rPr>
              <a:t>NOT </a:t>
            </a:r>
            <a:r>
              <a:rPr lang="is-IS" sz="2000" b="1" dirty="0" smtClean="0">
                <a:solidFill>
                  <a:srgbClr val="790033"/>
                </a:solidFill>
              </a:rPr>
              <a:t>EXISTS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790033"/>
                </a:solidFill>
              </a:rPr>
              <a:t> </a:t>
            </a:r>
            <a:r>
              <a:rPr lang="is-IS" sz="2000" dirty="0" smtClean="0">
                <a:solidFill>
                  <a:srgbClr val="790033"/>
                </a:solidFill>
              </a:rPr>
              <a:t>    (SELECT * FROM GRADE G, GRADE G1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790033"/>
                </a:solidFill>
              </a:rPr>
              <a:t> </a:t>
            </a:r>
            <a:r>
              <a:rPr lang="is-IS" sz="2000" dirty="0" smtClean="0">
                <a:solidFill>
                  <a:srgbClr val="790033"/>
                </a:solidFill>
              </a:rPr>
              <a:t>     WHERE S.s#=G.s# and G.c#=C.c# and S1.s#=G1.s# and G1.c#=C.c#)));</a:t>
            </a:r>
          </a:p>
          <a:p>
            <a:pPr marL="0" indent="0">
              <a:buNone/>
            </a:pPr>
            <a:endParaRPr lang="is-IS" sz="2000" dirty="0" smtClean="0">
              <a:solidFill>
                <a:srgbClr val="790033"/>
              </a:solidFill>
            </a:endParaRPr>
          </a:p>
          <a:p>
            <a:pPr marL="0" indent="0">
              <a:buNone/>
            </a:pPr>
            <a:endParaRPr lang="is-IS" sz="2000" dirty="0">
              <a:solidFill>
                <a:srgbClr val="790033"/>
              </a:solidFill>
            </a:endParaRPr>
          </a:p>
          <a:p>
            <a:pPr marL="0" indent="0">
              <a:buNone/>
            </a:pPr>
            <a:r>
              <a:rPr lang="is-IS" sz="2000" dirty="0">
                <a:solidFill>
                  <a:srgbClr val="790033"/>
                </a:solidFill>
              </a:rPr>
              <a:t> </a:t>
            </a:r>
            <a:r>
              <a:rPr lang="is-IS" sz="2000" dirty="0" smtClean="0">
                <a:solidFill>
                  <a:srgbClr val="790033"/>
                </a:solidFill>
              </a:rPr>
              <a:t>    </a:t>
            </a:r>
            <a:endParaRPr lang="en-US" altLang="zh-CN" sz="22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0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/>
              <a:t>16. List the student names for students taking all courses that Kate </a:t>
            </a:r>
            <a:r>
              <a:rPr lang="en-CA" altLang="zh-CN" sz="2000" dirty="0" smtClean="0"/>
              <a:t>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 smtClean="0">
                <a:solidFill>
                  <a:srgbClr val="790033"/>
                </a:solidFill>
              </a:rPr>
              <a:t>Method 1</a:t>
            </a:r>
            <a:endParaRPr lang="en-CA" altLang="zh-CN" sz="2000" dirty="0">
              <a:solidFill>
                <a:srgbClr val="790033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7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Results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3" y="1600200"/>
            <a:ext cx="8838767" cy="37337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833" y="6090592"/>
            <a:ext cx="8247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s-IS" dirty="0">
                <a:solidFill>
                  <a:srgbClr val="002060"/>
                </a:solidFill>
              </a:rPr>
              <a:t>Is there anyway to get rid of some</a:t>
            </a:r>
            <a:r>
              <a:rPr lang="is-IS" dirty="0">
                <a:solidFill>
                  <a:srgbClr val="790033"/>
                </a:solidFill>
              </a:rPr>
              <a:t> </a:t>
            </a:r>
            <a:r>
              <a:rPr lang="is-IS" b="1" dirty="0">
                <a:solidFill>
                  <a:srgbClr val="790033"/>
                </a:solidFill>
              </a:rPr>
              <a:t>EXISTS/NOT EXISTS </a:t>
            </a:r>
          </a:p>
        </p:txBody>
      </p:sp>
    </p:spTree>
    <p:extLst>
      <p:ext uri="{BB962C8B-B14F-4D97-AF65-F5344CB8AC3E}">
        <p14:creationId xmlns:p14="http://schemas.microsoft.com/office/powerpoint/2010/main" val="66137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8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89789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kern="0" dirty="0" smtClean="0"/>
              <a:t>1</a:t>
            </a:r>
            <a:r>
              <a:rPr lang="en-US" altLang="zh-CN" sz="2000" kern="0" dirty="0" smtClean="0"/>
              <a:t>6</a:t>
            </a:r>
            <a:r>
              <a:rPr lang="en-CA" altLang="zh-CN" sz="2000" kern="0" dirty="0" smtClean="0"/>
              <a:t>. List the student names for students taking all courses that Kate 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400" kern="0" dirty="0" smtClean="0">
                <a:solidFill>
                  <a:srgbClr val="00B0F0"/>
                </a:solidFill>
              </a:rPr>
              <a:t>Method </a:t>
            </a:r>
            <a:r>
              <a:rPr lang="en-CA" altLang="zh-CN" sz="2400" kern="0" dirty="0">
                <a:solidFill>
                  <a:srgbClr val="00B0F0"/>
                </a:solidFill>
              </a:rPr>
              <a:t>2</a:t>
            </a:r>
            <a:endParaRPr lang="en-CA" altLang="zh-CN" kern="0" dirty="0" smtClean="0">
              <a:solidFill>
                <a:srgbClr val="00B0F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SELECT  S1.sname 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FROM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S1,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WHERE </a:t>
            </a:r>
            <a:r>
              <a:rPr lang="en-US" sz="2200" dirty="0">
                <a:solidFill>
                  <a:srgbClr val="790033"/>
                </a:solidFill>
              </a:rPr>
              <a:t>S1.sname!=</a:t>
            </a:r>
            <a:r>
              <a:rPr lang="mr-IN" sz="2200" dirty="0">
                <a:solidFill>
                  <a:srgbClr val="790033"/>
                </a:solidFill>
              </a:rPr>
              <a:t>'</a:t>
            </a:r>
            <a:r>
              <a:rPr lang="en-US" sz="2200" dirty="0" smtClean="0">
                <a:solidFill>
                  <a:srgbClr val="790033"/>
                </a:solidFill>
              </a:rPr>
              <a:t>Kate</a:t>
            </a:r>
            <a:r>
              <a:rPr lang="mr-IN" sz="2200" dirty="0" smtClean="0">
                <a:solidFill>
                  <a:srgbClr val="790033"/>
                </a:solidFill>
              </a:rPr>
              <a:t>'</a:t>
            </a:r>
            <a:r>
              <a:rPr lang="en-US" sz="2200" dirty="0" smtClean="0">
                <a:solidFill>
                  <a:srgbClr val="790033"/>
                </a:solidFill>
              </a:rPr>
              <a:t> and </a:t>
            </a:r>
            <a:r>
              <a:rPr lang="en-US" sz="2200" dirty="0" err="1" smtClean="0">
                <a:solidFill>
                  <a:srgbClr val="790033"/>
                </a:solidFill>
              </a:rPr>
              <a:t>S.sname</a:t>
            </a:r>
            <a:r>
              <a:rPr lang="en-US" sz="2200" dirty="0" smtClean="0">
                <a:solidFill>
                  <a:srgbClr val="790033"/>
                </a:solidFill>
              </a:rPr>
              <a:t>=</a:t>
            </a:r>
            <a:r>
              <a:rPr lang="mr-IN" sz="2200" dirty="0" smtClean="0">
                <a:solidFill>
                  <a:srgbClr val="790033"/>
                </a:solidFill>
              </a:rPr>
              <a:t>'</a:t>
            </a:r>
            <a:r>
              <a:rPr lang="en-US" sz="2200" dirty="0">
                <a:solidFill>
                  <a:srgbClr val="790033"/>
                </a:solidFill>
              </a:rPr>
              <a:t>Kate</a:t>
            </a:r>
            <a:r>
              <a:rPr lang="mr-IN" sz="2200" dirty="0">
                <a:solidFill>
                  <a:srgbClr val="790033"/>
                </a:solidFill>
              </a:rPr>
              <a:t>'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and </a:t>
            </a:r>
            <a:r>
              <a:rPr lang="fr-FR" altLang="zh-CN" sz="2200" b="1" kern="0" dirty="0" smtClean="0">
                <a:solidFill>
                  <a:srgbClr val="800000"/>
                </a:solidFill>
              </a:rPr>
              <a:t>NOT EXISTS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   ( SELECT * FROM Course C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     WHERE    </a:t>
            </a:r>
            <a:r>
              <a:rPr lang="fr-FR" altLang="zh-CN" sz="2200" b="1" kern="0" dirty="0" smtClean="0">
                <a:solidFill>
                  <a:srgbClr val="800000"/>
                </a:solidFill>
              </a:rPr>
              <a:t>EXISTS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       ( SELECT * FROM Grade G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    WHERE	 S.s#=G.s# and 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C.c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#=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G.c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b="1" kern="0" dirty="0" smtClean="0">
                <a:solidFill>
                  <a:srgbClr val="800000"/>
                </a:solidFill>
              </a:rPr>
              <a:t>     and NOT EXISTS</a:t>
            </a:r>
            <a:endParaRPr lang="en-US" altLang="zh-CN" sz="2200" kern="0" dirty="0" smtClean="0">
              <a:solidFill>
                <a:srgbClr val="80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( SELECT * FROM  Grade G,  Grade G1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  WHERE    S.s# = G.s# and 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G.c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#=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C.c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  and           S1.s#=G1.s# and G1.c#=</a:t>
            </a:r>
            <a:r>
              <a:rPr lang="en-US" altLang="zh-CN" sz="2200" kern="0" dirty="0" err="1">
                <a:solidFill>
                  <a:srgbClr val="800000"/>
                </a:solidFill>
              </a:rPr>
              <a:t>C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#));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22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74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/>
              <a:t>16. List the student names for students taking all courses that Kate </a:t>
            </a:r>
            <a:r>
              <a:rPr lang="en-CA" altLang="zh-CN" sz="2000" dirty="0" smtClean="0"/>
              <a:t>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 smtClean="0">
                <a:solidFill>
                  <a:srgbClr val="790033"/>
                </a:solidFill>
              </a:rPr>
              <a:t>Method 2</a:t>
            </a:r>
            <a:endParaRPr lang="en-CA" altLang="zh-CN" sz="2000" dirty="0">
              <a:solidFill>
                <a:srgbClr val="790033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9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600200"/>
            <a:ext cx="8788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0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15913</TotalTime>
  <Words>2876</Words>
  <Application>Microsoft Macintosh PowerPoint</Application>
  <PresentationFormat>Letter Paper (8.5x11 in)</PresentationFormat>
  <Paragraphs>1724</Paragraphs>
  <Slides>46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Courier New</vt:lpstr>
      <vt:lpstr>MS PGothic</vt:lpstr>
      <vt:lpstr>ＭＳ Ｐゴシック</vt:lpstr>
      <vt:lpstr>Tahoma</vt:lpstr>
      <vt:lpstr>Times New Roman</vt:lpstr>
      <vt:lpstr>Wingdings</vt:lpstr>
      <vt:lpstr>宋体</vt:lpstr>
      <vt:lpstr>Arial</vt:lpstr>
      <vt:lpstr>Blends</vt:lpstr>
      <vt:lpstr>Chapters 6 &amp; 7</vt:lpstr>
      <vt:lpstr>SQL Query Language</vt:lpstr>
      <vt:lpstr>Sample Database</vt:lpstr>
      <vt:lpstr>SQL Query Language</vt:lpstr>
      <vt:lpstr>SQL Query Language</vt:lpstr>
      <vt:lpstr>SQL Query Language</vt:lpstr>
      <vt:lpstr>Execution Results</vt:lpstr>
      <vt:lpstr>SQL Query Language</vt:lpstr>
      <vt:lpstr>Execution Results</vt:lpstr>
      <vt:lpstr>SQL Query Language</vt:lpstr>
      <vt:lpstr>SQL Query Language</vt:lpstr>
      <vt:lpstr>SQL Query Language</vt:lpstr>
      <vt:lpstr>SQL Query Language</vt:lpstr>
      <vt:lpstr>Execution Results</vt:lpstr>
      <vt:lpstr>Query Examples</vt:lpstr>
      <vt:lpstr>Query Examples</vt:lpstr>
      <vt:lpstr>Query Examples</vt:lpstr>
      <vt:lpstr>Execution Results</vt:lpstr>
      <vt:lpstr>Create Intermediate Table in SQL</vt:lpstr>
      <vt:lpstr>Create Intermediate Table in SQL</vt:lpstr>
      <vt:lpstr>SQL Query Language</vt:lpstr>
      <vt:lpstr>Algebra Operations in SQL: Intersect</vt:lpstr>
      <vt:lpstr>Algebra Operations in SQL: Union</vt:lpstr>
      <vt:lpstr>Algebra Operations in SQL:Minus</vt:lpstr>
      <vt:lpstr>Join in SQL</vt:lpstr>
      <vt:lpstr>EQUIJOIN in SQL</vt:lpstr>
      <vt:lpstr>EQUIJOIN in SQL</vt:lpstr>
      <vt:lpstr>NATURAL JOIN in SQL</vt:lpstr>
      <vt:lpstr>NATURAL JOIN in SQL</vt:lpstr>
      <vt:lpstr>OUTER JOIN in SQL</vt:lpstr>
      <vt:lpstr>LEFT OUTER JOIN in SQL</vt:lpstr>
      <vt:lpstr>RIGHT OUTER JOIN in SQL</vt:lpstr>
      <vt:lpstr>FULL OUTER JOIN in SQL</vt:lpstr>
      <vt:lpstr>NATURAL LEFT OUTER JOIN in SQL</vt:lpstr>
      <vt:lpstr>NATURAL RIGHT OUTER JOIN in SQL</vt:lpstr>
      <vt:lpstr>NATURAL FULL OUTER JOIN in SQL</vt:lpstr>
      <vt:lpstr>TIMES in SQL</vt:lpstr>
      <vt:lpstr>ARITHMETIC OPERATIONS</vt:lpstr>
      <vt:lpstr>SQL Query Language</vt:lpstr>
      <vt:lpstr>Aggregate Functions in SQL</vt:lpstr>
      <vt:lpstr>Aggregate Functions in SQL</vt:lpstr>
      <vt:lpstr>Aggregate Functions in SQL</vt:lpstr>
      <vt:lpstr>Aggregate Functions in SQL</vt:lpstr>
      <vt:lpstr>Aggregate Functions in SQL</vt:lpstr>
      <vt:lpstr>Aggregate Functions in SQL</vt:lpstr>
      <vt:lpstr>ORDER BY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 </dc:subject>
  <dc:creator>Microsoft Office User</dc:creator>
  <cp:keywords/>
  <dc:description/>
  <cp:lastModifiedBy>MENGCHI LIU</cp:lastModifiedBy>
  <cp:revision>266</cp:revision>
  <cp:lastPrinted>2001-11-04T00:51:13Z</cp:lastPrinted>
  <dcterms:created xsi:type="dcterms:W3CDTF">2016-09-21T01:43:01Z</dcterms:created>
  <dcterms:modified xsi:type="dcterms:W3CDTF">2019-10-10T18:49:47Z</dcterms:modified>
  <cp:category/>
</cp:coreProperties>
</file>