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24" r:id="rId2"/>
    <p:sldId id="536" r:id="rId3"/>
    <p:sldId id="537" r:id="rId4"/>
    <p:sldId id="538" r:id="rId5"/>
    <p:sldId id="540" r:id="rId6"/>
    <p:sldId id="541" r:id="rId7"/>
    <p:sldId id="543" r:id="rId8"/>
    <p:sldId id="544" r:id="rId9"/>
    <p:sldId id="545" r:id="rId10"/>
    <p:sldId id="546" r:id="rId11"/>
    <p:sldId id="547" r:id="rId12"/>
    <p:sldId id="548" r:id="rId13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101"/>
    <a:srgbClr val="790033"/>
    <a:srgbClr val="6E7524"/>
    <a:srgbClr val="677228"/>
    <a:srgbClr val="746E04"/>
    <a:srgbClr val="696404"/>
    <a:srgbClr val="A29B0A"/>
    <a:srgbClr val="6F6A07"/>
    <a:srgbClr val="76822E"/>
    <a:srgbClr val="82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1"/>
    <p:restoredTop sz="93509"/>
  </p:normalViewPr>
  <p:slideViewPr>
    <p:cSldViewPr snapToObjects="1">
      <p:cViewPr>
        <p:scale>
          <a:sx n="100" d="100"/>
          <a:sy n="100" d="100"/>
        </p:scale>
        <p:origin x="608" y="-21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71A101C8-1317-A041-9C32-762228DCAD0E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26679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0A7A8E8A-5D2B-284A-B3BC-19CE4CD47691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7590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4E48C9-B341-2043-AF03-B7BF01B2E965}" type="slidenum">
              <a:rPr lang="en-CA" altLang="en-US" sz="1200">
                <a:latin typeface="Tahoma" charset="0"/>
              </a:rPr>
              <a:pPr eaLnBrk="1" hangingPunct="1"/>
              <a:t>1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46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438CB3F-23B2-2040-9400-4B6130EDF33C}" type="slidenum">
              <a:rPr lang="en-CA" altLang="zh-CN">
                <a:latin typeface="Tahoma" charset="0"/>
                <a:ea typeface="宋体" charset="-122"/>
              </a:rPr>
              <a:pPr/>
              <a:t>10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218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45F1CC6-D6D3-AB45-AD23-C799DB5869DD}" type="slidenum">
              <a:rPr lang="en-CA" altLang="zh-CN">
                <a:latin typeface="Tahoma" charset="0"/>
                <a:ea typeface="宋体" charset="-122"/>
              </a:rPr>
              <a:pPr/>
              <a:t>11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078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0D0CB1-9307-9342-A294-E3821D3EB03D}" type="slidenum">
              <a:rPr lang="en-CA" altLang="zh-CN">
                <a:latin typeface="Tahoma" charset="0"/>
                <a:ea typeface="宋体" charset="-122"/>
              </a:rPr>
              <a:pPr/>
              <a:t>12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73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7FEE7D1-1037-A347-8F6F-ABEBEF458668}" type="slidenum">
              <a:rPr lang="en-CA" altLang="zh-CN">
                <a:latin typeface="Tahoma" charset="0"/>
                <a:ea typeface="宋体" charset="-122"/>
              </a:rPr>
              <a:pPr/>
              <a:t>2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08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FABDEAE-5310-FB4B-9D52-CB0E059DEDB5}" type="slidenum">
              <a:rPr lang="en-CA" altLang="zh-CN">
                <a:latin typeface="Tahoma" charset="0"/>
                <a:ea typeface="宋体" charset="-122"/>
              </a:rPr>
              <a:pPr/>
              <a:t>3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431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891576-E5BE-9E4D-9AAE-3733F6932D81}" type="slidenum">
              <a:rPr lang="en-CA" altLang="zh-CN">
                <a:latin typeface="Tahoma" charset="0"/>
                <a:ea typeface="宋体" charset="-122"/>
              </a:rPr>
              <a:pPr/>
              <a:t>4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92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43D7FE0-C2C2-3B45-8607-336EF800D57C}" type="slidenum">
              <a:rPr lang="en-CA" altLang="zh-CN">
                <a:latin typeface="Tahoma" charset="0"/>
                <a:ea typeface="宋体" charset="-122"/>
              </a:rPr>
              <a:pPr/>
              <a:t>5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563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9B052D-7BAE-8242-9E9A-50683577149E}" type="slidenum">
              <a:rPr lang="en-CA" altLang="zh-CN">
                <a:latin typeface="Tahoma" charset="0"/>
                <a:ea typeface="宋体" charset="-122"/>
              </a:rPr>
              <a:pPr/>
              <a:t>6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25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B27FBFC-6B0E-F84E-83E2-978BC9566988}" type="slidenum">
              <a:rPr lang="en-CA" altLang="zh-CN">
                <a:latin typeface="Tahoma" charset="0"/>
                <a:ea typeface="宋体" charset="-122"/>
              </a:rPr>
              <a:pPr/>
              <a:t>7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6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F88CEB8-37B4-ED4B-8F61-46F9C6CDB7D1}" type="slidenum">
              <a:rPr lang="en-CA" altLang="zh-CN">
                <a:latin typeface="Tahoma" charset="0"/>
                <a:ea typeface="宋体" charset="-122"/>
              </a:rPr>
              <a:pPr/>
              <a:t>8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2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1CABF2-1CD9-5A4E-A50D-25D6586764E2}" type="slidenum">
              <a:rPr lang="en-CA" altLang="zh-CN">
                <a:latin typeface="Tahoma" charset="0"/>
                <a:ea typeface="宋体" charset="-122"/>
              </a:rPr>
              <a:pPr/>
              <a:t>9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24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2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 algn="l"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709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A89E88B3-5C81-4646-82CD-1357F41AB15D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977785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C4A6392E-132E-C64D-892F-6A5092248376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314566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13" y="917575"/>
            <a:ext cx="8802687" cy="57118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 sz="2000"/>
            </a:lvl1pPr>
          </a:lstStyle>
          <a:p>
            <a:fld id="{B2951B80-3F92-8F46-AD94-4C343E34AA0F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E7524">
              <a:alpha val="44314"/>
            </a:srgb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pic>
        <p:nvPicPr>
          <p:cNvPr id="6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5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80D7907A-BFD1-4C41-85D9-25838C995735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545068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689B0EDF-1D6D-5446-82F8-21875ADD6B03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8110418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D5A668D3-445D-2940-9C54-4AEC74D7BD56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4695885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8C1C1431-252E-9044-A316-3E0AC1EBDA06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1593089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131230BE-DFEC-2F4B-8281-4F02F653C264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6398907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810F909F-F04C-6540-941C-A36E1D9F4824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609999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E79969D3-D09A-8C46-B4B3-B8DF0F8BFC3D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892387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399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  <a:ea typeface="宋体" charset="-122"/>
              </a:defRPr>
            </a:lvl1pPr>
          </a:lstStyle>
          <a:p>
            <a:fld id="{6A124B61-FAF6-6649-8037-B061B7B2EDD0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142999"/>
            <a:ext cx="8675687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en-US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2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Chapters 6 &amp; 7</a:t>
            </a:r>
            <a:endParaRPr lang="en-US" altLang="en-US" dirty="0"/>
          </a:p>
        </p:txBody>
      </p:sp>
      <p:sp>
        <p:nvSpPr>
          <p:cNvPr id="4099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algn="ctr" eaLnBrk="1" hangingPunct="1">
              <a:defRPr/>
            </a:pPr>
            <a:r>
              <a:rPr lang="en-US" altLang="en-US" dirty="0">
                <a:ea typeface="ＭＳ Ｐゴシック" charset="-128"/>
              </a:rPr>
              <a:t>SQL </a:t>
            </a:r>
            <a:r>
              <a:rPr lang="en-US" altLang="en-US" dirty="0" smtClean="0">
                <a:ea typeface="ＭＳ Ｐゴシック" charset="-128"/>
              </a:rPr>
              <a:t>Query Language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939"/>
            <a:ext cx="9144000" cy="830261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NULLS IN SQL QUERIES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807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latin typeface="Arial" charset="0"/>
                <a:ea typeface="宋体" charset="-122"/>
              </a:rPr>
              <a:t>NULL</a:t>
            </a:r>
            <a:r>
              <a:rPr lang="en-US" altLang="zh-CN" dirty="0">
                <a:latin typeface="Arial" charset="0"/>
                <a:ea typeface="宋体" charset="-122"/>
              </a:rPr>
              <a:t>  in DB means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宋体" charset="-122"/>
              </a:rPr>
              <a:t>missing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宋体" charset="-122"/>
              </a:rPr>
              <a:t>undefined/unknown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宋体" charset="-122"/>
              </a:rPr>
              <a:t>not applicable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宋体" charset="-122"/>
              </a:rPr>
              <a:t>NULL cannot be used in =, &lt;&gt;,  because each NULL value distinct from other NULL values, so </a:t>
            </a:r>
            <a:r>
              <a:rPr lang="en-US" altLang="zh-CN" i="1" dirty="0">
                <a:latin typeface="Arial" charset="0"/>
                <a:ea typeface="宋体" charset="-122"/>
              </a:rPr>
              <a:t>equality/inequality comparison is not appropriate</a:t>
            </a:r>
            <a:r>
              <a:rPr lang="en-US" altLang="zh-CN" dirty="0">
                <a:latin typeface="Arial" charset="0"/>
                <a:ea typeface="宋体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宋体" charset="-122"/>
              </a:rPr>
              <a:t>Only  </a:t>
            </a: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IS</a:t>
            </a:r>
            <a:r>
              <a:rPr lang="en-US" altLang="zh-CN" dirty="0">
                <a:latin typeface="Arial" charset="0"/>
                <a:ea typeface="宋体" charset="-122"/>
              </a:rPr>
              <a:t> or </a:t>
            </a:r>
            <a:r>
              <a:rPr lang="en-US" altLang="zh-CN" dirty="0">
                <a:solidFill>
                  <a:srgbClr val="990101"/>
                </a:solidFill>
                <a:latin typeface="Arial" charset="0"/>
                <a:ea typeface="宋体" charset="-122"/>
              </a:rPr>
              <a:t>IS NOT </a:t>
            </a:r>
            <a:r>
              <a:rPr lang="en-US" altLang="zh-CN" dirty="0">
                <a:latin typeface="Arial" charset="0"/>
                <a:ea typeface="宋体" charset="-122"/>
              </a:rPr>
              <a:t>can be used to compare NULLs</a:t>
            </a:r>
          </a:p>
        </p:txBody>
      </p:sp>
      <p:sp>
        <p:nvSpPr>
          <p:cNvPr id="18432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FB47E-0A9A-B141-8E0D-073397254957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26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3213" y="3548063"/>
            <a:ext cx="8340725" cy="1785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sz="2400" dirty="0">
                <a:latin typeface="Arial" charset="0"/>
                <a:ea typeface="宋体" charset="-122"/>
              </a:rPr>
              <a:t>4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.  </a:t>
            </a:r>
            <a:r>
              <a:rPr lang="en-CA" altLang="zh-CN" sz="2400" dirty="0">
                <a:latin typeface="Arial" charset="0"/>
                <a:ea typeface="宋体" charset="-122"/>
              </a:rPr>
              <a:t>List student names for students who do not have a mark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300" dirty="0">
                <a:latin typeface="Arial" charset="0"/>
                <a:ea typeface="宋体" charset="-122"/>
              </a:rPr>
              <a:t>SELECT  </a:t>
            </a:r>
            <a:r>
              <a:rPr lang="en-CA" altLang="zh-CN" sz="2300" dirty="0" err="1">
                <a:latin typeface="Arial" charset="0"/>
                <a:ea typeface="宋体" charset="-122"/>
              </a:rPr>
              <a:t>sname</a:t>
            </a:r>
            <a:endParaRPr lang="en-CA" altLang="zh-CN" sz="2300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CA" altLang="zh-CN" sz="2300" dirty="0">
                <a:latin typeface="Arial" charset="0"/>
                <a:ea typeface="宋体" charset="-122"/>
              </a:rPr>
              <a:t>FROM     T1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300" dirty="0">
                <a:latin typeface="Arial" charset="0"/>
                <a:ea typeface="宋体" charset="-122"/>
              </a:rPr>
              <a:t>WHERE  mark IS NULL;</a:t>
            </a:r>
          </a:p>
        </p:txBody>
      </p:sp>
      <p:sp>
        <p:nvSpPr>
          <p:cNvPr id="18637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NULLS IN SQL QUERIES</a:t>
            </a:r>
          </a:p>
        </p:txBody>
      </p:sp>
      <p:sp>
        <p:nvSpPr>
          <p:cNvPr id="18637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2074D7-83DF-7C43-80DD-0C2E04324B61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332269"/>
              </p:ext>
            </p:extLst>
          </p:nvPr>
        </p:nvGraphicFramePr>
        <p:xfrm>
          <a:off x="914400" y="955441"/>
          <a:ext cx="5410199" cy="1886640"/>
        </p:xfrm>
        <a:graphic>
          <a:graphicData uri="http://schemas.openxmlformats.org/drawingml/2006/table">
            <a:tbl>
              <a:tblPr/>
              <a:tblGrid>
                <a:gridCol w="1025461"/>
                <a:gridCol w="1555873"/>
                <a:gridCol w="942955"/>
                <a:gridCol w="942955"/>
                <a:gridCol w="942955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9144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charset="0"/>
              </a:rPr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93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1775" y="3624263"/>
            <a:ext cx="8340725" cy="1785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sz="2400">
                <a:latin typeface="Arial" charset="0"/>
                <a:ea typeface="宋体" charset="-122"/>
              </a:rPr>
              <a:t>5</a:t>
            </a:r>
            <a:r>
              <a:rPr lang="en-CA" altLang="zh-CN" sz="2400" smtClean="0">
                <a:latin typeface="Arial" charset="0"/>
                <a:ea typeface="宋体" charset="-122"/>
              </a:rPr>
              <a:t>.  </a:t>
            </a:r>
            <a:r>
              <a:rPr lang="en-CA" altLang="zh-CN" sz="2400" dirty="0">
                <a:latin typeface="Arial" charset="0"/>
                <a:ea typeface="宋体" charset="-122"/>
              </a:rPr>
              <a:t>List student names for students who have a mark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300" dirty="0">
                <a:latin typeface="Arial" charset="0"/>
                <a:ea typeface="宋体" charset="-122"/>
              </a:rPr>
              <a:t>SELECT  </a:t>
            </a:r>
            <a:r>
              <a:rPr lang="en-CA" altLang="zh-CN" sz="2300" dirty="0" err="1">
                <a:latin typeface="Arial" charset="0"/>
                <a:ea typeface="宋体" charset="-122"/>
              </a:rPr>
              <a:t>sname</a:t>
            </a:r>
            <a:endParaRPr lang="en-CA" altLang="zh-CN" sz="2300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CA" altLang="zh-CN" sz="2300" dirty="0">
                <a:latin typeface="Arial" charset="0"/>
                <a:ea typeface="宋体" charset="-122"/>
              </a:rPr>
              <a:t>FROM     T1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300" dirty="0">
                <a:latin typeface="Arial" charset="0"/>
                <a:ea typeface="宋体" charset="-122"/>
              </a:rPr>
              <a:t>WHERE  mark IS NOT NULL ;</a:t>
            </a:r>
          </a:p>
          <a:p>
            <a:pPr lvl="1" eaLnBrk="1" hangingPunct="1">
              <a:buFont typeface="Wingdings" charset="2"/>
              <a:buNone/>
            </a:pPr>
            <a:endParaRPr lang="en-CA" altLang="zh-CN" sz="240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1884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3175"/>
            <a:ext cx="9144000" cy="835026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NULLS IN SQL QUERIES</a:t>
            </a:r>
          </a:p>
        </p:txBody>
      </p:sp>
      <p:sp>
        <p:nvSpPr>
          <p:cNvPr id="18842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040714-7778-6C42-96AF-829AE86C7422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332269"/>
              </p:ext>
            </p:extLst>
          </p:nvPr>
        </p:nvGraphicFramePr>
        <p:xfrm>
          <a:off x="914400" y="955441"/>
          <a:ext cx="5410199" cy="1886640"/>
        </p:xfrm>
        <a:graphic>
          <a:graphicData uri="http://schemas.openxmlformats.org/drawingml/2006/table">
            <a:tbl>
              <a:tblPr/>
              <a:tblGrid>
                <a:gridCol w="1025461"/>
                <a:gridCol w="1555873"/>
                <a:gridCol w="942955"/>
                <a:gridCol w="942955"/>
                <a:gridCol w="942955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9144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charset="0"/>
              </a:rPr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05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199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JOIN with NULL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9713" y="3638550"/>
            <a:ext cx="8294687" cy="2324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    SELECT *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600" dirty="0">
                <a:solidFill>
                  <a:srgbClr val="800000"/>
                </a:solidFill>
                <a:latin typeface="Arial" charset="0"/>
                <a:ea typeface="宋体" charset="-122"/>
              </a:rPr>
              <a:t>    FROM    T1 JOIN Course USING (C#)	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    If a join condition is specified, tuples with NULL values for the join attributes (C#) are not included in the result</a:t>
            </a:r>
          </a:p>
        </p:txBody>
      </p:sp>
      <p:sp>
        <p:nvSpPr>
          <p:cNvPr id="163845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0FFF6E-CE27-744F-8A1C-71E95C0BC0A1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68871"/>
              </p:ext>
            </p:extLst>
          </p:nvPr>
        </p:nvGraphicFramePr>
        <p:xfrm>
          <a:off x="76200" y="1295400"/>
          <a:ext cx="5410199" cy="1886640"/>
        </p:xfrm>
        <a:graphic>
          <a:graphicData uri="http://schemas.openxmlformats.org/drawingml/2006/table">
            <a:tbl>
              <a:tblPr/>
              <a:tblGrid>
                <a:gridCol w="1025461"/>
                <a:gridCol w="1555873"/>
                <a:gridCol w="942955"/>
                <a:gridCol w="942955"/>
                <a:gridCol w="942955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700" y="919397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charset="0"/>
              </a:rPr>
              <a:t>T1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26400"/>
              </p:ext>
            </p:extLst>
          </p:nvPr>
        </p:nvGraphicFramePr>
        <p:xfrm>
          <a:off x="5867400" y="914400"/>
          <a:ext cx="3112647" cy="1886640"/>
        </p:xfrm>
        <a:graphic>
          <a:graphicData uri="http://schemas.openxmlformats.org/drawingml/2006/table">
            <a:tbl>
              <a:tblPr/>
              <a:tblGrid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887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8900" y="3719513"/>
            <a:ext cx="8750300" cy="207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sz="2400">
                <a:latin typeface="Arial" charset="0"/>
                <a:ea typeface="宋体" charset="-122"/>
              </a:rPr>
              <a:t>1.   List student names for students whose mark is 90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400">
                <a:latin typeface="Arial" charset="0"/>
                <a:ea typeface="宋体" charset="-122"/>
              </a:rPr>
              <a:t>SELECT  sname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400">
                <a:latin typeface="Arial" charset="0"/>
                <a:ea typeface="宋体" charset="-122"/>
              </a:rPr>
              <a:t>FROM    	 T1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400">
                <a:latin typeface="Arial" charset="0"/>
                <a:ea typeface="宋体" charset="-122"/>
              </a:rPr>
              <a:t>WHERE	 mark = 90;</a:t>
            </a:r>
          </a:p>
        </p:txBody>
      </p:sp>
      <p:sp>
        <p:nvSpPr>
          <p:cNvPr id="165890" name="Rectangle 6"/>
          <p:cNvSpPr>
            <a:spLocks noGrp="1" noChangeArrowheads="1"/>
          </p:cNvSpPr>
          <p:nvPr>
            <p:ph type="title"/>
          </p:nvPr>
        </p:nvSpPr>
        <p:spPr>
          <a:xfrm>
            <a:off x="-19050" y="0"/>
            <a:ext cx="9163050" cy="852487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NULLS IN SQL QUERIES</a:t>
            </a:r>
          </a:p>
        </p:txBody>
      </p:sp>
      <p:sp>
        <p:nvSpPr>
          <p:cNvPr id="16589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929734-55D3-984C-81E2-F85A798382B7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629477"/>
              </p:ext>
            </p:extLst>
          </p:nvPr>
        </p:nvGraphicFramePr>
        <p:xfrm>
          <a:off x="914400" y="955441"/>
          <a:ext cx="5410199" cy="1886640"/>
        </p:xfrm>
        <a:graphic>
          <a:graphicData uri="http://schemas.openxmlformats.org/drawingml/2006/table">
            <a:tbl>
              <a:tblPr/>
              <a:tblGrid>
                <a:gridCol w="1025461"/>
                <a:gridCol w="1555873"/>
                <a:gridCol w="942955"/>
                <a:gridCol w="942955"/>
                <a:gridCol w="942955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9144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charset="0"/>
              </a:rPr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62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8900" y="3348038"/>
            <a:ext cx="8340725" cy="30718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sz="2400">
                <a:latin typeface="Arial" charset="0"/>
                <a:ea typeface="宋体" charset="-122"/>
              </a:rPr>
              <a:t>2.  List student names for students whose mark is not 90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300">
                <a:latin typeface="Arial" charset="0"/>
                <a:ea typeface="宋体" charset="-122"/>
              </a:rPr>
              <a:t>SELECT  sname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300">
                <a:latin typeface="Arial" charset="0"/>
                <a:ea typeface="宋体" charset="-122"/>
              </a:rPr>
              <a:t>FROM      T1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300">
                <a:latin typeface="Arial" charset="0"/>
                <a:ea typeface="宋体" charset="-122"/>
              </a:rPr>
              <a:t>WHERE	not (mark = 90) ;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300">
                <a:latin typeface="Arial" charset="0"/>
                <a:ea typeface="宋体" charset="-122"/>
              </a:rPr>
              <a:t>SELECT   sname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300">
                <a:latin typeface="Arial" charset="0"/>
                <a:ea typeface="宋体" charset="-122"/>
              </a:rPr>
              <a:t>FROM	T1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300">
                <a:latin typeface="Arial" charset="0"/>
                <a:ea typeface="宋体" charset="-122"/>
              </a:rPr>
              <a:t>WHERE	mark &lt;&gt; 90;</a:t>
            </a:r>
          </a:p>
        </p:txBody>
      </p:sp>
      <p:sp>
        <p:nvSpPr>
          <p:cNvPr id="16793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NULLS IN SQL QUERIES</a:t>
            </a:r>
          </a:p>
        </p:txBody>
      </p:sp>
      <p:sp>
        <p:nvSpPr>
          <p:cNvPr id="16794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2F309F-08BD-5A49-87A9-E657D73E523E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61461"/>
              </p:ext>
            </p:extLst>
          </p:nvPr>
        </p:nvGraphicFramePr>
        <p:xfrm>
          <a:off x="914400" y="1031641"/>
          <a:ext cx="5410199" cy="1886640"/>
        </p:xfrm>
        <a:graphic>
          <a:graphicData uri="http://schemas.openxmlformats.org/drawingml/2006/table">
            <a:tbl>
              <a:tblPr/>
              <a:tblGrid>
                <a:gridCol w="1025461"/>
                <a:gridCol w="1555873"/>
                <a:gridCol w="942955"/>
                <a:gridCol w="942955"/>
                <a:gridCol w="942955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9906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charset="0"/>
              </a:rPr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88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8900" y="3328988"/>
            <a:ext cx="8340725" cy="30718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sz="2400" dirty="0">
                <a:latin typeface="Arial" charset="0"/>
                <a:ea typeface="宋体" charset="-122"/>
              </a:rPr>
              <a:t>3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.  </a:t>
            </a:r>
            <a:r>
              <a:rPr lang="en-CA" altLang="zh-CN" sz="2400" dirty="0">
                <a:latin typeface="Arial" charset="0"/>
                <a:ea typeface="宋体" charset="-122"/>
              </a:rPr>
              <a:t>List student names for students whose mark is not 90 and age is less than 30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300" dirty="0">
                <a:latin typeface="Arial" charset="0"/>
                <a:ea typeface="宋体" charset="-122"/>
              </a:rPr>
              <a:t>SELECT  </a:t>
            </a:r>
            <a:r>
              <a:rPr lang="en-CA" altLang="zh-CN" sz="2300" dirty="0" err="1">
                <a:latin typeface="Arial" charset="0"/>
                <a:ea typeface="宋体" charset="-122"/>
              </a:rPr>
              <a:t>sname</a:t>
            </a:r>
            <a:endParaRPr lang="en-CA" altLang="zh-CN" sz="2300" dirty="0">
              <a:latin typeface="Arial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300" dirty="0">
                <a:latin typeface="Arial" charset="0"/>
                <a:ea typeface="宋体" charset="-122"/>
              </a:rPr>
              <a:t>FROM      T1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300" dirty="0">
                <a:latin typeface="Arial" charset="0"/>
                <a:ea typeface="宋体" charset="-122"/>
              </a:rPr>
              <a:t>WHERE	mark &lt;&gt; 90  AND age &lt; 30;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000" dirty="0">
                <a:solidFill>
                  <a:schemeClr val="tx2"/>
                </a:solidFill>
                <a:latin typeface="Arial" charset="0"/>
                <a:ea typeface="宋体" charset="-122"/>
              </a:rPr>
              <a:t>What is the result? 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000" dirty="0">
                <a:solidFill>
                  <a:schemeClr val="tx2"/>
                </a:solidFill>
                <a:latin typeface="Arial" charset="0"/>
                <a:ea typeface="宋体" charset="-122"/>
              </a:rPr>
              <a:t>Should Jack be in the result?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0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Do we know </a:t>
            </a:r>
            <a:r>
              <a:rPr lang="en-CA" altLang="zh-CN" sz="2000" dirty="0">
                <a:solidFill>
                  <a:schemeClr val="tx2"/>
                </a:solidFill>
                <a:latin typeface="Arial" charset="0"/>
                <a:ea typeface="宋体" charset="-122"/>
              </a:rPr>
              <a:t>if Jack’s mark is not </a:t>
            </a:r>
            <a:r>
              <a:rPr lang="en-CA" altLang="zh-CN" sz="2000" dirty="0" smtClean="0">
                <a:solidFill>
                  <a:schemeClr val="tx2"/>
                </a:solidFill>
                <a:latin typeface="Arial" charset="0"/>
                <a:ea typeface="宋体" charset="-122"/>
              </a:rPr>
              <a:t>90?</a:t>
            </a:r>
            <a:endParaRPr lang="en-CA" altLang="zh-CN" sz="200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endParaRPr lang="en-CA" altLang="zh-CN" sz="2300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endParaRPr lang="en-CA" altLang="zh-CN" sz="2300" dirty="0">
              <a:latin typeface="Arial" charset="0"/>
              <a:ea typeface="宋体" charset="-122"/>
            </a:endParaRPr>
          </a:p>
        </p:txBody>
      </p:sp>
      <p:sp>
        <p:nvSpPr>
          <p:cNvPr id="17203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2225"/>
            <a:ext cx="9144000" cy="8159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NULLS IN SQL QUERIES</a:t>
            </a:r>
          </a:p>
        </p:txBody>
      </p:sp>
      <p:sp>
        <p:nvSpPr>
          <p:cNvPr id="17203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0919E4-3741-8445-94E3-AC06C5A88CF1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171250"/>
              </p:ext>
            </p:extLst>
          </p:nvPr>
        </p:nvGraphicFramePr>
        <p:xfrm>
          <a:off x="914400" y="955441"/>
          <a:ext cx="5410199" cy="1886640"/>
        </p:xfrm>
        <a:graphic>
          <a:graphicData uri="http://schemas.openxmlformats.org/drawingml/2006/table">
            <a:tbl>
              <a:tblPr/>
              <a:tblGrid>
                <a:gridCol w="1025461"/>
                <a:gridCol w="1555873"/>
                <a:gridCol w="942955"/>
                <a:gridCol w="942955"/>
                <a:gridCol w="942955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9144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charset="0"/>
              </a:rPr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18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588"/>
            <a:ext cx="9144000" cy="8493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Three Valued Logic</a:t>
            </a:r>
          </a:p>
        </p:txBody>
      </p:sp>
      <p:pic>
        <p:nvPicPr>
          <p:cNvPr id="9" name="Picture 8" descr="logic-a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990600"/>
            <a:ext cx="8104187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logic-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763963"/>
            <a:ext cx="8104187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78213" y="1752600"/>
            <a:ext cx="1022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 dirty="0">
                <a:latin typeface="Arial" charset="0"/>
              </a:rPr>
              <a:t>TRUE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78213" y="2290763"/>
            <a:ext cx="1141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>
                <a:latin typeface="Arial" charset="0"/>
              </a:rPr>
              <a:t>FALSE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00625" y="17526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>
                <a:latin typeface="Arial" charset="0"/>
              </a:rPr>
              <a:t>FALSE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00625" y="2862263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>
                <a:latin typeface="Arial" charset="0"/>
              </a:rPr>
              <a:t>FALSE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000625" y="2290763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>
                <a:latin typeface="Arial" charset="0"/>
              </a:rPr>
              <a:t>FALSE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15125" y="2290763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>
                <a:latin typeface="Arial" charset="0"/>
              </a:rPr>
              <a:t>FALSE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87914" y="2862263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 smtClean="0">
                <a:latin typeface="Arial" charset="0"/>
              </a:rPr>
              <a:t>UNKNOWN</a:t>
            </a:r>
            <a:endParaRPr kumimoji="0" lang="en-CA" altLang="zh-CN" sz="1800">
              <a:latin typeface="Aria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99263" y="2895600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 dirty="0" smtClean="0">
                <a:latin typeface="Arial" charset="0"/>
              </a:rPr>
              <a:t>UNKNOWN</a:t>
            </a:r>
            <a:endParaRPr kumimoji="0" lang="en-CA" altLang="zh-CN" sz="1800" dirty="0">
              <a:latin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799263" y="1752600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 dirty="0" smtClean="0">
                <a:latin typeface="Arial" charset="0"/>
              </a:rPr>
              <a:t>UNKNOWN</a:t>
            </a:r>
            <a:endParaRPr kumimoji="0" lang="en-CA" altLang="zh-CN" sz="1800" dirty="0">
              <a:latin typeface="Arial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9000" y="4538663"/>
            <a:ext cx="102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>
                <a:latin typeface="Arial" charset="0"/>
              </a:rPr>
              <a:t>TRUE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192713" y="4538663"/>
            <a:ext cx="102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>
                <a:latin typeface="Arial" charset="0"/>
              </a:rPr>
              <a:t>TRUE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35775" y="4505325"/>
            <a:ext cx="1022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>
                <a:latin typeface="Arial" charset="0"/>
              </a:rPr>
              <a:t>TRUE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429000" y="5110163"/>
            <a:ext cx="102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>
                <a:latin typeface="Arial" charset="0"/>
              </a:rPr>
              <a:t>TRUE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429000" y="5648325"/>
            <a:ext cx="1022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>
                <a:latin typeface="Arial" charset="0"/>
              </a:rPr>
              <a:t>TRUE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153025" y="5076825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>
                <a:latin typeface="Arial" charset="0"/>
              </a:rPr>
              <a:t>FALSE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786563" y="5110163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 dirty="0" smtClean="0">
                <a:latin typeface="Arial" charset="0"/>
              </a:rPr>
              <a:t>UNKNOWN</a:t>
            </a:r>
            <a:endParaRPr kumimoji="0" lang="en-CA" altLang="zh-CN" sz="1800" dirty="0">
              <a:latin typeface="Arial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786563" y="5648325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 dirty="0" smtClean="0">
                <a:latin typeface="Arial" charset="0"/>
              </a:rPr>
              <a:t>UNKNOWN</a:t>
            </a:r>
            <a:endParaRPr kumimoji="0" lang="en-CA" altLang="zh-CN" sz="1800" dirty="0">
              <a:latin typeface="Arial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917482" y="5614988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CA" altLang="zh-CN" sz="1800" smtClean="0">
                <a:latin typeface="Arial" charset="0"/>
              </a:rPr>
              <a:t>UNKNOWN</a:t>
            </a:r>
            <a:endParaRPr kumimoji="0" lang="en-CA" altLang="zh-CN" sz="1800">
              <a:latin typeface="Arial" charset="0"/>
            </a:endParaRPr>
          </a:p>
        </p:txBody>
      </p:sp>
      <p:sp>
        <p:nvSpPr>
          <p:cNvPr id="17410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7391400" y="5822950"/>
            <a:ext cx="1295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9E8958-81A7-F249-8CFC-E357948C73F3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200" dirty="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98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8900" y="3271838"/>
            <a:ext cx="8340725" cy="30718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sz="2400" dirty="0">
                <a:latin typeface="Arial" charset="0"/>
                <a:ea typeface="宋体" charset="-122"/>
              </a:rPr>
              <a:t>3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.  </a:t>
            </a:r>
            <a:r>
              <a:rPr lang="en-CA" altLang="zh-CN" sz="2400" dirty="0">
                <a:latin typeface="Arial" charset="0"/>
                <a:ea typeface="宋体" charset="-122"/>
              </a:rPr>
              <a:t>List student names for students whose mark is not 90 and age is less than 30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300" dirty="0">
                <a:latin typeface="Arial" charset="0"/>
                <a:ea typeface="宋体" charset="-122"/>
              </a:rPr>
              <a:t>SELECT  </a:t>
            </a:r>
            <a:r>
              <a:rPr lang="en-CA" altLang="zh-CN" sz="2300" dirty="0" err="1">
                <a:latin typeface="Arial" charset="0"/>
                <a:ea typeface="宋体" charset="-122"/>
              </a:rPr>
              <a:t>sname</a:t>
            </a:r>
            <a:endParaRPr lang="en-CA" altLang="zh-CN" sz="2300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CA" altLang="zh-CN" sz="2300" dirty="0">
                <a:latin typeface="Arial" charset="0"/>
                <a:ea typeface="宋体" charset="-122"/>
              </a:rPr>
              <a:t>FROM      T1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300" dirty="0">
                <a:latin typeface="Arial" charset="0"/>
                <a:ea typeface="宋体" charset="-122"/>
              </a:rPr>
              <a:t>WHERE	mark &lt;&gt; 90  AND age &lt; 30;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000" dirty="0">
                <a:solidFill>
                  <a:schemeClr val="tx2"/>
                </a:solidFill>
                <a:latin typeface="Arial" charset="0"/>
                <a:ea typeface="宋体" charset="-122"/>
              </a:rPr>
              <a:t>What is the result? 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300" dirty="0">
                <a:latin typeface="Arial" charset="0"/>
                <a:ea typeface="宋体" charset="-122"/>
              </a:rPr>
              <a:t>Jack’s mark &lt;&gt; 90 is unknown</a:t>
            </a:r>
          </a:p>
          <a:p>
            <a:pPr lvl="1" eaLnBrk="1" hangingPunct="1">
              <a:buFont typeface="Wingdings" charset="2"/>
              <a:buNone/>
            </a:pPr>
            <a:endParaRPr lang="en-CA" altLang="zh-CN" sz="2300" dirty="0">
              <a:latin typeface="Arial" charset="0"/>
              <a:ea typeface="宋体" charset="-122"/>
            </a:endParaRPr>
          </a:p>
        </p:txBody>
      </p:sp>
      <p:sp>
        <p:nvSpPr>
          <p:cNvPr id="1781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1588"/>
            <a:ext cx="9144000" cy="858838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NULLS IN SQL QUERIES</a:t>
            </a:r>
          </a:p>
        </p:txBody>
      </p:sp>
      <p:sp>
        <p:nvSpPr>
          <p:cNvPr id="17818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D35AA2-14F8-F64C-BEFB-BA23D34DB584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332269"/>
              </p:ext>
            </p:extLst>
          </p:nvPr>
        </p:nvGraphicFramePr>
        <p:xfrm>
          <a:off x="914400" y="955441"/>
          <a:ext cx="5410199" cy="1886640"/>
        </p:xfrm>
        <a:graphic>
          <a:graphicData uri="http://schemas.openxmlformats.org/drawingml/2006/table">
            <a:tbl>
              <a:tblPr/>
              <a:tblGrid>
                <a:gridCol w="1025461"/>
                <a:gridCol w="1555873"/>
                <a:gridCol w="942955"/>
                <a:gridCol w="942955"/>
                <a:gridCol w="942955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9144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charset="0"/>
              </a:rPr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66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8900" y="3348038"/>
            <a:ext cx="8340725" cy="30718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CA" sz="2400" dirty="0" smtClean="0"/>
              <a:t>4</a:t>
            </a:r>
            <a:r>
              <a:rPr lang="en-CA" sz="2400" dirty="0" smtClean="0">
                <a:ea typeface="+mn-ea"/>
              </a:rPr>
              <a:t>.  </a:t>
            </a:r>
            <a:r>
              <a:rPr lang="en-CA" sz="2400" dirty="0" smtClean="0">
                <a:ea typeface="+mn-ea"/>
              </a:rPr>
              <a:t>List student names for students who do not have a mark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300" dirty="0" smtClean="0"/>
              <a:t>SELECT  </a:t>
            </a:r>
            <a:r>
              <a:rPr lang="en-CA" sz="2300" dirty="0" err="1" smtClean="0"/>
              <a:t>sname</a:t>
            </a:r>
            <a:endParaRPr lang="en-CA" sz="2300" dirty="0" smtClean="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300" dirty="0" smtClean="0"/>
              <a:t>FROM     T1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300" dirty="0" smtClean="0"/>
              <a:t>WHERE  mark = null 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chemeClr val="tx2"/>
                </a:solidFill>
                <a:ea typeface="+mn-ea"/>
                <a:cs typeface="+mn-cs"/>
              </a:rPr>
              <a:t>We should get Jack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chemeClr val="tx2"/>
                </a:solidFill>
                <a:ea typeface="+mn-ea"/>
                <a:cs typeface="+mn-cs"/>
              </a:rPr>
              <a:t>But the system still list nothing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chemeClr val="tx2"/>
                </a:solidFill>
                <a:ea typeface="+mn-ea"/>
                <a:cs typeface="+mn-cs"/>
              </a:rPr>
              <a:t>What is the problem?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chemeClr val="tx2"/>
                </a:solidFill>
              </a:rPr>
              <a:t>90 = null is unknown</a:t>
            </a:r>
            <a:endParaRPr lang="en-CA" sz="2400" dirty="0" smtClean="0">
              <a:solidFill>
                <a:schemeClr val="tx2"/>
              </a:solidFill>
              <a:ea typeface="+mn-ea"/>
              <a:cs typeface="+mn-cs"/>
            </a:endParaRPr>
          </a:p>
        </p:txBody>
      </p:sp>
      <p:sp>
        <p:nvSpPr>
          <p:cNvPr id="1802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NULLS IN SQL QUERIES</a:t>
            </a:r>
          </a:p>
        </p:txBody>
      </p:sp>
      <p:sp>
        <p:nvSpPr>
          <p:cNvPr id="18022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074A24-69C9-1647-8A51-B755A4293B08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332269"/>
              </p:ext>
            </p:extLst>
          </p:nvPr>
        </p:nvGraphicFramePr>
        <p:xfrm>
          <a:off x="914400" y="955441"/>
          <a:ext cx="5410199" cy="1886640"/>
        </p:xfrm>
        <a:graphic>
          <a:graphicData uri="http://schemas.openxmlformats.org/drawingml/2006/table">
            <a:tbl>
              <a:tblPr/>
              <a:tblGrid>
                <a:gridCol w="1025461"/>
                <a:gridCol w="1555873"/>
                <a:gridCol w="942955"/>
                <a:gridCol w="942955"/>
                <a:gridCol w="942955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9144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charset="0"/>
              </a:rPr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96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8900" y="3348038"/>
            <a:ext cx="8340725" cy="30718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sz="2400" dirty="0">
                <a:latin typeface="Arial" charset="0"/>
                <a:ea typeface="宋体" charset="-122"/>
              </a:rPr>
              <a:t>5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.  </a:t>
            </a:r>
            <a:r>
              <a:rPr lang="en-CA" altLang="zh-CN" sz="2400" dirty="0">
                <a:latin typeface="Arial" charset="0"/>
                <a:ea typeface="宋体" charset="-122"/>
              </a:rPr>
              <a:t>List student names for students who have a mark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300" dirty="0">
                <a:latin typeface="Arial" charset="0"/>
                <a:ea typeface="宋体" charset="-122"/>
              </a:rPr>
              <a:t>SELECT   </a:t>
            </a:r>
            <a:r>
              <a:rPr lang="en-CA" altLang="zh-CN" sz="2300" dirty="0" err="1">
                <a:latin typeface="Arial" charset="0"/>
                <a:ea typeface="宋体" charset="-122"/>
              </a:rPr>
              <a:t>sname</a:t>
            </a:r>
            <a:endParaRPr lang="en-CA" altLang="zh-CN" sz="2300" dirty="0">
              <a:latin typeface="Arial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300" dirty="0">
                <a:latin typeface="Arial" charset="0"/>
                <a:ea typeface="宋体" charset="-122"/>
              </a:rPr>
              <a:t>FROM    	T1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300" dirty="0">
                <a:latin typeface="Arial" charset="0"/>
                <a:ea typeface="宋体" charset="-122"/>
              </a:rPr>
              <a:t>WHERE	mark &lt;&gt; null ;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400" dirty="0">
                <a:solidFill>
                  <a:schemeClr val="tx2"/>
                </a:solidFill>
                <a:latin typeface="Arial" charset="0"/>
                <a:ea typeface="宋体" charset="-122"/>
              </a:rPr>
              <a:t>We should get John and Mary. 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400" dirty="0">
                <a:solidFill>
                  <a:schemeClr val="tx2"/>
                </a:solidFill>
                <a:latin typeface="Arial" charset="0"/>
                <a:ea typeface="宋体" charset="-122"/>
              </a:rPr>
              <a:t>But the system won’t list anything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400" dirty="0">
                <a:solidFill>
                  <a:schemeClr val="tx2"/>
                </a:solidFill>
                <a:latin typeface="Arial" charset="0"/>
                <a:ea typeface="宋体" charset="-122"/>
              </a:rPr>
              <a:t>What is the problem? 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CA" altLang="zh-CN" sz="2400" dirty="0">
                <a:solidFill>
                  <a:schemeClr val="tx2"/>
                </a:solidFill>
                <a:latin typeface="Arial" charset="0"/>
                <a:ea typeface="宋体" charset="-122"/>
              </a:rPr>
              <a:t>90 &lt;&gt; null is unknown</a:t>
            </a:r>
          </a:p>
        </p:txBody>
      </p:sp>
      <p:sp>
        <p:nvSpPr>
          <p:cNvPr id="18227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NULLS IN SQL QUERIES</a:t>
            </a:r>
          </a:p>
        </p:txBody>
      </p:sp>
      <p:sp>
        <p:nvSpPr>
          <p:cNvPr id="18227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FDFC74-5219-484B-ABF2-B66F60A33044}" type="slidenum">
              <a:rPr kumimoji="0" lang="en-US" altLang="zh-CN" sz="120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332269"/>
              </p:ext>
            </p:extLst>
          </p:nvPr>
        </p:nvGraphicFramePr>
        <p:xfrm>
          <a:off x="914400" y="955441"/>
          <a:ext cx="5410199" cy="1886640"/>
        </p:xfrm>
        <a:graphic>
          <a:graphicData uri="http://schemas.openxmlformats.org/drawingml/2006/table">
            <a:tbl>
              <a:tblPr/>
              <a:tblGrid>
                <a:gridCol w="1025461"/>
                <a:gridCol w="1555873"/>
                <a:gridCol w="942955"/>
                <a:gridCol w="942955"/>
                <a:gridCol w="942955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9144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charset="0"/>
              </a:rPr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84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11112</TotalTime>
  <Words>570</Words>
  <Application>Microsoft Macintosh PowerPoint</Application>
  <PresentationFormat>Letter Paper (8.5x11 in)</PresentationFormat>
  <Paragraphs>340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Tahoma</vt:lpstr>
      <vt:lpstr>Times New Roman</vt:lpstr>
      <vt:lpstr>Wingdings</vt:lpstr>
      <vt:lpstr>宋体</vt:lpstr>
      <vt:lpstr>Arial</vt:lpstr>
      <vt:lpstr>Blends</vt:lpstr>
      <vt:lpstr>Chapters 6 &amp; 7</vt:lpstr>
      <vt:lpstr>JOIN with NULL</vt:lpstr>
      <vt:lpstr>NULLS IN SQL QUERIES</vt:lpstr>
      <vt:lpstr>NULLS IN SQL QUERIES</vt:lpstr>
      <vt:lpstr>NULLS IN SQL QUERIES</vt:lpstr>
      <vt:lpstr>Three Valued Logic</vt:lpstr>
      <vt:lpstr>NULLS IN SQL QUERIES</vt:lpstr>
      <vt:lpstr>NULLS IN SQL QUERIES</vt:lpstr>
      <vt:lpstr>NULLS IN SQL QUERIES</vt:lpstr>
      <vt:lpstr>NULLS IN SQL QUERIES</vt:lpstr>
      <vt:lpstr>NULLS IN SQL QUERIES</vt:lpstr>
      <vt:lpstr>NULLS IN SQL QUERIES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The Relational Data Model and Relational Database Constraints </dc:subject>
  <dc:creator>Microsoft Office User</dc:creator>
  <cp:keywords/>
  <dc:description/>
  <cp:lastModifiedBy>MENGCHI LIU</cp:lastModifiedBy>
  <cp:revision>185</cp:revision>
  <cp:lastPrinted>2001-11-04T00:51:13Z</cp:lastPrinted>
  <dcterms:created xsi:type="dcterms:W3CDTF">2016-09-21T01:43:01Z</dcterms:created>
  <dcterms:modified xsi:type="dcterms:W3CDTF">2019-10-15T15:58:03Z</dcterms:modified>
  <cp:category/>
</cp:coreProperties>
</file>