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9"/>
  </p:notesMasterIdLst>
  <p:handoutMasterIdLst>
    <p:handoutMasterId r:id="rId50"/>
  </p:handoutMasterIdLst>
  <p:sldIdLst>
    <p:sldId id="324" r:id="rId2"/>
    <p:sldId id="371" r:id="rId3"/>
    <p:sldId id="388" r:id="rId4"/>
    <p:sldId id="328" r:id="rId5"/>
    <p:sldId id="404" r:id="rId6"/>
    <p:sldId id="378" r:id="rId7"/>
    <p:sldId id="329" r:id="rId8"/>
    <p:sldId id="330" r:id="rId9"/>
    <p:sldId id="331" r:id="rId10"/>
    <p:sldId id="390" r:id="rId11"/>
    <p:sldId id="332" r:id="rId12"/>
    <p:sldId id="399" r:id="rId13"/>
    <p:sldId id="403" r:id="rId14"/>
    <p:sldId id="375" r:id="rId15"/>
    <p:sldId id="333" r:id="rId16"/>
    <p:sldId id="376" r:id="rId17"/>
    <p:sldId id="334" r:id="rId18"/>
    <p:sldId id="377" r:id="rId19"/>
    <p:sldId id="335" r:id="rId20"/>
    <p:sldId id="379" r:id="rId21"/>
    <p:sldId id="336" r:id="rId22"/>
    <p:sldId id="366" r:id="rId23"/>
    <p:sldId id="337" r:id="rId24"/>
    <p:sldId id="401" r:id="rId25"/>
    <p:sldId id="402" r:id="rId26"/>
    <p:sldId id="340" r:id="rId27"/>
    <p:sldId id="341" r:id="rId28"/>
    <p:sldId id="342" r:id="rId29"/>
    <p:sldId id="400" r:id="rId30"/>
    <p:sldId id="343" r:id="rId31"/>
    <p:sldId id="396" r:id="rId32"/>
    <p:sldId id="397" r:id="rId33"/>
    <p:sldId id="348" r:id="rId34"/>
    <p:sldId id="344" r:id="rId35"/>
    <p:sldId id="367" r:id="rId36"/>
    <p:sldId id="398" r:id="rId37"/>
    <p:sldId id="370" r:id="rId38"/>
    <p:sldId id="353" r:id="rId39"/>
    <p:sldId id="354" r:id="rId40"/>
    <p:sldId id="355" r:id="rId41"/>
    <p:sldId id="357" r:id="rId42"/>
    <p:sldId id="359" r:id="rId43"/>
    <p:sldId id="360" r:id="rId44"/>
    <p:sldId id="361" r:id="rId45"/>
    <p:sldId id="362" r:id="rId46"/>
    <p:sldId id="394" r:id="rId47"/>
    <p:sldId id="386" r:id="rId48"/>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0033"/>
    <a:srgbClr val="76822E"/>
    <a:srgbClr val="98B238"/>
    <a:srgbClr val="6D822E"/>
    <a:srgbClr val="6B826B"/>
    <a:srgbClr val="81B23B"/>
    <a:srgbClr val="82D034"/>
    <a:srgbClr val="537226"/>
    <a:srgbClr val="677228"/>
    <a:srgbClr val="6E79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93"/>
    <p:restoredTop sz="93421"/>
  </p:normalViewPr>
  <p:slideViewPr>
    <p:cSldViewPr snapToObjects="1">
      <p:cViewPr>
        <p:scale>
          <a:sx n="110" d="100"/>
          <a:sy n="110" d="100"/>
        </p:scale>
        <p:origin x="456" y="-56"/>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744"/>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ahoma" charset="0"/>
              </a:defRPr>
            </a:lvl1pPr>
          </a:lstStyle>
          <a:p>
            <a:pPr>
              <a:defRPr/>
            </a:pPr>
            <a:fld id="{9319E9FB-8614-C748-986C-B02B4F4E9EA0}" type="slidenum">
              <a:rPr lang="en-CA" altLang="en-US"/>
              <a:pPr>
                <a:defRPr/>
              </a:pPr>
              <a:t>‹#›</a:t>
            </a:fld>
            <a:endParaRPr lang="en-CA" altLang="en-US"/>
          </a:p>
        </p:txBody>
      </p:sp>
    </p:spTree>
    <p:extLst>
      <p:ext uri="{BB962C8B-B14F-4D97-AF65-F5344CB8AC3E}">
        <p14:creationId xmlns:p14="http://schemas.microsoft.com/office/powerpoint/2010/main" val="16908163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CA"/>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ahoma" charset="0"/>
              </a:defRPr>
            </a:lvl1pPr>
          </a:lstStyle>
          <a:p>
            <a:pPr>
              <a:defRPr/>
            </a:pPr>
            <a:fld id="{7B07D9E3-54B5-5949-A326-43BEF224DBF7}" type="slidenum">
              <a:rPr lang="en-CA" altLang="en-US"/>
              <a:pPr>
                <a:defRPr/>
              </a:pPr>
              <a:t>‹#›</a:t>
            </a:fld>
            <a:endParaRPr lang="en-CA" altLang="en-US"/>
          </a:p>
        </p:txBody>
      </p:sp>
    </p:spTree>
    <p:extLst>
      <p:ext uri="{BB962C8B-B14F-4D97-AF65-F5344CB8AC3E}">
        <p14:creationId xmlns:p14="http://schemas.microsoft.com/office/powerpoint/2010/main" val="978470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n-ea"/>
        <a:cs typeface="+mn-cs"/>
      </a:defRPr>
    </a:lvl1pPr>
    <a:lvl2pPr marL="457200" algn="l" rtl="0" eaLnBrk="0" fontAlgn="base" hangingPunct="0">
      <a:spcBef>
        <a:spcPct val="30000"/>
      </a:spcBef>
      <a:spcAft>
        <a:spcPct val="0"/>
      </a:spcAft>
      <a:defRPr sz="16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defRPr>
            </a:lvl1pPr>
            <a:lvl2pPr marL="742950" indent="-285750">
              <a:spcBef>
                <a:spcPct val="30000"/>
              </a:spcBef>
              <a:defRPr sz="16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2730D651-2E74-F64B-87D9-EEB1CCFD5026}" type="slidenum">
              <a:rPr lang="en-CA" altLang="en-US">
                <a:latin typeface="Tahoma" charset="0"/>
              </a:rPr>
              <a:pPr>
                <a:spcBef>
                  <a:spcPct val="0"/>
                </a:spcBef>
              </a:pPr>
              <a:t>1</a:t>
            </a:fld>
            <a:endParaRPr lang="en-CA" altLang="en-US">
              <a:latin typeface="Tahoma" charset="0"/>
            </a:endParaRPr>
          </a:p>
        </p:txBody>
      </p:sp>
      <p:sp>
        <p:nvSpPr>
          <p:cNvPr id="16386" name="Rectangle 1026"/>
          <p:cNvSpPr>
            <a:spLocks noGrp="1" noRot="1" noChangeAspect="1" noChangeArrowheads="1" noTextEdit="1"/>
          </p:cNvSpPr>
          <p:nvPr>
            <p:ph type="sldImg"/>
          </p:nvPr>
        </p:nvSpPr>
        <p:spPr>
          <a:ln/>
        </p:spPr>
      </p:sp>
      <p:sp>
        <p:nvSpPr>
          <p:cNvPr id="1638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47231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E7615AFB-5CD6-FC47-AEC7-137D08D080D3}" type="slidenum">
              <a:rPr lang="en-CA" altLang="en-US">
                <a:latin typeface="Tahoma" charset="0"/>
              </a:rPr>
              <a:pPr>
                <a:spcBef>
                  <a:spcPct val="0"/>
                </a:spcBef>
              </a:pPr>
              <a:t>13</a:t>
            </a:fld>
            <a:endParaRPr lang="en-CA" altLang="en-US">
              <a:latin typeface="Tahoma"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344691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US" altLang="en-US" dirty="0" smtClean="0">
                <a:solidFill>
                  <a:srgbClr val="790033"/>
                </a:solidFill>
                <a:ea typeface="MS PGothic" charset="-128"/>
              </a:rPr>
              <a:t>Example: We create the relations EMPLOYEE, DEPARTMENT, and PROJECT in the relational schema corresponding to the regular entities in the ER diagram. </a:t>
            </a:r>
            <a:r>
              <a:rPr lang="en-US" altLang="en-US" sz="2200" dirty="0" smtClean="0">
                <a:solidFill>
                  <a:srgbClr val="790033"/>
                </a:solidFill>
                <a:ea typeface="MS PGothic" charset="-128"/>
              </a:rPr>
              <a:t>SSN, DNUMBER, and PNUMBER are the primary keys for the relations EMPLOYEE, DEPARTMENT, and PROJECT as shown</a:t>
            </a:r>
            <a:endParaRPr lang="en-US" altLang="en-US" dirty="0">
              <a:ea typeface="MS PGothic" charset="-128"/>
            </a:endParaRPr>
          </a:p>
        </p:txBody>
      </p:sp>
    </p:spTree>
    <p:extLst>
      <p:ext uri="{BB962C8B-B14F-4D97-AF65-F5344CB8AC3E}">
        <p14:creationId xmlns:p14="http://schemas.microsoft.com/office/powerpoint/2010/main" val="339826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AB2AF881-6787-004C-BE3A-7F7EFEC43F92}" type="slidenum">
              <a:rPr lang="en-CA" altLang="en-US">
                <a:latin typeface="Tahoma" charset="0"/>
              </a:rPr>
              <a:pPr>
                <a:spcBef>
                  <a:spcPct val="0"/>
                </a:spcBef>
              </a:pPr>
              <a:t>15</a:t>
            </a:fld>
            <a:endParaRPr lang="en-CA" altLang="en-US">
              <a:latin typeface="Tahoma"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202060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ea typeface="MS PGothic" charset="-128"/>
            </a:endParaRPr>
          </a:p>
        </p:txBody>
      </p:sp>
    </p:spTree>
    <p:extLst>
      <p:ext uri="{BB962C8B-B14F-4D97-AF65-F5344CB8AC3E}">
        <p14:creationId xmlns:p14="http://schemas.microsoft.com/office/powerpoint/2010/main" val="282648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E586D7EC-1482-0244-9E04-42D2610EBEBA}" type="slidenum">
              <a:rPr lang="en-CA" altLang="en-US">
                <a:latin typeface="Tahoma" charset="0"/>
              </a:rPr>
              <a:pPr>
                <a:spcBef>
                  <a:spcPct val="0"/>
                </a:spcBef>
              </a:pPr>
              <a:t>17</a:t>
            </a:fld>
            <a:endParaRPr lang="en-CA" altLang="en-US">
              <a:latin typeface="Tahoma"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815889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ea typeface="MS PGothic" charset="-128"/>
            </a:endParaRPr>
          </a:p>
        </p:txBody>
      </p:sp>
    </p:spTree>
    <p:extLst>
      <p:ext uri="{BB962C8B-B14F-4D97-AF65-F5344CB8AC3E}">
        <p14:creationId xmlns:p14="http://schemas.microsoft.com/office/powerpoint/2010/main" val="58099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242C80C5-F011-3444-9372-846F9AF5EED1}" type="slidenum">
              <a:rPr lang="en-CA" altLang="en-US">
                <a:latin typeface="Tahoma" charset="0"/>
              </a:rPr>
              <a:pPr>
                <a:spcBef>
                  <a:spcPct val="0"/>
                </a:spcBef>
              </a:pPr>
              <a:t>19</a:t>
            </a:fld>
            <a:endParaRPr lang="en-CA" altLang="en-US">
              <a:latin typeface="Tahoma"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ea typeface="MS PGothic" charset="-128"/>
            </a:endParaRPr>
          </a:p>
        </p:txBody>
      </p:sp>
    </p:spTree>
    <p:extLst>
      <p:ext uri="{BB962C8B-B14F-4D97-AF65-F5344CB8AC3E}">
        <p14:creationId xmlns:p14="http://schemas.microsoft.com/office/powerpoint/2010/main" val="703609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ea typeface="MS PGothic" charset="-128"/>
            </a:endParaRPr>
          </a:p>
        </p:txBody>
      </p:sp>
    </p:spTree>
    <p:extLst>
      <p:ext uri="{BB962C8B-B14F-4D97-AF65-F5344CB8AC3E}">
        <p14:creationId xmlns:p14="http://schemas.microsoft.com/office/powerpoint/2010/main" val="1779793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F567EFA7-02A4-F64B-85F7-55019707CE95}" type="slidenum">
              <a:rPr lang="en-CA" altLang="en-US">
                <a:latin typeface="Tahoma" charset="0"/>
              </a:rPr>
              <a:pPr>
                <a:spcBef>
                  <a:spcPct val="0"/>
                </a:spcBef>
              </a:pPr>
              <a:t>21</a:t>
            </a:fld>
            <a:endParaRPr lang="en-CA" altLang="en-US">
              <a:latin typeface="Tahoma"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270619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D1602BC-F785-8A43-8A2E-05FD5CE222C2}" type="slidenum">
              <a:rPr lang="en-CA" altLang="en-US" sz="1200">
                <a:latin typeface="Tahoma" charset="0"/>
              </a:rPr>
              <a:pPr eaLnBrk="1" hangingPunct="1"/>
              <a:t>22</a:t>
            </a:fld>
            <a:endParaRPr lang="en-CA" altLang="en-US" sz="1200">
              <a:latin typeface="Tahoma"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097158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07D9E3-54B5-5949-A326-43BEF224DBF7}" type="slidenum">
              <a:rPr lang="en-CA" altLang="en-US" smtClean="0"/>
              <a:pPr>
                <a:defRPr/>
              </a:pPr>
              <a:t>2</a:t>
            </a:fld>
            <a:endParaRPr lang="en-CA" altLang="en-US"/>
          </a:p>
        </p:txBody>
      </p:sp>
    </p:spTree>
    <p:extLst>
      <p:ext uri="{BB962C8B-B14F-4D97-AF65-F5344CB8AC3E}">
        <p14:creationId xmlns:p14="http://schemas.microsoft.com/office/powerpoint/2010/main" val="71709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07D9E3-54B5-5949-A326-43BEF224DBF7}" type="slidenum">
              <a:rPr lang="en-CA" altLang="en-US" smtClean="0"/>
              <a:pPr>
                <a:defRPr/>
              </a:pPr>
              <a:t>24</a:t>
            </a:fld>
            <a:endParaRPr lang="en-CA" altLang="en-US"/>
          </a:p>
        </p:txBody>
      </p:sp>
    </p:spTree>
    <p:extLst>
      <p:ext uri="{BB962C8B-B14F-4D97-AF65-F5344CB8AC3E}">
        <p14:creationId xmlns:p14="http://schemas.microsoft.com/office/powerpoint/2010/main" val="167965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CC18BA6D-BB6D-484A-80B8-51E720B31E73}" type="slidenum">
              <a:rPr lang="en-CA" altLang="en-US">
                <a:latin typeface="Tahoma" charset="0"/>
              </a:rPr>
              <a:pPr>
                <a:spcBef>
                  <a:spcPct val="0"/>
                </a:spcBef>
              </a:pPr>
              <a:t>25</a:t>
            </a:fld>
            <a:endParaRPr lang="en-CA" altLang="en-US">
              <a:latin typeface="Tahoma"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1825527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3832D7B0-8B1B-3E45-969B-E034CF04FF51}" type="slidenum">
              <a:rPr lang="en-CA" altLang="en-US">
                <a:latin typeface="Tahoma" charset="0"/>
              </a:rPr>
              <a:pPr>
                <a:spcBef>
                  <a:spcPct val="0"/>
                </a:spcBef>
              </a:pPr>
              <a:t>26</a:t>
            </a:fld>
            <a:endParaRPr lang="en-CA" altLang="en-US">
              <a:latin typeface="Tahoma"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1678951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2404D2F4-35C5-7042-8E07-80D0F9E1493C}" type="slidenum">
              <a:rPr lang="en-CA" altLang="en-US">
                <a:latin typeface="Tahoma" charset="0"/>
              </a:rPr>
              <a:pPr>
                <a:spcBef>
                  <a:spcPct val="0"/>
                </a:spcBef>
              </a:pPr>
              <a:t>28</a:t>
            </a:fld>
            <a:endParaRPr lang="en-CA" altLang="en-US">
              <a:latin typeface="Tahoma"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13620367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2404D2F4-35C5-7042-8E07-80D0F9E1493C}" type="slidenum">
              <a:rPr lang="en-CA" altLang="en-US">
                <a:latin typeface="Tahoma" charset="0"/>
              </a:rPr>
              <a:pPr>
                <a:spcBef>
                  <a:spcPct val="0"/>
                </a:spcBef>
              </a:pPr>
              <a:t>29</a:t>
            </a:fld>
            <a:endParaRPr lang="en-CA" altLang="en-US">
              <a:latin typeface="Tahoma"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10081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3DD07D83-53C3-054F-A7E2-9571C8F66335}" type="slidenum">
              <a:rPr lang="en-CA" altLang="en-US">
                <a:latin typeface="Tahoma" charset="0"/>
              </a:rPr>
              <a:pPr>
                <a:spcBef>
                  <a:spcPct val="0"/>
                </a:spcBef>
              </a:pPr>
              <a:t>30</a:t>
            </a:fld>
            <a:endParaRPr lang="en-CA" altLang="en-US">
              <a:latin typeface="Tahoma"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altLang="en-US" sz="2100" dirty="0" smtClean="0">
                <a:ea typeface="MS PGothic" charset="-128"/>
              </a:rPr>
              <a:t>Create a relation L for C with attributes </a:t>
            </a:r>
            <a:r>
              <a:rPr lang="en-US" altLang="en-US" sz="2100" dirty="0" err="1" smtClean="0">
                <a:ea typeface="MS PGothic" charset="-128"/>
              </a:rPr>
              <a:t>Attrs</a:t>
            </a:r>
            <a:r>
              <a:rPr lang="en-US" altLang="en-US" sz="2100" dirty="0" smtClean="0">
                <a:ea typeface="MS PGothic" charset="-128"/>
              </a:rPr>
              <a:t>(L) = {k,a1,…an} and PK(L) = k. Create a relation Li for each subclass Si, 1 &lt; </a:t>
            </a:r>
            <a:r>
              <a:rPr lang="en-US" altLang="en-US" sz="2100" dirty="0" err="1" smtClean="0">
                <a:ea typeface="MS PGothic" charset="-128"/>
              </a:rPr>
              <a:t>i</a:t>
            </a:r>
            <a:r>
              <a:rPr lang="en-US" altLang="en-US" sz="2100" dirty="0" smtClean="0">
                <a:ea typeface="MS PGothic" charset="-128"/>
              </a:rPr>
              <a:t> &lt; m, with the </a:t>
            </a:r>
            <a:r>
              <a:rPr lang="en-US" altLang="en-US" sz="2100" dirty="0" err="1" smtClean="0">
                <a:ea typeface="MS PGothic" charset="-128"/>
              </a:rPr>
              <a:t>attributesAttrs</a:t>
            </a:r>
            <a:r>
              <a:rPr lang="en-US" altLang="en-US" sz="2100" dirty="0" smtClean="0">
                <a:ea typeface="MS PGothic" charset="-128"/>
              </a:rPr>
              <a:t>(Li) = {k} U {attributes of Si} and PK(Li)=k. This option works for any specialization (total or partial, disjoint or over-lapping). </a:t>
            </a:r>
          </a:p>
          <a:p>
            <a:pPr eaLnBrk="1" hangingPunct="1"/>
            <a:endParaRPr lang="en-US" altLang="en-US" dirty="0">
              <a:ea typeface="MS PGothic" charset="-128"/>
            </a:endParaRPr>
          </a:p>
        </p:txBody>
      </p:sp>
    </p:spTree>
    <p:extLst>
      <p:ext uri="{BB962C8B-B14F-4D97-AF65-F5344CB8AC3E}">
        <p14:creationId xmlns:p14="http://schemas.microsoft.com/office/powerpoint/2010/main" val="1453940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3DD07D83-53C3-054F-A7E2-9571C8F66335}" type="slidenum">
              <a:rPr lang="en-CA" altLang="en-US">
                <a:latin typeface="Tahoma" charset="0"/>
              </a:rPr>
              <a:pPr>
                <a:spcBef>
                  <a:spcPct val="0"/>
                </a:spcBef>
              </a:pPr>
              <a:t>32</a:t>
            </a:fld>
            <a:endParaRPr lang="en-CA" altLang="en-US">
              <a:latin typeface="Tahoma"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lvl="1" eaLnBrk="1" hangingPunct="1">
              <a:lnSpc>
                <a:spcPct val="90000"/>
              </a:lnSpc>
            </a:pPr>
            <a:r>
              <a:rPr lang="en-US" altLang="en-US" sz="2400" dirty="0" smtClean="0">
                <a:ea typeface="MS PGothic" charset="-128"/>
              </a:rPr>
              <a:t>Create a relation </a:t>
            </a:r>
            <a:r>
              <a:rPr lang="en-US" altLang="en-US" sz="2400" dirty="0" err="1" smtClean="0">
                <a:solidFill>
                  <a:schemeClr val="tx2">
                    <a:lumMod val="75000"/>
                  </a:schemeClr>
                </a:solidFill>
                <a:ea typeface="MS PGothic" charset="-128"/>
              </a:rPr>
              <a:t>R</a:t>
            </a:r>
            <a:r>
              <a:rPr lang="en-US" altLang="en-US" sz="2400" baseline="-25000" dirty="0" err="1" smtClean="0">
                <a:solidFill>
                  <a:schemeClr val="tx2">
                    <a:lumMod val="75000"/>
                  </a:schemeClr>
                </a:solidFill>
                <a:ea typeface="MS PGothic" charset="-128"/>
              </a:rPr>
              <a:t>i</a:t>
            </a:r>
            <a:r>
              <a:rPr lang="en-US" altLang="en-US" sz="2400" dirty="0" smtClean="0">
                <a:ea typeface="MS PGothic" charset="-128"/>
              </a:rPr>
              <a:t> for each subclass </a:t>
            </a:r>
            <a:r>
              <a:rPr lang="en-US" altLang="en-US" sz="2400" dirty="0" smtClean="0">
                <a:solidFill>
                  <a:schemeClr val="tx2">
                    <a:lumMod val="75000"/>
                  </a:schemeClr>
                </a:solidFill>
                <a:ea typeface="MS PGothic" charset="-128"/>
              </a:rPr>
              <a:t>S</a:t>
            </a:r>
            <a:r>
              <a:rPr lang="en-US" altLang="en-US" sz="2400" baseline="-25000" dirty="0" smtClean="0">
                <a:solidFill>
                  <a:schemeClr val="tx2">
                    <a:lumMod val="75000"/>
                  </a:schemeClr>
                </a:solidFill>
                <a:ea typeface="MS PGothic" charset="-128"/>
              </a:rPr>
              <a:t>i</a:t>
            </a:r>
            <a:r>
              <a:rPr lang="en-US" altLang="en-US" sz="2400" dirty="0" smtClean="0">
                <a:ea typeface="MS PGothic" charset="-128"/>
              </a:rPr>
              <a:t>, 1 &lt; </a:t>
            </a:r>
            <a:r>
              <a:rPr lang="en-US" altLang="en-US" sz="2400" dirty="0" err="1" smtClean="0">
                <a:ea typeface="MS PGothic" charset="-128"/>
              </a:rPr>
              <a:t>i</a:t>
            </a:r>
            <a:r>
              <a:rPr lang="en-US" altLang="en-US" sz="2400" dirty="0" smtClean="0">
                <a:ea typeface="MS PGothic" charset="-128"/>
              </a:rPr>
              <a:t> &lt; m, with the attributes </a:t>
            </a:r>
            <a:r>
              <a:rPr lang="en-US" altLang="en-US" sz="2400" dirty="0" err="1" smtClean="0">
                <a:solidFill>
                  <a:schemeClr val="tx2">
                    <a:lumMod val="75000"/>
                  </a:schemeClr>
                </a:solidFill>
                <a:ea typeface="MS PGothic" charset="-128"/>
              </a:rPr>
              <a:t>Attr</a:t>
            </a:r>
            <a:r>
              <a:rPr lang="en-US" altLang="en-US" sz="2400" dirty="0" smtClean="0">
                <a:solidFill>
                  <a:schemeClr val="tx2">
                    <a:lumMod val="75000"/>
                  </a:schemeClr>
                </a:solidFill>
                <a:ea typeface="MS PGothic" charset="-128"/>
              </a:rPr>
              <a:t>(</a:t>
            </a:r>
            <a:r>
              <a:rPr lang="en-US" altLang="en-US" sz="2400" dirty="0" err="1" smtClean="0">
                <a:solidFill>
                  <a:schemeClr val="tx2">
                    <a:lumMod val="75000"/>
                  </a:schemeClr>
                </a:solidFill>
                <a:ea typeface="MS PGothic" charset="-128"/>
              </a:rPr>
              <a:t>Ri</a:t>
            </a:r>
            <a:r>
              <a:rPr lang="en-US" altLang="en-US" sz="2400" dirty="0" smtClean="0">
                <a:solidFill>
                  <a:schemeClr val="tx2">
                    <a:lumMod val="75000"/>
                  </a:schemeClr>
                </a:solidFill>
                <a:ea typeface="MS PGothic" charset="-128"/>
              </a:rPr>
              <a:t>) = {attributes of Si} U {k,a</a:t>
            </a:r>
            <a:r>
              <a:rPr lang="en-US" altLang="en-US" sz="2400" baseline="-25000" dirty="0" smtClean="0">
                <a:solidFill>
                  <a:schemeClr val="tx2">
                    <a:lumMod val="75000"/>
                  </a:schemeClr>
                </a:solidFill>
                <a:ea typeface="MS PGothic" charset="-128"/>
              </a:rPr>
              <a:t>1</a:t>
            </a:r>
            <a:r>
              <a:rPr lang="en-US" altLang="en-US" sz="2400" dirty="0" smtClean="0">
                <a:solidFill>
                  <a:schemeClr val="tx2">
                    <a:lumMod val="75000"/>
                  </a:schemeClr>
                </a:solidFill>
                <a:ea typeface="MS PGothic" charset="-128"/>
              </a:rPr>
              <a:t>…,a</a:t>
            </a:r>
            <a:r>
              <a:rPr lang="en-US" altLang="en-US" sz="2400" baseline="-25000" dirty="0" smtClean="0">
                <a:solidFill>
                  <a:schemeClr val="tx2">
                    <a:lumMod val="75000"/>
                  </a:schemeClr>
                </a:solidFill>
                <a:ea typeface="MS PGothic" charset="-128"/>
              </a:rPr>
              <a:t>n</a:t>
            </a:r>
            <a:r>
              <a:rPr lang="en-US" altLang="en-US" sz="2400" dirty="0" smtClean="0">
                <a:solidFill>
                  <a:schemeClr val="tx2">
                    <a:lumMod val="75000"/>
                  </a:schemeClr>
                </a:solidFill>
                <a:ea typeface="MS PGothic" charset="-128"/>
              </a:rPr>
              <a:t>} </a:t>
            </a:r>
            <a:r>
              <a:rPr lang="en-US" altLang="en-US" sz="2400" dirty="0" smtClean="0">
                <a:ea typeface="MS PGothic" charset="-128"/>
              </a:rPr>
              <a:t>and </a:t>
            </a:r>
            <a:r>
              <a:rPr lang="en-US" altLang="en-US" sz="2400" dirty="0" smtClean="0">
                <a:solidFill>
                  <a:schemeClr val="tx2">
                    <a:lumMod val="75000"/>
                  </a:schemeClr>
                </a:solidFill>
                <a:ea typeface="MS PGothic" charset="-128"/>
              </a:rPr>
              <a:t>PK(</a:t>
            </a:r>
            <a:r>
              <a:rPr lang="en-US" altLang="en-US" sz="2400" dirty="0" err="1" smtClean="0">
                <a:solidFill>
                  <a:schemeClr val="tx2">
                    <a:lumMod val="75000"/>
                  </a:schemeClr>
                </a:solidFill>
                <a:ea typeface="MS PGothic" charset="-128"/>
              </a:rPr>
              <a:t>R</a:t>
            </a:r>
            <a:r>
              <a:rPr lang="en-US" altLang="en-US" sz="2400" baseline="-25000" dirty="0" err="1" smtClean="0">
                <a:solidFill>
                  <a:schemeClr val="tx2">
                    <a:lumMod val="75000"/>
                  </a:schemeClr>
                </a:solidFill>
                <a:ea typeface="MS PGothic" charset="-128"/>
              </a:rPr>
              <a:t>i</a:t>
            </a:r>
            <a:r>
              <a:rPr lang="en-US" altLang="en-US" sz="2400" dirty="0" smtClean="0">
                <a:solidFill>
                  <a:schemeClr val="tx2">
                    <a:lumMod val="75000"/>
                  </a:schemeClr>
                </a:solidFill>
                <a:ea typeface="MS PGothic" charset="-128"/>
              </a:rPr>
              <a:t>) = k</a:t>
            </a:r>
            <a:r>
              <a:rPr lang="en-US" altLang="en-US" sz="2400" dirty="0" smtClean="0">
                <a:ea typeface="MS PGothic" charset="-128"/>
              </a:rPr>
              <a:t>. This option only works for a  specialization whose subclasses are total (every entity in the superclass must belong to (at least) one of the subclasses).</a:t>
            </a:r>
          </a:p>
          <a:p>
            <a:pPr eaLnBrk="1" hangingPunct="1">
              <a:lnSpc>
                <a:spcPct val="90000"/>
              </a:lnSpc>
            </a:pPr>
            <a:endParaRPr lang="en-US" altLang="en-US" sz="2400" dirty="0" smtClean="0">
              <a:ea typeface="MS PGothic" charset="-128"/>
            </a:endParaRPr>
          </a:p>
          <a:p>
            <a:pPr eaLnBrk="1" hangingPunct="1"/>
            <a:endParaRPr lang="en-US" altLang="en-US" dirty="0">
              <a:ea typeface="MS PGothic" charset="-128"/>
            </a:endParaRPr>
          </a:p>
        </p:txBody>
      </p:sp>
    </p:spTree>
    <p:extLst>
      <p:ext uri="{BB962C8B-B14F-4D97-AF65-F5344CB8AC3E}">
        <p14:creationId xmlns:p14="http://schemas.microsoft.com/office/powerpoint/2010/main" val="1731844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CC3AFAA8-2A11-7C46-9A90-96A38D7A2CFD}" type="slidenum">
              <a:rPr lang="en-CA" altLang="en-US">
                <a:latin typeface="Tahoma" charset="0"/>
              </a:rPr>
              <a:pPr>
                <a:spcBef>
                  <a:spcPct val="0"/>
                </a:spcBef>
              </a:pPr>
              <a:t>33</a:t>
            </a:fld>
            <a:endParaRPr lang="en-CA" altLang="en-US">
              <a:latin typeface="Tahoma"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9747583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B3166287-8F64-D548-8E72-976AC7AF1BBD}" type="slidenum">
              <a:rPr lang="en-CA" altLang="en-US">
                <a:latin typeface="Tahoma" charset="0"/>
              </a:rPr>
              <a:pPr>
                <a:spcBef>
                  <a:spcPct val="0"/>
                </a:spcBef>
              </a:pPr>
              <a:t>34</a:t>
            </a:fld>
            <a:endParaRPr lang="en-CA" altLang="en-US">
              <a:latin typeface="Tahoma"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altLang="en-US" sz="2100" dirty="0" smtClean="0">
                <a:ea typeface="MS PGothic" charset="-128"/>
              </a:rPr>
              <a:t>Create a single relation </a:t>
            </a:r>
            <a:r>
              <a:rPr lang="en-US" altLang="en-US" sz="2100" dirty="0" smtClean="0">
                <a:solidFill>
                  <a:schemeClr val="tx2">
                    <a:lumMod val="75000"/>
                  </a:schemeClr>
                </a:solidFill>
                <a:ea typeface="MS PGothic" charset="-128"/>
              </a:rPr>
              <a:t>C</a:t>
            </a:r>
            <a:r>
              <a:rPr lang="en-US" altLang="en-US" sz="2100" dirty="0" smtClean="0">
                <a:ea typeface="MS PGothic" charset="-128"/>
              </a:rPr>
              <a:t> with attributes </a:t>
            </a:r>
            <a:r>
              <a:rPr lang="en-US" altLang="en-US" sz="2100" dirty="0" err="1" smtClean="0">
                <a:solidFill>
                  <a:schemeClr val="tx2">
                    <a:lumMod val="75000"/>
                  </a:schemeClr>
                </a:solidFill>
                <a:ea typeface="MS PGothic" charset="-128"/>
              </a:rPr>
              <a:t>Attrs</a:t>
            </a:r>
            <a:r>
              <a:rPr lang="en-US" altLang="en-US" sz="2100" dirty="0" smtClean="0">
                <a:solidFill>
                  <a:schemeClr val="tx2">
                    <a:lumMod val="75000"/>
                  </a:schemeClr>
                </a:solidFill>
                <a:ea typeface="MS PGothic" charset="-128"/>
              </a:rPr>
              <a:t>(R) = {k,a</a:t>
            </a:r>
            <a:r>
              <a:rPr lang="en-US" altLang="en-US" sz="2100" baseline="-25000" dirty="0" smtClean="0">
                <a:solidFill>
                  <a:schemeClr val="tx2">
                    <a:lumMod val="75000"/>
                  </a:schemeClr>
                </a:solidFill>
                <a:ea typeface="MS PGothic" charset="-128"/>
              </a:rPr>
              <a:t>1</a:t>
            </a:r>
            <a:r>
              <a:rPr lang="en-US" altLang="en-US" sz="2100" dirty="0" smtClean="0">
                <a:solidFill>
                  <a:schemeClr val="tx2">
                    <a:lumMod val="75000"/>
                  </a:schemeClr>
                </a:solidFill>
                <a:ea typeface="MS PGothic" charset="-128"/>
              </a:rPr>
              <a:t>,…a</a:t>
            </a:r>
            <a:r>
              <a:rPr lang="en-US" altLang="en-US" sz="2100" baseline="-25000" dirty="0" smtClean="0">
                <a:solidFill>
                  <a:schemeClr val="tx2">
                    <a:lumMod val="75000"/>
                  </a:schemeClr>
                </a:solidFill>
                <a:ea typeface="MS PGothic" charset="-128"/>
              </a:rPr>
              <a:t>n</a:t>
            </a:r>
            <a:r>
              <a:rPr lang="en-US" altLang="en-US" sz="2100" dirty="0" smtClean="0">
                <a:solidFill>
                  <a:schemeClr val="tx2">
                    <a:lumMod val="75000"/>
                  </a:schemeClr>
                </a:solidFill>
                <a:ea typeface="MS PGothic" charset="-128"/>
              </a:rPr>
              <a:t>} U {attributes of S</a:t>
            </a:r>
            <a:r>
              <a:rPr lang="en-US" altLang="en-US" sz="2100" baseline="-25000" dirty="0" smtClean="0">
                <a:solidFill>
                  <a:schemeClr val="tx2">
                    <a:lumMod val="75000"/>
                  </a:schemeClr>
                </a:solidFill>
                <a:ea typeface="MS PGothic" charset="-128"/>
              </a:rPr>
              <a:t>1</a:t>
            </a:r>
            <a:r>
              <a:rPr lang="en-US" altLang="en-US" sz="2100" dirty="0" smtClean="0">
                <a:solidFill>
                  <a:schemeClr val="tx2">
                    <a:lumMod val="75000"/>
                  </a:schemeClr>
                </a:solidFill>
                <a:ea typeface="MS PGothic" charset="-128"/>
              </a:rPr>
              <a:t>} U</a:t>
            </a:r>
            <a:r>
              <a:rPr lang="en-US" altLang="en-US" sz="2100" dirty="0" smtClean="0">
                <a:solidFill>
                  <a:schemeClr val="tx2">
                    <a:lumMod val="75000"/>
                  </a:schemeClr>
                </a:solidFill>
                <a:latin typeface="Times New Roman" charset="0"/>
                <a:ea typeface="MS PGothic" charset="-128"/>
              </a:rPr>
              <a:t>…</a:t>
            </a:r>
            <a:r>
              <a:rPr lang="en-US" altLang="en-US" sz="2100" dirty="0" smtClean="0">
                <a:solidFill>
                  <a:schemeClr val="tx2">
                    <a:lumMod val="75000"/>
                  </a:schemeClr>
                </a:solidFill>
                <a:ea typeface="MS PGothic" charset="-128"/>
              </a:rPr>
              <a:t>U {attributes of S</a:t>
            </a:r>
            <a:r>
              <a:rPr lang="en-US" altLang="en-US" sz="2100" baseline="-25000" dirty="0" smtClean="0">
                <a:solidFill>
                  <a:schemeClr val="tx2">
                    <a:lumMod val="75000"/>
                  </a:schemeClr>
                </a:solidFill>
                <a:ea typeface="MS PGothic" charset="-128"/>
              </a:rPr>
              <a:t>m</a:t>
            </a:r>
            <a:r>
              <a:rPr lang="en-US" altLang="en-US" sz="2100" dirty="0" smtClean="0">
                <a:solidFill>
                  <a:schemeClr val="tx2">
                    <a:lumMod val="75000"/>
                  </a:schemeClr>
                </a:solidFill>
                <a:ea typeface="MS PGothic" charset="-128"/>
              </a:rPr>
              <a:t>} U {t} </a:t>
            </a:r>
            <a:r>
              <a:rPr lang="en-US" altLang="en-US" sz="2100" dirty="0" smtClean="0">
                <a:ea typeface="MS PGothic" charset="-128"/>
              </a:rPr>
              <a:t>and </a:t>
            </a:r>
            <a:r>
              <a:rPr lang="en-US" altLang="en-US" sz="2100" dirty="0" smtClean="0">
                <a:solidFill>
                  <a:schemeClr val="tx2">
                    <a:lumMod val="75000"/>
                  </a:schemeClr>
                </a:solidFill>
                <a:ea typeface="MS PGothic" charset="-128"/>
              </a:rPr>
              <a:t>PK(R) = k</a:t>
            </a:r>
            <a:r>
              <a:rPr lang="en-US" altLang="en-US" sz="2100" dirty="0" smtClean="0">
                <a:ea typeface="MS PGothic" charset="-128"/>
              </a:rPr>
              <a:t>. The attribute </a:t>
            </a:r>
            <a:r>
              <a:rPr lang="en-US" altLang="en-US" sz="2100" dirty="0" smtClean="0">
                <a:solidFill>
                  <a:schemeClr val="tx2">
                    <a:lumMod val="75000"/>
                  </a:schemeClr>
                </a:solidFill>
                <a:ea typeface="MS PGothic" charset="-128"/>
              </a:rPr>
              <a:t>t</a:t>
            </a:r>
            <a:r>
              <a:rPr lang="en-US" altLang="en-US" sz="2100" dirty="0" smtClean="0">
                <a:ea typeface="MS PGothic" charset="-128"/>
              </a:rPr>
              <a:t> is called a set (or </a:t>
            </a:r>
            <a:r>
              <a:rPr lang="en-US" altLang="en-US" sz="2100" b="1" dirty="0" smtClean="0">
                <a:ea typeface="MS PGothic" charset="-128"/>
              </a:rPr>
              <a:t>discriminating</a:t>
            </a:r>
            <a:r>
              <a:rPr lang="en-US" altLang="en-US" sz="2100" dirty="0" smtClean="0">
                <a:ea typeface="MS PGothic" charset="-128"/>
              </a:rPr>
              <a:t>) attribute that indicates the subclass to which each tuple belongs</a:t>
            </a:r>
          </a:p>
          <a:p>
            <a:pPr eaLnBrk="1" hangingPunct="1"/>
            <a:endParaRPr lang="en-US" altLang="en-US" dirty="0">
              <a:ea typeface="MS PGothic" charset="-128"/>
            </a:endParaRPr>
          </a:p>
        </p:txBody>
      </p:sp>
    </p:spTree>
    <p:extLst>
      <p:ext uri="{BB962C8B-B14F-4D97-AF65-F5344CB8AC3E}">
        <p14:creationId xmlns:p14="http://schemas.microsoft.com/office/powerpoint/2010/main" val="19144393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B3166287-8F64-D548-8E72-976AC7AF1BBD}" type="slidenum">
              <a:rPr lang="en-CA" altLang="en-US">
                <a:latin typeface="Tahoma" charset="0"/>
              </a:rPr>
              <a:pPr>
                <a:spcBef>
                  <a:spcPct val="0"/>
                </a:spcBef>
              </a:pPr>
              <a:t>36</a:t>
            </a:fld>
            <a:endParaRPr lang="en-CA" altLang="en-US">
              <a:latin typeface="Tahoma"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US" altLang="en-US" sz="1800" dirty="0" smtClean="0">
                <a:ea typeface="MS PGothic" charset="-128"/>
              </a:rPr>
              <a:t>Create a single relation schema </a:t>
            </a:r>
            <a:r>
              <a:rPr lang="en-US" altLang="en-US" sz="1800" dirty="0" smtClean="0">
                <a:solidFill>
                  <a:schemeClr val="tx2">
                    <a:lumMod val="75000"/>
                  </a:schemeClr>
                </a:solidFill>
                <a:ea typeface="MS PGothic" charset="-128"/>
              </a:rPr>
              <a:t>R</a:t>
            </a:r>
            <a:r>
              <a:rPr lang="en-US" altLang="en-US" sz="1800" dirty="0" smtClean="0">
                <a:ea typeface="MS PGothic" charset="-128"/>
              </a:rPr>
              <a:t> with attributes </a:t>
            </a:r>
            <a:r>
              <a:rPr lang="en-US" altLang="en-US" sz="1800" dirty="0" err="1" smtClean="0">
                <a:solidFill>
                  <a:schemeClr val="tx2">
                    <a:lumMod val="75000"/>
                  </a:schemeClr>
                </a:solidFill>
                <a:ea typeface="MS PGothic" charset="-128"/>
              </a:rPr>
              <a:t>Attrs</a:t>
            </a:r>
            <a:r>
              <a:rPr lang="en-US" altLang="en-US" sz="1800" dirty="0" smtClean="0">
                <a:solidFill>
                  <a:schemeClr val="tx2">
                    <a:lumMod val="75000"/>
                  </a:schemeClr>
                </a:solidFill>
                <a:ea typeface="MS PGothic" charset="-128"/>
              </a:rPr>
              <a:t>(R) = {k,a</a:t>
            </a:r>
            <a:r>
              <a:rPr lang="en-US" altLang="en-US" sz="1800" baseline="-25000" dirty="0" smtClean="0">
                <a:solidFill>
                  <a:schemeClr val="tx2">
                    <a:lumMod val="75000"/>
                  </a:schemeClr>
                </a:solidFill>
                <a:ea typeface="MS PGothic" charset="-128"/>
              </a:rPr>
              <a:t>1</a:t>
            </a:r>
            <a:r>
              <a:rPr lang="en-US" altLang="en-US" sz="1800" dirty="0" smtClean="0">
                <a:solidFill>
                  <a:schemeClr val="tx2">
                    <a:lumMod val="75000"/>
                  </a:schemeClr>
                </a:solidFill>
                <a:ea typeface="MS PGothic" charset="-128"/>
              </a:rPr>
              <a:t>,…a</a:t>
            </a:r>
            <a:r>
              <a:rPr lang="en-US" altLang="en-US" sz="1800" baseline="-25000" dirty="0" smtClean="0">
                <a:solidFill>
                  <a:schemeClr val="tx2">
                    <a:lumMod val="75000"/>
                  </a:schemeClr>
                </a:solidFill>
                <a:ea typeface="MS PGothic" charset="-128"/>
              </a:rPr>
              <a:t>n</a:t>
            </a:r>
            <a:r>
              <a:rPr lang="en-US" altLang="en-US" sz="1800" dirty="0" smtClean="0">
                <a:solidFill>
                  <a:schemeClr val="tx2">
                    <a:lumMod val="75000"/>
                  </a:schemeClr>
                </a:solidFill>
                <a:ea typeface="MS PGothic" charset="-128"/>
              </a:rPr>
              <a:t>} U {attributes of S</a:t>
            </a:r>
            <a:r>
              <a:rPr lang="en-US" altLang="en-US" sz="1800" baseline="-25000" dirty="0" smtClean="0">
                <a:solidFill>
                  <a:schemeClr val="tx2">
                    <a:lumMod val="75000"/>
                  </a:schemeClr>
                </a:solidFill>
                <a:ea typeface="MS PGothic" charset="-128"/>
              </a:rPr>
              <a:t>1</a:t>
            </a:r>
            <a:r>
              <a:rPr lang="en-US" altLang="en-US" sz="1800" dirty="0" smtClean="0">
                <a:solidFill>
                  <a:schemeClr val="tx2">
                    <a:lumMod val="75000"/>
                  </a:schemeClr>
                </a:solidFill>
                <a:ea typeface="MS PGothic" charset="-128"/>
              </a:rPr>
              <a:t>} U…U {attributes of S</a:t>
            </a:r>
            <a:r>
              <a:rPr lang="en-US" altLang="en-US" sz="1800" baseline="-25000" dirty="0" smtClean="0">
                <a:solidFill>
                  <a:schemeClr val="tx2">
                    <a:lumMod val="75000"/>
                  </a:schemeClr>
                </a:solidFill>
                <a:ea typeface="MS PGothic" charset="-128"/>
              </a:rPr>
              <a:t>m</a:t>
            </a:r>
            <a:r>
              <a:rPr lang="en-US" altLang="en-US" sz="1800" dirty="0" smtClean="0">
                <a:solidFill>
                  <a:schemeClr val="tx2">
                    <a:lumMod val="75000"/>
                  </a:schemeClr>
                </a:solidFill>
                <a:ea typeface="MS PGothic" charset="-128"/>
              </a:rPr>
              <a:t>} U {t</a:t>
            </a:r>
            <a:r>
              <a:rPr lang="en-US" altLang="en-US" sz="1800" baseline="-25000" dirty="0" smtClean="0">
                <a:solidFill>
                  <a:schemeClr val="tx2">
                    <a:lumMod val="75000"/>
                  </a:schemeClr>
                </a:solidFill>
                <a:ea typeface="MS PGothic" charset="-128"/>
              </a:rPr>
              <a:t>1</a:t>
            </a:r>
            <a:r>
              <a:rPr lang="en-US" altLang="en-US" sz="1800" dirty="0" smtClean="0">
                <a:solidFill>
                  <a:schemeClr val="tx2">
                    <a:lumMod val="75000"/>
                  </a:schemeClr>
                </a:solidFill>
                <a:ea typeface="MS PGothic" charset="-128"/>
              </a:rPr>
              <a:t>, t</a:t>
            </a:r>
            <a:r>
              <a:rPr lang="en-US" altLang="en-US" sz="1800" baseline="-25000" dirty="0" smtClean="0">
                <a:solidFill>
                  <a:schemeClr val="tx2">
                    <a:lumMod val="75000"/>
                  </a:schemeClr>
                </a:solidFill>
                <a:ea typeface="MS PGothic" charset="-128"/>
              </a:rPr>
              <a:t>2</a:t>
            </a:r>
            <a:r>
              <a:rPr lang="en-US" altLang="en-US" sz="1800" dirty="0" smtClean="0">
                <a:solidFill>
                  <a:schemeClr val="tx2">
                    <a:lumMod val="75000"/>
                  </a:schemeClr>
                </a:solidFill>
                <a:ea typeface="MS PGothic" charset="-128"/>
              </a:rPr>
              <a:t>,</a:t>
            </a:r>
            <a:r>
              <a:rPr lang="en-US" altLang="en-US" sz="1800" dirty="0" smtClean="0">
                <a:solidFill>
                  <a:schemeClr val="tx2">
                    <a:lumMod val="75000"/>
                  </a:schemeClr>
                </a:solidFill>
                <a:latin typeface="Times New Roman" charset="0"/>
                <a:ea typeface="MS PGothic" charset="-128"/>
              </a:rPr>
              <a:t>…</a:t>
            </a:r>
            <a:r>
              <a:rPr lang="en-US" altLang="en-US" sz="1800" dirty="0" smtClean="0">
                <a:solidFill>
                  <a:schemeClr val="tx2">
                    <a:lumMod val="75000"/>
                  </a:schemeClr>
                </a:solidFill>
                <a:ea typeface="MS PGothic" charset="-128"/>
              </a:rPr>
              <a:t>,t</a:t>
            </a:r>
            <a:r>
              <a:rPr lang="en-US" altLang="en-US" sz="1800" baseline="-25000" dirty="0" smtClean="0">
                <a:solidFill>
                  <a:schemeClr val="tx2">
                    <a:lumMod val="75000"/>
                  </a:schemeClr>
                </a:solidFill>
                <a:ea typeface="MS PGothic" charset="-128"/>
              </a:rPr>
              <a:t>m</a:t>
            </a:r>
            <a:r>
              <a:rPr lang="en-US" altLang="en-US" sz="1800" dirty="0" smtClean="0">
                <a:solidFill>
                  <a:schemeClr val="tx2">
                    <a:lumMod val="75000"/>
                  </a:schemeClr>
                </a:solidFill>
                <a:ea typeface="MS PGothic" charset="-128"/>
              </a:rPr>
              <a:t>}</a:t>
            </a:r>
            <a:r>
              <a:rPr lang="en-US" altLang="en-US" sz="1800" dirty="0" smtClean="0">
                <a:ea typeface="MS PGothic" charset="-128"/>
              </a:rPr>
              <a:t> and </a:t>
            </a:r>
            <a:r>
              <a:rPr lang="en-US" altLang="en-US" sz="1800" dirty="0" smtClean="0">
                <a:solidFill>
                  <a:schemeClr val="tx2">
                    <a:lumMod val="75000"/>
                  </a:schemeClr>
                </a:solidFill>
                <a:ea typeface="MS PGothic" charset="-128"/>
              </a:rPr>
              <a:t>PK(R) = k</a:t>
            </a:r>
            <a:r>
              <a:rPr lang="en-US" altLang="en-US" sz="1800" dirty="0" smtClean="0">
                <a:ea typeface="MS PGothic" charset="-128"/>
              </a:rPr>
              <a:t>. </a:t>
            </a:r>
            <a:endParaRPr lang="en-US" altLang="en-US" dirty="0">
              <a:ea typeface="MS PGothic" charset="-128"/>
            </a:endParaRPr>
          </a:p>
        </p:txBody>
      </p:sp>
    </p:spTree>
    <p:extLst>
      <p:ext uri="{BB962C8B-B14F-4D97-AF65-F5344CB8AC3E}">
        <p14:creationId xmlns:p14="http://schemas.microsoft.com/office/powerpoint/2010/main" val="1225426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07D9E3-54B5-5949-A326-43BEF224DBF7}" type="slidenum">
              <a:rPr lang="en-CA" altLang="en-US" smtClean="0"/>
              <a:pPr>
                <a:defRPr/>
              </a:pPr>
              <a:t>3</a:t>
            </a:fld>
            <a:endParaRPr lang="en-CA" altLang="en-US"/>
          </a:p>
        </p:txBody>
      </p:sp>
    </p:spTree>
    <p:extLst>
      <p:ext uri="{BB962C8B-B14F-4D97-AF65-F5344CB8AC3E}">
        <p14:creationId xmlns:p14="http://schemas.microsoft.com/office/powerpoint/2010/main" val="20629721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07D9E3-54B5-5949-A326-43BEF224DBF7}" type="slidenum">
              <a:rPr lang="en-CA" altLang="en-US" smtClean="0"/>
              <a:pPr>
                <a:defRPr/>
              </a:pPr>
              <a:t>38</a:t>
            </a:fld>
            <a:endParaRPr lang="en-CA" altLang="en-US"/>
          </a:p>
        </p:txBody>
      </p:sp>
    </p:spTree>
    <p:extLst>
      <p:ext uri="{BB962C8B-B14F-4D97-AF65-F5344CB8AC3E}">
        <p14:creationId xmlns:p14="http://schemas.microsoft.com/office/powerpoint/2010/main" val="9540245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1CDDBFEC-B9B7-A449-953C-FCFF3D6E061F}" type="slidenum">
              <a:rPr lang="en-CA" altLang="en-US">
                <a:latin typeface="Tahoma" charset="0"/>
              </a:rPr>
              <a:pPr>
                <a:spcBef>
                  <a:spcPct val="0"/>
                </a:spcBef>
              </a:pPr>
              <a:t>39</a:t>
            </a:fld>
            <a:endParaRPr lang="en-CA" altLang="en-US">
              <a:latin typeface="Tahoma"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800" dirty="0" smtClean="0">
                <a:solidFill>
                  <a:srgbClr val="790033"/>
                </a:solidFill>
                <a:ea typeface="MS PGothic" charset="-128"/>
              </a:rPr>
              <a:t>A shared subclass, such as </a:t>
            </a:r>
            <a:r>
              <a:rPr lang="en-US" altLang="en-US" sz="1800" dirty="0" smtClean="0">
                <a:solidFill>
                  <a:schemeClr val="tx2">
                    <a:lumMod val="75000"/>
                  </a:schemeClr>
                </a:solidFill>
                <a:ea typeface="MS PGothic" charset="-128"/>
              </a:rPr>
              <a:t>STUDENT_ASSISTANT</a:t>
            </a:r>
            <a:r>
              <a:rPr lang="en-US" altLang="en-US" sz="1800" dirty="0" smtClean="0">
                <a:solidFill>
                  <a:srgbClr val="790033"/>
                </a:solidFill>
                <a:ea typeface="MS PGothic" charset="-128"/>
              </a:rPr>
              <a:t>, is a subclass of several classes, indicating multiple inheritance. These classes must all have the same key attribute; otherwise, the shared subclass would be modeled as a category.</a:t>
            </a:r>
          </a:p>
          <a:p>
            <a:pPr eaLnBrk="1" hangingPunct="1"/>
            <a:endParaRPr lang="en-US" altLang="en-US" dirty="0">
              <a:ea typeface="MS PGothic" charset="-128"/>
            </a:endParaRPr>
          </a:p>
        </p:txBody>
      </p:sp>
    </p:spTree>
    <p:extLst>
      <p:ext uri="{BB962C8B-B14F-4D97-AF65-F5344CB8AC3E}">
        <p14:creationId xmlns:p14="http://schemas.microsoft.com/office/powerpoint/2010/main" val="19631769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EA56C58F-9445-124D-A8CA-225D654BBDC9}" type="slidenum">
              <a:rPr lang="en-CA" altLang="en-US">
                <a:latin typeface="Tahoma" charset="0"/>
              </a:rPr>
              <a:pPr>
                <a:spcBef>
                  <a:spcPct val="0"/>
                </a:spcBef>
              </a:pPr>
              <a:t>40</a:t>
            </a:fld>
            <a:endParaRPr lang="en-CA" altLang="en-US">
              <a:latin typeface="Tahoma"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800" dirty="0" smtClean="0">
                <a:solidFill>
                  <a:srgbClr val="790033"/>
                </a:solidFill>
                <a:ea typeface="MS PGothic" charset="-128"/>
              </a:rPr>
              <a:t>We can apply any of the options discussed in Step 8 to a shared subclass, subject to the restriction discussed in Step 8 of the mapping algorithm. Below both </a:t>
            </a:r>
            <a:r>
              <a:rPr lang="en-US" altLang="en-US" sz="1800" b="1" dirty="0" smtClean="0">
                <a:solidFill>
                  <a:srgbClr val="790033"/>
                </a:solidFill>
                <a:ea typeface="MS PGothic" charset="-128"/>
              </a:rPr>
              <a:t>8C</a:t>
            </a:r>
            <a:r>
              <a:rPr lang="en-US" altLang="en-US" sz="1800" dirty="0" smtClean="0">
                <a:solidFill>
                  <a:srgbClr val="790033"/>
                </a:solidFill>
                <a:ea typeface="MS PGothic" charset="-128"/>
              </a:rPr>
              <a:t> and </a:t>
            </a:r>
            <a:r>
              <a:rPr lang="en-US" altLang="en-US" sz="1800" b="1" dirty="0" smtClean="0">
                <a:solidFill>
                  <a:srgbClr val="790033"/>
                </a:solidFill>
                <a:ea typeface="MS PGothic" charset="-128"/>
              </a:rPr>
              <a:t>8D</a:t>
            </a:r>
            <a:r>
              <a:rPr lang="en-US" altLang="en-US" sz="1800" dirty="0" smtClean="0">
                <a:solidFill>
                  <a:srgbClr val="790033"/>
                </a:solidFill>
                <a:ea typeface="MS PGothic" charset="-128"/>
              </a:rPr>
              <a:t> are used for the shared class </a:t>
            </a:r>
            <a:r>
              <a:rPr lang="en-US" altLang="en-US" sz="1800" dirty="0" smtClean="0">
                <a:solidFill>
                  <a:schemeClr val="tx2">
                    <a:lumMod val="75000"/>
                  </a:schemeClr>
                </a:solidFill>
                <a:ea typeface="MS PGothic" charset="-128"/>
              </a:rPr>
              <a:t>STUDENT_ASSISTANT</a:t>
            </a:r>
            <a:r>
              <a:rPr lang="en-US" altLang="en-US" sz="1800" dirty="0" smtClean="0">
                <a:solidFill>
                  <a:srgbClr val="790033"/>
                </a:solidFill>
                <a:ea typeface="MS PGothic" charset="-128"/>
              </a:rPr>
              <a:t>.</a:t>
            </a:r>
          </a:p>
          <a:p>
            <a:pPr eaLnBrk="1" hangingPunct="1"/>
            <a:endParaRPr lang="en-US" altLang="en-US" dirty="0">
              <a:ea typeface="MS PGothic" charset="-128"/>
            </a:endParaRPr>
          </a:p>
        </p:txBody>
      </p:sp>
    </p:spTree>
    <p:extLst>
      <p:ext uri="{BB962C8B-B14F-4D97-AF65-F5344CB8AC3E}">
        <p14:creationId xmlns:p14="http://schemas.microsoft.com/office/powerpoint/2010/main" val="9046691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8A93D4E6-3947-124D-8044-A4D8CFC73273}" type="slidenum">
              <a:rPr lang="en-CA" altLang="en-US">
                <a:latin typeface="Tahoma" charset="0"/>
              </a:rPr>
              <a:pPr>
                <a:spcBef>
                  <a:spcPct val="0"/>
                </a:spcBef>
              </a:pPr>
              <a:t>41</a:t>
            </a:fld>
            <a:endParaRPr lang="en-CA" altLang="en-US">
              <a:latin typeface="Tahoma"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ea typeface="MS PGothic" charset="-128"/>
              </a:rPr>
              <a:t>create a relation to correspond to the category</a:t>
            </a:r>
            <a:r>
              <a:rPr lang="en-US" altLang="en-US" baseline="0" dirty="0" smtClean="0">
                <a:ea typeface="MS PGothic" charset="-128"/>
              </a:rPr>
              <a:t> and </a:t>
            </a:r>
            <a:r>
              <a:rPr lang="en-US" altLang="en-US" dirty="0" smtClean="0">
                <a:ea typeface="MS PGothic" charset="-128"/>
              </a:rPr>
              <a:t>specify a new key attribute, called a surrogate key</a:t>
            </a:r>
          </a:p>
          <a:p>
            <a:pPr eaLnBrk="1" hangingPunct="1"/>
            <a:endParaRPr lang="en-US" altLang="en-US" dirty="0">
              <a:ea typeface="MS PGothic" charset="-128"/>
            </a:endParaRPr>
          </a:p>
        </p:txBody>
      </p:sp>
    </p:spTree>
    <p:extLst>
      <p:ext uri="{BB962C8B-B14F-4D97-AF65-F5344CB8AC3E}">
        <p14:creationId xmlns:p14="http://schemas.microsoft.com/office/powerpoint/2010/main" val="860003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B6793EAC-821E-504D-9940-A659A2FD1550}" type="slidenum">
              <a:rPr lang="en-CA" altLang="en-US">
                <a:latin typeface="Tahoma" charset="0"/>
              </a:rPr>
              <a:pPr>
                <a:spcBef>
                  <a:spcPct val="0"/>
                </a:spcBef>
              </a:pPr>
              <a:t>42</a:t>
            </a:fld>
            <a:endParaRPr lang="en-CA" altLang="en-US">
              <a:latin typeface="Tahoma"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628895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A49B9809-CF82-4F4A-B1C7-0C3CA59C7F67}" type="slidenum">
              <a:rPr lang="en-CA" altLang="en-US">
                <a:latin typeface="Tahoma" charset="0"/>
              </a:rPr>
              <a:pPr>
                <a:spcBef>
                  <a:spcPct val="0"/>
                </a:spcBef>
              </a:pPr>
              <a:t>43</a:t>
            </a:fld>
            <a:endParaRPr lang="en-CA" altLang="en-US">
              <a:latin typeface="Tahoma"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19376068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AF46E012-7A7D-0E45-9704-D324096DDA30}" type="slidenum">
              <a:rPr lang="en-CA" altLang="en-US">
                <a:latin typeface="Tahoma" charset="0"/>
              </a:rPr>
              <a:pPr>
                <a:spcBef>
                  <a:spcPct val="0"/>
                </a:spcBef>
              </a:pPr>
              <a:t>45</a:t>
            </a:fld>
            <a:endParaRPr lang="en-CA" altLang="en-US">
              <a:latin typeface="Tahoma"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202094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CC18BA6D-BB6D-484A-80B8-51E720B31E73}" type="slidenum">
              <a:rPr lang="en-CA" altLang="en-US">
                <a:latin typeface="Tahoma" charset="0"/>
              </a:rPr>
              <a:pPr>
                <a:spcBef>
                  <a:spcPct val="0"/>
                </a:spcBef>
              </a:pPr>
              <a:t>6</a:t>
            </a:fld>
            <a:endParaRPr lang="en-CA" altLang="en-US">
              <a:latin typeface="Tahoma"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843375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E24C5F78-60FF-234A-BFC0-BD7A2B1765A3}" type="slidenum">
              <a:rPr lang="en-CA" altLang="en-US">
                <a:latin typeface="Tahoma" charset="0"/>
              </a:rPr>
              <a:pPr>
                <a:spcBef>
                  <a:spcPct val="0"/>
                </a:spcBef>
              </a:pPr>
              <a:t>7</a:t>
            </a:fld>
            <a:endParaRPr lang="en-CA" altLang="en-US">
              <a:latin typeface="Tahoma"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ea typeface="MS PGothic" charset="-128"/>
            </a:endParaRPr>
          </a:p>
        </p:txBody>
      </p:sp>
    </p:spTree>
    <p:extLst>
      <p:ext uri="{BB962C8B-B14F-4D97-AF65-F5344CB8AC3E}">
        <p14:creationId xmlns:p14="http://schemas.microsoft.com/office/powerpoint/2010/main" val="1488940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dirty="0">
              <a:ea typeface="MS PGothic" charset="-128"/>
            </a:endParaRPr>
          </a:p>
        </p:txBody>
      </p:sp>
    </p:spTree>
    <p:extLst>
      <p:ext uri="{BB962C8B-B14F-4D97-AF65-F5344CB8AC3E}">
        <p14:creationId xmlns:p14="http://schemas.microsoft.com/office/powerpoint/2010/main" val="1372907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87CDE0CD-AA01-2A40-8179-B6F1CAC5F375}" type="slidenum">
              <a:rPr lang="en-CA" altLang="en-US">
                <a:latin typeface="Tahoma" charset="0"/>
              </a:rPr>
              <a:pPr>
                <a:spcBef>
                  <a:spcPct val="0"/>
                </a:spcBef>
              </a:pPr>
              <a:t>9</a:t>
            </a:fld>
            <a:endParaRPr lang="en-CA" altLang="en-US">
              <a:latin typeface="Tahoma"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851741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E7615AFB-5CD6-FC47-AEC7-137D08D080D3}" type="slidenum">
              <a:rPr lang="en-CA" altLang="en-US">
                <a:latin typeface="Tahoma" charset="0"/>
              </a:rPr>
              <a:pPr>
                <a:spcBef>
                  <a:spcPct val="0"/>
                </a:spcBef>
              </a:pPr>
              <a:t>11</a:t>
            </a:fld>
            <a:endParaRPr lang="en-CA" altLang="en-US">
              <a:latin typeface="Tahoma"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245690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charset="0"/>
                <a:ea typeface="MS PGothic" charset="-128"/>
              </a:defRPr>
            </a:lvl1pPr>
            <a:lvl2pPr marL="742950" indent="-285750">
              <a:spcBef>
                <a:spcPct val="30000"/>
              </a:spcBef>
              <a:defRPr sz="16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a:spcBef>
                <a:spcPct val="0"/>
              </a:spcBef>
            </a:pPr>
            <a:fld id="{E7615AFB-5CD6-FC47-AEC7-137D08D080D3}" type="slidenum">
              <a:rPr lang="en-CA" altLang="en-US">
                <a:latin typeface="Tahoma" charset="0"/>
              </a:rPr>
              <a:pPr>
                <a:spcBef>
                  <a:spcPct val="0"/>
                </a:spcBef>
              </a:pPr>
              <a:t>12</a:t>
            </a:fld>
            <a:endParaRPr lang="en-CA" altLang="en-US">
              <a:latin typeface="Tahoma"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ea typeface="MS PGothic" charset="-128"/>
            </a:endParaRPr>
          </a:p>
        </p:txBody>
      </p:sp>
    </p:spTree>
    <p:extLst>
      <p:ext uri="{BB962C8B-B14F-4D97-AF65-F5344CB8AC3E}">
        <p14:creationId xmlns:p14="http://schemas.microsoft.com/office/powerpoint/2010/main" val="2065669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US" altLang="en-US"/>
          </a:p>
        </p:txBody>
      </p:sp>
      <p:pic>
        <p:nvPicPr>
          <p:cNvPr id="7" name="Picture 1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70763" y="2514600"/>
            <a:ext cx="1773237"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lstStyle>
            <a:lvl1pPr algn="l">
              <a:defRPr sz="6600">
                <a:solidFill>
                  <a:srgbClr val="990033"/>
                </a:solidFill>
              </a:defRPr>
            </a:lvl1pPr>
          </a:lstStyle>
          <a:p>
            <a:r>
              <a:rPr lang="en-US" dirty="0"/>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4000"/>
            </a:lvl1pPr>
          </a:lstStyle>
          <a:p>
            <a:r>
              <a:rPr lang="en-US" dirty="0"/>
              <a:t>Click to edit Master subtitle style</a:t>
            </a:r>
          </a:p>
        </p:txBody>
      </p:sp>
    </p:spTree>
    <p:extLst>
      <p:ext uri="{BB962C8B-B14F-4D97-AF65-F5344CB8AC3E}">
        <p14:creationId xmlns:p14="http://schemas.microsoft.com/office/powerpoint/2010/main" val="336891939"/>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smtClean="0"/>
            </a:lvl1pPr>
          </a:lstStyle>
          <a:p>
            <a:pPr>
              <a:defRPr/>
            </a:pPr>
            <a:r>
              <a:rPr lang="en-US" altLang="zh-CN"/>
              <a:t>Ch 4 </a:t>
            </a:r>
            <a:r>
              <a:rPr lang="en-US" altLang="en-US"/>
              <a:t>Slide </a:t>
            </a:r>
            <a:fld id="{3A20DF46-A0A9-514B-ADBE-A2D308663554}" type="slidenum">
              <a:rPr lang="en-US" altLang="en-US"/>
              <a:pPr>
                <a:defRPr/>
              </a:pPr>
              <a:t>‹#›</a:t>
            </a:fld>
            <a:r>
              <a:rPr lang="en-US" altLang="zh-CN"/>
              <a:t>/43</a:t>
            </a:r>
            <a:endParaRPr lang="en-CA" altLang="zh-CN"/>
          </a:p>
        </p:txBody>
      </p:sp>
    </p:spTree>
    <p:extLst>
      <p:ext uri="{BB962C8B-B14F-4D97-AF65-F5344CB8AC3E}">
        <p14:creationId xmlns:p14="http://schemas.microsoft.com/office/powerpoint/2010/main" val="68295819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smtClean="0"/>
            </a:lvl1pPr>
          </a:lstStyle>
          <a:p>
            <a:pPr>
              <a:defRPr/>
            </a:pPr>
            <a:r>
              <a:rPr lang="en-US" altLang="zh-CN"/>
              <a:t>Ch 4 </a:t>
            </a:r>
            <a:r>
              <a:rPr lang="en-US" altLang="en-US"/>
              <a:t>Slide </a:t>
            </a:r>
            <a:fld id="{FA797890-4ED3-BD40-8C44-6CA05D8E60E1}" type="slidenum">
              <a:rPr lang="en-US" altLang="en-US"/>
              <a:pPr>
                <a:defRPr/>
              </a:pPr>
              <a:t>‹#›</a:t>
            </a:fld>
            <a:r>
              <a:rPr lang="en-US" altLang="zh-CN"/>
              <a:t>/43</a:t>
            </a:r>
            <a:endParaRPr lang="en-CA" altLang="zh-CN"/>
          </a:p>
        </p:txBody>
      </p:sp>
    </p:spTree>
    <p:extLst>
      <p:ext uri="{BB962C8B-B14F-4D97-AF65-F5344CB8AC3E}">
        <p14:creationId xmlns:p14="http://schemas.microsoft.com/office/powerpoint/2010/main" val="17830695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smtClean="0"/>
              <a:t>Click to edit Master title style</a:t>
            </a:r>
            <a:endParaRPr lang="en-CA" dirty="0"/>
          </a:p>
        </p:txBody>
      </p:sp>
      <p:sp>
        <p:nvSpPr>
          <p:cNvPr id="3" name="Content Placeholder 2"/>
          <p:cNvSpPr>
            <a:spLocks noGrp="1"/>
          </p:cNvSpPr>
          <p:nvPr>
            <p:ph idx="1"/>
          </p:nvPr>
        </p:nvSpPr>
        <p:spPr/>
        <p:txBody>
          <a:bodyPr/>
          <a:lstStyle>
            <a:lvl4pPr>
              <a:defRPr sz="2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Rectangle 13"/>
          <p:cNvSpPr>
            <a:spLocks noGrp="1" noChangeArrowheads="1"/>
          </p:cNvSpPr>
          <p:nvPr>
            <p:ph type="sldNum" sz="quarter" idx="10"/>
          </p:nvPr>
        </p:nvSpPr>
        <p:spPr/>
        <p:txBody>
          <a:bodyPr/>
          <a:lstStyle>
            <a:lvl1pPr>
              <a:defRPr smtClean="0"/>
            </a:lvl1pPr>
          </a:lstStyle>
          <a:p>
            <a:pPr>
              <a:defRPr/>
            </a:pPr>
            <a:r>
              <a:rPr lang="en-US" altLang="en-US" dirty="0" smtClean="0"/>
              <a:t> </a:t>
            </a:r>
            <a:fld id="{B13F14CE-EB90-BA4D-95EA-001E2238487A}" type="slidenum">
              <a:rPr lang="en-US" altLang="en-US" sz="2000" b="0" smtClean="0"/>
              <a:pPr>
                <a:defRPr/>
              </a:pPr>
              <a:t>‹#›</a:t>
            </a:fld>
            <a:endParaRPr lang="en-CA" altLang="zh-CN" sz="2000" b="0" dirty="0"/>
          </a:p>
        </p:txBody>
      </p:sp>
      <p:pic>
        <p:nvPicPr>
          <p:cNvPr id="5" name="Picture 10" descr="C:\Users\Mengchi\AppData\Roaming\Tencent\Users\675139391\QQ\WinTemp\RichOle\R@FC@W[@@_87}DC0E@U90Y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838200"/>
            <a:ext cx="91440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592528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pPr>
              <a:defRPr/>
            </a:pPr>
            <a:r>
              <a:rPr lang="en-US" altLang="zh-CN"/>
              <a:t>Ch 4 </a:t>
            </a:r>
            <a:r>
              <a:rPr lang="en-US" altLang="en-US"/>
              <a:t>Slide </a:t>
            </a:r>
            <a:fld id="{247DA295-405C-964F-80EF-5AC7FDCED623}" type="slidenum">
              <a:rPr lang="en-US" altLang="en-US"/>
              <a:pPr>
                <a:defRPr/>
              </a:pPr>
              <a:t>‹#›</a:t>
            </a:fld>
            <a:endParaRPr lang="en-US" altLang="en-US"/>
          </a:p>
        </p:txBody>
      </p:sp>
    </p:spTree>
    <p:extLst>
      <p:ext uri="{BB962C8B-B14F-4D97-AF65-F5344CB8AC3E}">
        <p14:creationId xmlns:p14="http://schemas.microsoft.com/office/powerpoint/2010/main" val="10722868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3"/>
          <p:cNvSpPr>
            <a:spLocks noGrp="1" noChangeArrowheads="1"/>
          </p:cNvSpPr>
          <p:nvPr>
            <p:ph type="sldNum" sz="quarter" idx="10"/>
          </p:nvPr>
        </p:nvSpPr>
        <p:spPr/>
        <p:txBody>
          <a:bodyPr/>
          <a:lstStyle>
            <a:lvl1pPr>
              <a:defRPr smtClean="0"/>
            </a:lvl1pPr>
          </a:lstStyle>
          <a:p>
            <a:pPr>
              <a:defRPr/>
            </a:pPr>
            <a:r>
              <a:rPr lang="en-US" altLang="zh-CN"/>
              <a:t>Ch 4 </a:t>
            </a:r>
            <a:r>
              <a:rPr lang="en-US" altLang="en-US"/>
              <a:t>Slide </a:t>
            </a:r>
            <a:fld id="{4BEAC95B-2AD2-7B4A-AEC1-B2A4095EB867}" type="slidenum">
              <a:rPr lang="en-US" altLang="en-US"/>
              <a:pPr>
                <a:defRPr/>
              </a:pPr>
              <a:t>‹#›</a:t>
            </a:fld>
            <a:endParaRPr lang="en-CA" altLang="zh-CN"/>
          </a:p>
        </p:txBody>
      </p:sp>
    </p:spTree>
    <p:extLst>
      <p:ext uri="{BB962C8B-B14F-4D97-AF65-F5344CB8AC3E}">
        <p14:creationId xmlns:p14="http://schemas.microsoft.com/office/powerpoint/2010/main" val="24267527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3"/>
          <p:cNvSpPr>
            <a:spLocks noGrp="1" noChangeArrowheads="1"/>
          </p:cNvSpPr>
          <p:nvPr>
            <p:ph type="sldNum" sz="quarter" idx="10"/>
          </p:nvPr>
        </p:nvSpPr>
        <p:spPr/>
        <p:txBody>
          <a:bodyPr/>
          <a:lstStyle>
            <a:lvl1pPr>
              <a:defRPr smtClean="0"/>
            </a:lvl1pPr>
          </a:lstStyle>
          <a:p>
            <a:pPr>
              <a:defRPr/>
            </a:pPr>
            <a:r>
              <a:rPr lang="en-US" altLang="zh-CN"/>
              <a:t>Ch 4 </a:t>
            </a:r>
            <a:r>
              <a:rPr lang="en-US" altLang="en-US"/>
              <a:t>Slide </a:t>
            </a:r>
            <a:fld id="{FF6542FC-853A-8B42-8ECF-3A997C65F259}" type="slidenum">
              <a:rPr lang="en-US" altLang="en-US"/>
              <a:pPr>
                <a:defRPr/>
              </a:pPr>
              <a:t>‹#›</a:t>
            </a:fld>
            <a:endParaRPr lang="en-CA" altLang="zh-CN"/>
          </a:p>
        </p:txBody>
      </p:sp>
    </p:spTree>
    <p:extLst>
      <p:ext uri="{BB962C8B-B14F-4D97-AF65-F5344CB8AC3E}">
        <p14:creationId xmlns:p14="http://schemas.microsoft.com/office/powerpoint/2010/main" val="57186765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CA" dirty="0"/>
          </a:p>
        </p:txBody>
      </p:sp>
      <p:sp>
        <p:nvSpPr>
          <p:cNvPr id="3" name="Rectangle 13"/>
          <p:cNvSpPr>
            <a:spLocks noGrp="1" noChangeArrowheads="1"/>
          </p:cNvSpPr>
          <p:nvPr>
            <p:ph type="sldNum" sz="quarter" idx="10"/>
          </p:nvPr>
        </p:nvSpPr>
        <p:spPr/>
        <p:txBody>
          <a:bodyPr/>
          <a:lstStyle>
            <a:lvl1pPr>
              <a:defRPr smtClean="0"/>
            </a:lvl1pPr>
          </a:lstStyle>
          <a:p>
            <a:pPr>
              <a:defRPr/>
            </a:pPr>
            <a:fld id="{FB434464-7AAA-FD4D-BA48-F9318BD2A42F}" type="slidenum">
              <a:rPr lang="en-US" altLang="en-US" smtClean="0"/>
              <a:pPr>
                <a:defRPr/>
              </a:pPr>
              <a:t>‹#›</a:t>
            </a:fld>
            <a:endParaRPr lang="en-CA" altLang="zh-CN" dirty="0"/>
          </a:p>
        </p:txBody>
      </p:sp>
    </p:spTree>
    <p:extLst>
      <p:ext uri="{BB962C8B-B14F-4D97-AF65-F5344CB8AC3E}">
        <p14:creationId xmlns:p14="http://schemas.microsoft.com/office/powerpoint/2010/main" val="1390407681"/>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smtClean="0"/>
            </a:lvl1pPr>
          </a:lstStyle>
          <a:p>
            <a:pPr>
              <a:defRPr/>
            </a:pPr>
            <a:r>
              <a:rPr lang="en-US" altLang="zh-CN"/>
              <a:t>Ch 4 </a:t>
            </a:r>
            <a:r>
              <a:rPr lang="en-US" altLang="en-US"/>
              <a:t>Slide </a:t>
            </a:r>
            <a:fld id="{3B3F41D3-9539-DC4E-812C-2389AD8E4A88}" type="slidenum">
              <a:rPr lang="en-US" altLang="en-US"/>
              <a:pPr>
                <a:defRPr/>
              </a:pPr>
              <a:t>‹#›</a:t>
            </a:fld>
            <a:endParaRPr lang="en-CA" altLang="zh-CN"/>
          </a:p>
        </p:txBody>
      </p:sp>
    </p:spTree>
    <p:extLst>
      <p:ext uri="{BB962C8B-B14F-4D97-AF65-F5344CB8AC3E}">
        <p14:creationId xmlns:p14="http://schemas.microsoft.com/office/powerpoint/2010/main" val="181233156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pPr>
              <a:defRPr/>
            </a:pPr>
            <a:r>
              <a:rPr lang="en-US" altLang="zh-CN"/>
              <a:t>Ch 4 </a:t>
            </a:r>
            <a:r>
              <a:rPr lang="en-US" altLang="en-US"/>
              <a:t>Slide </a:t>
            </a:r>
            <a:fld id="{A49950A8-B3EF-CD4A-A92E-2B09C9E437AA}" type="slidenum">
              <a:rPr lang="en-US" altLang="en-US"/>
              <a:pPr>
                <a:defRPr/>
              </a:pPr>
              <a:t>‹#›</a:t>
            </a:fld>
            <a:r>
              <a:rPr lang="en-US" altLang="zh-CN"/>
              <a:t>/43</a:t>
            </a:r>
            <a:endParaRPr lang="en-CA" altLang="zh-CN"/>
          </a:p>
        </p:txBody>
      </p:sp>
    </p:spTree>
    <p:extLst>
      <p:ext uri="{BB962C8B-B14F-4D97-AF65-F5344CB8AC3E}">
        <p14:creationId xmlns:p14="http://schemas.microsoft.com/office/powerpoint/2010/main" val="209596351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pPr>
              <a:defRPr/>
            </a:pPr>
            <a:r>
              <a:rPr lang="en-US" altLang="zh-CN"/>
              <a:t>Ch 4 </a:t>
            </a:r>
            <a:r>
              <a:rPr lang="en-US" altLang="en-US"/>
              <a:t>Slide </a:t>
            </a:r>
            <a:fld id="{E67DD2EF-7224-424C-80FA-7F1304180BE9}" type="slidenum">
              <a:rPr lang="en-US" altLang="en-US"/>
              <a:pPr>
                <a:defRPr/>
              </a:pPr>
              <a:t>‹#›</a:t>
            </a:fld>
            <a:r>
              <a:rPr lang="en-US" altLang="zh-CN"/>
              <a:t>/43</a:t>
            </a:r>
            <a:endParaRPr lang="en-CA" altLang="zh-CN"/>
          </a:p>
        </p:txBody>
      </p:sp>
    </p:spTree>
    <p:extLst>
      <p:ext uri="{BB962C8B-B14F-4D97-AF65-F5344CB8AC3E}">
        <p14:creationId xmlns:p14="http://schemas.microsoft.com/office/powerpoint/2010/main" val="1684602092"/>
      </p:ext>
    </p:extLst>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0" y="0"/>
            <a:ext cx="9144000" cy="838200"/>
          </a:xfrm>
          <a:prstGeom prst="rect">
            <a:avLst/>
          </a:prstGeom>
          <a:solidFill>
            <a:srgbClr val="76822E">
              <a:alpha val="55000"/>
            </a:srgbClr>
          </a:solidFill>
          <a:ln>
            <a:noFill/>
          </a:ln>
          <a:extLs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308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800" b="1" smtClean="0">
                <a:solidFill>
                  <a:srgbClr val="990033"/>
                </a:solidFill>
                <a:ea typeface="宋体" charset="-122"/>
              </a:defRPr>
            </a:lvl1pPr>
          </a:lstStyle>
          <a:p>
            <a:pPr>
              <a:defRPr/>
            </a:pPr>
            <a:fld id="{EACD9329-21A5-3B48-8B84-EA77A0FA2995}" type="slidenum">
              <a:rPr lang="en-US" altLang="en-US"/>
              <a:pPr>
                <a:defRPr/>
              </a:pPr>
              <a:t>‹#›</a:t>
            </a:fld>
            <a:endParaRPr lang="en-CA" altLang="zh-CN" dirty="0"/>
          </a:p>
        </p:txBody>
      </p:sp>
      <p:sp>
        <p:nvSpPr>
          <p:cNvPr id="1028" name="Rectangle 21"/>
          <p:cNvSpPr>
            <a:spLocks noGrp="1" noChangeArrowheads="1"/>
          </p:cNvSpPr>
          <p:nvPr>
            <p:ph type="body" idx="1"/>
          </p:nvPr>
        </p:nvSpPr>
        <p:spPr bwMode="auto">
          <a:xfrm>
            <a:off x="239713" y="990600"/>
            <a:ext cx="8675687"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pic>
        <p:nvPicPr>
          <p:cNvPr id="6" name="Picture 10" descr="C:\Users\Mengchi\AppData\Roaming\Tencent\Users\675139391\QQ\WinTemp\RichOle\R@FC@W[@@_87}DC0E@U90YU.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838200"/>
            <a:ext cx="91440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med"/>
  <p:hf hdr="0" ftr="0" dt="0"/>
  <p:txStyles>
    <p:titleStyle>
      <a:lvl1pPr algn="ctr" rtl="0" eaLnBrk="0" fontAlgn="base" hangingPunct="0">
        <a:spcBef>
          <a:spcPct val="0"/>
        </a:spcBef>
        <a:spcAft>
          <a:spcPct val="0"/>
        </a:spcAft>
        <a:defRPr sz="3600">
          <a:solidFill>
            <a:srgbClr val="800000"/>
          </a:solidFill>
          <a:latin typeface="+mj-lt"/>
          <a:ea typeface="+mj-ea"/>
          <a:cs typeface="+mj-cs"/>
        </a:defRPr>
      </a:lvl1pPr>
      <a:lvl2pPr algn="ctr" rtl="0" eaLnBrk="0" fontAlgn="base" hangingPunct="0">
        <a:spcBef>
          <a:spcPct val="0"/>
        </a:spcBef>
        <a:spcAft>
          <a:spcPct val="0"/>
        </a:spcAft>
        <a:defRPr sz="3600">
          <a:solidFill>
            <a:srgbClr val="800000"/>
          </a:solidFill>
          <a:latin typeface="Arial" charset="0"/>
        </a:defRPr>
      </a:lvl2pPr>
      <a:lvl3pPr algn="ctr" rtl="0" eaLnBrk="0" fontAlgn="base" hangingPunct="0">
        <a:spcBef>
          <a:spcPct val="0"/>
        </a:spcBef>
        <a:spcAft>
          <a:spcPct val="0"/>
        </a:spcAft>
        <a:defRPr sz="3600">
          <a:solidFill>
            <a:srgbClr val="800000"/>
          </a:solidFill>
          <a:latin typeface="Arial" charset="0"/>
        </a:defRPr>
      </a:lvl3pPr>
      <a:lvl4pPr algn="ctr" rtl="0" eaLnBrk="0" fontAlgn="base" hangingPunct="0">
        <a:spcBef>
          <a:spcPct val="0"/>
        </a:spcBef>
        <a:spcAft>
          <a:spcPct val="0"/>
        </a:spcAft>
        <a:defRPr sz="3600">
          <a:solidFill>
            <a:srgbClr val="800000"/>
          </a:solidFill>
          <a:latin typeface="Arial" charset="0"/>
        </a:defRPr>
      </a:lvl4pPr>
      <a:lvl5pPr algn="ctr" rtl="0" eaLnBrk="0" fontAlgn="base" hangingPunct="0">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charset="2"/>
        <a:buChar char="n"/>
        <a:defRPr sz="27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charset="2"/>
        <a:buChar char="n"/>
        <a:defRPr sz="26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charset="2"/>
        <a:buChar char="n"/>
        <a:defRPr sz="25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charset="2"/>
        <a:buChar char="n"/>
        <a:defRPr sz="24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jpe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jpe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jpeg"/><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jpeg"/><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tiff"/><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7.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jpeg"/><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2.tiff"/></Relationships>
</file>

<file path=ppt/slides/_rels/slide42.xml.rels><?xml version="1.0" encoding="UTF-8" standalone="yes"?>
<Relationships xmlns="http://schemas.openxmlformats.org/package/2006/relationships"><Relationship Id="rId3" Type="http://schemas.openxmlformats.org/officeDocument/2006/relationships/image" Target="../media/image23.jpe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descr="Pink tissue paper"/>
          <p:cNvSpPr>
            <a:spLocks noGrp="1" noChangeArrowheads="1"/>
          </p:cNvSpPr>
          <p:nvPr>
            <p:ph type="ctrTitle"/>
          </p:nvPr>
        </p:nvSpPr>
        <p:spPr/>
        <p:txBody>
          <a:bodyPr/>
          <a:lstStyle/>
          <a:p>
            <a:pPr eaLnBrk="1" hangingPunct="1"/>
            <a:r>
              <a:rPr lang="en-US" altLang="en-US" dirty="0"/>
              <a:t>Chapter </a:t>
            </a:r>
            <a:r>
              <a:rPr lang="en-US" altLang="en-US" dirty="0" smtClean="0"/>
              <a:t>9</a:t>
            </a:r>
            <a:endParaRPr lang="en-US" altLang="en-US" dirty="0"/>
          </a:p>
        </p:txBody>
      </p:sp>
      <p:sp>
        <p:nvSpPr>
          <p:cNvPr id="15362" name="Rectangle 3" descr="Pink tissue paper"/>
          <p:cNvSpPr>
            <a:spLocks noGrp="1" noChangeArrowheads="1"/>
          </p:cNvSpPr>
          <p:nvPr>
            <p:ph type="subTitle" idx="1"/>
          </p:nvPr>
        </p:nvSpPr>
        <p:spPr/>
        <p:txBody>
          <a:bodyPr/>
          <a:lstStyle/>
          <a:p>
            <a:pPr algn="ctr" eaLnBrk="1" hangingPunct="1">
              <a:defRPr/>
            </a:pPr>
            <a:r>
              <a:rPr lang="en-US" altLang="en-US" dirty="0" smtClean="0"/>
              <a:t>ER </a:t>
            </a:r>
            <a:r>
              <a:rPr lang="en-US" altLang="en-US" dirty="0"/>
              <a:t>and </a:t>
            </a:r>
            <a:r>
              <a:rPr lang="en-US" altLang="en-US" dirty="0" smtClean="0"/>
              <a:t>EER to Relational </a:t>
            </a:r>
            <a:r>
              <a:rPr lang="en-US" altLang="en-US" dirty="0"/>
              <a:t>Mapping</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MS PGothic" charset="-128"/>
              </a:rPr>
              <a:t>Weak Entity Example</a:t>
            </a:r>
            <a:endParaRPr lang="en-US" dirty="0"/>
          </a:p>
        </p:txBody>
      </p:sp>
      <p:pic>
        <p:nvPicPr>
          <p:cNvPr id="4" name="Picture 2" descr="fig09_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40482"/>
            <a:ext cx="6629400" cy="58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10</a:t>
            </a:fld>
            <a:endParaRPr lang="en-CA" altLang="zh-CN" sz="2000" b="0" dirty="0"/>
          </a:p>
        </p:txBody>
      </p:sp>
      <p:graphicFrame>
        <p:nvGraphicFramePr>
          <p:cNvPr id="7" name="Table 6"/>
          <p:cNvGraphicFramePr>
            <a:graphicFrameLocks noGrp="1"/>
          </p:cNvGraphicFramePr>
          <p:nvPr>
            <p:extLst>
              <p:ext uri="{D42A27DB-BD31-4B8C-83A1-F6EECF244321}">
                <p14:modId xmlns:p14="http://schemas.microsoft.com/office/powerpoint/2010/main" val="1631721392"/>
              </p:ext>
            </p:extLst>
          </p:nvPr>
        </p:nvGraphicFramePr>
        <p:xfrm>
          <a:off x="152400" y="2895600"/>
          <a:ext cx="2897398" cy="662072"/>
        </p:xfrm>
        <a:graphic>
          <a:graphicData uri="http://schemas.openxmlformats.org/drawingml/2006/table">
            <a:tbl>
              <a:tblPr/>
              <a:tblGrid>
                <a:gridCol w="718158"/>
                <a:gridCol w="1089620"/>
                <a:gridCol w="1089620"/>
              </a:tblGrid>
              <a:tr h="329874">
                <a:tc gridSpan="2">
                  <a:txBody>
                    <a:bodyPr/>
                    <a:lstStyle/>
                    <a:p>
                      <a:pPr algn="l" fontAlgn="b"/>
                      <a:r>
                        <a:rPr lang="en-US" sz="2100" b="1" i="0" u="none" strike="noStrike" baseline="0" dirty="0" smtClean="0">
                          <a:solidFill>
                            <a:srgbClr val="000000"/>
                          </a:solidFill>
                          <a:effectLst/>
                          <a:latin typeface="Times New Roman" charset="0"/>
                        </a:rPr>
                        <a:t>  Employee</a:t>
                      </a: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r>
                        <a:rPr lang="sk-SK" sz="2100" b="1" i="0" u="none" strike="noStrike" dirty="0" smtClean="0">
                          <a:solidFill>
                            <a:srgbClr val="000000"/>
                          </a:solidFill>
                          <a:effectLst/>
                          <a:latin typeface="Times New Roman" charset="0"/>
                        </a:rPr>
                        <a:t> </a:t>
                      </a:r>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err="1" smtClean="0">
                          <a:solidFill>
                            <a:srgbClr val="000000"/>
                          </a:solidFill>
                          <a:effectLst/>
                          <a:latin typeface="Times New Roman" charset="0"/>
                        </a:rPr>
                        <a:t>Ssn</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err="1" smtClean="0">
                          <a:solidFill>
                            <a:srgbClr val="000000"/>
                          </a:solidFill>
                          <a:effectLst/>
                          <a:latin typeface="Times New Roman" charset="0"/>
                        </a:rPr>
                        <a:t>Bdate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none" strike="noStrike" dirty="0" smtClean="0">
                          <a:solidFill>
                            <a:srgbClr val="000000"/>
                          </a:solidFill>
                          <a:effectLst/>
                          <a:latin typeface="Times New Roman" charset="0"/>
                        </a:rPr>
                        <a:t>…</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00868511"/>
              </p:ext>
            </p:extLst>
          </p:nvPr>
        </p:nvGraphicFramePr>
        <p:xfrm>
          <a:off x="4724400" y="5562600"/>
          <a:ext cx="2897398" cy="662072"/>
        </p:xfrm>
        <a:graphic>
          <a:graphicData uri="http://schemas.openxmlformats.org/drawingml/2006/table">
            <a:tbl>
              <a:tblPr/>
              <a:tblGrid>
                <a:gridCol w="718158"/>
                <a:gridCol w="1089620"/>
                <a:gridCol w="1089620"/>
              </a:tblGrid>
              <a:tr h="329874">
                <a:tc gridSpan="2">
                  <a:txBody>
                    <a:bodyPr/>
                    <a:lstStyle/>
                    <a:p>
                      <a:pPr algn="l" fontAlgn="b"/>
                      <a:r>
                        <a:rPr lang="en-US" sz="2100" b="1" i="0" u="none" strike="noStrike" baseline="0" dirty="0" smtClean="0">
                          <a:solidFill>
                            <a:srgbClr val="000000"/>
                          </a:solidFill>
                          <a:effectLst/>
                          <a:latin typeface="Times New Roman" charset="0"/>
                        </a:rPr>
                        <a:t>  DEPENDENT</a:t>
                      </a: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r>
                        <a:rPr lang="sk-SK" sz="2100" b="1" i="0" u="none" strike="noStrike" dirty="0" smtClean="0">
                          <a:solidFill>
                            <a:srgbClr val="000000"/>
                          </a:solidFill>
                          <a:effectLst/>
                          <a:latin typeface="Times New Roman" charset="0"/>
                        </a:rPr>
                        <a:t> </a:t>
                      </a:r>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err="1" smtClean="0">
                          <a:solidFill>
                            <a:srgbClr val="000000"/>
                          </a:solidFill>
                          <a:effectLst/>
                          <a:latin typeface="Times New Roman" charset="0"/>
                        </a:rPr>
                        <a:t>Essn</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smtClean="0">
                          <a:solidFill>
                            <a:srgbClr val="000000"/>
                          </a:solidFill>
                          <a:effectLst/>
                          <a:latin typeface="Times New Roman" charset="0"/>
                        </a:rPr>
                        <a:t>Name</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none" strike="noStrike" dirty="0" smtClean="0">
                          <a:solidFill>
                            <a:srgbClr val="000000"/>
                          </a:solidFill>
                          <a:effectLst/>
                          <a:latin typeface="Times New Roman" charset="0"/>
                        </a:rPr>
                        <a:t>…</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
        <p:nvSpPr>
          <p:cNvPr id="9" name="Rounded Rectangle 8"/>
          <p:cNvSpPr/>
          <p:nvPr/>
        </p:nvSpPr>
        <p:spPr bwMode="auto">
          <a:xfrm>
            <a:off x="2590800" y="5893636"/>
            <a:ext cx="1371600" cy="366768"/>
          </a:xfrm>
          <a:prstGeom prst="round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cxnSp>
        <p:nvCxnSpPr>
          <p:cNvPr id="10" name="Elbow Connector 9"/>
          <p:cNvCxnSpPr/>
          <p:nvPr/>
        </p:nvCxnSpPr>
        <p:spPr bwMode="auto">
          <a:xfrm rot="10800000">
            <a:off x="457201" y="3557673"/>
            <a:ext cx="4511353" cy="2843409"/>
          </a:xfrm>
          <a:prstGeom prst="bentConnector3">
            <a:avLst>
              <a:gd name="adj1" fmla="val 99893"/>
            </a:avLst>
          </a:prstGeom>
          <a:blipFill dpi="0" rotWithShape="0">
            <a:blip r:embed="rId3"/>
            <a:srcRect/>
            <a:tile tx="0" ty="0" sx="100000" sy="100000" flip="none" algn="tl"/>
          </a:blipFill>
          <a:ln w="25400" cap="flat" cmpd="sng" algn="ctr">
            <a:solidFill>
              <a:srgbClr val="00B0F0"/>
            </a:solidFill>
            <a:prstDash val="solid"/>
            <a:round/>
            <a:headEnd type="none" w="med" len="med"/>
            <a:tailEnd type="triangle"/>
          </a:ln>
          <a:effectLst/>
        </p:spPr>
      </p:cxnSp>
      <p:cxnSp>
        <p:nvCxnSpPr>
          <p:cNvPr id="15" name="Straight Connector 14"/>
          <p:cNvCxnSpPr/>
          <p:nvPr/>
        </p:nvCxnSpPr>
        <p:spPr bwMode="auto">
          <a:xfrm flipV="1">
            <a:off x="4946122" y="6224672"/>
            <a:ext cx="0" cy="176128"/>
          </a:xfrm>
          <a:prstGeom prst="line">
            <a:avLst/>
          </a:prstGeom>
          <a:blipFill dpi="0" rotWithShape="0">
            <a:blip r:embed="rId3"/>
            <a:srcRect/>
            <a:tile tx="0" ty="0" sx="100000" sy="100000" flip="none" algn="tl"/>
          </a:blipFill>
          <a:ln w="25400" cap="flat" cmpd="sng" algn="ctr">
            <a:solidFill>
              <a:srgbClr val="00B0F0"/>
            </a:solidFill>
            <a:prstDash val="solid"/>
            <a:round/>
            <a:headEnd type="none" w="med" len="med"/>
            <a:tailEnd type="none" w="med" len="med"/>
          </a:ln>
          <a:effectLst/>
        </p:spPr>
      </p:cxnSp>
    </p:spTree>
    <p:extLst>
      <p:ext uri="{BB962C8B-B14F-4D97-AF65-F5344CB8AC3E}">
        <p14:creationId xmlns:p14="http://schemas.microsoft.com/office/powerpoint/2010/main" val="11280121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5"/>
          <p:cNvSpPr>
            <a:spLocks noGrp="1" noChangeArrowheads="1"/>
          </p:cNvSpPr>
          <p:nvPr>
            <p:ph type="body" idx="1"/>
          </p:nvPr>
        </p:nvSpPr>
        <p:spPr>
          <a:xfrm>
            <a:off x="76200" y="914400"/>
            <a:ext cx="8915400" cy="2743201"/>
          </a:xfrm>
        </p:spPr>
        <p:txBody>
          <a:bodyPr/>
          <a:lstStyle/>
          <a:p>
            <a:pPr marL="0" indent="0" eaLnBrk="1" hangingPunct="1">
              <a:lnSpc>
                <a:spcPct val="80000"/>
              </a:lnSpc>
              <a:buNone/>
            </a:pPr>
            <a:r>
              <a:rPr lang="en-US" altLang="en-US" dirty="0">
                <a:ea typeface="MS PGothic" charset="-128"/>
              </a:rPr>
              <a:t>Step 3: Mapping of Binary 1:1 </a:t>
            </a:r>
            <a:r>
              <a:rPr lang="en-US" altLang="en-US" dirty="0" smtClean="0">
                <a:ea typeface="MS PGothic" charset="-128"/>
              </a:rPr>
              <a:t>Relationship Sets</a:t>
            </a:r>
            <a:endParaRPr lang="en-US" altLang="en-US" dirty="0">
              <a:ea typeface="MS PGothic" charset="-128"/>
            </a:endParaRPr>
          </a:p>
          <a:p>
            <a:pPr marL="381000" indent="-323850" eaLnBrk="1" hangingPunct="1">
              <a:lnSpc>
                <a:spcPct val="80000"/>
              </a:lnSpc>
            </a:pPr>
            <a:r>
              <a:rPr lang="en-US" altLang="en-US" sz="2400" dirty="0">
                <a:solidFill>
                  <a:srgbClr val="790033"/>
                </a:solidFill>
                <a:ea typeface="MS PGothic" charset="-128"/>
              </a:rPr>
              <a:t>For each binary 1:1 relationship </a:t>
            </a:r>
            <a:r>
              <a:rPr lang="en-US" altLang="en-US" sz="2400" dirty="0" smtClean="0">
                <a:solidFill>
                  <a:srgbClr val="790033"/>
                </a:solidFill>
                <a:ea typeface="MS PGothic" charset="-128"/>
              </a:rPr>
              <a:t>set </a:t>
            </a:r>
            <a:r>
              <a:rPr lang="en-US" altLang="en-US" sz="2400" dirty="0">
                <a:solidFill>
                  <a:srgbClr val="002060"/>
                </a:solidFill>
                <a:ea typeface="MS PGothic" charset="-128"/>
              </a:rPr>
              <a:t>R</a:t>
            </a:r>
            <a:r>
              <a:rPr lang="en-US" altLang="en-US" sz="2400" dirty="0">
                <a:solidFill>
                  <a:srgbClr val="790033"/>
                </a:solidFill>
                <a:ea typeface="MS PGothic" charset="-128"/>
              </a:rPr>
              <a:t> in the ER schema, identify the relations </a:t>
            </a:r>
            <a:r>
              <a:rPr lang="en-US" altLang="en-US" sz="2400" dirty="0">
                <a:solidFill>
                  <a:srgbClr val="002060"/>
                </a:solidFill>
                <a:ea typeface="MS PGothic" charset="-128"/>
              </a:rPr>
              <a:t>S </a:t>
            </a:r>
            <a:r>
              <a:rPr lang="en-US" altLang="en-US" sz="2400" dirty="0">
                <a:solidFill>
                  <a:srgbClr val="790033"/>
                </a:solidFill>
                <a:ea typeface="MS PGothic" charset="-128"/>
              </a:rPr>
              <a:t>and </a:t>
            </a:r>
            <a:r>
              <a:rPr lang="en-US" altLang="en-US" sz="2400" dirty="0">
                <a:solidFill>
                  <a:srgbClr val="002060"/>
                </a:solidFill>
                <a:ea typeface="MS PGothic" charset="-128"/>
              </a:rPr>
              <a:t>T</a:t>
            </a:r>
            <a:r>
              <a:rPr lang="en-US" altLang="en-US" sz="2400" dirty="0">
                <a:solidFill>
                  <a:srgbClr val="790033"/>
                </a:solidFill>
                <a:ea typeface="MS PGothic" charset="-128"/>
              </a:rPr>
              <a:t> that correspond to the entity </a:t>
            </a:r>
            <a:r>
              <a:rPr lang="en-US" altLang="en-US" sz="2400" dirty="0" smtClean="0">
                <a:solidFill>
                  <a:srgbClr val="790033"/>
                </a:solidFill>
                <a:ea typeface="MS PGothic" charset="-128"/>
              </a:rPr>
              <a:t>Sets </a:t>
            </a:r>
            <a:r>
              <a:rPr lang="en-US" altLang="en-US" sz="2400" dirty="0">
                <a:solidFill>
                  <a:srgbClr val="790033"/>
                </a:solidFill>
                <a:ea typeface="MS PGothic" charset="-128"/>
              </a:rPr>
              <a:t>participating in R.</a:t>
            </a:r>
          </a:p>
          <a:p>
            <a:pPr eaLnBrk="1" hangingPunct="1">
              <a:lnSpc>
                <a:spcPct val="80000"/>
              </a:lnSpc>
            </a:pPr>
            <a:r>
              <a:rPr lang="en-US" altLang="en-US" dirty="0">
                <a:ea typeface="MS PGothic" charset="-128"/>
              </a:rPr>
              <a:t>There are </a:t>
            </a:r>
            <a:r>
              <a:rPr lang="en-US" altLang="en-US" dirty="0" smtClean="0">
                <a:ea typeface="MS PGothic" charset="-128"/>
              </a:rPr>
              <a:t>mainly </a:t>
            </a:r>
            <a:r>
              <a:rPr lang="en-US" altLang="en-US" dirty="0" smtClean="0">
                <a:solidFill>
                  <a:srgbClr val="790033"/>
                </a:solidFill>
                <a:ea typeface="MS PGothic" charset="-128"/>
              </a:rPr>
              <a:t>three</a:t>
            </a:r>
            <a:r>
              <a:rPr lang="en-US" altLang="en-US" dirty="0" smtClean="0">
                <a:ea typeface="MS PGothic" charset="-128"/>
              </a:rPr>
              <a:t> </a:t>
            </a:r>
            <a:r>
              <a:rPr lang="en-US" altLang="en-US" dirty="0">
                <a:ea typeface="MS PGothic" charset="-128"/>
              </a:rPr>
              <a:t>possible approaches:</a:t>
            </a:r>
          </a:p>
          <a:p>
            <a:pPr marL="781050" lvl="1" indent="-323850" eaLnBrk="1" hangingPunct="1">
              <a:lnSpc>
                <a:spcPct val="80000"/>
              </a:lnSpc>
              <a:buSzTx/>
              <a:buFont typeface="Wingdings" charset="2"/>
              <a:buAutoNum type="arabicPeriod"/>
            </a:pPr>
            <a:r>
              <a:rPr lang="en-US" altLang="en-US" sz="2400" b="1" dirty="0" smtClean="0">
                <a:ea typeface="MS PGothic" charset="-128"/>
              </a:rPr>
              <a:t>Foreign </a:t>
            </a:r>
            <a:r>
              <a:rPr lang="en-US" altLang="en-US" sz="2400" b="1" dirty="0">
                <a:ea typeface="MS PGothic" charset="-128"/>
              </a:rPr>
              <a:t>Key ( 2 relations) approach:</a:t>
            </a:r>
            <a:r>
              <a:rPr lang="en-US" altLang="en-US" sz="2400" dirty="0">
                <a:ea typeface="MS PGothic" charset="-128"/>
              </a:rPr>
              <a:t> Choose one of the </a:t>
            </a:r>
            <a:r>
              <a:rPr lang="en-US" altLang="en-US" sz="2400" dirty="0" smtClean="0">
                <a:ea typeface="MS PGothic" charset="-128"/>
              </a:rPr>
              <a:t>relations </a:t>
            </a:r>
            <a:r>
              <a:rPr lang="en-US" altLang="en-US" sz="2400" dirty="0" smtClean="0">
                <a:solidFill>
                  <a:srgbClr val="002060"/>
                </a:solidFill>
                <a:ea typeface="MS PGothic" charset="-128"/>
              </a:rPr>
              <a:t>T</a:t>
            </a:r>
            <a:r>
              <a:rPr lang="en-US" altLang="en-US" sz="2400" dirty="0">
                <a:ea typeface="MS PGothic" charset="-128"/>
              </a:rPr>
              <a:t> </a:t>
            </a:r>
            <a:r>
              <a:rPr lang="en-US" altLang="en-US" sz="2400" dirty="0" smtClean="0">
                <a:ea typeface="MS PGothic" charset="-128"/>
              </a:rPr>
              <a:t>for </a:t>
            </a:r>
            <a:r>
              <a:rPr lang="en-US" altLang="en-US" sz="2400" i="1" dirty="0">
                <a:solidFill>
                  <a:srgbClr val="0070C0"/>
                </a:solidFill>
                <a:ea typeface="MS PGothic" charset="-128"/>
              </a:rPr>
              <a:t>an entity set with total participation</a:t>
            </a:r>
            <a:r>
              <a:rPr lang="en-US" altLang="en-US" sz="2400" dirty="0">
                <a:ea typeface="MS PGothic" charset="-128"/>
              </a:rPr>
              <a:t> </a:t>
            </a:r>
            <a:r>
              <a:rPr lang="en-US" altLang="en-US" sz="2400" dirty="0" smtClean="0">
                <a:ea typeface="MS PGothic" charset="-128"/>
              </a:rPr>
              <a:t>and </a:t>
            </a:r>
            <a:r>
              <a:rPr lang="en-US" altLang="en-US" sz="2400" dirty="0">
                <a:ea typeface="MS PGothic" charset="-128"/>
              </a:rPr>
              <a:t>include a foreign key in </a:t>
            </a:r>
            <a:r>
              <a:rPr lang="en-US" altLang="en-US" sz="2400" dirty="0" smtClean="0">
                <a:solidFill>
                  <a:srgbClr val="002060"/>
                </a:solidFill>
                <a:ea typeface="MS PGothic" charset="-128"/>
              </a:rPr>
              <a:t>T</a:t>
            </a:r>
            <a:r>
              <a:rPr lang="en-US" altLang="en-US" sz="2400" dirty="0" smtClean="0">
                <a:ea typeface="MS PGothic" charset="-128"/>
              </a:rPr>
              <a:t> </a:t>
            </a:r>
            <a:r>
              <a:rPr lang="en-US" altLang="en-US" sz="2400" dirty="0">
                <a:ea typeface="MS PGothic" charset="-128"/>
              </a:rPr>
              <a:t>the primary key of </a:t>
            </a:r>
            <a:r>
              <a:rPr lang="en-US" altLang="en-US" sz="2400" dirty="0" smtClean="0">
                <a:solidFill>
                  <a:srgbClr val="002060"/>
                </a:solidFill>
                <a:ea typeface="MS PGothic" charset="-128"/>
              </a:rPr>
              <a:t>S</a:t>
            </a:r>
            <a:r>
              <a:rPr lang="en-US" altLang="en-US" sz="2400" dirty="0" smtClean="0">
                <a:ea typeface="MS PGothic" charset="-128"/>
              </a:rPr>
              <a:t>. </a:t>
            </a:r>
          </a:p>
        </p:txBody>
      </p:sp>
      <p:sp>
        <p:nvSpPr>
          <p:cNvPr id="2" name="Title 1"/>
          <p:cNvSpPr>
            <a:spLocks noGrp="1"/>
          </p:cNvSpPr>
          <p:nvPr>
            <p:ph type="title"/>
          </p:nvPr>
        </p:nvSpPr>
        <p:spPr/>
        <p:txBody>
          <a:bodyPr/>
          <a:lstStyle/>
          <a:p>
            <a:r>
              <a:rPr lang="en-US" altLang="en-US" dirty="0" smtClean="0">
                <a:ea typeface="MS PGothic" charset="-128"/>
              </a:rPr>
              <a:t>Binary 1:1 Relationship Set Mapping</a:t>
            </a:r>
            <a:endParaRPr lang="en-US" dirty="0"/>
          </a:p>
        </p:txBody>
      </p:sp>
      <p:sp>
        <p:nvSpPr>
          <p:cNvPr id="4" name="Rectangle 4"/>
          <p:cNvSpPr>
            <a:spLocks noChangeArrowheads="1"/>
          </p:cNvSpPr>
          <p:nvPr/>
        </p:nvSpPr>
        <p:spPr bwMode="auto">
          <a:xfrm>
            <a:off x="1524000" y="4104901"/>
            <a:ext cx="1676400" cy="467099"/>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EMPLOYEE</a:t>
            </a:r>
            <a:endParaRPr lang="en-US" altLang="en-US" dirty="0"/>
          </a:p>
        </p:txBody>
      </p:sp>
      <p:sp>
        <p:nvSpPr>
          <p:cNvPr id="5" name="AutoShape 5"/>
          <p:cNvSpPr>
            <a:spLocks noChangeArrowheads="1"/>
          </p:cNvSpPr>
          <p:nvPr/>
        </p:nvSpPr>
        <p:spPr bwMode="auto">
          <a:xfrm>
            <a:off x="3733800" y="3810000"/>
            <a:ext cx="1752600" cy="1066800"/>
          </a:xfrm>
          <a:prstGeom prst="diamond">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MANAGES</a:t>
            </a:r>
            <a:endParaRPr lang="en-US" altLang="en-US" dirty="0"/>
          </a:p>
        </p:txBody>
      </p:sp>
      <p:sp>
        <p:nvSpPr>
          <p:cNvPr id="8" name="Rectangle 8"/>
          <p:cNvSpPr>
            <a:spLocks noChangeArrowheads="1"/>
          </p:cNvSpPr>
          <p:nvPr/>
        </p:nvSpPr>
        <p:spPr bwMode="auto">
          <a:xfrm>
            <a:off x="6050534" y="4104901"/>
            <a:ext cx="1950466" cy="45739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smtClean="0"/>
              <a:t>DEPARTMENT</a:t>
            </a:r>
            <a:endParaRPr lang="en-US" altLang="en-US" dirty="0"/>
          </a:p>
        </p:txBody>
      </p:sp>
      <p:sp>
        <p:nvSpPr>
          <p:cNvPr id="11" name="Text Box 19"/>
          <p:cNvSpPr txBox="1">
            <a:spLocks noChangeArrowheads="1"/>
          </p:cNvSpPr>
          <p:nvPr/>
        </p:nvSpPr>
        <p:spPr bwMode="auto">
          <a:xfrm>
            <a:off x="3348037" y="3886200"/>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a:t>1</a:t>
            </a:r>
          </a:p>
        </p:txBody>
      </p:sp>
      <p:sp>
        <p:nvSpPr>
          <p:cNvPr id="12" name="Text Box 19"/>
          <p:cNvSpPr txBox="1">
            <a:spLocks noChangeArrowheads="1"/>
          </p:cNvSpPr>
          <p:nvPr/>
        </p:nvSpPr>
        <p:spPr bwMode="auto">
          <a:xfrm>
            <a:off x="5481637" y="3886200"/>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a:t>1</a:t>
            </a:r>
          </a:p>
        </p:txBody>
      </p:sp>
      <p:sp>
        <p:nvSpPr>
          <p:cNvPr id="13" name="Line 6"/>
          <p:cNvSpPr>
            <a:spLocks noChangeShapeType="1"/>
          </p:cNvSpPr>
          <p:nvPr/>
        </p:nvSpPr>
        <p:spPr bwMode="auto">
          <a:xfrm>
            <a:off x="3200400" y="4343400"/>
            <a:ext cx="571500" cy="0"/>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14" name="Line 6"/>
          <p:cNvSpPr>
            <a:spLocks noChangeShapeType="1"/>
          </p:cNvSpPr>
          <p:nvPr/>
        </p:nvSpPr>
        <p:spPr bwMode="auto">
          <a:xfrm>
            <a:off x="5364734" y="4419600"/>
            <a:ext cx="685800" cy="0"/>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15" name="Line 6"/>
          <p:cNvSpPr>
            <a:spLocks noChangeShapeType="1"/>
          </p:cNvSpPr>
          <p:nvPr/>
        </p:nvSpPr>
        <p:spPr bwMode="auto">
          <a:xfrm>
            <a:off x="5364734" y="4267200"/>
            <a:ext cx="685800" cy="0"/>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3" name="Rectangle 2"/>
          <p:cNvSpPr/>
          <p:nvPr/>
        </p:nvSpPr>
        <p:spPr>
          <a:xfrm>
            <a:off x="2209800" y="4572000"/>
            <a:ext cx="389850" cy="461665"/>
          </a:xfrm>
          <a:prstGeom prst="rect">
            <a:avLst/>
          </a:prstGeom>
        </p:spPr>
        <p:txBody>
          <a:bodyPr wrap="none">
            <a:spAutoFit/>
          </a:bodyPr>
          <a:lstStyle/>
          <a:p>
            <a:r>
              <a:rPr lang="en-US" altLang="en-US" dirty="0" smtClean="0">
                <a:solidFill>
                  <a:srgbClr val="002060"/>
                </a:solidFill>
                <a:ea typeface="MS PGothic" charset="-128"/>
              </a:rPr>
              <a:t>S</a:t>
            </a:r>
            <a:endParaRPr lang="en-US" dirty="0"/>
          </a:p>
        </p:txBody>
      </p:sp>
      <p:sp>
        <p:nvSpPr>
          <p:cNvPr id="6" name="Rectangle 5"/>
          <p:cNvSpPr/>
          <p:nvPr/>
        </p:nvSpPr>
        <p:spPr>
          <a:xfrm>
            <a:off x="6790582" y="4572000"/>
            <a:ext cx="372218" cy="461665"/>
          </a:xfrm>
          <a:prstGeom prst="rect">
            <a:avLst/>
          </a:prstGeom>
        </p:spPr>
        <p:txBody>
          <a:bodyPr wrap="none">
            <a:spAutoFit/>
          </a:bodyPr>
          <a:lstStyle/>
          <a:p>
            <a:r>
              <a:rPr lang="en-US" dirty="0" smtClean="0">
                <a:solidFill>
                  <a:srgbClr val="002060"/>
                </a:solidFill>
                <a:ea typeface="MS PGothic" charset="-128"/>
              </a:rPr>
              <a:t>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33787965"/>
              </p:ext>
            </p:extLst>
          </p:nvPr>
        </p:nvGraphicFramePr>
        <p:xfrm>
          <a:off x="5943600" y="5052928"/>
          <a:ext cx="1807778" cy="662072"/>
        </p:xfrm>
        <a:graphic>
          <a:graphicData uri="http://schemas.openxmlformats.org/drawingml/2006/table">
            <a:tbl>
              <a:tblPr/>
              <a:tblGrid>
                <a:gridCol w="718158"/>
                <a:gridCol w="1089620"/>
              </a:tblGrid>
              <a:tr h="329874">
                <a:tc gridSpan="2">
                  <a:txBody>
                    <a:bodyPr/>
                    <a:lstStyle/>
                    <a:p>
                      <a:pPr algn="l" fontAlgn="b"/>
                      <a:r>
                        <a:rPr lang="en-US" sz="2100" b="1" i="0" u="none" strike="noStrike" dirty="0" smtClean="0">
                          <a:solidFill>
                            <a:srgbClr val="000000"/>
                          </a:solidFill>
                          <a:effectLst/>
                          <a:latin typeface="Times New Roman" charset="0"/>
                        </a:rPr>
                        <a:t> Department</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r h="329874">
                <a:tc>
                  <a:txBody>
                    <a:bodyPr/>
                    <a:lstStyle/>
                    <a:p>
                      <a:pPr algn="ctr" fontAlgn="b"/>
                      <a:r>
                        <a:rPr lang="en-US" sz="2100" b="0" i="0" u="sng" strike="noStrike" dirty="0" smtClean="0">
                          <a:solidFill>
                            <a:srgbClr val="000000"/>
                          </a:solidFill>
                          <a:effectLst/>
                          <a:latin typeface="Times New Roman" charset="0"/>
                        </a:rPr>
                        <a:t>D</a:t>
                      </a:r>
                      <a:r>
                        <a:rPr lang="uk-UA" sz="2100" b="0" i="0" u="sng" strike="noStrike" dirty="0" smtClean="0">
                          <a:solidFill>
                            <a:srgbClr val="000000"/>
                          </a:solidFill>
                          <a:effectLst/>
                          <a:latin typeface="Times New Roman" charset="0"/>
                        </a:rPr>
                        <a:t>#</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err="1" smtClean="0">
                          <a:solidFill>
                            <a:srgbClr val="000000"/>
                          </a:solidFill>
                          <a:effectLst/>
                          <a:latin typeface="Times New Roman" charset="0"/>
                        </a:rPr>
                        <a:t>Dname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209121607"/>
              </p:ext>
            </p:extLst>
          </p:nvPr>
        </p:nvGraphicFramePr>
        <p:xfrm>
          <a:off x="304800" y="5034620"/>
          <a:ext cx="2897398" cy="662072"/>
        </p:xfrm>
        <a:graphic>
          <a:graphicData uri="http://schemas.openxmlformats.org/drawingml/2006/table">
            <a:tbl>
              <a:tblPr/>
              <a:tblGrid>
                <a:gridCol w="718158"/>
                <a:gridCol w="1089620"/>
                <a:gridCol w="1089620"/>
              </a:tblGrid>
              <a:tr h="329874">
                <a:tc gridSpan="2">
                  <a:txBody>
                    <a:bodyPr/>
                    <a:lstStyle/>
                    <a:p>
                      <a:pPr algn="l" fontAlgn="b"/>
                      <a:r>
                        <a:rPr lang="en-US" sz="2100" b="1" i="0" u="none" strike="noStrike" baseline="0" dirty="0" smtClean="0">
                          <a:solidFill>
                            <a:srgbClr val="000000"/>
                          </a:solidFill>
                          <a:effectLst/>
                          <a:latin typeface="Times New Roman" charset="0"/>
                        </a:rPr>
                        <a:t>  Employee</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r>
                        <a:rPr lang="sk-SK" sz="2100" b="1" i="0" u="none" strike="noStrike" dirty="0" smtClean="0">
                          <a:solidFill>
                            <a:srgbClr val="000000"/>
                          </a:solidFill>
                          <a:effectLst/>
                          <a:latin typeface="Times New Roman" charset="0"/>
                        </a:rPr>
                        <a:t> </a:t>
                      </a:r>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E</a:t>
                      </a:r>
                      <a:r>
                        <a:rPr lang="uk-UA" sz="2100" b="0" i="0" u="sng" strike="noStrike" dirty="0" smtClean="0">
                          <a:solidFill>
                            <a:srgbClr val="000000"/>
                          </a:solidFill>
                          <a:effectLst/>
                          <a:latin typeface="Times New Roman" charset="0"/>
                        </a:rPr>
                        <a:t>#</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err="1" smtClean="0">
                          <a:solidFill>
                            <a:srgbClr val="000000"/>
                          </a:solidFill>
                          <a:effectLst/>
                          <a:latin typeface="Times New Roman" charset="0"/>
                        </a:rPr>
                        <a:t>Ename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none" strike="noStrike" dirty="0" smtClean="0">
                          <a:solidFill>
                            <a:srgbClr val="000000"/>
                          </a:solidFill>
                          <a:effectLst/>
                          <a:latin typeface="Times New Roman" charset="0"/>
                        </a:rPr>
                        <a:t>…</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cxnSp>
        <p:nvCxnSpPr>
          <p:cNvPr id="38" name="Straight Arrow Connector 37"/>
          <p:cNvCxnSpPr/>
          <p:nvPr/>
        </p:nvCxnSpPr>
        <p:spPr bwMode="auto">
          <a:xfrm flipV="1">
            <a:off x="609600" y="5696692"/>
            <a:ext cx="0" cy="246908"/>
          </a:xfrm>
          <a:prstGeom prst="straightConnector1">
            <a:avLst/>
          </a:prstGeom>
          <a:blipFill dpi="0" rotWithShape="0">
            <a:blip r:embed="rId3"/>
            <a:srcRect/>
            <a:tile tx="0" ty="0" sx="100000" sy="100000" flip="none" algn="tl"/>
          </a:blipFill>
          <a:ln w="25400" cap="flat" cmpd="sng" algn="ctr">
            <a:solidFill>
              <a:srgbClr val="0070C0"/>
            </a:solidFill>
            <a:prstDash val="solid"/>
            <a:round/>
            <a:headEnd type="none" w="med" len="med"/>
            <a:tailEnd type="triangle"/>
          </a:ln>
          <a:effectLst/>
        </p:spPr>
      </p:cxnSp>
      <p:cxnSp>
        <p:nvCxnSpPr>
          <p:cNvPr id="40" name="Straight Connector 39"/>
          <p:cNvCxnSpPr/>
          <p:nvPr/>
        </p:nvCxnSpPr>
        <p:spPr bwMode="auto">
          <a:xfrm>
            <a:off x="609600" y="5943600"/>
            <a:ext cx="7696200" cy="0"/>
          </a:xfrm>
          <a:prstGeom prst="line">
            <a:avLst/>
          </a:prstGeom>
          <a:blipFill dpi="0" rotWithShape="0">
            <a:blip r:embed="rId3"/>
            <a:srcRect/>
            <a:tile tx="0" ty="0" sx="100000" sy="100000" flip="none" algn="tl"/>
          </a:blipFill>
          <a:ln w="25400" cap="flat" cmpd="sng" algn="ctr">
            <a:solidFill>
              <a:srgbClr val="0070C0"/>
            </a:solidFill>
            <a:prstDash val="solid"/>
            <a:round/>
            <a:headEnd type="none" w="med" len="med"/>
            <a:tailEnd type="none" w="med" len="med"/>
          </a:ln>
          <a:effectLst/>
        </p:spPr>
      </p:cxnSp>
      <p:cxnSp>
        <p:nvCxnSpPr>
          <p:cNvPr id="43" name="Straight Connector 42"/>
          <p:cNvCxnSpPr/>
          <p:nvPr/>
        </p:nvCxnSpPr>
        <p:spPr bwMode="auto">
          <a:xfrm>
            <a:off x="8305800" y="5715000"/>
            <a:ext cx="0" cy="228600"/>
          </a:xfrm>
          <a:prstGeom prst="line">
            <a:avLst/>
          </a:prstGeom>
          <a:blipFill dpi="0" rotWithShape="0">
            <a:blip r:embed="rId3"/>
            <a:srcRect/>
            <a:tile tx="0" ty="0" sx="100000" sy="100000" flip="none" algn="tl"/>
          </a:blipFill>
          <a:ln w="25400" cap="flat" cmpd="sng" algn="ctr">
            <a:solidFill>
              <a:srgbClr val="0070C0"/>
            </a:solidFill>
            <a:prstDash val="solid"/>
            <a:round/>
            <a:headEnd type="none" w="med" len="med"/>
            <a:tailEnd type="none" w="med" len="med"/>
          </a:ln>
          <a:effectLst/>
        </p:spPr>
      </p:cxnSp>
      <p:sp>
        <p:nvSpPr>
          <p:cNvPr id="45" name="Rectangle 44"/>
          <p:cNvSpPr/>
          <p:nvPr/>
        </p:nvSpPr>
        <p:spPr>
          <a:xfrm>
            <a:off x="4393116" y="4948535"/>
            <a:ext cx="407484" cy="461665"/>
          </a:xfrm>
          <a:prstGeom prst="rect">
            <a:avLst/>
          </a:prstGeom>
        </p:spPr>
        <p:txBody>
          <a:bodyPr wrap="none">
            <a:spAutoFit/>
          </a:bodyPr>
          <a:lstStyle/>
          <a:p>
            <a:r>
              <a:rPr lang="en-US" altLang="en-US" dirty="0">
                <a:solidFill>
                  <a:srgbClr val="002060"/>
                </a:solidFill>
                <a:ea typeface="MS PGothic" charset="-128"/>
              </a:rPr>
              <a:t>R</a:t>
            </a:r>
            <a:endParaRPr lang="en-US" dirty="0"/>
          </a:p>
        </p:txBody>
      </p:sp>
      <p:sp>
        <p:nvSpPr>
          <p:cNvPr id="10" name="Slide Number Placeholder 9"/>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11</a:t>
            </a:fld>
            <a:endParaRPr lang="en-CA" altLang="zh-CN" sz="2000" b="0" dirty="0"/>
          </a:p>
        </p:txBody>
      </p:sp>
      <p:graphicFrame>
        <p:nvGraphicFramePr>
          <p:cNvPr id="9" name="Table 8"/>
          <p:cNvGraphicFramePr>
            <a:graphicFrameLocks noGrp="1"/>
          </p:cNvGraphicFramePr>
          <p:nvPr>
            <p:extLst>
              <p:ext uri="{D42A27DB-BD31-4B8C-83A1-F6EECF244321}">
                <p14:modId xmlns:p14="http://schemas.microsoft.com/office/powerpoint/2010/main" val="3519447"/>
              </p:ext>
            </p:extLst>
          </p:nvPr>
        </p:nvGraphicFramePr>
        <p:xfrm>
          <a:off x="7751378" y="5050683"/>
          <a:ext cx="1089620" cy="662072"/>
        </p:xfrm>
        <a:graphic>
          <a:graphicData uri="http://schemas.openxmlformats.org/drawingml/2006/table">
            <a:tbl>
              <a:tblPr/>
              <a:tblGrid>
                <a:gridCol w="1089620"/>
              </a:tblGrid>
              <a:tr h="329874">
                <a:tc>
                  <a:txBody>
                    <a:bodyPr/>
                    <a:lstStyle/>
                    <a:p>
                      <a:pPr algn="l" fontAlgn="b"/>
                      <a:r>
                        <a:rPr lang="sk-SK" sz="2100" b="1" i="0" u="none" strike="noStrike" dirty="0" smtClean="0">
                          <a:solidFill>
                            <a:srgbClr val="000000"/>
                          </a:solidFill>
                          <a:effectLst/>
                          <a:latin typeface="Times New Roman" charset="0"/>
                        </a:rPr>
                        <a:t> </a:t>
                      </a:r>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none" strike="noStrike" dirty="0" err="1" smtClean="0">
                          <a:solidFill>
                            <a:srgbClr val="000000"/>
                          </a:solidFill>
                          <a:effectLst/>
                          <a:latin typeface="Times New Roman" charset="0"/>
                        </a:rPr>
                        <a:t>Mrg</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Tree>
    <p:extLst>
      <p:ext uri="{BB962C8B-B14F-4D97-AF65-F5344CB8AC3E}">
        <p14:creationId xmlns:p14="http://schemas.microsoft.com/office/powerpoint/2010/main" val="921390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5"/>
          <p:cNvSpPr>
            <a:spLocks noGrp="1" noChangeArrowheads="1"/>
          </p:cNvSpPr>
          <p:nvPr>
            <p:ph type="body" idx="1"/>
          </p:nvPr>
        </p:nvSpPr>
        <p:spPr>
          <a:xfrm>
            <a:off x="152400" y="947834"/>
            <a:ext cx="8915400" cy="2844316"/>
          </a:xfrm>
        </p:spPr>
        <p:txBody>
          <a:bodyPr/>
          <a:lstStyle/>
          <a:p>
            <a:pPr marL="0" indent="0" eaLnBrk="1" hangingPunct="1">
              <a:lnSpc>
                <a:spcPct val="80000"/>
              </a:lnSpc>
              <a:buNone/>
            </a:pPr>
            <a:r>
              <a:rPr lang="en-US" altLang="en-US" dirty="0">
                <a:ea typeface="MS PGothic" charset="-128"/>
              </a:rPr>
              <a:t>Step 3: Mapping of Binary 1:1 </a:t>
            </a:r>
            <a:r>
              <a:rPr lang="en-US" altLang="en-US" dirty="0" smtClean="0">
                <a:ea typeface="MS PGothic" charset="-128"/>
              </a:rPr>
              <a:t>Relationship Sets</a:t>
            </a:r>
            <a:endParaRPr lang="en-US" altLang="en-US" dirty="0">
              <a:ea typeface="MS PGothic" charset="-128"/>
            </a:endParaRPr>
          </a:p>
          <a:p>
            <a:pPr marL="381000" indent="-323850" eaLnBrk="1" hangingPunct="1">
              <a:lnSpc>
                <a:spcPct val="80000"/>
              </a:lnSpc>
            </a:pPr>
            <a:r>
              <a:rPr lang="en-US" altLang="en-US" sz="2400" dirty="0">
                <a:solidFill>
                  <a:srgbClr val="790033"/>
                </a:solidFill>
                <a:ea typeface="MS PGothic" charset="-128"/>
              </a:rPr>
              <a:t>For each binary 1:1 relationship </a:t>
            </a:r>
            <a:r>
              <a:rPr lang="en-US" altLang="en-US" sz="2400" dirty="0" smtClean="0">
                <a:solidFill>
                  <a:srgbClr val="790033"/>
                </a:solidFill>
                <a:ea typeface="MS PGothic" charset="-128"/>
              </a:rPr>
              <a:t>set </a:t>
            </a:r>
            <a:r>
              <a:rPr lang="en-US" altLang="en-US" sz="2400" dirty="0">
                <a:solidFill>
                  <a:srgbClr val="002060"/>
                </a:solidFill>
                <a:ea typeface="MS PGothic" charset="-128"/>
              </a:rPr>
              <a:t>R</a:t>
            </a:r>
            <a:r>
              <a:rPr lang="en-US" altLang="en-US" sz="2400" dirty="0">
                <a:solidFill>
                  <a:srgbClr val="790033"/>
                </a:solidFill>
                <a:ea typeface="MS PGothic" charset="-128"/>
              </a:rPr>
              <a:t> in the ER schema, identify the relations </a:t>
            </a:r>
            <a:r>
              <a:rPr lang="en-US" altLang="en-US" sz="2400" dirty="0">
                <a:solidFill>
                  <a:srgbClr val="002060"/>
                </a:solidFill>
                <a:ea typeface="MS PGothic" charset="-128"/>
              </a:rPr>
              <a:t>S </a:t>
            </a:r>
            <a:r>
              <a:rPr lang="en-US" altLang="en-US" sz="2400" dirty="0">
                <a:solidFill>
                  <a:srgbClr val="790033"/>
                </a:solidFill>
                <a:ea typeface="MS PGothic" charset="-128"/>
              </a:rPr>
              <a:t>and </a:t>
            </a:r>
            <a:r>
              <a:rPr lang="en-US" altLang="en-US" sz="2400" dirty="0">
                <a:solidFill>
                  <a:srgbClr val="002060"/>
                </a:solidFill>
                <a:ea typeface="MS PGothic" charset="-128"/>
              </a:rPr>
              <a:t>T</a:t>
            </a:r>
            <a:r>
              <a:rPr lang="en-US" altLang="en-US" sz="2400" dirty="0">
                <a:solidFill>
                  <a:srgbClr val="790033"/>
                </a:solidFill>
                <a:ea typeface="MS PGothic" charset="-128"/>
              </a:rPr>
              <a:t> that correspond to the entity </a:t>
            </a:r>
            <a:r>
              <a:rPr lang="en-US" altLang="en-US" sz="2400" dirty="0" smtClean="0">
                <a:solidFill>
                  <a:srgbClr val="790033"/>
                </a:solidFill>
                <a:ea typeface="MS PGothic" charset="-128"/>
              </a:rPr>
              <a:t>Sets </a:t>
            </a:r>
            <a:r>
              <a:rPr lang="en-US" altLang="en-US" sz="2400" dirty="0">
                <a:solidFill>
                  <a:srgbClr val="790033"/>
                </a:solidFill>
                <a:ea typeface="MS PGothic" charset="-128"/>
              </a:rPr>
              <a:t>participating in R.</a:t>
            </a:r>
          </a:p>
          <a:p>
            <a:pPr eaLnBrk="1" hangingPunct="1">
              <a:lnSpc>
                <a:spcPct val="80000"/>
              </a:lnSpc>
            </a:pPr>
            <a:r>
              <a:rPr lang="en-US" altLang="en-US" dirty="0">
                <a:ea typeface="MS PGothic" charset="-128"/>
              </a:rPr>
              <a:t>There are </a:t>
            </a:r>
            <a:r>
              <a:rPr lang="en-US" altLang="en-US" dirty="0" smtClean="0">
                <a:ea typeface="MS PGothic" charset="-128"/>
              </a:rPr>
              <a:t>mainly </a:t>
            </a:r>
            <a:r>
              <a:rPr lang="en-US" altLang="en-US" dirty="0" smtClean="0">
                <a:solidFill>
                  <a:srgbClr val="790033"/>
                </a:solidFill>
                <a:ea typeface="MS PGothic" charset="-128"/>
              </a:rPr>
              <a:t>three</a:t>
            </a:r>
            <a:r>
              <a:rPr lang="en-US" altLang="en-US" dirty="0" smtClean="0">
                <a:ea typeface="MS PGothic" charset="-128"/>
              </a:rPr>
              <a:t> </a:t>
            </a:r>
            <a:r>
              <a:rPr lang="en-US" altLang="en-US" dirty="0">
                <a:ea typeface="MS PGothic" charset="-128"/>
              </a:rPr>
              <a:t>possible approaches:</a:t>
            </a:r>
          </a:p>
          <a:p>
            <a:pPr marL="914400" lvl="1" indent="-457200" eaLnBrk="1" hangingPunct="1">
              <a:lnSpc>
                <a:spcPct val="80000"/>
              </a:lnSpc>
              <a:buSzTx/>
              <a:buFont typeface="+mj-lt"/>
              <a:buAutoNum type="arabicPeriod" startAt="2"/>
            </a:pPr>
            <a:r>
              <a:rPr lang="en-US" altLang="en-US" sz="2400" b="1" dirty="0" smtClean="0">
                <a:ea typeface="MS PGothic" charset="-128"/>
              </a:rPr>
              <a:t>Merged </a:t>
            </a:r>
            <a:r>
              <a:rPr lang="en-US" altLang="en-US" sz="2400" b="1" dirty="0">
                <a:ea typeface="MS PGothic" charset="-128"/>
              </a:rPr>
              <a:t>relation (1 relation) option:</a:t>
            </a:r>
            <a:r>
              <a:rPr lang="en-US" altLang="en-US" sz="2400" dirty="0">
                <a:ea typeface="MS PGothic" charset="-128"/>
              </a:rPr>
              <a:t> </a:t>
            </a:r>
            <a:r>
              <a:rPr lang="en-US" altLang="zh-CN" sz="2400" dirty="0" smtClean="0">
                <a:ea typeface="MS PGothic" charset="-128"/>
              </a:rPr>
              <a:t>M</a:t>
            </a:r>
            <a:r>
              <a:rPr lang="en-US" altLang="en-US" sz="2400" dirty="0" smtClean="0">
                <a:ea typeface="MS PGothic" charset="-128"/>
              </a:rPr>
              <a:t>erge </a:t>
            </a:r>
            <a:r>
              <a:rPr lang="en-US" altLang="en-US" sz="2400" dirty="0">
                <a:ea typeface="MS PGothic" charset="-128"/>
              </a:rPr>
              <a:t>the two entity </a:t>
            </a:r>
            <a:r>
              <a:rPr lang="en-US" altLang="en-US" sz="2400" dirty="0" smtClean="0">
                <a:ea typeface="MS PGothic" charset="-128"/>
              </a:rPr>
              <a:t>sets </a:t>
            </a:r>
            <a:r>
              <a:rPr lang="en-US" altLang="en-US" sz="2400" dirty="0">
                <a:ea typeface="MS PGothic" charset="-128"/>
              </a:rPr>
              <a:t>and the relationship into a single relation. This </a:t>
            </a:r>
            <a:r>
              <a:rPr lang="en-US" altLang="en-US" sz="2400" dirty="0" smtClean="0">
                <a:ea typeface="MS PGothic" charset="-128"/>
              </a:rPr>
              <a:t>is </a:t>
            </a:r>
            <a:r>
              <a:rPr lang="en-US" altLang="en-US" sz="2400" dirty="0">
                <a:ea typeface="MS PGothic" charset="-128"/>
              </a:rPr>
              <a:t>appropriate when </a:t>
            </a:r>
            <a:r>
              <a:rPr lang="en-US" altLang="en-US" sz="2400" i="1" dirty="0">
                <a:solidFill>
                  <a:srgbClr val="0070C0"/>
                </a:solidFill>
                <a:ea typeface="MS PGothic" charset="-128"/>
              </a:rPr>
              <a:t>both participations are total</a:t>
            </a:r>
            <a:r>
              <a:rPr lang="en-US" altLang="en-US" sz="2400" dirty="0" smtClean="0">
                <a:ea typeface="MS PGothic" charset="-128"/>
              </a:rPr>
              <a:t>.</a:t>
            </a:r>
            <a:endParaRPr lang="en-US" altLang="en-US" sz="2400" dirty="0">
              <a:ea typeface="MS PGothic" charset="-128"/>
            </a:endParaRPr>
          </a:p>
        </p:txBody>
      </p:sp>
      <p:sp>
        <p:nvSpPr>
          <p:cNvPr id="2" name="Title 1"/>
          <p:cNvSpPr>
            <a:spLocks noGrp="1"/>
          </p:cNvSpPr>
          <p:nvPr>
            <p:ph type="title"/>
          </p:nvPr>
        </p:nvSpPr>
        <p:spPr/>
        <p:txBody>
          <a:bodyPr/>
          <a:lstStyle/>
          <a:p>
            <a:r>
              <a:rPr lang="en-US" altLang="en-US" dirty="0" smtClean="0">
                <a:ea typeface="MS PGothic" charset="-128"/>
              </a:rPr>
              <a:t>Binary 1:1 Relationship Set Mapping</a:t>
            </a:r>
            <a:endParaRPr lang="en-US" dirty="0"/>
          </a:p>
        </p:txBody>
      </p:sp>
      <p:sp>
        <p:nvSpPr>
          <p:cNvPr id="4" name="Rectangle 4"/>
          <p:cNvSpPr>
            <a:spLocks noChangeArrowheads="1"/>
          </p:cNvSpPr>
          <p:nvPr/>
        </p:nvSpPr>
        <p:spPr bwMode="auto">
          <a:xfrm>
            <a:off x="1524000" y="4468051"/>
            <a:ext cx="1676400" cy="467099"/>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EMPLOYEE</a:t>
            </a:r>
            <a:endParaRPr lang="en-US" altLang="en-US" dirty="0"/>
          </a:p>
        </p:txBody>
      </p:sp>
      <p:sp>
        <p:nvSpPr>
          <p:cNvPr id="5" name="AutoShape 5"/>
          <p:cNvSpPr>
            <a:spLocks noChangeArrowheads="1"/>
          </p:cNvSpPr>
          <p:nvPr/>
        </p:nvSpPr>
        <p:spPr bwMode="auto">
          <a:xfrm>
            <a:off x="3733800" y="4173150"/>
            <a:ext cx="1752600" cy="1066800"/>
          </a:xfrm>
          <a:prstGeom prst="diamond">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USE</a:t>
            </a:r>
            <a:endParaRPr lang="en-US" altLang="en-US" dirty="0"/>
          </a:p>
        </p:txBody>
      </p:sp>
      <p:sp>
        <p:nvSpPr>
          <p:cNvPr id="8" name="Rectangle 8"/>
          <p:cNvSpPr>
            <a:spLocks noChangeArrowheads="1"/>
          </p:cNvSpPr>
          <p:nvPr/>
        </p:nvSpPr>
        <p:spPr bwMode="auto">
          <a:xfrm>
            <a:off x="6050534" y="4468051"/>
            <a:ext cx="1950466" cy="45739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OFFICE</a:t>
            </a:r>
            <a:endParaRPr lang="en-US" altLang="en-US" dirty="0"/>
          </a:p>
        </p:txBody>
      </p:sp>
      <p:sp>
        <p:nvSpPr>
          <p:cNvPr id="11" name="Text Box 19"/>
          <p:cNvSpPr txBox="1">
            <a:spLocks noChangeArrowheads="1"/>
          </p:cNvSpPr>
          <p:nvPr/>
        </p:nvSpPr>
        <p:spPr bwMode="auto">
          <a:xfrm>
            <a:off x="3348037" y="4249350"/>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a:t>1</a:t>
            </a:r>
          </a:p>
        </p:txBody>
      </p:sp>
      <p:sp>
        <p:nvSpPr>
          <p:cNvPr id="12" name="Text Box 19"/>
          <p:cNvSpPr txBox="1">
            <a:spLocks noChangeArrowheads="1"/>
          </p:cNvSpPr>
          <p:nvPr/>
        </p:nvSpPr>
        <p:spPr bwMode="auto">
          <a:xfrm>
            <a:off x="5481637" y="4249350"/>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a:t>1</a:t>
            </a:r>
          </a:p>
        </p:txBody>
      </p:sp>
      <p:sp>
        <p:nvSpPr>
          <p:cNvPr id="3" name="Rectangle 2"/>
          <p:cNvSpPr/>
          <p:nvPr/>
        </p:nvSpPr>
        <p:spPr>
          <a:xfrm>
            <a:off x="2209800" y="4935150"/>
            <a:ext cx="389850" cy="461665"/>
          </a:xfrm>
          <a:prstGeom prst="rect">
            <a:avLst/>
          </a:prstGeom>
        </p:spPr>
        <p:txBody>
          <a:bodyPr wrap="none">
            <a:spAutoFit/>
          </a:bodyPr>
          <a:lstStyle/>
          <a:p>
            <a:r>
              <a:rPr lang="en-US" altLang="en-US" dirty="0" smtClean="0">
                <a:solidFill>
                  <a:srgbClr val="002060"/>
                </a:solidFill>
                <a:ea typeface="MS PGothic" charset="-128"/>
              </a:rPr>
              <a:t>S</a:t>
            </a:r>
            <a:endParaRPr lang="en-US" dirty="0"/>
          </a:p>
        </p:txBody>
      </p:sp>
      <p:sp>
        <p:nvSpPr>
          <p:cNvPr id="6" name="Rectangle 5"/>
          <p:cNvSpPr/>
          <p:nvPr/>
        </p:nvSpPr>
        <p:spPr>
          <a:xfrm>
            <a:off x="6790582" y="4935150"/>
            <a:ext cx="372218" cy="461665"/>
          </a:xfrm>
          <a:prstGeom prst="rect">
            <a:avLst/>
          </a:prstGeom>
        </p:spPr>
        <p:txBody>
          <a:bodyPr wrap="none">
            <a:spAutoFit/>
          </a:bodyPr>
          <a:lstStyle/>
          <a:p>
            <a:r>
              <a:rPr lang="en-US" dirty="0" smtClean="0">
                <a:solidFill>
                  <a:srgbClr val="002060"/>
                </a:solidFill>
                <a:ea typeface="MS PGothic" charset="-128"/>
              </a:rPr>
              <a:t>T</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1630059955"/>
              </p:ext>
            </p:extLst>
          </p:nvPr>
        </p:nvGraphicFramePr>
        <p:xfrm>
          <a:off x="2527636" y="6019800"/>
          <a:ext cx="4046079" cy="662072"/>
        </p:xfrm>
        <a:graphic>
          <a:graphicData uri="http://schemas.openxmlformats.org/drawingml/2006/table">
            <a:tbl>
              <a:tblPr/>
              <a:tblGrid>
                <a:gridCol w="728796"/>
                <a:gridCol w="1105761"/>
                <a:gridCol w="846701"/>
                <a:gridCol w="1364821"/>
              </a:tblGrid>
              <a:tr h="329874">
                <a:tc gridSpan="2">
                  <a:txBody>
                    <a:bodyPr/>
                    <a:lstStyle/>
                    <a:p>
                      <a:pPr algn="l" fontAlgn="b"/>
                      <a:r>
                        <a:rPr lang="en-US" sz="2100" b="1" i="0" u="none" strike="noStrike" baseline="0" dirty="0" smtClean="0">
                          <a:solidFill>
                            <a:srgbClr val="000000"/>
                          </a:solidFill>
                          <a:effectLst/>
                          <a:latin typeface="Times New Roman" charset="0"/>
                        </a:rPr>
                        <a:t>  Employee</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r>
                        <a:rPr lang="sk-SK" sz="2100" b="1" i="0" u="none" strike="noStrike" dirty="0" smtClean="0">
                          <a:solidFill>
                            <a:srgbClr val="000000"/>
                          </a:solidFill>
                          <a:effectLst/>
                          <a:latin typeface="Times New Roman" charset="0"/>
                        </a:rPr>
                        <a:t> </a:t>
                      </a:r>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E</a:t>
                      </a:r>
                      <a:r>
                        <a:rPr lang="uk-UA" sz="2100" b="0" i="0" u="sng" strike="noStrike" dirty="0" smtClean="0">
                          <a:solidFill>
                            <a:srgbClr val="000000"/>
                          </a:solidFill>
                          <a:effectLst/>
                          <a:latin typeface="Times New Roman" charset="0"/>
                        </a:rPr>
                        <a:t>#</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err="1" smtClean="0">
                          <a:solidFill>
                            <a:srgbClr val="000000"/>
                          </a:solidFill>
                          <a:effectLst/>
                          <a:latin typeface="Times New Roman" charset="0"/>
                        </a:rPr>
                        <a:t>Ename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smtClean="0">
                          <a:solidFill>
                            <a:srgbClr val="000000"/>
                          </a:solidFill>
                          <a:effectLst/>
                          <a:latin typeface="Times New Roman" charset="0"/>
                        </a:rPr>
                        <a:t>O#</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smtClean="0">
                          <a:solidFill>
                            <a:srgbClr val="000000"/>
                          </a:solidFill>
                          <a:effectLst/>
                          <a:latin typeface="Times New Roman" charset="0"/>
                        </a:rPr>
                        <a:t>Phone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
        <p:nvSpPr>
          <p:cNvPr id="45" name="Rectangle 44"/>
          <p:cNvSpPr/>
          <p:nvPr/>
        </p:nvSpPr>
        <p:spPr>
          <a:xfrm>
            <a:off x="4414335" y="5287381"/>
            <a:ext cx="407484" cy="461665"/>
          </a:xfrm>
          <a:prstGeom prst="rect">
            <a:avLst/>
          </a:prstGeom>
        </p:spPr>
        <p:txBody>
          <a:bodyPr wrap="none">
            <a:spAutoFit/>
          </a:bodyPr>
          <a:lstStyle/>
          <a:p>
            <a:r>
              <a:rPr lang="en-US" altLang="en-US" dirty="0">
                <a:solidFill>
                  <a:srgbClr val="002060"/>
                </a:solidFill>
                <a:ea typeface="MS PGothic" charset="-128"/>
              </a:rPr>
              <a:t>R</a:t>
            </a:r>
            <a:endParaRPr lang="en-US" dirty="0"/>
          </a:p>
        </p:txBody>
      </p:sp>
      <p:sp>
        <p:nvSpPr>
          <p:cNvPr id="24" name="Line 6"/>
          <p:cNvSpPr>
            <a:spLocks noChangeShapeType="1"/>
          </p:cNvSpPr>
          <p:nvPr/>
        </p:nvSpPr>
        <p:spPr bwMode="auto">
          <a:xfrm>
            <a:off x="5364734" y="4782750"/>
            <a:ext cx="685800" cy="0"/>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25" name="Line 6"/>
          <p:cNvSpPr>
            <a:spLocks noChangeShapeType="1"/>
          </p:cNvSpPr>
          <p:nvPr/>
        </p:nvSpPr>
        <p:spPr bwMode="auto">
          <a:xfrm>
            <a:off x="5364734" y="4630350"/>
            <a:ext cx="685800" cy="0"/>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26" name="Line 6"/>
          <p:cNvSpPr>
            <a:spLocks noChangeShapeType="1"/>
          </p:cNvSpPr>
          <p:nvPr/>
        </p:nvSpPr>
        <p:spPr bwMode="auto">
          <a:xfrm>
            <a:off x="3200400" y="4782750"/>
            <a:ext cx="685800" cy="0"/>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27" name="Line 6"/>
          <p:cNvSpPr>
            <a:spLocks noChangeShapeType="1"/>
          </p:cNvSpPr>
          <p:nvPr/>
        </p:nvSpPr>
        <p:spPr bwMode="auto">
          <a:xfrm>
            <a:off x="3200400" y="4630350"/>
            <a:ext cx="685800" cy="0"/>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9" name="Slide Number Placeholder 8"/>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12</a:t>
            </a:fld>
            <a:endParaRPr lang="en-CA" altLang="zh-CN" sz="2000" b="0" dirty="0"/>
          </a:p>
        </p:txBody>
      </p:sp>
      <p:sp>
        <p:nvSpPr>
          <p:cNvPr id="18" name="Oval 17"/>
          <p:cNvSpPr>
            <a:spLocks noChangeArrowheads="1"/>
          </p:cNvSpPr>
          <p:nvPr/>
        </p:nvSpPr>
        <p:spPr bwMode="auto">
          <a:xfrm>
            <a:off x="914400" y="3767653"/>
            <a:ext cx="1233362" cy="43695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mtClean="0"/>
              <a:t>E#</a:t>
            </a:r>
            <a:endParaRPr lang="en-US" altLang="en-US" dirty="0"/>
          </a:p>
        </p:txBody>
      </p:sp>
      <p:sp>
        <p:nvSpPr>
          <p:cNvPr id="19" name="Oval 18"/>
          <p:cNvSpPr>
            <a:spLocks noChangeArrowheads="1"/>
          </p:cNvSpPr>
          <p:nvPr/>
        </p:nvSpPr>
        <p:spPr bwMode="auto">
          <a:xfrm>
            <a:off x="2567628" y="3767653"/>
            <a:ext cx="1198194" cy="43695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mtClean="0"/>
              <a:t>Ename</a:t>
            </a:r>
            <a:endParaRPr lang="en-US" altLang="en-US" dirty="0"/>
          </a:p>
        </p:txBody>
      </p:sp>
      <p:cxnSp>
        <p:nvCxnSpPr>
          <p:cNvPr id="20" name="Straight Connector 19"/>
          <p:cNvCxnSpPr>
            <a:endCxn id="4" idx="0"/>
          </p:cNvCxnSpPr>
          <p:nvPr/>
        </p:nvCxnSpPr>
        <p:spPr bwMode="auto">
          <a:xfrm>
            <a:off x="1524000" y="4191000"/>
            <a:ext cx="838200" cy="277051"/>
          </a:xfrm>
          <a:prstGeom prst="line">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cxnSp>
      <p:cxnSp>
        <p:nvCxnSpPr>
          <p:cNvPr id="22" name="Straight Connector 21"/>
          <p:cNvCxnSpPr>
            <a:stCxn id="19" idx="4"/>
            <a:endCxn id="4" idx="0"/>
          </p:cNvCxnSpPr>
          <p:nvPr/>
        </p:nvCxnSpPr>
        <p:spPr bwMode="auto">
          <a:xfrm flipH="1">
            <a:off x="2362200" y="4204603"/>
            <a:ext cx="804525" cy="263448"/>
          </a:xfrm>
          <a:prstGeom prst="line">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cxnSp>
      <p:sp>
        <p:nvSpPr>
          <p:cNvPr id="28" name="Oval 27"/>
          <p:cNvSpPr>
            <a:spLocks noChangeArrowheads="1"/>
          </p:cNvSpPr>
          <p:nvPr/>
        </p:nvSpPr>
        <p:spPr bwMode="auto">
          <a:xfrm>
            <a:off x="5562600" y="3733800"/>
            <a:ext cx="1233362" cy="43695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dirty="0"/>
              <a:t>O</a:t>
            </a:r>
            <a:r>
              <a:rPr lang="en-US" altLang="en-US" dirty="0" smtClean="0"/>
              <a:t>#</a:t>
            </a:r>
            <a:endParaRPr lang="en-US" altLang="en-US" dirty="0"/>
          </a:p>
        </p:txBody>
      </p:sp>
      <p:sp>
        <p:nvSpPr>
          <p:cNvPr id="29" name="Oval 28"/>
          <p:cNvSpPr>
            <a:spLocks noChangeArrowheads="1"/>
          </p:cNvSpPr>
          <p:nvPr/>
        </p:nvSpPr>
        <p:spPr bwMode="auto">
          <a:xfrm>
            <a:off x="7215828" y="3733800"/>
            <a:ext cx="1198194" cy="43695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dirty="0" smtClean="0"/>
              <a:t>Phone</a:t>
            </a:r>
            <a:endParaRPr lang="en-US" altLang="en-US" dirty="0"/>
          </a:p>
        </p:txBody>
      </p:sp>
      <p:cxnSp>
        <p:nvCxnSpPr>
          <p:cNvPr id="30" name="Straight Connector 29"/>
          <p:cNvCxnSpPr>
            <a:endCxn id="30" idx="0"/>
          </p:cNvCxnSpPr>
          <p:nvPr/>
        </p:nvCxnSpPr>
        <p:spPr bwMode="auto">
          <a:xfrm>
            <a:off x="6172200" y="4157147"/>
            <a:ext cx="838200" cy="277051"/>
          </a:xfrm>
          <a:prstGeom prst="line">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cxnSp>
      <p:cxnSp>
        <p:nvCxnSpPr>
          <p:cNvPr id="31" name="Straight Connector 30"/>
          <p:cNvCxnSpPr>
            <a:endCxn id="30" idx="0"/>
          </p:cNvCxnSpPr>
          <p:nvPr/>
        </p:nvCxnSpPr>
        <p:spPr bwMode="auto">
          <a:xfrm flipH="1">
            <a:off x="7010400" y="4170750"/>
            <a:ext cx="804525" cy="263448"/>
          </a:xfrm>
          <a:prstGeom prst="line">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cxnSp>
      <p:graphicFrame>
        <p:nvGraphicFramePr>
          <p:cNvPr id="15" name="Table 14"/>
          <p:cNvGraphicFramePr>
            <a:graphicFrameLocks noGrp="1"/>
          </p:cNvGraphicFramePr>
          <p:nvPr>
            <p:extLst>
              <p:ext uri="{D42A27DB-BD31-4B8C-83A1-F6EECF244321}">
                <p14:modId xmlns:p14="http://schemas.microsoft.com/office/powerpoint/2010/main" val="2087520945"/>
              </p:ext>
            </p:extLst>
          </p:nvPr>
        </p:nvGraphicFramePr>
        <p:xfrm>
          <a:off x="1351064" y="5322555"/>
          <a:ext cx="1834557" cy="662072"/>
        </p:xfrm>
        <a:graphic>
          <a:graphicData uri="http://schemas.openxmlformats.org/drawingml/2006/table">
            <a:tbl>
              <a:tblPr/>
              <a:tblGrid>
                <a:gridCol w="728796"/>
                <a:gridCol w="1105761"/>
              </a:tblGrid>
              <a:tr h="329874">
                <a:tc gridSpan="2">
                  <a:txBody>
                    <a:bodyPr/>
                    <a:lstStyle/>
                    <a:p>
                      <a:pPr algn="l" fontAlgn="b"/>
                      <a:r>
                        <a:rPr lang="en-US" sz="2100" b="1" i="0" u="none" strike="noStrike" baseline="0" dirty="0" smtClean="0">
                          <a:solidFill>
                            <a:srgbClr val="000000"/>
                          </a:solidFill>
                          <a:effectLst/>
                          <a:latin typeface="Times New Roman" charset="0"/>
                        </a:rPr>
                        <a:t>  Employee</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r h="329874">
                <a:tc>
                  <a:txBody>
                    <a:bodyPr/>
                    <a:lstStyle/>
                    <a:p>
                      <a:pPr algn="ctr" fontAlgn="b"/>
                      <a:r>
                        <a:rPr lang="en-US" sz="2100" b="0" i="0" u="sng" strike="noStrike" dirty="0" smtClean="0">
                          <a:solidFill>
                            <a:srgbClr val="000000"/>
                          </a:solidFill>
                          <a:effectLst/>
                          <a:latin typeface="Times New Roman" charset="0"/>
                        </a:rPr>
                        <a:t>E</a:t>
                      </a:r>
                      <a:r>
                        <a:rPr lang="uk-UA" sz="2100" b="0" i="0" u="sng" strike="noStrike" dirty="0" smtClean="0">
                          <a:solidFill>
                            <a:srgbClr val="000000"/>
                          </a:solidFill>
                          <a:effectLst/>
                          <a:latin typeface="Times New Roman" charset="0"/>
                        </a:rPr>
                        <a:t>#</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err="1" smtClean="0">
                          <a:solidFill>
                            <a:srgbClr val="000000"/>
                          </a:solidFill>
                          <a:effectLst/>
                          <a:latin typeface="Times New Roman" charset="0"/>
                        </a:rPr>
                        <a:t>Ename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1524181576"/>
              </p:ext>
            </p:extLst>
          </p:nvPr>
        </p:nvGraphicFramePr>
        <p:xfrm>
          <a:off x="6050534" y="5357728"/>
          <a:ext cx="1834557" cy="662072"/>
        </p:xfrm>
        <a:graphic>
          <a:graphicData uri="http://schemas.openxmlformats.org/drawingml/2006/table">
            <a:tbl>
              <a:tblPr/>
              <a:tblGrid>
                <a:gridCol w="728796"/>
                <a:gridCol w="1105761"/>
              </a:tblGrid>
              <a:tr h="329874">
                <a:tc gridSpan="2">
                  <a:txBody>
                    <a:bodyPr/>
                    <a:lstStyle/>
                    <a:p>
                      <a:pPr algn="l" fontAlgn="b"/>
                      <a:r>
                        <a:rPr lang="en-US" sz="2100" b="1" i="0" u="none" strike="noStrike" baseline="0" dirty="0" smtClean="0">
                          <a:solidFill>
                            <a:srgbClr val="000000"/>
                          </a:solidFill>
                          <a:effectLst/>
                          <a:latin typeface="Times New Roman" charset="0"/>
                        </a:rPr>
                        <a:t>  Office</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r h="329874">
                <a:tc>
                  <a:txBody>
                    <a:bodyPr/>
                    <a:lstStyle/>
                    <a:p>
                      <a:pPr algn="ctr" fontAlgn="b"/>
                      <a:r>
                        <a:rPr lang="en-US" sz="2100" b="0" i="0" u="sng" strike="noStrike" dirty="0" smtClean="0">
                          <a:solidFill>
                            <a:srgbClr val="000000"/>
                          </a:solidFill>
                          <a:effectLst/>
                          <a:latin typeface="Times New Roman" charset="0"/>
                        </a:rPr>
                        <a:t>O</a:t>
                      </a:r>
                      <a:r>
                        <a:rPr lang="uk-UA" sz="2100" b="0" i="0" u="sng" strike="noStrike" dirty="0" smtClean="0">
                          <a:solidFill>
                            <a:srgbClr val="000000"/>
                          </a:solidFill>
                          <a:effectLst/>
                          <a:latin typeface="Times New Roman" charset="0"/>
                        </a:rPr>
                        <a:t>#</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smtClean="0">
                          <a:solidFill>
                            <a:srgbClr val="000000"/>
                          </a:solidFill>
                          <a:effectLst/>
                          <a:latin typeface="Times New Roman" charset="0"/>
                        </a:rPr>
                        <a:t>Phone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Tree>
    <p:extLst>
      <p:ext uri="{BB962C8B-B14F-4D97-AF65-F5344CB8AC3E}">
        <p14:creationId xmlns:p14="http://schemas.microsoft.com/office/powerpoint/2010/main" val="2073709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5"/>
          <p:cNvSpPr>
            <a:spLocks noGrp="1" noChangeArrowheads="1"/>
          </p:cNvSpPr>
          <p:nvPr>
            <p:ph type="body" idx="1"/>
          </p:nvPr>
        </p:nvSpPr>
        <p:spPr>
          <a:xfrm>
            <a:off x="152400" y="947833"/>
            <a:ext cx="8915400" cy="3001181"/>
          </a:xfrm>
        </p:spPr>
        <p:txBody>
          <a:bodyPr/>
          <a:lstStyle/>
          <a:p>
            <a:pPr marL="0" indent="0" eaLnBrk="1" hangingPunct="1">
              <a:lnSpc>
                <a:spcPct val="80000"/>
              </a:lnSpc>
              <a:buNone/>
            </a:pPr>
            <a:r>
              <a:rPr lang="en-US" altLang="en-US" dirty="0">
                <a:ea typeface="MS PGothic" charset="-128"/>
              </a:rPr>
              <a:t>Step 3: Mapping of Binary 1:1 </a:t>
            </a:r>
            <a:r>
              <a:rPr lang="en-US" altLang="en-US" dirty="0" smtClean="0">
                <a:ea typeface="MS PGothic" charset="-128"/>
              </a:rPr>
              <a:t>Relationship Sets</a:t>
            </a:r>
            <a:endParaRPr lang="en-US" altLang="en-US" dirty="0">
              <a:ea typeface="MS PGothic" charset="-128"/>
            </a:endParaRPr>
          </a:p>
          <a:p>
            <a:pPr marL="381000" indent="-323850" eaLnBrk="1" hangingPunct="1">
              <a:lnSpc>
                <a:spcPct val="80000"/>
              </a:lnSpc>
            </a:pPr>
            <a:r>
              <a:rPr lang="en-US" altLang="en-US" sz="2400" dirty="0">
                <a:solidFill>
                  <a:srgbClr val="790033"/>
                </a:solidFill>
                <a:ea typeface="MS PGothic" charset="-128"/>
              </a:rPr>
              <a:t>For each binary 1:1 relationship </a:t>
            </a:r>
            <a:r>
              <a:rPr lang="en-US" altLang="en-US" sz="2400" dirty="0" smtClean="0">
                <a:solidFill>
                  <a:srgbClr val="790033"/>
                </a:solidFill>
                <a:ea typeface="MS PGothic" charset="-128"/>
              </a:rPr>
              <a:t>set </a:t>
            </a:r>
            <a:r>
              <a:rPr lang="en-US" altLang="en-US" sz="2400" dirty="0">
                <a:solidFill>
                  <a:srgbClr val="002060"/>
                </a:solidFill>
                <a:ea typeface="MS PGothic" charset="-128"/>
              </a:rPr>
              <a:t>R</a:t>
            </a:r>
            <a:r>
              <a:rPr lang="en-US" altLang="en-US" sz="2400" dirty="0">
                <a:solidFill>
                  <a:srgbClr val="790033"/>
                </a:solidFill>
                <a:ea typeface="MS PGothic" charset="-128"/>
              </a:rPr>
              <a:t> in the ER schema, identify the relations </a:t>
            </a:r>
            <a:r>
              <a:rPr lang="en-US" altLang="en-US" sz="2400" dirty="0">
                <a:solidFill>
                  <a:srgbClr val="002060"/>
                </a:solidFill>
                <a:ea typeface="MS PGothic" charset="-128"/>
              </a:rPr>
              <a:t>S </a:t>
            </a:r>
            <a:r>
              <a:rPr lang="en-US" altLang="en-US" sz="2400" dirty="0">
                <a:solidFill>
                  <a:srgbClr val="790033"/>
                </a:solidFill>
                <a:ea typeface="MS PGothic" charset="-128"/>
              </a:rPr>
              <a:t>and </a:t>
            </a:r>
            <a:r>
              <a:rPr lang="en-US" altLang="en-US" sz="2400" dirty="0">
                <a:solidFill>
                  <a:srgbClr val="002060"/>
                </a:solidFill>
                <a:ea typeface="MS PGothic" charset="-128"/>
              </a:rPr>
              <a:t>T</a:t>
            </a:r>
            <a:r>
              <a:rPr lang="en-US" altLang="en-US" sz="2400" dirty="0">
                <a:solidFill>
                  <a:srgbClr val="790033"/>
                </a:solidFill>
                <a:ea typeface="MS PGothic" charset="-128"/>
              </a:rPr>
              <a:t> that correspond to the entity </a:t>
            </a:r>
            <a:r>
              <a:rPr lang="en-US" altLang="en-US" sz="2400" dirty="0" smtClean="0">
                <a:solidFill>
                  <a:srgbClr val="790033"/>
                </a:solidFill>
                <a:ea typeface="MS PGothic" charset="-128"/>
              </a:rPr>
              <a:t>Sets </a:t>
            </a:r>
            <a:r>
              <a:rPr lang="en-US" altLang="en-US" sz="2400" dirty="0">
                <a:solidFill>
                  <a:srgbClr val="790033"/>
                </a:solidFill>
                <a:ea typeface="MS PGothic" charset="-128"/>
              </a:rPr>
              <a:t>participating in R.</a:t>
            </a:r>
          </a:p>
          <a:p>
            <a:pPr eaLnBrk="1" hangingPunct="1">
              <a:lnSpc>
                <a:spcPct val="80000"/>
              </a:lnSpc>
            </a:pPr>
            <a:r>
              <a:rPr lang="en-US" altLang="en-US" dirty="0">
                <a:ea typeface="MS PGothic" charset="-128"/>
              </a:rPr>
              <a:t>There are </a:t>
            </a:r>
            <a:r>
              <a:rPr lang="en-US" altLang="en-US" dirty="0" smtClean="0">
                <a:ea typeface="MS PGothic" charset="-128"/>
              </a:rPr>
              <a:t>mainly </a:t>
            </a:r>
            <a:r>
              <a:rPr lang="en-US" altLang="en-US" dirty="0" smtClean="0">
                <a:solidFill>
                  <a:srgbClr val="790033"/>
                </a:solidFill>
                <a:ea typeface="MS PGothic" charset="-128"/>
              </a:rPr>
              <a:t>three</a:t>
            </a:r>
            <a:r>
              <a:rPr lang="en-US" altLang="en-US" dirty="0" smtClean="0">
                <a:ea typeface="MS PGothic" charset="-128"/>
              </a:rPr>
              <a:t> </a:t>
            </a:r>
            <a:r>
              <a:rPr lang="en-US" altLang="en-US" dirty="0">
                <a:ea typeface="MS PGothic" charset="-128"/>
              </a:rPr>
              <a:t>possible approaches:</a:t>
            </a:r>
          </a:p>
          <a:p>
            <a:pPr marL="914400" lvl="1" indent="-457200" eaLnBrk="1" hangingPunct="1">
              <a:lnSpc>
                <a:spcPct val="80000"/>
              </a:lnSpc>
              <a:buSzTx/>
              <a:buFont typeface="+mj-lt"/>
              <a:buAutoNum type="arabicPeriod" startAt="3"/>
            </a:pPr>
            <a:r>
              <a:rPr lang="en-US" sz="2400" b="1" dirty="0" smtClean="0"/>
              <a:t>Cross-reference</a:t>
            </a:r>
            <a:r>
              <a:rPr lang="en-US" sz="2400" dirty="0" smtClean="0"/>
              <a:t> </a:t>
            </a:r>
            <a:r>
              <a:rPr lang="en-US" sz="2400" b="1" dirty="0"/>
              <a:t>or relationship relation option:</a:t>
            </a:r>
            <a:r>
              <a:rPr lang="en-US" sz="2400" dirty="0"/>
              <a:t> </a:t>
            </a:r>
            <a:r>
              <a:rPr lang="en-US" sz="2400" dirty="0" smtClean="0"/>
              <a:t>Set </a:t>
            </a:r>
            <a:r>
              <a:rPr lang="en-US" sz="2400" dirty="0"/>
              <a:t>up a third relation R for the purpose of cross-referencing the primary keys of the two relations S and T representing the entity </a:t>
            </a:r>
            <a:r>
              <a:rPr lang="en-US" sz="2400" dirty="0" smtClean="0"/>
              <a:t>types, </a:t>
            </a:r>
            <a:r>
              <a:rPr lang="en-US" altLang="en-US" sz="2400" dirty="0">
                <a:ea typeface="MS PGothic" charset="-128"/>
              </a:rPr>
              <a:t>when </a:t>
            </a:r>
            <a:r>
              <a:rPr lang="en-US" altLang="en-US" sz="2400" i="1" dirty="0">
                <a:solidFill>
                  <a:srgbClr val="0070C0"/>
                </a:solidFill>
                <a:ea typeface="MS PGothic" charset="-128"/>
              </a:rPr>
              <a:t>both participations are </a:t>
            </a:r>
            <a:r>
              <a:rPr lang="en-US" altLang="en-US" sz="2400" i="1" dirty="0" smtClean="0">
                <a:solidFill>
                  <a:srgbClr val="0070C0"/>
                </a:solidFill>
                <a:ea typeface="MS PGothic" charset="-128"/>
              </a:rPr>
              <a:t>partial.</a:t>
            </a:r>
            <a:endParaRPr lang="en-US" sz="2400" dirty="0"/>
          </a:p>
          <a:p>
            <a:pPr marL="914400" lvl="1" indent="-457200" eaLnBrk="1" hangingPunct="1">
              <a:lnSpc>
                <a:spcPct val="80000"/>
              </a:lnSpc>
              <a:buSzTx/>
              <a:buFont typeface="+mj-lt"/>
              <a:buAutoNum type="arabicPeriod" startAt="3"/>
            </a:pPr>
            <a:endParaRPr lang="en-US" altLang="en-US" sz="2400" dirty="0">
              <a:ea typeface="MS PGothic" charset="-128"/>
            </a:endParaRPr>
          </a:p>
        </p:txBody>
      </p:sp>
      <p:sp>
        <p:nvSpPr>
          <p:cNvPr id="2" name="Title 1"/>
          <p:cNvSpPr>
            <a:spLocks noGrp="1"/>
          </p:cNvSpPr>
          <p:nvPr>
            <p:ph type="title"/>
          </p:nvPr>
        </p:nvSpPr>
        <p:spPr/>
        <p:txBody>
          <a:bodyPr/>
          <a:lstStyle/>
          <a:p>
            <a:r>
              <a:rPr lang="en-US" altLang="en-US" dirty="0" smtClean="0">
                <a:ea typeface="MS PGothic" charset="-128"/>
              </a:rPr>
              <a:t>Binary 1:1 Relationship Set Mapping</a:t>
            </a:r>
            <a:endParaRPr lang="en-US" dirty="0"/>
          </a:p>
        </p:txBody>
      </p:sp>
      <p:sp>
        <p:nvSpPr>
          <p:cNvPr id="4" name="Rectangle 4"/>
          <p:cNvSpPr>
            <a:spLocks noChangeArrowheads="1"/>
          </p:cNvSpPr>
          <p:nvPr/>
        </p:nvSpPr>
        <p:spPr bwMode="auto">
          <a:xfrm>
            <a:off x="1524000" y="4849051"/>
            <a:ext cx="1676400" cy="467099"/>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EMPLOYEE</a:t>
            </a:r>
            <a:endParaRPr lang="en-US" altLang="en-US" dirty="0"/>
          </a:p>
        </p:txBody>
      </p:sp>
      <p:sp>
        <p:nvSpPr>
          <p:cNvPr id="5" name="AutoShape 5"/>
          <p:cNvSpPr>
            <a:spLocks noChangeArrowheads="1"/>
          </p:cNvSpPr>
          <p:nvPr/>
        </p:nvSpPr>
        <p:spPr bwMode="auto">
          <a:xfrm>
            <a:off x="3733800" y="4554150"/>
            <a:ext cx="1752600" cy="1066800"/>
          </a:xfrm>
          <a:prstGeom prst="diamond">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USE</a:t>
            </a:r>
            <a:endParaRPr lang="en-US" altLang="en-US" dirty="0"/>
          </a:p>
        </p:txBody>
      </p:sp>
      <p:sp>
        <p:nvSpPr>
          <p:cNvPr id="8" name="Rectangle 8"/>
          <p:cNvSpPr>
            <a:spLocks noChangeArrowheads="1"/>
          </p:cNvSpPr>
          <p:nvPr/>
        </p:nvSpPr>
        <p:spPr bwMode="auto">
          <a:xfrm>
            <a:off x="6050534" y="4849051"/>
            <a:ext cx="1950466" cy="45739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OFFICE</a:t>
            </a:r>
            <a:endParaRPr lang="en-US" altLang="en-US" dirty="0"/>
          </a:p>
        </p:txBody>
      </p:sp>
      <p:sp>
        <p:nvSpPr>
          <p:cNvPr id="11" name="Text Box 19"/>
          <p:cNvSpPr txBox="1">
            <a:spLocks noChangeArrowheads="1"/>
          </p:cNvSpPr>
          <p:nvPr/>
        </p:nvSpPr>
        <p:spPr bwMode="auto">
          <a:xfrm>
            <a:off x="3348037" y="4630350"/>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a:t>1</a:t>
            </a:r>
          </a:p>
        </p:txBody>
      </p:sp>
      <p:sp>
        <p:nvSpPr>
          <p:cNvPr id="12" name="Text Box 19"/>
          <p:cNvSpPr txBox="1">
            <a:spLocks noChangeArrowheads="1"/>
          </p:cNvSpPr>
          <p:nvPr/>
        </p:nvSpPr>
        <p:spPr bwMode="auto">
          <a:xfrm>
            <a:off x="5481637" y="4630350"/>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a:t>1</a:t>
            </a:r>
          </a:p>
        </p:txBody>
      </p:sp>
      <p:sp>
        <p:nvSpPr>
          <p:cNvPr id="3" name="Rectangle 2"/>
          <p:cNvSpPr/>
          <p:nvPr/>
        </p:nvSpPr>
        <p:spPr>
          <a:xfrm>
            <a:off x="2209800" y="5316150"/>
            <a:ext cx="389850" cy="461665"/>
          </a:xfrm>
          <a:prstGeom prst="rect">
            <a:avLst/>
          </a:prstGeom>
        </p:spPr>
        <p:txBody>
          <a:bodyPr wrap="none">
            <a:spAutoFit/>
          </a:bodyPr>
          <a:lstStyle/>
          <a:p>
            <a:r>
              <a:rPr lang="en-US" altLang="en-US" dirty="0" smtClean="0">
                <a:solidFill>
                  <a:srgbClr val="002060"/>
                </a:solidFill>
                <a:ea typeface="MS PGothic" charset="-128"/>
              </a:rPr>
              <a:t>S</a:t>
            </a:r>
            <a:endParaRPr lang="en-US" dirty="0"/>
          </a:p>
        </p:txBody>
      </p:sp>
      <p:sp>
        <p:nvSpPr>
          <p:cNvPr id="6" name="Rectangle 5"/>
          <p:cNvSpPr/>
          <p:nvPr/>
        </p:nvSpPr>
        <p:spPr>
          <a:xfrm>
            <a:off x="6790582" y="5316150"/>
            <a:ext cx="372218" cy="461665"/>
          </a:xfrm>
          <a:prstGeom prst="rect">
            <a:avLst/>
          </a:prstGeom>
        </p:spPr>
        <p:txBody>
          <a:bodyPr wrap="none">
            <a:spAutoFit/>
          </a:bodyPr>
          <a:lstStyle/>
          <a:p>
            <a:r>
              <a:rPr lang="en-US" dirty="0" smtClean="0">
                <a:solidFill>
                  <a:srgbClr val="002060"/>
                </a:solidFill>
                <a:ea typeface="MS PGothic" charset="-128"/>
              </a:rPr>
              <a:t>T</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843886456"/>
              </p:ext>
            </p:extLst>
          </p:nvPr>
        </p:nvGraphicFramePr>
        <p:xfrm>
          <a:off x="3739242" y="5703555"/>
          <a:ext cx="1575497" cy="662072"/>
        </p:xfrm>
        <a:graphic>
          <a:graphicData uri="http://schemas.openxmlformats.org/drawingml/2006/table">
            <a:tbl>
              <a:tblPr/>
              <a:tblGrid>
                <a:gridCol w="728796"/>
                <a:gridCol w="846701"/>
              </a:tblGrid>
              <a:tr h="329874">
                <a:tc>
                  <a:txBody>
                    <a:bodyPr/>
                    <a:lstStyle/>
                    <a:p>
                      <a:pPr algn="l" fontAlgn="b"/>
                      <a:r>
                        <a:rPr lang="en-US" sz="2100" b="1" i="0" u="none" strike="noStrike" baseline="0" dirty="0" smtClean="0">
                          <a:solidFill>
                            <a:srgbClr val="000000"/>
                          </a:solidFill>
                          <a:effectLst/>
                          <a:latin typeface="Times New Roman" charset="0"/>
                        </a:rPr>
                        <a:t>  Use</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sk-SK" sz="2100" b="1" i="0" u="none" strike="noStrike" dirty="0" smtClean="0">
                          <a:solidFill>
                            <a:srgbClr val="000000"/>
                          </a:solidFill>
                          <a:effectLst/>
                          <a:latin typeface="Times New Roman" charset="0"/>
                        </a:rPr>
                        <a:t> </a:t>
                      </a:r>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E</a:t>
                      </a:r>
                      <a:r>
                        <a:rPr lang="uk-UA" sz="2100" b="0" i="0" u="sng" strike="noStrike" dirty="0" smtClean="0">
                          <a:solidFill>
                            <a:srgbClr val="000000"/>
                          </a:solidFill>
                          <a:effectLst/>
                          <a:latin typeface="Times New Roman" charset="0"/>
                        </a:rPr>
                        <a:t>#</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smtClean="0">
                          <a:solidFill>
                            <a:srgbClr val="000000"/>
                          </a:solidFill>
                          <a:effectLst/>
                          <a:latin typeface="Times New Roman" charset="0"/>
                        </a:rPr>
                        <a:t>O#</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
        <p:nvSpPr>
          <p:cNvPr id="45" name="Rectangle 44"/>
          <p:cNvSpPr/>
          <p:nvPr/>
        </p:nvSpPr>
        <p:spPr>
          <a:xfrm>
            <a:off x="4414335" y="5668381"/>
            <a:ext cx="407484" cy="461665"/>
          </a:xfrm>
          <a:prstGeom prst="rect">
            <a:avLst/>
          </a:prstGeom>
        </p:spPr>
        <p:txBody>
          <a:bodyPr wrap="none">
            <a:spAutoFit/>
          </a:bodyPr>
          <a:lstStyle/>
          <a:p>
            <a:r>
              <a:rPr lang="en-US" altLang="en-US" dirty="0">
                <a:solidFill>
                  <a:srgbClr val="002060"/>
                </a:solidFill>
                <a:ea typeface="MS PGothic" charset="-128"/>
              </a:rPr>
              <a:t>R</a:t>
            </a:r>
            <a:endParaRPr lang="en-US" dirty="0"/>
          </a:p>
        </p:txBody>
      </p:sp>
      <p:sp>
        <p:nvSpPr>
          <p:cNvPr id="25" name="Line 6"/>
          <p:cNvSpPr>
            <a:spLocks noChangeShapeType="1"/>
          </p:cNvSpPr>
          <p:nvPr/>
        </p:nvSpPr>
        <p:spPr bwMode="auto">
          <a:xfrm>
            <a:off x="5481636" y="5105400"/>
            <a:ext cx="568897" cy="0"/>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27" name="Line 6"/>
          <p:cNvSpPr>
            <a:spLocks noChangeShapeType="1"/>
          </p:cNvSpPr>
          <p:nvPr/>
        </p:nvSpPr>
        <p:spPr bwMode="auto">
          <a:xfrm flipV="1">
            <a:off x="3166725" y="5105399"/>
            <a:ext cx="597809" cy="7100"/>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9" name="Slide Number Placeholder 8"/>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13</a:t>
            </a:fld>
            <a:endParaRPr lang="en-CA" altLang="zh-CN" sz="2000" b="0" dirty="0"/>
          </a:p>
        </p:txBody>
      </p:sp>
      <p:sp>
        <p:nvSpPr>
          <p:cNvPr id="18" name="Oval 17"/>
          <p:cNvSpPr>
            <a:spLocks noChangeArrowheads="1"/>
          </p:cNvSpPr>
          <p:nvPr/>
        </p:nvSpPr>
        <p:spPr bwMode="auto">
          <a:xfrm>
            <a:off x="914400" y="4148653"/>
            <a:ext cx="1233362" cy="43695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mtClean="0"/>
              <a:t>E#</a:t>
            </a:r>
            <a:endParaRPr lang="en-US" altLang="en-US" dirty="0"/>
          </a:p>
        </p:txBody>
      </p:sp>
      <p:sp>
        <p:nvSpPr>
          <p:cNvPr id="19" name="Oval 18"/>
          <p:cNvSpPr>
            <a:spLocks noChangeArrowheads="1"/>
          </p:cNvSpPr>
          <p:nvPr/>
        </p:nvSpPr>
        <p:spPr bwMode="auto">
          <a:xfrm>
            <a:off x="2567628" y="4148653"/>
            <a:ext cx="1198194" cy="43695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mtClean="0"/>
              <a:t>Ename</a:t>
            </a:r>
            <a:endParaRPr lang="en-US" altLang="en-US" dirty="0"/>
          </a:p>
        </p:txBody>
      </p:sp>
      <p:cxnSp>
        <p:nvCxnSpPr>
          <p:cNvPr id="20" name="Straight Connector 19"/>
          <p:cNvCxnSpPr>
            <a:endCxn id="4" idx="0"/>
          </p:cNvCxnSpPr>
          <p:nvPr/>
        </p:nvCxnSpPr>
        <p:spPr bwMode="auto">
          <a:xfrm>
            <a:off x="1524000" y="4572000"/>
            <a:ext cx="838200" cy="277051"/>
          </a:xfrm>
          <a:prstGeom prst="line">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cxnSp>
      <p:cxnSp>
        <p:nvCxnSpPr>
          <p:cNvPr id="22" name="Straight Connector 21"/>
          <p:cNvCxnSpPr>
            <a:stCxn id="19" idx="4"/>
            <a:endCxn id="4" idx="0"/>
          </p:cNvCxnSpPr>
          <p:nvPr/>
        </p:nvCxnSpPr>
        <p:spPr bwMode="auto">
          <a:xfrm flipH="1">
            <a:off x="2362200" y="4585603"/>
            <a:ext cx="804525" cy="263448"/>
          </a:xfrm>
          <a:prstGeom prst="line">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cxnSp>
      <p:sp>
        <p:nvSpPr>
          <p:cNvPr id="28" name="Oval 27"/>
          <p:cNvSpPr>
            <a:spLocks noChangeArrowheads="1"/>
          </p:cNvSpPr>
          <p:nvPr/>
        </p:nvSpPr>
        <p:spPr bwMode="auto">
          <a:xfrm>
            <a:off x="5562600" y="4114800"/>
            <a:ext cx="1233362" cy="43695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dirty="0"/>
              <a:t>O</a:t>
            </a:r>
            <a:r>
              <a:rPr lang="en-US" altLang="en-US" dirty="0" smtClean="0"/>
              <a:t>#</a:t>
            </a:r>
            <a:endParaRPr lang="en-US" altLang="en-US" dirty="0"/>
          </a:p>
        </p:txBody>
      </p:sp>
      <p:sp>
        <p:nvSpPr>
          <p:cNvPr id="29" name="Oval 28"/>
          <p:cNvSpPr>
            <a:spLocks noChangeArrowheads="1"/>
          </p:cNvSpPr>
          <p:nvPr/>
        </p:nvSpPr>
        <p:spPr bwMode="auto">
          <a:xfrm>
            <a:off x="7215828" y="4114800"/>
            <a:ext cx="1198194" cy="43695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dirty="0" smtClean="0"/>
              <a:t>Phone</a:t>
            </a:r>
            <a:endParaRPr lang="en-US" altLang="en-US" dirty="0"/>
          </a:p>
        </p:txBody>
      </p:sp>
      <p:cxnSp>
        <p:nvCxnSpPr>
          <p:cNvPr id="30" name="Straight Connector 29"/>
          <p:cNvCxnSpPr>
            <a:endCxn id="30" idx="0"/>
          </p:cNvCxnSpPr>
          <p:nvPr/>
        </p:nvCxnSpPr>
        <p:spPr bwMode="auto">
          <a:xfrm>
            <a:off x="6172200" y="4538147"/>
            <a:ext cx="838200" cy="277051"/>
          </a:xfrm>
          <a:prstGeom prst="line">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cxnSp>
      <p:cxnSp>
        <p:nvCxnSpPr>
          <p:cNvPr id="31" name="Straight Connector 30"/>
          <p:cNvCxnSpPr>
            <a:endCxn id="30" idx="0"/>
          </p:cNvCxnSpPr>
          <p:nvPr/>
        </p:nvCxnSpPr>
        <p:spPr bwMode="auto">
          <a:xfrm flipH="1">
            <a:off x="7010400" y="4551750"/>
            <a:ext cx="804525" cy="263448"/>
          </a:xfrm>
          <a:prstGeom prst="line">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cxnSp>
      <p:graphicFrame>
        <p:nvGraphicFramePr>
          <p:cNvPr id="15" name="Table 14"/>
          <p:cNvGraphicFramePr>
            <a:graphicFrameLocks noGrp="1"/>
          </p:cNvGraphicFramePr>
          <p:nvPr>
            <p:extLst>
              <p:ext uri="{D42A27DB-BD31-4B8C-83A1-F6EECF244321}">
                <p14:modId xmlns:p14="http://schemas.microsoft.com/office/powerpoint/2010/main" val="1538136538"/>
              </p:ext>
            </p:extLst>
          </p:nvPr>
        </p:nvGraphicFramePr>
        <p:xfrm>
          <a:off x="1351064" y="5703555"/>
          <a:ext cx="1834557" cy="662072"/>
        </p:xfrm>
        <a:graphic>
          <a:graphicData uri="http://schemas.openxmlformats.org/drawingml/2006/table">
            <a:tbl>
              <a:tblPr/>
              <a:tblGrid>
                <a:gridCol w="728796"/>
                <a:gridCol w="1105761"/>
              </a:tblGrid>
              <a:tr h="329874">
                <a:tc gridSpan="2">
                  <a:txBody>
                    <a:bodyPr/>
                    <a:lstStyle/>
                    <a:p>
                      <a:pPr algn="l" fontAlgn="b"/>
                      <a:r>
                        <a:rPr lang="en-US" sz="2100" b="1" i="0" u="none" strike="noStrike" baseline="0" dirty="0" smtClean="0">
                          <a:solidFill>
                            <a:srgbClr val="000000"/>
                          </a:solidFill>
                          <a:effectLst/>
                          <a:latin typeface="Times New Roman" charset="0"/>
                        </a:rPr>
                        <a:t>  Employee</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r h="329874">
                <a:tc>
                  <a:txBody>
                    <a:bodyPr/>
                    <a:lstStyle/>
                    <a:p>
                      <a:pPr algn="ctr" fontAlgn="b"/>
                      <a:r>
                        <a:rPr lang="en-US" sz="2100" b="0" i="0" u="sng" strike="noStrike" dirty="0" smtClean="0">
                          <a:solidFill>
                            <a:srgbClr val="000000"/>
                          </a:solidFill>
                          <a:effectLst/>
                          <a:latin typeface="Times New Roman" charset="0"/>
                        </a:rPr>
                        <a:t>E</a:t>
                      </a:r>
                      <a:r>
                        <a:rPr lang="uk-UA" sz="2100" b="0" i="0" u="sng" strike="noStrike" dirty="0" smtClean="0">
                          <a:solidFill>
                            <a:srgbClr val="000000"/>
                          </a:solidFill>
                          <a:effectLst/>
                          <a:latin typeface="Times New Roman" charset="0"/>
                        </a:rPr>
                        <a:t>#</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err="1" smtClean="0">
                          <a:solidFill>
                            <a:srgbClr val="000000"/>
                          </a:solidFill>
                          <a:effectLst/>
                          <a:latin typeface="Times New Roman" charset="0"/>
                        </a:rPr>
                        <a:t>Ename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52651580"/>
              </p:ext>
            </p:extLst>
          </p:nvPr>
        </p:nvGraphicFramePr>
        <p:xfrm>
          <a:off x="6050534" y="5738728"/>
          <a:ext cx="1834557" cy="662072"/>
        </p:xfrm>
        <a:graphic>
          <a:graphicData uri="http://schemas.openxmlformats.org/drawingml/2006/table">
            <a:tbl>
              <a:tblPr/>
              <a:tblGrid>
                <a:gridCol w="728796"/>
                <a:gridCol w="1105761"/>
              </a:tblGrid>
              <a:tr h="329874">
                <a:tc gridSpan="2">
                  <a:txBody>
                    <a:bodyPr/>
                    <a:lstStyle/>
                    <a:p>
                      <a:pPr algn="l" fontAlgn="b"/>
                      <a:r>
                        <a:rPr lang="en-US" sz="2100" b="1" i="0" u="none" strike="noStrike" baseline="0" dirty="0" smtClean="0">
                          <a:solidFill>
                            <a:srgbClr val="000000"/>
                          </a:solidFill>
                          <a:effectLst/>
                          <a:latin typeface="Times New Roman" charset="0"/>
                        </a:rPr>
                        <a:t>  Office</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r h="329874">
                <a:tc>
                  <a:txBody>
                    <a:bodyPr/>
                    <a:lstStyle/>
                    <a:p>
                      <a:pPr algn="ctr" fontAlgn="b"/>
                      <a:r>
                        <a:rPr lang="en-US" sz="2100" b="0" i="0" u="sng" strike="noStrike" dirty="0" smtClean="0">
                          <a:solidFill>
                            <a:srgbClr val="000000"/>
                          </a:solidFill>
                          <a:effectLst/>
                          <a:latin typeface="Times New Roman" charset="0"/>
                        </a:rPr>
                        <a:t>O</a:t>
                      </a:r>
                      <a:r>
                        <a:rPr lang="uk-UA" sz="2100" b="0" i="0" u="sng" strike="noStrike" dirty="0" smtClean="0">
                          <a:solidFill>
                            <a:srgbClr val="000000"/>
                          </a:solidFill>
                          <a:effectLst/>
                          <a:latin typeface="Times New Roman" charset="0"/>
                        </a:rPr>
                        <a:t>#</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smtClean="0">
                          <a:solidFill>
                            <a:srgbClr val="000000"/>
                          </a:solidFill>
                          <a:effectLst/>
                          <a:latin typeface="Times New Roman" charset="0"/>
                        </a:rPr>
                        <a:t>Phone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cxnSp>
        <p:nvCxnSpPr>
          <p:cNvPr id="33" name="Straight Connector 32"/>
          <p:cNvCxnSpPr/>
          <p:nvPr/>
        </p:nvCxnSpPr>
        <p:spPr bwMode="auto">
          <a:xfrm>
            <a:off x="1676400" y="6629400"/>
            <a:ext cx="2491428" cy="0"/>
          </a:xfrm>
          <a:prstGeom prst="line">
            <a:avLst/>
          </a:prstGeom>
          <a:blipFill dpi="0" rotWithShape="0">
            <a:blip r:embed="rId3"/>
            <a:srcRect/>
            <a:tile tx="0" ty="0" sx="100000" sy="100000" flip="none" algn="tl"/>
          </a:blipFill>
          <a:ln w="25400" cap="flat" cmpd="sng" algn="ctr">
            <a:solidFill>
              <a:srgbClr val="0070C0"/>
            </a:solidFill>
            <a:prstDash val="solid"/>
            <a:round/>
            <a:headEnd type="none" w="med" len="med"/>
            <a:tailEnd type="none" w="med" len="med"/>
          </a:ln>
          <a:effectLst/>
        </p:spPr>
      </p:cxnSp>
      <p:cxnSp>
        <p:nvCxnSpPr>
          <p:cNvPr id="34" name="Straight Connector 33"/>
          <p:cNvCxnSpPr/>
          <p:nvPr/>
        </p:nvCxnSpPr>
        <p:spPr bwMode="auto">
          <a:xfrm>
            <a:off x="4167828" y="6400800"/>
            <a:ext cx="0" cy="228600"/>
          </a:xfrm>
          <a:prstGeom prst="line">
            <a:avLst/>
          </a:prstGeom>
          <a:blipFill dpi="0" rotWithShape="0">
            <a:blip r:embed="rId3"/>
            <a:srcRect/>
            <a:tile tx="0" ty="0" sx="100000" sy="100000" flip="none" algn="tl"/>
          </a:blipFill>
          <a:ln w="25400" cap="flat" cmpd="sng" algn="ctr">
            <a:solidFill>
              <a:srgbClr val="0070C0"/>
            </a:solidFill>
            <a:prstDash val="solid"/>
            <a:round/>
            <a:headEnd type="none" w="med" len="med"/>
            <a:tailEnd type="none" w="med" len="med"/>
          </a:ln>
          <a:effectLst/>
        </p:spPr>
      </p:cxnSp>
      <p:cxnSp>
        <p:nvCxnSpPr>
          <p:cNvPr id="35" name="Straight Arrow Connector 34"/>
          <p:cNvCxnSpPr/>
          <p:nvPr/>
        </p:nvCxnSpPr>
        <p:spPr bwMode="auto">
          <a:xfrm flipV="1">
            <a:off x="1676400" y="6400800"/>
            <a:ext cx="0" cy="246908"/>
          </a:xfrm>
          <a:prstGeom prst="straightConnector1">
            <a:avLst/>
          </a:prstGeom>
          <a:blipFill dpi="0" rotWithShape="0">
            <a:blip r:embed="rId3"/>
            <a:srcRect/>
            <a:tile tx="0" ty="0" sx="100000" sy="100000" flip="none" algn="tl"/>
          </a:blipFill>
          <a:ln w="25400" cap="flat" cmpd="sng" algn="ctr">
            <a:solidFill>
              <a:srgbClr val="0070C0"/>
            </a:solidFill>
            <a:prstDash val="solid"/>
            <a:round/>
            <a:headEnd type="none" w="med" len="med"/>
            <a:tailEnd type="triangle"/>
          </a:ln>
          <a:effectLst/>
        </p:spPr>
      </p:cxnSp>
      <p:cxnSp>
        <p:nvCxnSpPr>
          <p:cNvPr id="36" name="Straight Connector 35"/>
          <p:cNvCxnSpPr/>
          <p:nvPr/>
        </p:nvCxnSpPr>
        <p:spPr bwMode="auto">
          <a:xfrm flipH="1" flipV="1">
            <a:off x="4853628" y="6629400"/>
            <a:ext cx="1547172" cy="18308"/>
          </a:xfrm>
          <a:prstGeom prst="line">
            <a:avLst/>
          </a:prstGeom>
          <a:blipFill dpi="0" rotWithShape="0">
            <a:blip r:embed="rId3"/>
            <a:srcRect/>
            <a:tile tx="0" ty="0" sx="100000" sy="100000" flip="none" algn="tl"/>
          </a:blipFill>
          <a:ln w="25400" cap="flat" cmpd="sng" algn="ctr">
            <a:solidFill>
              <a:srgbClr val="0070C0"/>
            </a:solidFill>
            <a:prstDash val="solid"/>
            <a:round/>
            <a:headEnd type="none" w="med" len="med"/>
            <a:tailEnd type="none" w="med" len="med"/>
          </a:ln>
          <a:effectLst/>
        </p:spPr>
      </p:cxnSp>
      <p:cxnSp>
        <p:nvCxnSpPr>
          <p:cNvPr id="37" name="Straight Connector 36"/>
          <p:cNvCxnSpPr/>
          <p:nvPr/>
        </p:nvCxnSpPr>
        <p:spPr bwMode="auto">
          <a:xfrm>
            <a:off x="4853628" y="6400800"/>
            <a:ext cx="0" cy="228600"/>
          </a:xfrm>
          <a:prstGeom prst="line">
            <a:avLst/>
          </a:prstGeom>
          <a:blipFill dpi="0" rotWithShape="0">
            <a:blip r:embed="rId3"/>
            <a:srcRect/>
            <a:tile tx="0" ty="0" sx="100000" sy="100000" flip="none" algn="tl"/>
          </a:blipFill>
          <a:ln w="25400" cap="flat" cmpd="sng" algn="ctr">
            <a:solidFill>
              <a:srgbClr val="0070C0"/>
            </a:solidFill>
            <a:prstDash val="solid"/>
            <a:round/>
            <a:headEnd type="none" w="med" len="med"/>
            <a:tailEnd type="none" w="med" len="med"/>
          </a:ln>
          <a:effectLst/>
        </p:spPr>
      </p:cxnSp>
      <p:cxnSp>
        <p:nvCxnSpPr>
          <p:cNvPr id="38" name="Straight Arrow Connector 37"/>
          <p:cNvCxnSpPr/>
          <p:nvPr/>
        </p:nvCxnSpPr>
        <p:spPr bwMode="auto">
          <a:xfrm flipV="1">
            <a:off x="6401765" y="6400800"/>
            <a:ext cx="0" cy="246908"/>
          </a:xfrm>
          <a:prstGeom prst="straightConnector1">
            <a:avLst/>
          </a:prstGeom>
          <a:blipFill dpi="0" rotWithShape="0">
            <a:blip r:embed="rId3"/>
            <a:srcRect/>
            <a:tile tx="0" ty="0" sx="100000" sy="100000" flip="none" algn="tl"/>
          </a:blipFill>
          <a:ln w="25400" cap="flat" cmpd="sng" algn="ctr">
            <a:solidFill>
              <a:srgbClr val="0070C0"/>
            </a:solidFill>
            <a:prstDash val="solid"/>
            <a:round/>
            <a:headEnd type="none" w="med" len="med"/>
            <a:tailEnd type="triangle"/>
          </a:ln>
          <a:effectLst/>
        </p:spPr>
      </p:cxnSp>
    </p:spTree>
    <p:extLst>
      <p:ext uri="{BB962C8B-B14F-4D97-AF65-F5344CB8AC3E}">
        <p14:creationId xmlns:p14="http://schemas.microsoft.com/office/powerpoint/2010/main" val="20673903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12700"/>
            <a:ext cx="9144000" cy="825500"/>
          </a:xfrm>
        </p:spPr>
        <p:txBody>
          <a:bodyPr/>
          <a:lstStyle/>
          <a:p>
            <a:r>
              <a:rPr lang="en-US" altLang="en-US" dirty="0" smtClean="0">
                <a:latin typeface="Verdana" charset="0"/>
                <a:ea typeface="MS PGothic" charset="-128"/>
              </a:rPr>
              <a:t>Binary 1:1 Relationship Example</a:t>
            </a:r>
            <a:endParaRPr lang="en-US" altLang="en-US" sz="4400" i="1" dirty="0">
              <a:latin typeface="Verdana" charset="0"/>
              <a:ea typeface="MS PGothic" charset="-128"/>
            </a:endParaRPr>
          </a:p>
        </p:txBody>
      </p:sp>
      <p:pic>
        <p:nvPicPr>
          <p:cNvPr id="15363" name="Picture 2" descr="fig09_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143000"/>
            <a:ext cx="6400800" cy="5670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0"/>
          </p:nvPr>
        </p:nvSpPr>
        <p:spPr/>
        <p:txBody>
          <a:bodyPr/>
          <a:lstStyle/>
          <a:p>
            <a:pPr>
              <a:defRPr/>
            </a:pPr>
            <a:fld id="{FB434464-7AAA-FD4D-BA48-F9318BD2A42F}" type="slidenum">
              <a:rPr lang="en-US" altLang="en-US" smtClean="0"/>
              <a:pPr>
                <a:defRPr/>
              </a:pPr>
              <a:t>14</a:t>
            </a:fld>
            <a:endParaRPr lang="en-CA" altLang="zh-CN" dirty="0"/>
          </a:p>
        </p:txBody>
      </p:sp>
      <p:graphicFrame>
        <p:nvGraphicFramePr>
          <p:cNvPr id="8" name="Table 7"/>
          <p:cNvGraphicFramePr>
            <a:graphicFrameLocks noGrp="1"/>
          </p:cNvGraphicFramePr>
          <p:nvPr>
            <p:extLst>
              <p:ext uri="{D42A27DB-BD31-4B8C-83A1-F6EECF244321}">
                <p14:modId xmlns:p14="http://schemas.microsoft.com/office/powerpoint/2010/main" val="974631960"/>
              </p:ext>
            </p:extLst>
          </p:nvPr>
        </p:nvGraphicFramePr>
        <p:xfrm>
          <a:off x="304800" y="1181241"/>
          <a:ext cx="2897398" cy="662072"/>
        </p:xfrm>
        <a:graphic>
          <a:graphicData uri="http://schemas.openxmlformats.org/drawingml/2006/table">
            <a:tbl>
              <a:tblPr/>
              <a:tblGrid>
                <a:gridCol w="718158"/>
                <a:gridCol w="1089620"/>
                <a:gridCol w="1089620"/>
              </a:tblGrid>
              <a:tr h="329874">
                <a:tc gridSpan="2">
                  <a:txBody>
                    <a:bodyPr/>
                    <a:lstStyle/>
                    <a:p>
                      <a:pPr algn="l" fontAlgn="b"/>
                      <a:r>
                        <a:rPr lang="en-US" sz="2100" b="1" i="0" u="none" strike="noStrike" baseline="0" dirty="0" smtClean="0">
                          <a:solidFill>
                            <a:srgbClr val="000000"/>
                          </a:solidFill>
                          <a:effectLst/>
                          <a:latin typeface="Times New Roman" charset="0"/>
                        </a:rPr>
                        <a:t>  Employee</a:t>
                      </a: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r>
                        <a:rPr lang="sk-SK" sz="2100" b="1" i="0" u="none" strike="noStrike" dirty="0" smtClean="0">
                          <a:solidFill>
                            <a:srgbClr val="000000"/>
                          </a:solidFill>
                          <a:effectLst/>
                          <a:latin typeface="Times New Roman" charset="0"/>
                        </a:rPr>
                        <a:t> </a:t>
                      </a:r>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err="1" smtClean="0">
                          <a:solidFill>
                            <a:srgbClr val="000000"/>
                          </a:solidFill>
                          <a:effectLst/>
                          <a:latin typeface="Times New Roman" charset="0"/>
                        </a:rPr>
                        <a:t>Ssn</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err="1" smtClean="0">
                          <a:solidFill>
                            <a:srgbClr val="000000"/>
                          </a:solidFill>
                          <a:effectLst/>
                          <a:latin typeface="Times New Roman" charset="0"/>
                        </a:rPr>
                        <a:t>Bdate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none" strike="noStrike" dirty="0" smtClean="0">
                          <a:solidFill>
                            <a:srgbClr val="000000"/>
                          </a:solidFill>
                          <a:effectLst/>
                          <a:latin typeface="Times New Roman" charset="0"/>
                        </a:rPr>
                        <a:t>…</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81576051"/>
              </p:ext>
            </p:extLst>
          </p:nvPr>
        </p:nvGraphicFramePr>
        <p:xfrm>
          <a:off x="6023237" y="1186712"/>
          <a:ext cx="1807778" cy="662072"/>
        </p:xfrm>
        <a:graphic>
          <a:graphicData uri="http://schemas.openxmlformats.org/drawingml/2006/table">
            <a:tbl>
              <a:tblPr/>
              <a:tblGrid>
                <a:gridCol w="637189"/>
                <a:gridCol w="1170589"/>
              </a:tblGrid>
              <a:tr h="329874">
                <a:tc gridSpan="2">
                  <a:txBody>
                    <a:bodyPr/>
                    <a:lstStyle/>
                    <a:p>
                      <a:pPr algn="l" fontAlgn="b"/>
                      <a:r>
                        <a:rPr lang="en-US" sz="2100" b="1" i="0" u="none" strike="noStrike" dirty="0" smtClean="0">
                          <a:solidFill>
                            <a:srgbClr val="000000"/>
                          </a:solidFill>
                          <a:effectLst/>
                          <a:latin typeface="Times New Roman" charset="0"/>
                        </a:rPr>
                        <a:t> Department</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r h="329874">
                <a:tc>
                  <a:txBody>
                    <a:bodyPr/>
                    <a:lstStyle/>
                    <a:p>
                      <a:pPr algn="ctr" fontAlgn="b"/>
                      <a:r>
                        <a:rPr lang="en-US" sz="2100" b="0" i="0" u="sng" strike="noStrike" dirty="0" smtClean="0">
                          <a:solidFill>
                            <a:srgbClr val="000000"/>
                          </a:solidFill>
                          <a:effectLst/>
                          <a:latin typeface="Times New Roman" charset="0"/>
                        </a:rPr>
                        <a:t>D#</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smtClean="0">
                          <a:solidFill>
                            <a:srgbClr val="000000"/>
                          </a:solidFill>
                          <a:effectLst/>
                          <a:latin typeface="Times New Roman" charset="0"/>
                        </a:rPr>
                        <a:t>Name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59533079"/>
              </p:ext>
            </p:extLst>
          </p:nvPr>
        </p:nvGraphicFramePr>
        <p:xfrm>
          <a:off x="7831015" y="1521209"/>
          <a:ext cx="637189" cy="331036"/>
        </p:xfrm>
        <a:graphic>
          <a:graphicData uri="http://schemas.openxmlformats.org/drawingml/2006/table">
            <a:tbl>
              <a:tblPr/>
              <a:tblGrid>
                <a:gridCol w="637189"/>
              </a:tblGrid>
              <a:tr h="319313">
                <a:tc>
                  <a:txBody>
                    <a:bodyPr/>
                    <a:lstStyle/>
                    <a:p>
                      <a:pPr algn="ctr" fontAlgn="b"/>
                      <a:r>
                        <a:rPr lang="en-US" sz="2100" b="0" i="0" u="none" strike="noStrike" dirty="0" err="1" smtClean="0">
                          <a:solidFill>
                            <a:srgbClr val="000000"/>
                          </a:solidFill>
                          <a:effectLst/>
                          <a:latin typeface="Times New Roman" charset="0"/>
                        </a:rPr>
                        <a:t>Mgr</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cxnSp>
        <p:nvCxnSpPr>
          <p:cNvPr id="12" name="Straight Arrow Connector 11"/>
          <p:cNvCxnSpPr/>
          <p:nvPr/>
        </p:nvCxnSpPr>
        <p:spPr bwMode="auto">
          <a:xfrm flipV="1">
            <a:off x="609600" y="1810492"/>
            <a:ext cx="0" cy="246908"/>
          </a:xfrm>
          <a:prstGeom prst="straightConnector1">
            <a:avLst/>
          </a:prstGeom>
          <a:blipFill dpi="0" rotWithShape="0">
            <a:blip r:embed="rId4"/>
            <a:srcRect/>
            <a:tile tx="0" ty="0" sx="100000" sy="100000" flip="none" algn="tl"/>
          </a:blipFill>
          <a:ln w="25400" cap="flat" cmpd="sng" algn="ctr">
            <a:solidFill>
              <a:srgbClr val="0070C0"/>
            </a:solidFill>
            <a:prstDash val="solid"/>
            <a:round/>
            <a:headEnd type="none" w="med" len="med"/>
            <a:tailEnd type="triangle"/>
          </a:ln>
          <a:effectLst/>
        </p:spPr>
      </p:cxnSp>
      <p:cxnSp>
        <p:nvCxnSpPr>
          <p:cNvPr id="13" name="Straight Connector 12"/>
          <p:cNvCxnSpPr/>
          <p:nvPr/>
        </p:nvCxnSpPr>
        <p:spPr bwMode="auto">
          <a:xfrm>
            <a:off x="609600" y="2057400"/>
            <a:ext cx="7543800" cy="0"/>
          </a:xfrm>
          <a:prstGeom prst="line">
            <a:avLst/>
          </a:prstGeom>
          <a:blipFill dpi="0" rotWithShape="0">
            <a:blip r:embed="rId4"/>
            <a:srcRect/>
            <a:tile tx="0" ty="0" sx="100000" sy="100000" flip="none" algn="tl"/>
          </a:blipFill>
          <a:ln w="25400" cap="flat" cmpd="sng" algn="ctr">
            <a:solidFill>
              <a:srgbClr val="0070C0"/>
            </a:solidFill>
            <a:prstDash val="solid"/>
            <a:round/>
            <a:headEnd type="none" w="med" len="med"/>
            <a:tailEnd type="none" w="med" len="med"/>
          </a:ln>
          <a:effectLst/>
        </p:spPr>
      </p:cxnSp>
      <p:cxnSp>
        <p:nvCxnSpPr>
          <p:cNvPr id="14" name="Straight Connector 13"/>
          <p:cNvCxnSpPr/>
          <p:nvPr/>
        </p:nvCxnSpPr>
        <p:spPr bwMode="auto">
          <a:xfrm>
            <a:off x="8153400" y="1828800"/>
            <a:ext cx="0" cy="228600"/>
          </a:xfrm>
          <a:prstGeom prst="line">
            <a:avLst/>
          </a:prstGeom>
          <a:blipFill dpi="0" rotWithShape="0">
            <a:blip r:embed="rId4"/>
            <a:srcRect/>
            <a:tile tx="0" ty="0" sx="100000" sy="100000" flip="none" algn="tl"/>
          </a:blipFill>
          <a:ln w="25400" cap="flat" cmpd="sng" algn="ctr">
            <a:solidFill>
              <a:srgbClr val="0070C0"/>
            </a:solidFill>
            <a:prstDash val="solid"/>
            <a:round/>
            <a:headEnd type="none" w="med" len="med"/>
            <a:tailEnd type="none" w="med" len="med"/>
          </a:ln>
          <a:effectLst/>
        </p:spPr>
      </p:cxnSp>
      <p:sp>
        <p:nvSpPr>
          <p:cNvPr id="16" name="Diamond 15"/>
          <p:cNvSpPr/>
          <p:nvPr/>
        </p:nvSpPr>
        <p:spPr bwMode="auto">
          <a:xfrm>
            <a:off x="4343400" y="3133468"/>
            <a:ext cx="1295400" cy="752732"/>
          </a:xfrm>
          <a:prstGeom prst="diamond">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0124476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5"/>
          <p:cNvSpPr>
            <a:spLocks noGrp="1" noChangeArrowheads="1"/>
          </p:cNvSpPr>
          <p:nvPr>
            <p:ph type="body" idx="1"/>
          </p:nvPr>
        </p:nvSpPr>
        <p:spPr>
          <a:xfrm>
            <a:off x="239713" y="990600"/>
            <a:ext cx="8675687" cy="2971801"/>
          </a:xfrm>
        </p:spPr>
        <p:txBody>
          <a:bodyPr/>
          <a:lstStyle/>
          <a:p>
            <a:pPr marL="0" indent="0" eaLnBrk="1" hangingPunct="1">
              <a:lnSpc>
                <a:spcPct val="90000"/>
              </a:lnSpc>
              <a:buNone/>
            </a:pPr>
            <a:r>
              <a:rPr lang="en-US" altLang="en-US" dirty="0">
                <a:ea typeface="MS PGothic" charset="-128"/>
              </a:rPr>
              <a:t>Step 4: Mapping of Binary 1:N Relationship </a:t>
            </a:r>
            <a:r>
              <a:rPr lang="en-US" altLang="en-US" dirty="0" smtClean="0">
                <a:ea typeface="MS PGothic" charset="-128"/>
              </a:rPr>
              <a:t>Sets</a:t>
            </a:r>
            <a:r>
              <a:rPr lang="en-US" altLang="en-US" sz="2400" dirty="0" smtClean="0">
                <a:ea typeface="MS PGothic" charset="-128"/>
              </a:rPr>
              <a:t>.</a:t>
            </a:r>
            <a:endParaRPr lang="en-US" altLang="en-US" sz="2400" dirty="0">
              <a:ea typeface="MS PGothic" charset="-128"/>
            </a:endParaRPr>
          </a:p>
          <a:p>
            <a:pPr eaLnBrk="1" hangingPunct="1">
              <a:lnSpc>
                <a:spcPct val="90000"/>
              </a:lnSpc>
            </a:pPr>
            <a:r>
              <a:rPr lang="en-US" altLang="en-US" sz="2400" dirty="0">
                <a:solidFill>
                  <a:srgbClr val="790033"/>
                </a:solidFill>
                <a:ea typeface="MS PGothic" charset="-128"/>
              </a:rPr>
              <a:t>For each regular binary </a:t>
            </a:r>
            <a:r>
              <a:rPr lang="en-US" altLang="en-US" sz="2400" dirty="0">
                <a:ea typeface="MS PGothic" charset="-128"/>
              </a:rPr>
              <a:t>1:N</a:t>
            </a:r>
            <a:r>
              <a:rPr lang="en-US" altLang="en-US" sz="2400" dirty="0">
                <a:solidFill>
                  <a:srgbClr val="790033"/>
                </a:solidFill>
                <a:ea typeface="MS PGothic" charset="-128"/>
              </a:rPr>
              <a:t> relationship </a:t>
            </a:r>
            <a:r>
              <a:rPr lang="en-US" altLang="en-US" sz="2400" dirty="0" smtClean="0">
                <a:solidFill>
                  <a:srgbClr val="790033"/>
                </a:solidFill>
                <a:ea typeface="MS PGothic" charset="-128"/>
              </a:rPr>
              <a:t>set </a:t>
            </a:r>
            <a:r>
              <a:rPr lang="en-US" altLang="en-US" sz="2400" dirty="0">
                <a:ea typeface="MS PGothic" charset="-128"/>
              </a:rPr>
              <a:t>R</a:t>
            </a:r>
            <a:r>
              <a:rPr lang="en-US" altLang="en-US" sz="2400" dirty="0">
                <a:solidFill>
                  <a:srgbClr val="790033"/>
                </a:solidFill>
                <a:ea typeface="MS PGothic" charset="-128"/>
              </a:rPr>
              <a:t>, identify the relation </a:t>
            </a:r>
            <a:r>
              <a:rPr lang="en-US" altLang="en-US" sz="2400" dirty="0">
                <a:ea typeface="MS PGothic" charset="-128"/>
              </a:rPr>
              <a:t>S</a:t>
            </a:r>
            <a:r>
              <a:rPr lang="en-US" altLang="en-US" sz="2400" dirty="0">
                <a:solidFill>
                  <a:srgbClr val="790033"/>
                </a:solidFill>
                <a:ea typeface="MS PGothic" charset="-128"/>
              </a:rPr>
              <a:t> that represent the participating entity </a:t>
            </a:r>
            <a:r>
              <a:rPr lang="en-US" altLang="en-US" sz="2400" dirty="0" smtClean="0">
                <a:solidFill>
                  <a:srgbClr val="790033"/>
                </a:solidFill>
                <a:ea typeface="MS PGothic" charset="-128"/>
              </a:rPr>
              <a:t>set </a:t>
            </a:r>
            <a:r>
              <a:rPr lang="en-US" altLang="en-US" sz="2400" dirty="0">
                <a:solidFill>
                  <a:srgbClr val="790033"/>
                </a:solidFill>
                <a:ea typeface="MS PGothic" charset="-128"/>
              </a:rPr>
              <a:t>at the </a:t>
            </a:r>
            <a:r>
              <a:rPr lang="en-US" altLang="en-US" sz="2400" dirty="0">
                <a:ea typeface="MS PGothic" charset="-128"/>
              </a:rPr>
              <a:t>N</a:t>
            </a:r>
            <a:r>
              <a:rPr lang="en-US" altLang="en-US" sz="2400" dirty="0">
                <a:solidFill>
                  <a:srgbClr val="790033"/>
                </a:solidFill>
                <a:ea typeface="MS PGothic" charset="-128"/>
              </a:rPr>
              <a:t>-side of the relationship </a:t>
            </a:r>
            <a:r>
              <a:rPr lang="en-US" altLang="en-US" sz="2400" dirty="0" smtClean="0">
                <a:solidFill>
                  <a:srgbClr val="790033"/>
                </a:solidFill>
                <a:ea typeface="MS PGothic" charset="-128"/>
              </a:rPr>
              <a:t>set. </a:t>
            </a:r>
            <a:endParaRPr lang="en-US" altLang="en-US" sz="2400" dirty="0">
              <a:solidFill>
                <a:srgbClr val="790033"/>
              </a:solidFill>
              <a:ea typeface="MS PGothic" charset="-128"/>
            </a:endParaRPr>
          </a:p>
          <a:p>
            <a:pPr eaLnBrk="1" hangingPunct="1">
              <a:lnSpc>
                <a:spcPct val="90000"/>
              </a:lnSpc>
            </a:pPr>
            <a:r>
              <a:rPr lang="en-US" altLang="en-US" sz="2400" dirty="0">
                <a:solidFill>
                  <a:srgbClr val="790033"/>
                </a:solidFill>
                <a:ea typeface="MS PGothic" charset="-128"/>
              </a:rPr>
              <a:t>Include as foreign key in </a:t>
            </a:r>
            <a:r>
              <a:rPr lang="en-US" altLang="en-US" sz="2400" dirty="0">
                <a:ea typeface="MS PGothic" charset="-128"/>
              </a:rPr>
              <a:t>S</a:t>
            </a:r>
            <a:r>
              <a:rPr lang="en-US" altLang="en-US" sz="2400" dirty="0">
                <a:solidFill>
                  <a:srgbClr val="790033"/>
                </a:solidFill>
                <a:ea typeface="MS PGothic" charset="-128"/>
              </a:rPr>
              <a:t> the primary key of the relation </a:t>
            </a:r>
            <a:r>
              <a:rPr lang="en-US" altLang="en-US" sz="2400" dirty="0">
                <a:ea typeface="MS PGothic" charset="-128"/>
              </a:rPr>
              <a:t>T</a:t>
            </a:r>
            <a:r>
              <a:rPr lang="en-US" altLang="en-US" sz="2400" dirty="0">
                <a:solidFill>
                  <a:srgbClr val="790033"/>
                </a:solidFill>
                <a:ea typeface="MS PGothic" charset="-128"/>
              </a:rPr>
              <a:t> that represents the other entity </a:t>
            </a:r>
            <a:r>
              <a:rPr lang="en-US" altLang="en-US" sz="2400" dirty="0" smtClean="0">
                <a:solidFill>
                  <a:srgbClr val="790033"/>
                </a:solidFill>
                <a:ea typeface="MS PGothic" charset="-128"/>
              </a:rPr>
              <a:t>set </a:t>
            </a:r>
            <a:r>
              <a:rPr lang="en-US" altLang="en-US" sz="2400" dirty="0">
                <a:solidFill>
                  <a:srgbClr val="790033"/>
                </a:solidFill>
                <a:ea typeface="MS PGothic" charset="-128"/>
              </a:rPr>
              <a:t>participating in </a:t>
            </a:r>
            <a:r>
              <a:rPr lang="en-US" altLang="en-US" sz="2400" dirty="0">
                <a:ea typeface="MS PGothic" charset="-128"/>
              </a:rPr>
              <a:t>R</a:t>
            </a:r>
            <a:r>
              <a:rPr lang="en-US" altLang="en-US" sz="2400" dirty="0">
                <a:solidFill>
                  <a:srgbClr val="790033"/>
                </a:solidFill>
                <a:ea typeface="MS PGothic" charset="-128"/>
              </a:rPr>
              <a:t>. </a:t>
            </a:r>
          </a:p>
          <a:p>
            <a:pPr eaLnBrk="1" hangingPunct="1">
              <a:lnSpc>
                <a:spcPct val="90000"/>
              </a:lnSpc>
            </a:pPr>
            <a:r>
              <a:rPr lang="en-US" altLang="en-US" sz="2400" dirty="0">
                <a:solidFill>
                  <a:srgbClr val="790033"/>
                </a:solidFill>
                <a:ea typeface="MS PGothic" charset="-128"/>
              </a:rPr>
              <a:t>Include any simple attributes of the </a:t>
            </a:r>
            <a:r>
              <a:rPr lang="en-US" altLang="en-US" sz="2400" dirty="0">
                <a:ea typeface="MS PGothic" charset="-128"/>
              </a:rPr>
              <a:t>1:N</a:t>
            </a:r>
            <a:r>
              <a:rPr lang="en-US" altLang="en-US" sz="2400" dirty="0">
                <a:solidFill>
                  <a:srgbClr val="790033"/>
                </a:solidFill>
                <a:ea typeface="MS PGothic" charset="-128"/>
              </a:rPr>
              <a:t> relation </a:t>
            </a:r>
            <a:r>
              <a:rPr lang="en-US" altLang="en-US" sz="2400" dirty="0" smtClean="0">
                <a:solidFill>
                  <a:srgbClr val="790033"/>
                </a:solidFill>
                <a:ea typeface="MS PGothic" charset="-128"/>
              </a:rPr>
              <a:t>set </a:t>
            </a:r>
            <a:r>
              <a:rPr lang="en-US" altLang="en-US" sz="2400" dirty="0">
                <a:solidFill>
                  <a:srgbClr val="790033"/>
                </a:solidFill>
                <a:ea typeface="MS PGothic" charset="-128"/>
              </a:rPr>
              <a:t>as attributes of </a:t>
            </a:r>
            <a:r>
              <a:rPr lang="en-US" altLang="en-US" sz="2400" dirty="0">
                <a:ea typeface="MS PGothic" charset="-128"/>
              </a:rPr>
              <a:t>S</a:t>
            </a:r>
            <a:r>
              <a:rPr lang="en-US" altLang="en-US" sz="2400" dirty="0">
                <a:solidFill>
                  <a:srgbClr val="790033"/>
                </a:solidFill>
                <a:ea typeface="MS PGothic" charset="-128"/>
              </a:rPr>
              <a:t>. </a:t>
            </a:r>
            <a:endParaRPr lang="en-US" altLang="en-US" sz="2400" dirty="0" smtClean="0">
              <a:solidFill>
                <a:srgbClr val="790033"/>
              </a:solidFill>
              <a:ea typeface="MS PGothic" charset="-128"/>
            </a:endParaRPr>
          </a:p>
          <a:p>
            <a:pPr marL="0" indent="0" eaLnBrk="1" hangingPunct="1">
              <a:lnSpc>
                <a:spcPct val="90000"/>
              </a:lnSpc>
              <a:buNone/>
            </a:pPr>
            <a:endParaRPr lang="en-US" altLang="en-US" sz="2400" dirty="0">
              <a:solidFill>
                <a:srgbClr val="790033"/>
              </a:solidFill>
              <a:ea typeface="MS PGothic" charset="-128"/>
            </a:endParaRPr>
          </a:p>
        </p:txBody>
      </p:sp>
      <p:sp>
        <p:nvSpPr>
          <p:cNvPr id="2" name="Title 1"/>
          <p:cNvSpPr>
            <a:spLocks noGrp="1"/>
          </p:cNvSpPr>
          <p:nvPr>
            <p:ph type="title"/>
          </p:nvPr>
        </p:nvSpPr>
        <p:spPr/>
        <p:txBody>
          <a:bodyPr/>
          <a:lstStyle/>
          <a:p>
            <a:r>
              <a:rPr lang="en-US" altLang="en-US" dirty="0" smtClean="0">
                <a:ea typeface="MS PGothic" charset="-128"/>
              </a:rPr>
              <a:t>Binary 1:N Relationship Set Mapping</a:t>
            </a:r>
            <a:endParaRPr lang="en-US" dirty="0"/>
          </a:p>
        </p:txBody>
      </p:sp>
      <p:sp>
        <p:nvSpPr>
          <p:cNvPr id="4" name="Rectangle 4"/>
          <p:cNvSpPr>
            <a:spLocks noChangeArrowheads="1"/>
          </p:cNvSpPr>
          <p:nvPr/>
        </p:nvSpPr>
        <p:spPr bwMode="auto">
          <a:xfrm>
            <a:off x="1371600" y="4866901"/>
            <a:ext cx="1676400" cy="467099"/>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Employee</a:t>
            </a:r>
            <a:endParaRPr lang="en-US" altLang="en-US" dirty="0"/>
          </a:p>
        </p:txBody>
      </p:sp>
      <p:sp>
        <p:nvSpPr>
          <p:cNvPr id="5" name="AutoShape 5"/>
          <p:cNvSpPr>
            <a:spLocks noChangeArrowheads="1"/>
          </p:cNvSpPr>
          <p:nvPr/>
        </p:nvSpPr>
        <p:spPr bwMode="auto">
          <a:xfrm>
            <a:off x="3657600" y="4495800"/>
            <a:ext cx="2053313" cy="1219200"/>
          </a:xfrm>
          <a:prstGeom prst="diamond">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WORKS_FOR</a:t>
            </a:r>
            <a:endParaRPr lang="en-US" altLang="en-US" dirty="0"/>
          </a:p>
        </p:txBody>
      </p:sp>
      <p:sp>
        <p:nvSpPr>
          <p:cNvPr id="6" name="Rectangle 8"/>
          <p:cNvSpPr>
            <a:spLocks noChangeArrowheads="1"/>
          </p:cNvSpPr>
          <p:nvPr/>
        </p:nvSpPr>
        <p:spPr bwMode="auto">
          <a:xfrm>
            <a:off x="6324600" y="4832543"/>
            <a:ext cx="1645666" cy="45739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smtClean="0"/>
              <a:t>Department</a:t>
            </a:r>
            <a:endParaRPr lang="en-US" altLang="en-US" dirty="0"/>
          </a:p>
        </p:txBody>
      </p:sp>
      <p:sp>
        <p:nvSpPr>
          <p:cNvPr id="7" name="Text Box 19"/>
          <p:cNvSpPr txBox="1">
            <a:spLocks noChangeArrowheads="1"/>
          </p:cNvSpPr>
          <p:nvPr/>
        </p:nvSpPr>
        <p:spPr bwMode="auto">
          <a:xfrm>
            <a:off x="3195637" y="4648200"/>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dirty="0" smtClean="0"/>
              <a:t>N</a:t>
            </a:r>
            <a:endParaRPr lang="en-US" altLang="en-US" dirty="0"/>
          </a:p>
        </p:txBody>
      </p:sp>
      <p:sp>
        <p:nvSpPr>
          <p:cNvPr id="8" name="Text Box 19"/>
          <p:cNvSpPr txBox="1">
            <a:spLocks noChangeArrowheads="1"/>
          </p:cNvSpPr>
          <p:nvPr/>
        </p:nvSpPr>
        <p:spPr bwMode="auto">
          <a:xfrm>
            <a:off x="5710237" y="4648200"/>
            <a:ext cx="309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a:t>1</a:t>
            </a:r>
          </a:p>
        </p:txBody>
      </p:sp>
      <p:sp>
        <p:nvSpPr>
          <p:cNvPr id="10" name="Line 6"/>
          <p:cNvSpPr>
            <a:spLocks noChangeShapeType="1"/>
          </p:cNvSpPr>
          <p:nvPr/>
        </p:nvSpPr>
        <p:spPr bwMode="auto">
          <a:xfrm>
            <a:off x="3048000" y="5181600"/>
            <a:ext cx="685800" cy="0"/>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11" name="Line 6"/>
          <p:cNvSpPr>
            <a:spLocks noChangeShapeType="1"/>
          </p:cNvSpPr>
          <p:nvPr/>
        </p:nvSpPr>
        <p:spPr bwMode="auto">
          <a:xfrm>
            <a:off x="3048000" y="5029200"/>
            <a:ext cx="685800" cy="0"/>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13" name="Line 6"/>
          <p:cNvSpPr>
            <a:spLocks noChangeShapeType="1"/>
          </p:cNvSpPr>
          <p:nvPr/>
        </p:nvSpPr>
        <p:spPr bwMode="auto">
          <a:xfrm>
            <a:off x="5638800" y="5098979"/>
            <a:ext cx="685800" cy="0"/>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14" name="Oval 13"/>
          <p:cNvSpPr>
            <a:spLocks noChangeArrowheads="1"/>
          </p:cNvSpPr>
          <p:nvPr/>
        </p:nvSpPr>
        <p:spPr bwMode="auto">
          <a:xfrm>
            <a:off x="4038600" y="3657600"/>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dirty="0" smtClean="0"/>
              <a:t>Hours</a:t>
            </a:r>
            <a:endParaRPr lang="en-US" altLang="en-US" dirty="0"/>
          </a:p>
        </p:txBody>
      </p:sp>
      <p:sp>
        <p:nvSpPr>
          <p:cNvPr id="15" name="Line 6"/>
          <p:cNvSpPr>
            <a:spLocks noChangeShapeType="1"/>
          </p:cNvSpPr>
          <p:nvPr/>
        </p:nvSpPr>
        <p:spPr bwMode="auto">
          <a:xfrm>
            <a:off x="4686300" y="4193288"/>
            <a:ext cx="4425" cy="302512"/>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16" name="Rectangle 15"/>
          <p:cNvSpPr/>
          <p:nvPr/>
        </p:nvSpPr>
        <p:spPr>
          <a:xfrm>
            <a:off x="2124750" y="5405735"/>
            <a:ext cx="389850" cy="461665"/>
          </a:xfrm>
          <a:prstGeom prst="rect">
            <a:avLst/>
          </a:prstGeom>
        </p:spPr>
        <p:txBody>
          <a:bodyPr wrap="none">
            <a:spAutoFit/>
          </a:bodyPr>
          <a:lstStyle/>
          <a:p>
            <a:r>
              <a:rPr lang="en-US" altLang="en-US" dirty="0" smtClean="0">
                <a:ea typeface="MS PGothic" charset="-128"/>
              </a:rPr>
              <a:t>S</a:t>
            </a:r>
            <a:endParaRPr lang="en-US" dirty="0"/>
          </a:p>
        </p:txBody>
      </p:sp>
      <p:sp>
        <p:nvSpPr>
          <p:cNvPr id="17" name="Rectangle 16"/>
          <p:cNvSpPr/>
          <p:nvPr/>
        </p:nvSpPr>
        <p:spPr>
          <a:xfrm>
            <a:off x="6939738" y="5401270"/>
            <a:ext cx="451662" cy="461665"/>
          </a:xfrm>
          <a:prstGeom prst="rect">
            <a:avLst/>
          </a:prstGeom>
        </p:spPr>
        <p:txBody>
          <a:bodyPr wrap="none">
            <a:spAutoFit/>
          </a:bodyPr>
          <a:lstStyle/>
          <a:p>
            <a:r>
              <a:rPr lang="en-US" altLang="en-US">
                <a:ea typeface="MS PGothic" charset="-128"/>
              </a:rPr>
              <a:t>T</a:t>
            </a:r>
            <a:r>
              <a:rPr lang="en-US" altLang="en-US">
                <a:solidFill>
                  <a:srgbClr val="790033"/>
                </a:solidFill>
                <a:ea typeface="MS PGothic" charset="-128"/>
              </a:rPr>
              <a:t> </a:t>
            </a:r>
            <a:endParaRPr lang="en-US"/>
          </a:p>
        </p:txBody>
      </p:sp>
      <p:sp>
        <p:nvSpPr>
          <p:cNvPr id="18" name="Rectangle 17"/>
          <p:cNvSpPr/>
          <p:nvPr/>
        </p:nvSpPr>
        <p:spPr>
          <a:xfrm>
            <a:off x="4476396" y="5674814"/>
            <a:ext cx="407484" cy="461665"/>
          </a:xfrm>
          <a:prstGeom prst="rect">
            <a:avLst/>
          </a:prstGeom>
        </p:spPr>
        <p:txBody>
          <a:bodyPr wrap="none">
            <a:spAutoFit/>
          </a:bodyPr>
          <a:lstStyle/>
          <a:p>
            <a:r>
              <a:rPr lang="en-US" altLang="en-US" dirty="0">
                <a:solidFill>
                  <a:srgbClr val="002060"/>
                </a:solidFill>
                <a:ea typeface="MS PGothic" charset="-128"/>
              </a:rPr>
              <a:t>R</a:t>
            </a:r>
            <a:endParaRPr lang="en-US" dirty="0"/>
          </a:p>
        </p:txBody>
      </p:sp>
      <p:graphicFrame>
        <p:nvGraphicFramePr>
          <p:cNvPr id="19" name="Table 18"/>
          <p:cNvGraphicFramePr>
            <a:graphicFrameLocks noGrp="1"/>
          </p:cNvGraphicFramePr>
          <p:nvPr>
            <p:extLst>
              <p:ext uri="{D42A27DB-BD31-4B8C-83A1-F6EECF244321}">
                <p14:modId xmlns:p14="http://schemas.microsoft.com/office/powerpoint/2010/main" val="1865837941"/>
              </p:ext>
            </p:extLst>
          </p:nvPr>
        </p:nvGraphicFramePr>
        <p:xfrm>
          <a:off x="5943600" y="5814928"/>
          <a:ext cx="2897398" cy="662072"/>
        </p:xfrm>
        <a:graphic>
          <a:graphicData uri="http://schemas.openxmlformats.org/drawingml/2006/table">
            <a:tbl>
              <a:tblPr/>
              <a:tblGrid>
                <a:gridCol w="718158"/>
                <a:gridCol w="1089620"/>
                <a:gridCol w="1089620"/>
              </a:tblGrid>
              <a:tr h="329874">
                <a:tc gridSpan="2">
                  <a:txBody>
                    <a:bodyPr/>
                    <a:lstStyle/>
                    <a:p>
                      <a:pPr algn="l" fontAlgn="b"/>
                      <a:r>
                        <a:rPr lang="en-US" sz="2100" b="1" i="0" u="none" strike="noStrike" dirty="0" smtClean="0">
                          <a:solidFill>
                            <a:srgbClr val="000000"/>
                          </a:solidFill>
                          <a:effectLst/>
                          <a:latin typeface="Times New Roman" charset="0"/>
                        </a:rPr>
                        <a:t> Department</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r>
                        <a:rPr lang="sk-SK" sz="2100" b="1" i="0" u="none" strike="noStrike" dirty="0" smtClean="0">
                          <a:solidFill>
                            <a:srgbClr val="000000"/>
                          </a:solidFill>
                          <a:effectLst/>
                          <a:latin typeface="Times New Roman" charset="0"/>
                        </a:rPr>
                        <a:t> </a:t>
                      </a:r>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D</a:t>
                      </a:r>
                      <a:r>
                        <a:rPr lang="uk-UA" sz="2100" b="0" i="0" u="sng" strike="noStrike" dirty="0" smtClean="0">
                          <a:solidFill>
                            <a:srgbClr val="000000"/>
                          </a:solidFill>
                          <a:effectLst/>
                          <a:latin typeface="Times New Roman" charset="0"/>
                        </a:rPr>
                        <a:t>#</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err="1" smtClean="0">
                          <a:solidFill>
                            <a:srgbClr val="000000"/>
                          </a:solidFill>
                          <a:effectLst/>
                          <a:latin typeface="Times New Roman" charset="0"/>
                        </a:rPr>
                        <a:t>Dname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none" strike="noStrike" dirty="0" smtClean="0">
                          <a:solidFill>
                            <a:srgbClr val="000000"/>
                          </a:solidFill>
                          <a:effectLst/>
                          <a:latin typeface="Times New Roman" charset="0"/>
                        </a:rPr>
                        <a:t>…</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418512014"/>
              </p:ext>
            </p:extLst>
          </p:nvPr>
        </p:nvGraphicFramePr>
        <p:xfrm>
          <a:off x="304800" y="5796620"/>
          <a:ext cx="2652876" cy="662072"/>
        </p:xfrm>
        <a:graphic>
          <a:graphicData uri="http://schemas.openxmlformats.org/drawingml/2006/table">
            <a:tbl>
              <a:tblPr/>
              <a:tblGrid>
                <a:gridCol w="657550"/>
                <a:gridCol w="997663"/>
                <a:gridCol w="997663"/>
              </a:tblGrid>
              <a:tr h="329874">
                <a:tc gridSpan="2">
                  <a:txBody>
                    <a:bodyPr/>
                    <a:lstStyle/>
                    <a:p>
                      <a:pPr algn="l" fontAlgn="b"/>
                      <a:r>
                        <a:rPr lang="en-US" sz="2100" b="1" i="0" u="none" strike="noStrike" baseline="0" dirty="0" smtClean="0">
                          <a:solidFill>
                            <a:srgbClr val="000000"/>
                          </a:solidFill>
                          <a:effectLst/>
                          <a:latin typeface="Times New Roman" charset="0"/>
                        </a:rPr>
                        <a:t>  Employee</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r>
                        <a:rPr lang="sk-SK" sz="2100" b="1" i="0" u="none" strike="noStrike" dirty="0" smtClean="0">
                          <a:solidFill>
                            <a:srgbClr val="000000"/>
                          </a:solidFill>
                          <a:effectLst/>
                          <a:latin typeface="Times New Roman" charset="0"/>
                        </a:rPr>
                        <a:t> </a:t>
                      </a:r>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E</a:t>
                      </a:r>
                      <a:r>
                        <a:rPr lang="uk-UA" sz="2100" b="0" i="0" u="sng" strike="noStrike" dirty="0" smtClean="0">
                          <a:solidFill>
                            <a:srgbClr val="000000"/>
                          </a:solidFill>
                          <a:effectLst/>
                          <a:latin typeface="Times New Roman" charset="0"/>
                        </a:rPr>
                        <a:t>#</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err="1" smtClean="0">
                          <a:solidFill>
                            <a:srgbClr val="000000"/>
                          </a:solidFill>
                          <a:effectLst/>
                          <a:latin typeface="Times New Roman" charset="0"/>
                        </a:rPr>
                        <a:t>Ename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none" strike="noStrike" dirty="0" smtClean="0">
                          <a:solidFill>
                            <a:srgbClr val="000000"/>
                          </a:solidFill>
                          <a:effectLst/>
                          <a:latin typeface="Times New Roman" charset="0"/>
                        </a:rPr>
                        <a:t>…</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cxnSp>
        <p:nvCxnSpPr>
          <p:cNvPr id="21" name="Straight Arrow Connector 20"/>
          <p:cNvCxnSpPr/>
          <p:nvPr/>
        </p:nvCxnSpPr>
        <p:spPr bwMode="auto">
          <a:xfrm flipV="1">
            <a:off x="6324600" y="6477000"/>
            <a:ext cx="0" cy="246908"/>
          </a:xfrm>
          <a:prstGeom prst="straightConnector1">
            <a:avLst/>
          </a:prstGeom>
          <a:blipFill dpi="0" rotWithShape="0">
            <a:blip r:embed="rId3"/>
            <a:srcRect/>
            <a:tile tx="0" ty="0" sx="100000" sy="100000" flip="none" algn="tl"/>
          </a:blipFill>
          <a:ln w="25400" cap="flat" cmpd="sng" algn="ctr">
            <a:solidFill>
              <a:srgbClr val="00B0F0"/>
            </a:solidFill>
            <a:prstDash val="solid"/>
            <a:round/>
            <a:headEnd type="none" w="med" len="med"/>
            <a:tailEnd type="triangle"/>
          </a:ln>
          <a:effectLst/>
        </p:spPr>
      </p:cxnSp>
      <p:cxnSp>
        <p:nvCxnSpPr>
          <p:cNvPr id="22" name="Straight Connector 21"/>
          <p:cNvCxnSpPr/>
          <p:nvPr/>
        </p:nvCxnSpPr>
        <p:spPr bwMode="auto">
          <a:xfrm>
            <a:off x="3505200" y="6723908"/>
            <a:ext cx="2819400" cy="0"/>
          </a:xfrm>
          <a:prstGeom prst="line">
            <a:avLst/>
          </a:prstGeom>
          <a:blipFill dpi="0" rotWithShape="0">
            <a:blip r:embed="rId3"/>
            <a:srcRect/>
            <a:tile tx="0" ty="0" sx="100000" sy="100000" flip="none" algn="tl"/>
          </a:blipFill>
          <a:ln w="25400" cap="flat" cmpd="sng" algn="ctr">
            <a:solidFill>
              <a:srgbClr val="00B0F0"/>
            </a:solidFill>
            <a:prstDash val="solid"/>
            <a:round/>
            <a:headEnd type="none" w="med" len="med"/>
            <a:tailEnd type="none" w="med" len="med"/>
          </a:ln>
          <a:effectLst/>
        </p:spPr>
      </p:cxnSp>
      <p:cxnSp>
        <p:nvCxnSpPr>
          <p:cNvPr id="23" name="Straight Connector 22"/>
          <p:cNvCxnSpPr/>
          <p:nvPr/>
        </p:nvCxnSpPr>
        <p:spPr bwMode="auto">
          <a:xfrm>
            <a:off x="3505200" y="6495308"/>
            <a:ext cx="0" cy="228600"/>
          </a:xfrm>
          <a:prstGeom prst="line">
            <a:avLst/>
          </a:prstGeom>
          <a:blipFill dpi="0" rotWithShape="0">
            <a:blip r:embed="rId3"/>
            <a:srcRect/>
            <a:tile tx="0" ty="0" sx="100000" sy="100000" flip="none" algn="tl"/>
          </a:blipFill>
          <a:ln w="25400" cap="flat" cmpd="sng" algn="ctr">
            <a:solidFill>
              <a:srgbClr val="00B0F0"/>
            </a:solidFill>
            <a:prstDash val="solid"/>
            <a:round/>
            <a:headEnd type="none" w="med" len="med"/>
            <a:tailEnd type="none" w="med" len="med"/>
          </a:ln>
          <a:effectLst/>
        </p:spPr>
      </p:cxnSp>
      <p:sp>
        <p:nvSpPr>
          <p:cNvPr id="9" name="Slide Number Placeholder 8"/>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15</a:t>
            </a:fld>
            <a:endParaRPr lang="en-CA" altLang="zh-CN" sz="2000" b="0" dirty="0"/>
          </a:p>
        </p:txBody>
      </p:sp>
      <p:graphicFrame>
        <p:nvGraphicFramePr>
          <p:cNvPr id="12" name="Table 11"/>
          <p:cNvGraphicFramePr>
            <a:graphicFrameLocks noGrp="1"/>
          </p:cNvGraphicFramePr>
          <p:nvPr>
            <p:extLst>
              <p:ext uri="{D42A27DB-BD31-4B8C-83A1-F6EECF244321}">
                <p14:modId xmlns:p14="http://schemas.microsoft.com/office/powerpoint/2010/main" val="2118995523"/>
              </p:ext>
            </p:extLst>
          </p:nvPr>
        </p:nvGraphicFramePr>
        <p:xfrm>
          <a:off x="2957676" y="6127656"/>
          <a:ext cx="997663" cy="331036"/>
        </p:xfrm>
        <a:graphic>
          <a:graphicData uri="http://schemas.openxmlformats.org/drawingml/2006/table">
            <a:tbl>
              <a:tblPr/>
              <a:tblGrid>
                <a:gridCol w="997663"/>
              </a:tblGrid>
              <a:tr h="0">
                <a:tc>
                  <a:txBody>
                    <a:bodyPr/>
                    <a:lstStyle/>
                    <a:p>
                      <a:pPr algn="ctr" fontAlgn="b"/>
                      <a:r>
                        <a:rPr lang="en-US" sz="2100" b="0" i="0" u="none" strike="noStrike" dirty="0" smtClean="0">
                          <a:solidFill>
                            <a:srgbClr val="000000"/>
                          </a:solidFill>
                          <a:effectLst/>
                          <a:latin typeface="Times New Roman" charset="0"/>
                        </a:rPr>
                        <a:t>D#</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997703920"/>
              </p:ext>
            </p:extLst>
          </p:nvPr>
        </p:nvGraphicFramePr>
        <p:xfrm>
          <a:off x="3948274" y="6127656"/>
          <a:ext cx="997663" cy="331036"/>
        </p:xfrm>
        <a:graphic>
          <a:graphicData uri="http://schemas.openxmlformats.org/drawingml/2006/table">
            <a:tbl>
              <a:tblPr/>
              <a:tblGrid>
                <a:gridCol w="997663"/>
              </a:tblGrid>
              <a:tr h="0">
                <a:tc>
                  <a:txBody>
                    <a:bodyPr/>
                    <a:lstStyle/>
                    <a:p>
                      <a:pPr algn="ctr" fontAlgn="b"/>
                      <a:r>
                        <a:rPr lang="en-US" sz="2100" b="0" i="0" u="none" strike="noStrike" dirty="0" smtClean="0">
                          <a:solidFill>
                            <a:srgbClr val="000000"/>
                          </a:solidFill>
                          <a:effectLst/>
                          <a:latin typeface="Times New Roman" charset="0"/>
                        </a:rPr>
                        <a:t>Hours</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Tree>
    <p:extLst>
      <p:ext uri="{BB962C8B-B14F-4D97-AF65-F5344CB8AC3E}">
        <p14:creationId xmlns:p14="http://schemas.microsoft.com/office/powerpoint/2010/main" val="185538663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508">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12700"/>
            <a:ext cx="9144000" cy="825500"/>
          </a:xfrm>
        </p:spPr>
        <p:txBody>
          <a:bodyPr/>
          <a:lstStyle/>
          <a:p>
            <a:r>
              <a:rPr lang="en-US" altLang="en-US" dirty="0" smtClean="0">
                <a:latin typeface="Verdana" charset="0"/>
                <a:ea typeface="MS PGothic" charset="-128"/>
              </a:rPr>
              <a:t>Binary 1:N Relationship Example</a:t>
            </a:r>
            <a:endParaRPr lang="en-US" altLang="en-US" sz="4400" i="1" dirty="0">
              <a:latin typeface="Verdana" charset="0"/>
              <a:ea typeface="MS PGothic" charset="-128"/>
            </a:endParaRPr>
          </a:p>
        </p:txBody>
      </p:sp>
      <p:pic>
        <p:nvPicPr>
          <p:cNvPr id="15363" name="Picture 2" descr="fig09_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399" y="882693"/>
            <a:ext cx="6572827" cy="5822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0"/>
          </p:nvPr>
        </p:nvSpPr>
        <p:spPr/>
        <p:txBody>
          <a:bodyPr/>
          <a:lstStyle/>
          <a:p>
            <a:pPr>
              <a:defRPr/>
            </a:pPr>
            <a:fld id="{FB434464-7AAA-FD4D-BA48-F9318BD2A42F}" type="slidenum">
              <a:rPr lang="en-US" altLang="en-US" smtClean="0"/>
              <a:pPr>
                <a:defRPr/>
              </a:pPr>
              <a:t>16</a:t>
            </a:fld>
            <a:endParaRPr lang="en-CA" altLang="zh-CN" dirty="0"/>
          </a:p>
        </p:txBody>
      </p:sp>
      <p:graphicFrame>
        <p:nvGraphicFramePr>
          <p:cNvPr id="8" name="Table 7"/>
          <p:cNvGraphicFramePr>
            <a:graphicFrameLocks noGrp="1"/>
          </p:cNvGraphicFramePr>
          <p:nvPr>
            <p:extLst>
              <p:ext uri="{D42A27DB-BD31-4B8C-83A1-F6EECF244321}">
                <p14:modId xmlns:p14="http://schemas.microsoft.com/office/powerpoint/2010/main" val="381136409"/>
              </p:ext>
            </p:extLst>
          </p:nvPr>
        </p:nvGraphicFramePr>
        <p:xfrm>
          <a:off x="152400" y="2690728"/>
          <a:ext cx="2897398" cy="662072"/>
        </p:xfrm>
        <a:graphic>
          <a:graphicData uri="http://schemas.openxmlformats.org/drawingml/2006/table">
            <a:tbl>
              <a:tblPr/>
              <a:tblGrid>
                <a:gridCol w="718158"/>
                <a:gridCol w="1089620"/>
                <a:gridCol w="1089620"/>
              </a:tblGrid>
              <a:tr h="329874">
                <a:tc gridSpan="2">
                  <a:txBody>
                    <a:bodyPr/>
                    <a:lstStyle/>
                    <a:p>
                      <a:pPr algn="l" fontAlgn="b"/>
                      <a:r>
                        <a:rPr lang="en-US" sz="2100" b="1" i="0" u="none" strike="noStrike" baseline="0" dirty="0" smtClean="0">
                          <a:solidFill>
                            <a:srgbClr val="000000"/>
                          </a:solidFill>
                          <a:effectLst/>
                          <a:latin typeface="Times New Roman" charset="0"/>
                        </a:rPr>
                        <a:t>  Employee</a:t>
                      </a: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r>
                        <a:rPr lang="sk-SK" sz="2100" b="1" i="0" u="none" strike="noStrike" dirty="0" smtClean="0">
                          <a:solidFill>
                            <a:srgbClr val="000000"/>
                          </a:solidFill>
                          <a:effectLst/>
                          <a:latin typeface="Times New Roman" charset="0"/>
                        </a:rPr>
                        <a:t> </a:t>
                      </a:r>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err="1" smtClean="0">
                          <a:solidFill>
                            <a:srgbClr val="000000"/>
                          </a:solidFill>
                          <a:effectLst/>
                          <a:latin typeface="Times New Roman" charset="0"/>
                        </a:rPr>
                        <a:t>Ssn</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err="1" smtClean="0">
                          <a:solidFill>
                            <a:srgbClr val="000000"/>
                          </a:solidFill>
                          <a:effectLst/>
                          <a:latin typeface="Times New Roman" charset="0"/>
                        </a:rPr>
                        <a:t>Fname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none" strike="noStrike" dirty="0" smtClean="0">
                          <a:solidFill>
                            <a:srgbClr val="000000"/>
                          </a:solidFill>
                          <a:effectLst/>
                          <a:latin typeface="Times New Roman" charset="0"/>
                        </a:rPr>
                        <a:t>…</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
        <p:nvSpPr>
          <p:cNvPr id="5" name="Diamond 4"/>
          <p:cNvSpPr/>
          <p:nvPr/>
        </p:nvSpPr>
        <p:spPr bwMode="auto">
          <a:xfrm>
            <a:off x="5378267" y="1600200"/>
            <a:ext cx="1403533" cy="785728"/>
          </a:xfrm>
          <a:prstGeom prst="diamond">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1" name="Diamond 10"/>
          <p:cNvSpPr/>
          <p:nvPr/>
        </p:nvSpPr>
        <p:spPr bwMode="auto">
          <a:xfrm>
            <a:off x="7532873" y="3021764"/>
            <a:ext cx="1197965" cy="712036"/>
          </a:xfrm>
          <a:prstGeom prst="diamond">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2" name="Diamond 11"/>
          <p:cNvSpPr/>
          <p:nvPr/>
        </p:nvSpPr>
        <p:spPr bwMode="auto">
          <a:xfrm>
            <a:off x="3200400" y="4191000"/>
            <a:ext cx="1405330" cy="838200"/>
          </a:xfrm>
          <a:prstGeom prst="diamond">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866579296"/>
              </p:ext>
            </p:extLst>
          </p:nvPr>
        </p:nvGraphicFramePr>
        <p:xfrm>
          <a:off x="7287611" y="914400"/>
          <a:ext cx="1807778" cy="662072"/>
        </p:xfrm>
        <a:graphic>
          <a:graphicData uri="http://schemas.openxmlformats.org/drawingml/2006/table">
            <a:tbl>
              <a:tblPr/>
              <a:tblGrid>
                <a:gridCol w="637189"/>
                <a:gridCol w="1170589"/>
              </a:tblGrid>
              <a:tr h="329874">
                <a:tc gridSpan="2">
                  <a:txBody>
                    <a:bodyPr/>
                    <a:lstStyle/>
                    <a:p>
                      <a:pPr algn="l" fontAlgn="b"/>
                      <a:r>
                        <a:rPr lang="en-US" sz="2100" b="1" i="0" u="none" strike="noStrike" dirty="0" smtClean="0">
                          <a:solidFill>
                            <a:srgbClr val="000000"/>
                          </a:solidFill>
                          <a:effectLst/>
                          <a:latin typeface="Times New Roman" charset="0"/>
                        </a:rPr>
                        <a:t> Department</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r h="329874">
                <a:tc>
                  <a:txBody>
                    <a:bodyPr/>
                    <a:lstStyle/>
                    <a:p>
                      <a:pPr algn="ctr" fontAlgn="b"/>
                      <a:r>
                        <a:rPr lang="en-US" sz="2100" b="0" i="0" u="sng" strike="noStrike" dirty="0" smtClean="0">
                          <a:solidFill>
                            <a:srgbClr val="000000"/>
                          </a:solidFill>
                          <a:effectLst/>
                          <a:latin typeface="Times New Roman" charset="0"/>
                        </a:rPr>
                        <a:t>D#</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smtClean="0">
                          <a:solidFill>
                            <a:srgbClr val="000000"/>
                          </a:solidFill>
                          <a:effectLst/>
                          <a:latin typeface="Times New Roman" charset="0"/>
                        </a:rPr>
                        <a:t>Name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923615644"/>
              </p:ext>
            </p:extLst>
          </p:nvPr>
        </p:nvGraphicFramePr>
        <p:xfrm>
          <a:off x="6019800" y="5257800"/>
          <a:ext cx="2286001" cy="662072"/>
        </p:xfrm>
        <a:graphic>
          <a:graphicData uri="http://schemas.openxmlformats.org/drawingml/2006/table">
            <a:tbl>
              <a:tblPr/>
              <a:tblGrid>
                <a:gridCol w="428626"/>
                <a:gridCol w="714375"/>
                <a:gridCol w="1143000"/>
              </a:tblGrid>
              <a:tr h="329874">
                <a:tc gridSpan="2">
                  <a:txBody>
                    <a:bodyPr/>
                    <a:lstStyle/>
                    <a:p>
                      <a:pPr algn="l" fontAlgn="b"/>
                      <a:r>
                        <a:rPr lang="en-US" sz="2100" b="1" i="0" u="none" strike="noStrike" dirty="0" smtClean="0">
                          <a:solidFill>
                            <a:srgbClr val="000000"/>
                          </a:solidFill>
                          <a:effectLst/>
                          <a:latin typeface="Times New Roman" charset="0"/>
                        </a:rPr>
                        <a:t> Project</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P#</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smtClean="0">
                          <a:solidFill>
                            <a:srgbClr val="000000"/>
                          </a:solidFill>
                          <a:effectLst/>
                          <a:latin typeface="Times New Roman" charset="0"/>
                        </a:rPr>
                        <a:t>Name</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smtClean="0">
                          <a:solidFill>
                            <a:srgbClr val="000000"/>
                          </a:solidFill>
                          <a:effectLst/>
                          <a:latin typeface="Times New Roman" charset="0"/>
                        </a:rPr>
                        <a:t>Location</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2244581"/>
              </p:ext>
            </p:extLst>
          </p:nvPr>
        </p:nvGraphicFramePr>
        <p:xfrm>
          <a:off x="3049798" y="3021764"/>
          <a:ext cx="637189" cy="331036"/>
        </p:xfrm>
        <a:graphic>
          <a:graphicData uri="http://schemas.openxmlformats.org/drawingml/2006/table">
            <a:tbl>
              <a:tblPr/>
              <a:tblGrid>
                <a:gridCol w="637189"/>
              </a:tblGrid>
              <a:tr h="329874">
                <a:tc>
                  <a:txBody>
                    <a:bodyPr/>
                    <a:lstStyle/>
                    <a:p>
                      <a:pPr algn="ctr" fontAlgn="b"/>
                      <a:r>
                        <a:rPr lang="en-US" sz="2100" b="0" i="0" u="none" strike="noStrike" dirty="0" smtClean="0">
                          <a:solidFill>
                            <a:srgbClr val="000000"/>
                          </a:solidFill>
                          <a:effectLst/>
                          <a:latin typeface="Times New Roman" charset="0"/>
                        </a:rPr>
                        <a:t>D#</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218509255"/>
              </p:ext>
            </p:extLst>
          </p:nvPr>
        </p:nvGraphicFramePr>
        <p:xfrm>
          <a:off x="8305801" y="5587582"/>
          <a:ext cx="637189" cy="331036"/>
        </p:xfrm>
        <a:graphic>
          <a:graphicData uri="http://schemas.openxmlformats.org/drawingml/2006/table">
            <a:tbl>
              <a:tblPr/>
              <a:tblGrid>
                <a:gridCol w="637189"/>
              </a:tblGrid>
              <a:tr h="329874">
                <a:tc>
                  <a:txBody>
                    <a:bodyPr/>
                    <a:lstStyle/>
                    <a:p>
                      <a:pPr algn="ctr" fontAlgn="b"/>
                      <a:r>
                        <a:rPr lang="en-US" sz="2100" b="0" i="0" u="none" strike="noStrike" dirty="0" smtClean="0">
                          <a:solidFill>
                            <a:srgbClr val="000000"/>
                          </a:solidFill>
                          <a:effectLst/>
                          <a:latin typeface="Times New Roman" charset="0"/>
                        </a:rPr>
                        <a:t>D#</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3522475"/>
              </p:ext>
            </p:extLst>
          </p:nvPr>
        </p:nvGraphicFramePr>
        <p:xfrm>
          <a:off x="3686987" y="3021764"/>
          <a:ext cx="918743" cy="331036"/>
        </p:xfrm>
        <a:graphic>
          <a:graphicData uri="http://schemas.openxmlformats.org/drawingml/2006/table">
            <a:tbl>
              <a:tblPr/>
              <a:tblGrid>
                <a:gridCol w="918743"/>
              </a:tblGrid>
              <a:tr h="329874">
                <a:tc>
                  <a:txBody>
                    <a:bodyPr/>
                    <a:lstStyle/>
                    <a:p>
                      <a:pPr algn="ctr" fontAlgn="b"/>
                      <a:r>
                        <a:rPr lang="en-US" sz="2100" b="0" i="0" u="none" strike="noStrike" dirty="0" smtClean="0">
                          <a:solidFill>
                            <a:srgbClr val="000000"/>
                          </a:solidFill>
                          <a:effectLst/>
                          <a:latin typeface="Times New Roman" charset="0"/>
                        </a:rPr>
                        <a:t>Super</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cxnSp>
        <p:nvCxnSpPr>
          <p:cNvPr id="21" name="Elbow Connector 20"/>
          <p:cNvCxnSpPr/>
          <p:nvPr/>
        </p:nvCxnSpPr>
        <p:spPr bwMode="auto">
          <a:xfrm flipV="1">
            <a:off x="3200400" y="1395328"/>
            <a:ext cx="4052085" cy="1626436"/>
          </a:xfrm>
          <a:prstGeom prst="bentConnector3">
            <a:avLst>
              <a:gd name="adj1" fmla="val -51"/>
            </a:avLst>
          </a:prstGeom>
          <a:blipFill dpi="0" rotWithShape="0">
            <a:blip r:embed="rId4"/>
            <a:srcRect/>
            <a:tile tx="0" ty="0" sx="100000" sy="100000" flip="none" algn="tl"/>
          </a:blipFill>
          <a:ln w="25400" cap="flat" cmpd="sng" algn="ctr">
            <a:solidFill>
              <a:srgbClr val="0070C0"/>
            </a:solidFill>
            <a:prstDash val="solid"/>
            <a:round/>
            <a:headEnd type="none" w="med" len="med"/>
            <a:tailEnd type="triangle"/>
          </a:ln>
          <a:effectLst/>
        </p:spPr>
      </p:cxnSp>
      <p:cxnSp>
        <p:nvCxnSpPr>
          <p:cNvPr id="25" name="Elbow Connector 24"/>
          <p:cNvCxnSpPr/>
          <p:nvPr/>
        </p:nvCxnSpPr>
        <p:spPr bwMode="auto">
          <a:xfrm rot="16200000" flipV="1">
            <a:off x="6111008" y="3085464"/>
            <a:ext cx="3986128" cy="968144"/>
          </a:xfrm>
          <a:prstGeom prst="bentConnector3">
            <a:avLst>
              <a:gd name="adj1" fmla="val 41471"/>
            </a:avLst>
          </a:prstGeom>
          <a:blipFill dpi="0" rotWithShape="0">
            <a:blip r:embed="rId4"/>
            <a:srcRect/>
            <a:tile tx="0" ty="0" sx="100000" sy="100000" flip="none" algn="tl"/>
          </a:blipFill>
          <a:ln w="25400" cap="flat" cmpd="sng" algn="ctr">
            <a:solidFill>
              <a:srgbClr val="0070C0"/>
            </a:solidFill>
            <a:prstDash val="solid"/>
            <a:round/>
            <a:headEnd type="none" w="med" len="med"/>
            <a:tailEnd type="triangle"/>
          </a:ln>
          <a:effectLst/>
        </p:spPr>
      </p:cxnSp>
      <p:cxnSp>
        <p:nvCxnSpPr>
          <p:cNvPr id="31" name="Elbow Connector 30"/>
          <p:cNvCxnSpPr/>
          <p:nvPr/>
        </p:nvCxnSpPr>
        <p:spPr bwMode="auto">
          <a:xfrm rot="10800000">
            <a:off x="553648" y="3352800"/>
            <a:ext cx="3484953" cy="381000"/>
          </a:xfrm>
          <a:prstGeom prst="bentConnector3">
            <a:avLst>
              <a:gd name="adj1" fmla="val 99786"/>
            </a:avLst>
          </a:prstGeom>
          <a:blipFill dpi="0" rotWithShape="0">
            <a:blip r:embed="rId4"/>
            <a:srcRect/>
            <a:tile tx="0" ty="0" sx="100000" sy="100000" flip="none" algn="tl"/>
          </a:blipFill>
          <a:ln w="25400" cap="flat" cmpd="sng" algn="ctr">
            <a:solidFill>
              <a:srgbClr val="0070C0"/>
            </a:solidFill>
            <a:prstDash val="solid"/>
            <a:round/>
            <a:headEnd type="none" w="med" len="med"/>
            <a:tailEnd type="triangle"/>
          </a:ln>
          <a:effectLst/>
        </p:spPr>
      </p:cxnSp>
      <p:cxnSp>
        <p:nvCxnSpPr>
          <p:cNvPr id="41" name="Straight Connector 40"/>
          <p:cNvCxnSpPr/>
          <p:nvPr/>
        </p:nvCxnSpPr>
        <p:spPr bwMode="auto">
          <a:xfrm flipH="1">
            <a:off x="4038600" y="3380772"/>
            <a:ext cx="1" cy="381000"/>
          </a:xfrm>
          <a:prstGeom prst="line">
            <a:avLst/>
          </a:prstGeom>
          <a:blipFill dpi="0" rotWithShape="0">
            <a:blip r:embed="rId4"/>
            <a:srcRect/>
            <a:tile tx="0" ty="0" sx="100000" sy="100000" flip="none" algn="tl"/>
          </a:blipFill>
          <a:ln w="25400" cap="flat" cmpd="sng" algn="ctr">
            <a:solidFill>
              <a:srgbClr val="0070C0"/>
            </a:solidFill>
            <a:prstDash val="solid"/>
            <a:round/>
            <a:headEnd type="none" w="med" len="med"/>
            <a:tailEnd type="none" w="med" len="med"/>
          </a:ln>
          <a:effectLst/>
        </p:spPr>
      </p:cxnSp>
    </p:spTree>
    <p:extLst>
      <p:ext uri="{BB962C8B-B14F-4D97-AF65-F5344CB8AC3E}">
        <p14:creationId xmlns:p14="http://schemas.microsoft.com/office/powerpoint/2010/main" val="19345025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 presetClass="emph" presetSubtype="0" fill="hold" grpId="1" nodeType="clickEffect">
                                  <p:stCondLst>
                                    <p:cond delay="0"/>
                                  </p:stCondLst>
                                  <p:childTnLst>
                                    <p:animScale>
                                      <p:cBhvr>
                                        <p:cTn id="26" dur="2000" fill="hold"/>
                                        <p:tgtEl>
                                          <p:spTgt spid="5"/>
                                        </p:tgtEl>
                                      </p:cBhvr>
                                      <p:by x="150000" y="150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grpId="1" nodeType="clickEffect">
                                  <p:stCondLst>
                                    <p:cond delay="0"/>
                                  </p:stCondLst>
                                  <p:childTnLst>
                                    <p:animScale>
                                      <p:cBhvr>
                                        <p:cTn id="38" dur="2000" fill="hold"/>
                                        <p:tgtEl>
                                          <p:spTgt spid="11"/>
                                        </p:tgtEl>
                                      </p:cBhvr>
                                      <p:by x="150000" y="150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6" presetClass="emph" presetSubtype="0" fill="hold" grpId="1" nodeType="clickEffect">
                                  <p:stCondLst>
                                    <p:cond delay="0"/>
                                  </p:stCondLst>
                                  <p:childTnLst>
                                    <p:animScale>
                                      <p:cBhvr>
                                        <p:cTn id="50" dur="2000" fill="hold"/>
                                        <p:tgtEl>
                                          <p:spTgt spid="12"/>
                                        </p:tgtEl>
                                      </p:cBhvr>
                                      <p:by x="150000" y="150000"/>
                                    </p:animScale>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1" grpId="0" animBg="1"/>
      <p:bldP spid="11" grpId="1" animBg="1"/>
      <p:bldP spid="12" grpId="0" animBg="1"/>
      <p:bldP spid="1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type="body" idx="1"/>
          </p:nvPr>
        </p:nvSpPr>
        <p:spPr>
          <a:xfrm>
            <a:off x="152400" y="1143000"/>
            <a:ext cx="8763000" cy="2971800"/>
          </a:xfrm>
        </p:spPr>
        <p:txBody>
          <a:bodyPr/>
          <a:lstStyle/>
          <a:p>
            <a:pPr marL="0" indent="0" eaLnBrk="1" hangingPunct="1">
              <a:lnSpc>
                <a:spcPct val="80000"/>
              </a:lnSpc>
              <a:buNone/>
            </a:pPr>
            <a:r>
              <a:rPr lang="en-US" altLang="en-US" dirty="0">
                <a:ea typeface="MS PGothic" charset="-128"/>
              </a:rPr>
              <a:t>Step 5: Mapping of Binary M:N Relationship </a:t>
            </a:r>
            <a:r>
              <a:rPr lang="en-US" altLang="en-US" dirty="0" smtClean="0">
                <a:ea typeface="MS PGothic" charset="-128"/>
              </a:rPr>
              <a:t>Sets.</a:t>
            </a:r>
            <a:endParaRPr lang="en-US" altLang="en-US" dirty="0">
              <a:ea typeface="MS PGothic" charset="-128"/>
            </a:endParaRPr>
          </a:p>
          <a:p>
            <a:pPr eaLnBrk="1" hangingPunct="1">
              <a:lnSpc>
                <a:spcPct val="80000"/>
              </a:lnSpc>
            </a:pPr>
            <a:r>
              <a:rPr lang="en-US" altLang="en-US" sz="2400" dirty="0">
                <a:solidFill>
                  <a:srgbClr val="790033"/>
                </a:solidFill>
                <a:ea typeface="MS PGothic" charset="-128"/>
              </a:rPr>
              <a:t>For each regular binary </a:t>
            </a:r>
            <a:r>
              <a:rPr lang="en-US" altLang="en-US" sz="2400" dirty="0">
                <a:solidFill>
                  <a:schemeClr val="tx2">
                    <a:lumMod val="75000"/>
                  </a:schemeClr>
                </a:solidFill>
                <a:ea typeface="MS PGothic" charset="-128"/>
              </a:rPr>
              <a:t>M:N</a:t>
            </a:r>
            <a:r>
              <a:rPr lang="en-US" altLang="en-US" sz="2400" dirty="0">
                <a:solidFill>
                  <a:srgbClr val="790033"/>
                </a:solidFill>
                <a:ea typeface="MS PGothic" charset="-128"/>
              </a:rPr>
              <a:t> relationship </a:t>
            </a:r>
            <a:r>
              <a:rPr lang="en-US" altLang="en-US" sz="2400" dirty="0" smtClean="0">
                <a:solidFill>
                  <a:srgbClr val="790033"/>
                </a:solidFill>
                <a:ea typeface="MS PGothic" charset="-128"/>
              </a:rPr>
              <a:t>set </a:t>
            </a:r>
            <a:r>
              <a:rPr lang="en-US" altLang="en-US" sz="2400" dirty="0">
                <a:solidFill>
                  <a:schemeClr val="tx2">
                    <a:lumMod val="75000"/>
                  </a:schemeClr>
                </a:solidFill>
                <a:ea typeface="MS PGothic" charset="-128"/>
              </a:rPr>
              <a:t>R</a:t>
            </a:r>
            <a:r>
              <a:rPr lang="en-US" altLang="en-US" sz="2400" dirty="0">
                <a:solidFill>
                  <a:srgbClr val="790033"/>
                </a:solidFill>
                <a:ea typeface="MS PGothic" charset="-128"/>
              </a:rPr>
              <a:t>, </a:t>
            </a:r>
            <a:r>
              <a:rPr lang="en-US" altLang="en-US" sz="2400" dirty="0">
                <a:solidFill>
                  <a:srgbClr val="00B0F0"/>
                </a:solidFill>
                <a:ea typeface="MS PGothic" charset="-128"/>
              </a:rPr>
              <a:t>create a new relation</a:t>
            </a:r>
            <a:r>
              <a:rPr lang="en-US" altLang="en-US" sz="2400" dirty="0">
                <a:solidFill>
                  <a:srgbClr val="790033"/>
                </a:solidFill>
                <a:ea typeface="MS PGothic" charset="-128"/>
              </a:rPr>
              <a:t> </a:t>
            </a:r>
            <a:r>
              <a:rPr lang="en-US" altLang="en-US" sz="2400" dirty="0" smtClean="0">
                <a:solidFill>
                  <a:schemeClr val="tx2">
                    <a:lumMod val="75000"/>
                  </a:schemeClr>
                </a:solidFill>
                <a:ea typeface="MS PGothic" charset="-128"/>
              </a:rPr>
              <a:t>R</a:t>
            </a:r>
            <a:r>
              <a:rPr lang="en-US" altLang="en-US" sz="2400" dirty="0" smtClean="0">
                <a:solidFill>
                  <a:srgbClr val="790033"/>
                </a:solidFill>
                <a:ea typeface="MS PGothic" charset="-128"/>
              </a:rPr>
              <a:t> </a:t>
            </a:r>
            <a:r>
              <a:rPr lang="en-US" altLang="en-US" sz="2400" dirty="0">
                <a:solidFill>
                  <a:srgbClr val="790033"/>
                </a:solidFill>
                <a:ea typeface="MS PGothic" charset="-128"/>
              </a:rPr>
              <a:t>to represent </a:t>
            </a:r>
            <a:r>
              <a:rPr lang="en-US" altLang="en-US" sz="2400" dirty="0">
                <a:solidFill>
                  <a:schemeClr val="tx2">
                    <a:lumMod val="75000"/>
                  </a:schemeClr>
                </a:solidFill>
                <a:ea typeface="MS PGothic" charset="-128"/>
              </a:rPr>
              <a:t>R</a:t>
            </a:r>
            <a:r>
              <a:rPr lang="en-US" altLang="en-US" sz="2400" dirty="0">
                <a:solidFill>
                  <a:srgbClr val="790033"/>
                </a:solidFill>
                <a:ea typeface="MS PGothic" charset="-128"/>
              </a:rPr>
              <a:t>. This is a </a:t>
            </a:r>
            <a:r>
              <a:rPr lang="en-US" altLang="en-US" sz="2400" i="1" dirty="0">
                <a:solidFill>
                  <a:srgbClr val="790033"/>
                </a:solidFill>
                <a:ea typeface="MS PGothic" charset="-128"/>
              </a:rPr>
              <a:t>relationship relation.</a:t>
            </a:r>
          </a:p>
          <a:p>
            <a:pPr eaLnBrk="1" hangingPunct="1">
              <a:lnSpc>
                <a:spcPct val="80000"/>
              </a:lnSpc>
            </a:pPr>
            <a:r>
              <a:rPr lang="en-US" altLang="en-US" sz="2400" dirty="0">
                <a:solidFill>
                  <a:srgbClr val="790033"/>
                </a:solidFill>
                <a:ea typeface="MS PGothic" charset="-128"/>
              </a:rPr>
              <a:t>Include as foreign key attributes in </a:t>
            </a:r>
            <a:r>
              <a:rPr lang="en-US" altLang="en-US" sz="2400" dirty="0" smtClean="0">
                <a:solidFill>
                  <a:schemeClr val="tx2">
                    <a:lumMod val="75000"/>
                  </a:schemeClr>
                </a:solidFill>
                <a:ea typeface="MS PGothic" charset="-128"/>
              </a:rPr>
              <a:t>R</a:t>
            </a:r>
            <a:r>
              <a:rPr lang="en-US" altLang="en-US" sz="2400" dirty="0" smtClean="0">
                <a:solidFill>
                  <a:srgbClr val="790033"/>
                </a:solidFill>
                <a:ea typeface="MS PGothic" charset="-128"/>
              </a:rPr>
              <a:t> </a:t>
            </a:r>
            <a:r>
              <a:rPr lang="en-US" altLang="en-US" sz="2400" dirty="0">
                <a:solidFill>
                  <a:srgbClr val="790033"/>
                </a:solidFill>
                <a:ea typeface="MS PGothic" charset="-128"/>
              </a:rPr>
              <a:t>the primary keys of the relations that represent the participating entity </a:t>
            </a:r>
            <a:r>
              <a:rPr lang="en-US" altLang="en-US" sz="2400" dirty="0" smtClean="0">
                <a:solidFill>
                  <a:srgbClr val="790033"/>
                </a:solidFill>
                <a:ea typeface="MS PGothic" charset="-128"/>
              </a:rPr>
              <a:t>Sets; </a:t>
            </a:r>
            <a:r>
              <a:rPr lang="en-US" altLang="en-US" sz="2400" i="1" dirty="0">
                <a:solidFill>
                  <a:srgbClr val="00B0F0"/>
                </a:solidFill>
                <a:ea typeface="MS PGothic" charset="-128"/>
              </a:rPr>
              <a:t>their combination will form the primary key</a:t>
            </a:r>
            <a:r>
              <a:rPr lang="en-US" altLang="en-US" sz="2400" dirty="0">
                <a:solidFill>
                  <a:srgbClr val="790033"/>
                </a:solidFill>
                <a:ea typeface="MS PGothic" charset="-128"/>
              </a:rPr>
              <a:t> of </a:t>
            </a:r>
            <a:r>
              <a:rPr lang="en-US" altLang="en-US" sz="2400" dirty="0" smtClean="0">
                <a:solidFill>
                  <a:schemeClr val="tx2">
                    <a:lumMod val="75000"/>
                  </a:schemeClr>
                </a:solidFill>
                <a:ea typeface="MS PGothic" charset="-128"/>
              </a:rPr>
              <a:t>R</a:t>
            </a:r>
            <a:r>
              <a:rPr lang="en-US" altLang="en-US" sz="2400" dirty="0" smtClean="0">
                <a:solidFill>
                  <a:srgbClr val="790033"/>
                </a:solidFill>
                <a:ea typeface="MS PGothic" charset="-128"/>
              </a:rPr>
              <a:t>. </a:t>
            </a:r>
            <a:endParaRPr lang="en-US" altLang="en-US" sz="2400" dirty="0">
              <a:solidFill>
                <a:srgbClr val="790033"/>
              </a:solidFill>
              <a:ea typeface="MS PGothic" charset="-128"/>
            </a:endParaRPr>
          </a:p>
          <a:p>
            <a:pPr eaLnBrk="1" hangingPunct="1">
              <a:lnSpc>
                <a:spcPct val="80000"/>
              </a:lnSpc>
            </a:pPr>
            <a:r>
              <a:rPr lang="en-US" altLang="en-US" sz="2400" dirty="0">
                <a:solidFill>
                  <a:srgbClr val="790033"/>
                </a:solidFill>
                <a:ea typeface="MS PGothic" charset="-128"/>
              </a:rPr>
              <a:t>Also include any simple attributes of the </a:t>
            </a:r>
            <a:r>
              <a:rPr lang="en-US" altLang="en-US" sz="2400" dirty="0">
                <a:solidFill>
                  <a:schemeClr val="tx2">
                    <a:lumMod val="75000"/>
                  </a:schemeClr>
                </a:solidFill>
                <a:ea typeface="MS PGothic" charset="-128"/>
              </a:rPr>
              <a:t>M:N</a:t>
            </a:r>
            <a:r>
              <a:rPr lang="en-US" altLang="en-US" sz="2400" dirty="0">
                <a:solidFill>
                  <a:srgbClr val="790033"/>
                </a:solidFill>
                <a:ea typeface="MS PGothic" charset="-128"/>
              </a:rPr>
              <a:t> relationship </a:t>
            </a:r>
            <a:r>
              <a:rPr lang="en-US" altLang="en-US" sz="2400" dirty="0" smtClean="0">
                <a:solidFill>
                  <a:srgbClr val="790033"/>
                </a:solidFill>
                <a:ea typeface="MS PGothic" charset="-128"/>
              </a:rPr>
              <a:t>set </a:t>
            </a:r>
            <a:r>
              <a:rPr lang="en-US" altLang="en-US" sz="2400" dirty="0">
                <a:solidFill>
                  <a:srgbClr val="790033"/>
                </a:solidFill>
                <a:ea typeface="MS PGothic" charset="-128"/>
              </a:rPr>
              <a:t>(or simple components of composite attributes) as attributes of </a:t>
            </a:r>
            <a:r>
              <a:rPr lang="en-US" altLang="en-US" sz="2400" dirty="0">
                <a:solidFill>
                  <a:schemeClr val="tx2">
                    <a:lumMod val="75000"/>
                  </a:schemeClr>
                </a:solidFill>
                <a:ea typeface="MS PGothic" charset="-128"/>
              </a:rPr>
              <a:t>S</a:t>
            </a:r>
            <a:r>
              <a:rPr lang="en-US" altLang="en-US" sz="2400" dirty="0" smtClean="0">
                <a:solidFill>
                  <a:srgbClr val="790033"/>
                </a:solidFill>
                <a:ea typeface="MS PGothic" charset="-128"/>
              </a:rPr>
              <a:t>.</a:t>
            </a:r>
            <a:endParaRPr lang="en-US" altLang="en-US" sz="2400" dirty="0">
              <a:solidFill>
                <a:srgbClr val="790033"/>
              </a:solidFill>
              <a:ea typeface="MS PGothic" charset="-128"/>
            </a:endParaRPr>
          </a:p>
        </p:txBody>
      </p:sp>
      <p:sp>
        <p:nvSpPr>
          <p:cNvPr id="2" name="Title 1"/>
          <p:cNvSpPr>
            <a:spLocks noGrp="1"/>
          </p:cNvSpPr>
          <p:nvPr>
            <p:ph type="title"/>
          </p:nvPr>
        </p:nvSpPr>
        <p:spPr/>
        <p:txBody>
          <a:bodyPr/>
          <a:lstStyle/>
          <a:p>
            <a:r>
              <a:rPr lang="en-US" altLang="en-US" dirty="0" smtClean="0">
                <a:ea typeface="MS PGothic" charset="-128"/>
              </a:rPr>
              <a:t>Binary M:N Relationship Set Mapping</a:t>
            </a:r>
            <a:endParaRPr lang="en-US" dirty="0"/>
          </a:p>
        </p:txBody>
      </p:sp>
      <p:sp>
        <p:nvSpPr>
          <p:cNvPr id="4" name="Rectangle 4"/>
          <p:cNvSpPr>
            <a:spLocks noChangeArrowheads="1"/>
          </p:cNvSpPr>
          <p:nvPr/>
        </p:nvSpPr>
        <p:spPr bwMode="auto">
          <a:xfrm>
            <a:off x="1447800" y="4943101"/>
            <a:ext cx="1676400" cy="467099"/>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EMPLOYEE</a:t>
            </a:r>
            <a:endParaRPr lang="en-US" altLang="en-US" dirty="0"/>
          </a:p>
        </p:txBody>
      </p:sp>
      <p:sp>
        <p:nvSpPr>
          <p:cNvPr id="5" name="AutoShape 5"/>
          <p:cNvSpPr>
            <a:spLocks noChangeArrowheads="1"/>
          </p:cNvSpPr>
          <p:nvPr/>
        </p:nvSpPr>
        <p:spPr bwMode="auto">
          <a:xfrm>
            <a:off x="3657600" y="4648200"/>
            <a:ext cx="1896150" cy="1066800"/>
          </a:xfrm>
          <a:prstGeom prst="diamond">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WORKS_ON</a:t>
            </a:r>
            <a:endParaRPr lang="en-US" altLang="en-US" dirty="0"/>
          </a:p>
        </p:txBody>
      </p:sp>
      <p:sp>
        <p:nvSpPr>
          <p:cNvPr id="6" name="Rectangle 8"/>
          <p:cNvSpPr>
            <a:spLocks noChangeArrowheads="1"/>
          </p:cNvSpPr>
          <p:nvPr/>
        </p:nvSpPr>
        <p:spPr bwMode="auto">
          <a:xfrm>
            <a:off x="6172200" y="4908743"/>
            <a:ext cx="1645666" cy="45739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PROJECT</a:t>
            </a:r>
            <a:endParaRPr lang="en-US" altLang="en-US" dirty="0"/>
          </a:p>
        </p:txBody>
      </p:sp>
      <p:sp>
        <p:nvSpPr>
          <p:cNvPr id="7" name="Text Box 19"/>
          <p:cNvSpPr txBox="1">
            <a:spLocks noChangeArrowheads="1"/>
          </p:cNvSpPr>
          <p:nvPr/>
        </p:nvSpPr>
        <p:spPr bwMode="auto">
          <a:xfrm>
            <a:off x="3271837" y="4724400"/>
            <a:ext cx="4219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dirty="0" smtClean="0"/>
              <a:t>M</a:t>
            </a:r>
            <a:endParaRPr lang="en-US" altLang="en-US" dirty="0"/>
          </a:p>
        </p:txBody>
      </p:sp>
      <p:sp>
        <p:nvSpPr>
          <p:cNvPr id="8" name="Text Box 19"/>
          <p:cNvSpPr txBox="1">
            <a:spLocks noChangeArrowheads="1"/>
          </p:cNvSpPr>
          <p:nvPr/>
        </p:nvSpPr>
        <p:spPr bwMode="auto">
          <a:xfrm>
            <a:off x="5405437" y="4724400"/>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r>
              <a:rPr lang="en-US" altLang="en-US" dirty="0" smtClean="0"/>
              <a:t>N</a:t>
            </a:r>
            <a:endParaRPr lang="en-US" altLang="en-US" dirty="0"/>
          </a:p>
        </p:txBody>
      </p:sp>
      <p:sp>
        <p:nvSpPr>
          <p:cNvPr id="9" name="Line 6"/>
          <p:cNvSpPr>
            <a:spLocks noChangeShapeType="1"/>
          </p:cNvSpPr>
          <p:nvPr/>
        </p:nvSpPr>
        <p:spPr bwMode="auto">
          <a:xfrm>
            <a:off x="3124200" y="5257800"/>
            <a:ext cx="685800" cy="0"/>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10" name="Line 6"/>
          <p:cNvSpPr>
            <a:spLocks noChangeShapeType="1"/>
          </p:cNvSpPr>
          <p:nvPr/>
        </p:nvSpPr>
        <p:spPr bwMode="auto">
          <a:xfrm>
            <a:off x="3124200" y="5105400"/>
            <a:ext cx="685800" cy="0"/>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12" name="Oval 13"/>
          <p:cNvSpPr>
            <a:spLocks noChangeArrowheads="1"/>
          </p:cNvSpPr>
          <p:nvPr/>
        </p:nvSpPr>
        <p:spPr bwMode="auto">
          <a:xfrm>
            <a:off x="3957806" y="3810000"/>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dirty="0" smtClean="0"/>
              <a:t>Hours</a:t>
            </a:r>
            <a:endParaRPr lang="en-US" altLang="en-US" dirty="0"/>
          </a:p>
        </p:txBody>
      </p:sp>
      <p:sp>
        <p:nvSpPr>
          <p:cNvPr id="13" name="Line 6"/>
          <p:cNvSpPr>
            <a:spLocks noChangeShapeType="1"/>
          </p:cNvSpPr>
          <p:nvPr/>
        </p:nvSpPr>
        <p:spPr bwMode="auto">
          <a:xfrm>
            <a:off x="4605506" y="4345688"/>
            <a:ext cx="4425" cy="302512"/>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14" name="Line 6"/>
          <p:cNvSpPr>
            <a:spLocks noChangeShapeType="1"/>
          </p:cNvSpPr>
          <p:nvPr/>
        </p:nvSpPr>
        <p:spPr bwMode="auto">
          <a:xfrm>
            <a:off x="5486400" y="5257800"/>
            <a:ext cx="685800" cy="0"/>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15" name="Line 6"/>
          <p:cNvSpPr>
            <a:spLocks noChangeShapeType="1"/>
          </p:cNvSpPr>
          <p:nvPr/>
        </p:nvSpPr>
        <p:spPr bwMode="auto">
          <a:xfrm>
            <a:off x="5486400" y="5105400"/>
            <a:ext cx="685800" cy="0"/>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21" name="Rectangle 20"/>
          <p:cNvSpPr/>
          <p:nvPr/>
        </p:nvSpPr>
        <p:spPr>
          <a:xfrm>
            <a:off x="3886200" y="5405735"/>
            <a:ext cx="407484" cy="461665"/>
          </a:xfrm>
          <a:prstGeom prst="rect">
            <a:avLst/>
          </a:prstGeom>
        </p:spPr>
        <p:txBody>
          <a:bodyPr wrap="none">
            <a:spAutoFit/>
          </a:bodyPr>
          <a:lstStyle/>
          <a:p>
            <a:r>
              <a:rPr lang="en-US" altLang="en-US" dirty="0">
                <a:solidFill>
                  <a:srgbClr val="002060"/>
                </a:solidFill>
                <a:ea typeface="MS PGothic" charset="-128"/>
              </a:rPr>
              <a:t>R</a:t>
            </a:r>
            <a:endParaRPr lang="en-US" dirty="0"/>
          </a:p>
        </p:txBody>
      </p:sp>
      <p:graphicFrame>
        <p:nvGraphicFramePr>
          <p:cNvPr id="22" name="Table 21"/>
          <p:cNvGraphicFramePr>
            <a:graphicFrameLocks noGrp="1"/>
          </p:cNvGraphicFramePr>
          <p:nvPr>
            <p:extLst>
              <p:ext uri="{D42A27DB-BD31-4B8C-83A1-F6EECF244321}">
                <p14:modId xmlns:p14="http://schemas.microsoft.com/office/powerpoint/2010/main" val="513000715"/>
              </p:ext>
            </p:extLst>
          </p:nvPr>
        </p:nvGraphicFramePr>
        <p:xfrm>
          <a:off x="6170402" y="5814928"/>
          <a:ext cx="2897398" cy="662072"/>
        </p:xfrm>
        <a:graphic>
          <a:graphicData uri="http://schemas.openxmlformats.org/drawingml/2006/table">
            <a:tbl>
              <a:tblPr/>
              <a:tblGrid>
                <a:gridCol w="718158"/>
                <a:gridCol w="1089620"/>
                <a:gridCol w="1089620"/>
              </a:tblGrid>
              <a:tr h="329874">
                <a:tc gridSpan="2">
                  <a:txBody>
                    <a:bodyPr/>
                    <a:lstStyle/>
                    <a:p>
                      <a:pPr algn="l" fontAlgn="b"/>
                      <a:r>
                        <a:rPr lang="en-US" sz="2100" b="1" i="0" u="none" strike="noStrike" dirty="0" smtClean="0">
                          <a:solidFill>
                            <a:srgbClr val="000000"/>
                          </a:solidFill>
                          <a:effectLst/>
                          <a:latin typeface="Times New Roman" charset="0"/>
                        </a:rPr>
                        <a:t> Project</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r>
                        <a:rPr lang="sk-SK" sz="2100" b="1" i="0" u="none" strike="noStrike" dirty="0" smtClean="0">
                          <a:solidFill>
                            <a:srgbClr val="000000"/>
                          </a:solidFill>
                          <a:effectLst/>
                          <a:latin typeface="Times New Roman" charset="0"/>
                        </a:rPr>
                        <a:t> </a:t>
                      </a:r>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P</a:t>
                      </a:r>
                      <a:r>
                        <a:rPr lang="uk-UA" sz="2100" b="0" i="0" u="sng" strike="noStrike" dirty="0" smtClean="0">
                          <a:solidFill>
                            <a:srgbClr val="000000"/>
                          </a:solidFill>
                          <a:effectLst/>
                          <a:latin typeface="Times New Roman" charset="0"/>
                        </a:rPr>
                        <a:t>#</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a:solidFill>
                            <a:srgbClr val="000000"/>
                          </a:solidFill>
                          <a:effectLst/>
                          <a:latin typeface="Times New Roman" charset="0"/>
                        </a:rPr>
                        <a:t>P</a:t>
                      </a:r>
                      <a:r>
                        <a:rPr lang="en-US" sz="2100" b="0" i="0" u="none" strike="noStrike" dirty="0" smtClean="0">
                          <a:solidFill>
                            <a:srgbClr val="000000"/>
                          </a:solidFill>
                          <a:effectLst/>
                          <a:latin typeface="Times New Roman" charset="0"/>
                        </a:rPr>
                        <a:t>NAME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none" strike="noStrike" dirty="0" smtClean="0">
                          <a:solidFill>
                            <a:srgbClr val="000000"/>
                          </a:solidFill>
                          <a:effectLst/>
                          <a:latin typeface="Times New Roman" charset="0"/>
                        </a:rPr>
                        <a:t>…</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913648918"/>
              </p:ext>
            </p:extLst>
          </p:nvPr>
        </p:nvGraphicFramePr>
        <p:xfrm>
          <a:off x="76200" y="5796620"/>
          <a:ext cx="2897398" cy="662072"/>
        </p:xfrm>
        <a:graphic>
          <a:graphicData uri="http://schemas.openxmlformats.org/drawingml/2006/table">
            <a:tbl>
              <a:tblPr/>
              <a:tblGrid>
                <a:gridCol w="718158"/>
                <a:gridCol w="1089620"/>
                <a:gridCol w="1089620"/>
              </a:tblGrid>
              <a:tr h="329874">
                <a:tc gridSpan="2">
                  <a:txBody>
                    <a:bodyPr/>
                    <a:lstStyle/>
                    <a:p>
                      <a:pPr algn="l" fontAlgn="b"/>
                      <a:r>
                        <a:rPr lang="en-US" sz="2100" b="1" i="0" u="none" strike="noStrike" baseline="0" dirty="0" smtClean="0">
                          <a:solidFill>
                            <a:srgbClr val="000000"/>
                          </a:solidFill>
                          <a:effectLst/>
                          <a:latin typeface="Times New Roman" charset="0"/>
                        </a:rPr>
                        <a:t>  Employee</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r>
                        <a:rPr lang="sk-SK" sz="2100" b="1" i="0" u="none" strike="noStrike" dirty="0" smtClean="0">
                          <a:solidFill>
                            <a:srgbClr val="000000"/>
                          </a:solidFill>
                          <a:effectLst/>
                          <a:latin typeface="Times New Roman" charset="0"/>
                        </a:rPr>
                        <a:t> </a:t>
                      </a:r>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E</a:t>
                      </a:r>
                      <a:r>
                        <a:rPr lang="uk-UA" sz="2100" b="0" i="0" u="sng" strike="noStrike" dirty="0" smtClean="0">
                          <a:solidFill>
                            <a:srgbClr val="000000"/>
                          </a:solidFill>
                          <a:effectLst/>
                          <a:latin typeface="Times New Roman" charset="0"/>
                        </a:rPr>
                        <a:t>#</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a:solidFill>
                            <a:srgbClr val="000000"/>
                          </a:solidFill>
                          <a:effectLst/>
                          <a:latin typeface="Times New Roman" charset="0"/>
                        </a:rPr>
                        <a:t>E</a:t>
                      </a:r>
                      <a:r>
                        <a:rPr lang="en-US" sz="2100" b="0" i="0" u="none" strike="noStrike" dirty="0" smtClean="0">
                          <a:solidFill>
                            <a:srgbClr val="000000"/>
                          </a:solidFill>
                          <a:effectLst/>
                          <a:latin typeface="Times New Roman" charset="0"/>
                        </a:rPr>
                        <a:t>NAME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none" strike="noStrike" dirty="0" smtClean="0">
                          <a:solidFill>
                            <a:srgbClr val="000000"/>
                          </a:solidFill>
                          <a:effectLst/>
                          <a:latin typeface="Times New Roman" charset="0"/>
                        </a:rPr>
                        <a:t>…</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cxnSp>
        <p:nvCxnSpPr>
          <p:cNvPr id="24" name="Straight Arrow Connector 23"/>
          <p:cNvCxnSpPr/>
          <p:nvPr/>
        </p:nvCxnSpPr>
        <p:spPr bwMode="auto">
          <a:xfrm flipV="1">
            <a:off x="609600" y="6458692"/>
            <a:ext cx="0" cy="246908"/>
          </a:xfrm>
          <a:prstGeom prst="straightConnector1">
            <a:avLst/>
          </a:prstGeom>
          <a:blipFill dpi="0" rotWithShape="0">
            <a:blip r:embed="rId3"/>
            <a:srcRect/>
            <a:tile tx="0" ty="0" sx="100000" sy="100000" flip="none" algn="tl"/>
          </a:blipFill>
          <a:ln w="25400" cap="flat" cmpd="sng" algn="ctr">
            <a:solidFill>
              <a:srgbClr val="00B0F0"/>
            </a:solidFill>
            <a:prstDash val="solid"/>
            <a:round/>
            <a:headEnd type="none" w="med" len="med"/>
            <a:tailEnd type="triangle"/>
          </a:ln>
          <a:effectLst/>
        </p:spPr>
      </p:cxnSp>
      <p:cxnSp>
        <p:nvCxnSpPr>
          <p:cNvPr id="25" name="Straight Connector 24"/>
          <p:cNvCxnSpPr/>
          <p:nvPr/>
        </p:nvCxnSpPr>
        <p:spPr bwMode="auto">
          <a:xfrm>
            <a:off x="609600" y="6705600"/>
            <a:ext cx="3124200" cy="0"/>
          </a:xfrm>
          <a:prstGeom prst="line">
            <a:avLst/>
          </a:prstGeom>
          <a:blipFill dpi="0" rotWithShape="0">
            <a:blip r:embed="rId3"/>
            <a:srcRect/>
            <a:tile tx="0" ty="0" sx="100000" sy="100000" flip="none" algn="tl"/>
          </a:blipFill>
          <a:ln w="25400" cap="flat" cmpd="sng" algn="ctr">
            <a:solidFill>
              <a:srgbClr val="00B0F0"/>
            </a:solidFill>
            <a:prstDash val="solid"/>
            <a:round/>
            <a:headEnd type="none" w="med" len="med"/>
            <a:tailEnd type="none" w="med" len="med"/>
          </a:ln>
          <a:effectLst/>
        </p:spPr>
      </p:cxnSp>
      <p:cxnSp>
        <p:nvCxnSpPr>
          <p:cNvPr id="26" name="Straight Connector 25"/>
          <p:cNvCxnSpPr/>
          <p:nvPr/>
        </p:nvCxnSpPr>
        <p:spPr bwMode="auto">
          <a:xfrm>
            <a:off x="3733800" y="6477000"/>
            <a:ext cx="0" cy="228600"/>
          </a:xfrm>
          <a:prstGeom prst="line">
            <a:avLst/>
          </a:prstGeom>
          <a:blipFill dpi="0" rotWithShape="0">
            <a:blip r:embed="rId3"/>
            <a:srcRect/>
            <a:tile tx="0" ty="0" sx="100000" sy="100000" flip="none" algn="tl"/>
          </a:blipFill>
          <a:ln w="25400" cap="flat" cmpd="sng" algn="ctr">
            <a:solidFill>
              <a:srgbClr val="00B0F0"/>
            </a:solidFill>
            <a:prstDash val="solid"/>
            <a:round/>
            <a:headEnd type="none" w="med" len="med"/>
            <a:tailEnd type="none" w="med" len="med"/>
          </a:ln>
          <a:effectLst/>
        </p:spPr>
      </p:cxnSp>
      <p:graphicFrame>
        <p:nvGraphicFramePr>
          <p:cNvPr id="28" name="Table 27"/>
          <p:cNvGraphicFramePr>
            <a:graphicFrameLocks noGrp="1"/>
          </p:cNvGraphicFramePr>
          <p:nvPr>
            <p:extLst>
              <p:ext uri="{D42A27DB-BD31-4B8C-83A1-F6EECF244321}">
                <p14:modId xmlns:p14="http://schemas.microsoft.com/office/powerpoint/2010/main" val="101053913"/>
              </p:ext>
            </p:extLst>
          </p:nvPr>
        </p:nvGraphicFramePr>
        <p:xfrm>
          <a:off x="3427202" y="5791200"/>
          <a:ext cx="1297198" cy="662072"/>
        </p:xfrm>
        <a:graphic>
          <a:graphicData uri="http://schemas.openxmlformats.org/drawingml/2006/table">
            <a:tbl>
              <a:tblPr/>
              <a:tblGrid>
                <a:gridCol w="718158"/>
                <a:gridCol w="579040"/>
              </a:tblGrid>
              <a:tr h="329874">
                <a:tc gridSpan="2">
                  <a:txBody>
                    <a:bodyPr/>
                    <a:lstStyle/>
                    <a:p>
                      <a:pPr algn="l" fontAlgn="b"/>
                      <a:r>
                        <a:rPr lang="en-US" sz="2100" b="1" i="0" u="none" strike="noStrike" baseline="0" dirty="0" err="1" smtClean="0">
                          <a:solidFill>
                            <a:srgbClr val="000000"/>
                          </a:solidFill>
                          <a:effectLst/>
                          <a:latin typeface="Times New Roman" charset="0"/>
                        </a:rPr>
                        <a:t>Works_on</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r h="329874">
                <a:tc>
                  <a:txBody>
                    <a:bodyPr/>
                    <a:lstStyle/>
                    <a:p>
                      <a:pPr algn="ctr" fontAlgn="b"/>
                      <a:r>
                        <a:rPr lang="en-US" sz="2100" b="0" i="0" u="sng" strike="noStrike" dirty="0" smtClean="0">
                          <a:solidFill>
                            <a:srgbClr val="000000"/>
                          </a:solidFill>
                          <a:effectLst/>
                          <a:latin typeface="Times New Roman" charset="0"/>
                        </a:rPr>
                        <a:t>E</a:t>
                      </a:r>
                      <a:r>
                        <a:rPr lang="uk-UA" sz="2100" b="0" i="0" u="sng" strike="noStrike" dirty="0" smtClean="0">
                          <a:solidFill>
                            <a:srgbClr val="000000"/>
                          </a:solidFill>
                          <a:effectLst/>
                          <a:latin typeface="Times New Roman" charset="0"/>
                        </a:rPr>
                        <a:t>#</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smtClean="0">
                          <a:solidFill>
                            <a:srgbClr val="000000"/>
                          </a:solidFill>
                          <a:effectLst/>
                          <a:latin typeface="Times New Roman" charset="0"/>
                        </a:rPr>
                        <a:t>P#</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cxnSp>
        <p:nvCxnSpPr>
          <p:cNvPr id="29" name="Straight Connector 28"/>
          <p:cNvCxnSpPr/>
          <p:nvPr/>
        </p:nvCxnSpPr>
        <p:spPr bwMode="auto">
          <a:xfrm>
            <a:off x="4419600" y="6477000"/>
            <a:ext cx="0" cy="228600"/>
          </a:xfrm>
          <a:prstGeom prst="line">
            <a:avLst/>
          </a:prstGeom>
          <a:blipFill dpi="0" rotWithShape="0">
            <a:blip r:embed="rId3"/>
            <a:srcRect/>
            <a:tile tx="0" ty="0" sx="100000" sy="100000" flip="none" algn="tl"/>
          </a:blipFill>
          <a:ln w="25400" cap="flat" cmpd="sng" algn="ctr">
            <a:solidFill>
              <a:srgbClr val="00B0F0"/>
            </a:solidFill>
            <a:prstDash val="solid"/>
            <a:round/>
            <a:headEnd type="none" w="med" len="med"/>
            <a:tailEnd type="none" w="med" len="med"/>
          </a:ln>
          <a:effectLst/>
        </p:spPr>
      </p:cxnSp>
      <p:cxnSp>
        <p:nvCxnSpPr>
          <p:cNvPr id="31" name="Straight Connector 30"/>
          <p:cNvCxnSpPr/>
          <p:nvPr/>
        </p:nvCxnSpPr>
        <p:spPr bwMode="auto">
          <a:xfrm>
            <a:off x="4419600" y="6705600"/>
            <a:ext cx="2133600" cy="0"/>
          </a:xfrm>
          <a:prstGeom prst="line">
            <a:avLst/>
          </a:prstGeom>
          <a:blipFill dpi="0" rotWithShape="0">
            <a:blip r:embed="rId3"/>
            <a:srcRect/>
            <a:tile tx="0" ty="0" sx="100000" sy="100000" flip="none" algn="tl"/>
          </a:blipFill>
          <a:ln w="25400" cap="flat" cmpd="sng" algn="ctr">
            <a:solidFill>
              <a:srgbClr val="00B0F0"/>
            </a:solidFill>
            <a:prstDash val="solid"/>
            <a:round/>
            <a:headEnd type="none" w="med" len="med"/>
            <a:tailEnd type="none" w="med" len="med"/>
          </a:ln>
          <a:effectLst/>
        </p:spPr>
      </p:cxnSp>
      <p:cxnSp>
        <p:nvCxnSpPr>
          <p:cNvPr id="33" name="Straight Arrow Connector 32"/>
          <p:cNvCxnSpPr/>
          <p:nvPr/>
        </p:nvCxnSpPr>
        <p:spPr bwMode="auto">
          <a:xfrm flipV="1">
            <a:off x="6553200" y="6477000"/>
            <a:ext cx="0" cy="246908"/>
          </a:xfrm>
          <a:prstGeom prst="straightConnector1">
            <a:avLst/>
          </a:prstGeom>
          <a:blipFill dpi="0" rotWithShape="0">
            <a:blip r:embed="rId3"/>
            <a:srcRect/>
            <a:tile tx="0" ty="0" sx="100000" sy="100000" flip="none" algn="tl"/>
          </a:blipFill>
          <a:ln w="25400" cap="flat" cmpd="sng" algn="ctr">
            <a:solidFill>
              <a:srgbClr val="00B0F0"/>
            </a:solidFill>
            <a:prstDash val="solid"/>
            <a:round/>
            <a:headEnd type="none" w="med" len="med"/>
            <a:tailEnd type="triangle"/>
          </a:ln>
          <a:effectLst/>
        </p:spPr>
      </p:cxnSp>
      <p:sp>
        <p:nvSpPr>
          <p:cNvPr id="11" name="Slide Number Placeholder 10"/>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17</a:t>
            </a:fld>
            <a:endParaRPr lang="en-CA" altLang="zh-CN" sz="2000" b="0" dirty="0"/>
          </a:p>
        </p:txBody>
      </p:sp>
      <p:graphicFrame>
        <p:nvGraphicFramePr>
          <p:cNvPr id="3" name="Table 2"/>
          <p:cNvGraphicFramePr>
            <a:graphicFrameLocks noGrp="1"/>
          </p:cNvGraphicFramePr>
          <p:nvPr>
            <p:extLst>
              <p:ext uri="{D42A27DB-BD31-4B8C-83A1-F6EECF244321}">
                <p14:modId xmlns:p14="http://schemas.microsoft.com/office/powerpoint/2010/main" val="887476296"/>
              </p:ext>
            </p:extLst>
          </p:nvPr>
        </p:nvGraphicFramePr>
        <p:xfrm>
          <a:off x="4724399" y="5786735"/>
          <a:ext cx="990600" cy="662072"/>
        </p:xfrm>
        <a:graphic>
          <a:graphicData uri="http://schemas.openxmlformats.org/drawingml/2006/table">
            <a:tbl>
              <a:tblPr/>
              <a:tblGrid>
                <a:gridCol w="990600"/>
              </a:tblGrid>
              <a:tr h="329874">
                <a:tc>
                  <a:txBody>
                    <a:bodyPr/>
                    <a:lstStyle/>
                    <a:p>
                      <a:pPr algn="l" fontAlgn="b"/>
                      <a:r>
                        <a:rPr lang="sk-SK" sz="2100" b="1" i="0" u="none" strike="noStrike" dirty="0" smtClean="0">
                          <a:solidFill>
                            <a:srgbClr val="000000"/>
                          </a:solidFill>
                          <a:effectLst/>
                          <a:latin typeface="Times New Roman" charset="0"/>
                        </a:rPr>
                        <a:t> </a:t>
                      </a:r>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none" strike="noStrike" dirty="0" smtClean="0">
                          <a:solidFill>
                            <a:srgbClr val="000000"/>
                          </a:solidFill>
                          <a:effectLst/>
                          <a:latin typeface="Times New Roman" charset="0"/>
                        </a:rPr>
                        <a:t>HOURS</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Tree>
    <p:extLst>
      <p:ext uri="{BB962C8B-B14F-4D97-AF65-F5344CB8AC3E}">
        <p14:creationId xmlns:p14="http://schemas.microsoft.com/office/powerpoint/2010/main" val="21190387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12700"/>
            <a:ext cx="9144000" cy="825500"/>
          </a:xfrm>
        </p:spPr>
        <p:txBody>
          <a:bodyPr/>
          <a:lstStyle/>
          <a:p>
            <a:r>
              <a:rPr lang="en-US" altLang="en-US" dirty="0" smtClean="0">
                <a:latin typeface="Verdana" charset="0"/>
                <a:ea typeface="MS PGothic" charset="-128"/>
              </a:rPr>
              <a:t>Binary M:N Relationship Example</a:t>
            </a:r>
            <a:endParaRPr lang="en-US" altLang="en-US" sz="4400" i="1" dirty="0">
              <a:latin typeface="Verdana" charset="0"/>
              <a:ea typeface="MS PGothic" charset="-128"/>
            </a:endParaRPr>
          </a:p>
        </p:txBody>
      </p:sp>
      <p:pic>
        <p:nvPicPr>
          <p:cNvPr id="15363" name="Picture 2" descr="fig09_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143000"/>
            <a:ext cx="6400800" cy="5670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52400" y="2057400"/>
            <a:ext cx="4572000" cy="430887"/>
          </a:xfrm>
          <a:prstGeom prst="rect">
            <a:avLst/>
          </a:prstGeom>
        </p:spPr>
        <p:txBody>
          <a:bodyPr>
            <a:spAutoFit/>
          </a:bodyPr>
          <a:lstStyle/>
          <a:p>
            <a:pPr eaLnBrk="1" hangingPunct="1"/>
            <a:r>
              <a:rPr lang="en-US" altLang="en-US" sz="2200" dirty="0" smtClean="0">
                <a:ea typeface="MS PGothic" charset="-128"/>
              </a:rPr>
              <a:t>.</a:t>
            </a:r>
            <a:endParaRPr lang="en-US" altLang="en-US" sz="2200" dirty="0">
              <a:ea typeface="MS PGothic" charset="-128"/>
            </a:endParaRPr>
          </a:p>
        </p:txBody>
      </p:sp>
      <p:sp>
        <p:nvSpPr>
          <p:cNvPr id="4" name="Slide Number Placeholder 3"/>
          <p:cNvSpPr>
            <a:spLocks noGrp="1"/>
          </p:cNvSpPr>
          <p:nvPr>
            <p:ph type="sldNum" sz="quarter" idx="10"/>
          </p:nvPr>
        </p:nvSpPr>
        <p:spPr/>
        <p:txBody>
          <a:bodyPr/>
          <a:lstStyle/>
          <a:p>
            <a:pPr>
              <a:defRPr/>
            </a:pPr>
            <a:fld id="{FB434464-7AAA-FD4D-BA48-F9318BD2A42F}" type="slidenum">
              <a:rPr lang="en-US" altLang="en-US" smtClean="0"/>
              <a:pPr>
                <a:defRPr/>
              </a:pPr>
              <a:t>18</a:t>
            </a:fld>
            <a:endParaRPr lang="en-CA" altLang="zh-CN" dirty="0"/>
          </a:p>
        </p:txBody>
      </p:sp>
      <p:graphicFrame>
        <p:nvGraphicFramePr>
          <p:cNvPr id="7" name="Table 6"/>
          <p:cNvGraphicFramePr>
            <a:graphicFrameLocks noGrp="1"/>
          </p:cNvGraphicFramePr>
          <p:nvPr>
            <p:extLst>
              <p:ext uri="{D42A27DB-BD31-4B8C-83A1-F6EECF244321}">
                <p14:modId xmlns:p14="http://schemas.microsoft.com/office/powerpoint/2010/main" val="1934529931"/>
              </p:ext>
            </p:extLst>
          </p:nvPr>
        </p:nvGraphicFramePr>
        <p:xfrm>
          <a:off x="169985" y="2090305"/>
          <a:ext cx="2897398" cy="662072"/>
        </p:xfrm>
        <a:graphic>
          <a:graphicData uri="http://schemas.openxmlformats.org/drawingml/2006/table">
            <a:tbl>
              <a:tblPr/>
              <a:tblGrid>
                <a:gridCol w="718158"/>
                <a:gridCol w="1089620"/>
                <a:gridCol w="1089620"/>
              </a:tblGrid>
              <a:tr h="329874">
                <a:tc gridSpan="2">
                  <a:txBody>
                    <a:bodyPr/>
                    <a:lstStyle/>
                    <a:p>
                      <a:pPr algn="l" fontAlgn="b"/>
                      <a:r>
                        <a:rPr lang="en-US" sz="2100" b="1" i="0" u="none" strike="noStrike" baseline="0" dirty="0" smtClean="0">
                          <a:solidFill>
                            <a:srgbClr val="000000"/>
                          </a:solidFill>
                          <a:effectLst/>
                          <a:latin typeface="Times New Roman" charset="0"/>
                        </a:rPr>
                        <a:t>  Employee</a:t>
                      </a: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r>
                        <a:rPr lang="sk-SK" sz="2100" b="1" i="0" u="none" strike="noStrike" dirty="0" smtClean="0">
                          <a:solidFill>
                            <a:srgbClr val="000000"/>
                          </a:solidFill>
                          <a:effectLst/>
                          <a:latin typeface="Times New Roman" charset="0"/>
                        </a:rPr>
                        <a:t> </a:t>
                      </a:r>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err="1" smtClean="0">
                          <a:solidFill>
                            <a:srgbClr val="000000"/>
                          </a:solidFill>
                          <a:effectLst/>
                          <a:latin typeface="Times New Roman" charset="0"/>
                        </a:rPr>
                        <a:t>Ssn</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err="1" smtClean="0">
                          <a:solidFill>
                            <a:srgbClr val="000000"/>
                          </a:solidFill>
                          <a:effectLst/>
                          <a:latin typeface="Times New Roman" charset="0"/>
                        </a:rPr>
                        <a:t>Fname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none" strike="noStrike" dirty="0" smtClean="0">
                          <a:solidFill>
                            <a:srgbClr val="000000"/>
                          </a:solidFill>
                          <a:effectLst/>
                          <a:latin typeface="Times New Roman" charset="0"/>
                        </a:rPr>
                        <a:t>…</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23241574"/>
              </p:ext>
            </p:extLst>
          </p:nvPr>
        </p:nvGraphicFramePr>
        <p:xfrm>
          <a:off x="6023237" y="1186712"/>
          <a:ext cx="1807778" cy="662072"/>
        </p:xfrm>
        <a:graphic>
          <a:graphicData uri="http://schemas.openxmlformats.org/drawingml/2006/table">
            <a:tbl>
              <a:tblPr/>
              <a:tblGrid>
                <a:gridCol w="637189"/>
                <a:gridCol w="1170589"/>
              </a:tblGrid>
              <a:tr h="329874">
                <a:tc gridSpan="2">
                  <a:txBody>
                    <a:bodyPr/>
                    <a:lstStyle/>
                    <a:p>
                      <a:pPr algn="l" fontAlgn="b"/>
                      <a:r>
                        <a:rPr lang="en-US" sz="2100" b="1" i="0" u="none" strike="noStrike" dirty="0" smtClean="0">
                          <a:solidFill>
                            <a:srgbClr val="000000"/>
                          </a:solidFill>
                          <a:effectLst/>
                          <a:latin typeface="Times New Roman" charset="0"/>
                        </a:rPr>
                        <a:t> Department</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r h="329874">
                <a:tc>
                  <a:txBody>
                    <a:bodyPr/>
                    <a:lstStyle/>
                    <a:p>
                      <a:pPr algn="ctr" fontAlgn="b"/>
                      <a:r>
                        <a:rPr lang="en-US" sz="2100" b="0" i="0" u="sng" strike="noStrike" dirty="0" smtClean="0">
                          <a:solidFill>
                            <a:srgbClr val="000000"/>
                          </a:solidFill>
                          <a:effectLst/>
                          <a:latin typeface="Times New Roman" charset="0"/>
                        </a:rPr>
                        <a:t>D#</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smtClean="0">
                          <a:solidFill>
                            <a:srgbClr val="000000"/>
                          </a:solidFill>
                          <a:effectLst/>
                          <a:latin typeface="Times New Roman" charset="0"/>
                        </a:rPr>
                        <a:t>Name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56835678"/>
              </p:ext>
            </p:extLst>
          </p:nvPr>
        </p:nvGraphicFramePr>
        <p:xfrm>
          <a:off x="5905499" y="5334000"/>
          <a:ext cx="2286001" cy="662072"/>
        </p:xfrm>
        <a:graphic>
          <a:graphicData uri="http://schemas.openxmlformats.org/drawingml/2006/table">
            <a:tbl>
              <a:tblPr/>
              <a:tblGrid>
                <a:gridCol w="428626"/>
                <a:gridCol w="714375"/>
                <a:gridCol w="1143000"/>
              </a:tblGrid>
              <a:tr h="329874">
                <a:tc gridSpan="2">
                  <a:txBody>
                    <a:bodyPr/>
                    <a:lstStyle/>
                    <a:p>
                      <a:pPr algn="l" fontAlgn="b"/>
                      <a:r>
                        <a:rPr lang="en-US" sz="2100" b="1" i="0" u="none" strike="noStrike" dirty="0" smtClean="0">
                          <a:solidFill>
                            <a:srgbClr val="000000"/>
                          </a:solidFill>
                          <a:effectLst/>
                          <a:latin typeface="Times New Roman" charset="0"/>
                        </a:rPr>
                        <a:t> Project</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P#</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smtClean="0">
                          <a:solidFill>
                            <a:srgbClr val="000000"/>
                          </a:solidFill>
                          <a:effectLst/>
                          <a:latin typeface="Times New Roman" charset="0"/>
                        </a:rPr>
                        <a:t>Name</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smtClean="0">
                          <a:solidFill>
                            <a:srgbClr val="000000"/>
                          </a:solidFill>
                          <a:effectLst/>
                          <a:latin typeface="Times New Roman" charset="0"/>
                        </a:rPr>
                        <a:t>Location</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
        <p:nvSpPr>
          <p:cNvPr id="10" name="Diamond 9"/>
          <p:cNvSpPr/>
          <p:nvPr/>
        </p:nvSpPr>
        <p:spPr bwMode="auto">
          <a:xfrm>
            <a:off x="4648200" y="3886200"/>
            <a:ext cx="1375037" cy="838200"/>
          </a:xfrm>
          <a:prstGeom prst="diamond">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119276679"/>
              </p:ext>
            </p:extLst>
          </p:nvPr>
        </p:nvGraphicFramePr>
        <p:xfrm>
          <a:off x="169985" y="5301825"/>
          <a:ext cx="2897398" cy="662072"/>
        </p:xfrm>
        <a:graphic>
          <a:graphicData uri="http://schemas.openxmlformats.org/drawingml/2006/table">
            <a:tbl>
              <a:tblPr/>
              <a:tblGrid>
                <a:gridCol w="718158"/>
                <a:gridCol w="1089620"/>
                <a:gridCol w="1089620"/>
              </a:tblGrid>
              <a:tr h="329874">
                <a:tc gridSpan="2">
                  <a:txBody>
                    <a:bodyPr/>
                    <a:lstStyle/>
                    <a:p>
                      <a:pPr algn="l" fontAlgn="b"/>
                      <a:r>
                        <a:rPr lang="en-US" sz="2100" b="1" i="0" u="none" strike="noStrike" baseline="0" dirty="0" smtClean="0">
                          <a:solidFill>
                            <a:srgbClr val="000000"/>
                          </a:solidFill>
                          <a:effectLst/>
                          <a:latin typeface="Times New Roman" charset="0"/>
                        </a:rPr>
                        <a:t>  </a:t>
                      </a:r>
                      <a:r>
                        <a:rPr lang="en-US" sz="2100" b="1" i="0" u="none" strike="noStrike" baseline="0" dirty="0" err="1" smtClean="0">
                          <a:solidFill>
                            <a:srgbClr val="000000"/>
                          </a:solidFill>
                          <a:effectLst/>
                          <a:latin typeface="Times New Roman" charset="0"/>
                        </a:rPr>
                        <a:t>Works_On</a:t>
                      </a:r>
                      <a:endParaRPr lang="en-US" sz="2100" b="1" i="0" u="none" strike="noStrike" baseline="0" dirty="0" smtClean="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r>
                        <a:rPr lang="sk-SK" sz="2100" b="1" i="0" u="none" strike="noStrike" dirty="0" smtClean="0">
                          <a:solidFill>
                            <a:srgbClr val="000000"/>
                          </a:solidFill>
                          <a:effectLst/>
                          <a:latin typeface="Times New Roman" charset="0"/>
                        </a:rPr>
                        <a:t> </a:t>
                      </a:r>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err="1" smtClean="0">
                          <a:solidFill>
                            <a:srgbClr val="000000"/>
                          </a:solidFill>
                          <a:effectLst/>
                          <a:latin typeface="Times New Roman" charset="0"/>
                        </a:rPr>
                        <a:t>Ssn</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smtClean="0">
                          <a:solidFill>
                            <a:srgbClr val="000000"/>
                          </a:solidFill>
                          <a:effectLst/>
                          <a:latin typeface="Times New Roman" charset="0"/>
                        </a:rPr>
                        <a:t>P#</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smtClean="0">
                          <a:solidFill>
                            <a:srgbClr val="000000"/>
                          </a:solidFill>
                          <a:effectLst/>
                          <a:latin typeface="Times New Roman" charset="0"/>
                        </a:rPr>
                        <a:t>Hours</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cxnSp>
        <p:nvCxnSpPr>
          <p:cNvPr id="5" name="Straight Arrow Connector 4"/>
          <p:cNvCxnSpPr/>
          <p:nvPr/>
        </p:nvCxnSpPr>
        <p:spPr bwMode="auto">
          <a:xfrm flipV="1">
            <a:off x="457200" y="2752377"/>
            <a:ext cx="0" cy="2886423"/>
          </a:xfrm>
          <a:prstGeom prst="straightConnector1">
            <a:avLst/>
          </a:prstGeom>
          <a:blipFill dpi="0" rotWithShape="0">
            <a:blip r:embed="rId4"/>
            <a:srcRect/>
            <a:tile tx="0" ty="0" sx="100000" sy="100000" flip="none" algn="tl"/>
          </a:blipFill>
          <a:ln w="25400" cap="flat" cmpd="sng" algn="ctr">
            <a:solidFill>
              <a:srgbClr val="00B0F0"/>
            </a:solidFill>
            <a:prstDash val="solid"/>
            <a:round/>
            <a:headEnd type="none" w="med" len="med"/>
            <a:tailEnd type="triangle" w="med" len="med"/>
          </a:ln>
          <a:effectLst/>
        </p:spPr>
      </p:cxnSp>
      <p:cxnSp>
        <p:nvCxnSpPr>
          <p:cNvPr id="21" name="Straight Arrow Connector 20"/>
          <p:cNvCxnSpPr/>
          <p:nvPr/>
        </p:nvCxnSpPr>
        <p:spPr bwMode="auto">
          <a:xfrm flipV="1">
            <a:off x="6172200" y="6019800"/>
            <a:ext cx="0" cy="246908"/>
          </a:xfrm>
          <a:prstGeom prst="straightConnector1">
            <a:avLst/>
          </a:prstGeom>
          <a:blipFill dpi="0" rotWithShape="0">
            <a:blip r:embed="rId4"/>
            <a:srcRect/>
            <a:tile tx="0" ty="0" sx="100000" sy="100000" flip="none" algn="tl"/>
          </a:blipFill>
          <a:ln w="25400" cap="flat" cmpd="sng" algn="ctr">
            <a:solidFill>
              <a:srgbClr val="00B0F0"/>
            </a:solidFill>
            <a:prstDash val="solid"/>
            <a:round/>
            <a:headEnd type="none" w="med" len="med"/>
            <a:tailEnd type="triangle"/>
          </a:ln>
          <a:effectLst/>
        </p:spPr>
      </p:cxnSp>
      <p:cxnSp>
        <p:nvCxnSpPr>
          <p:cNvPr id="22" name="Straight Connector 21"/>
          <p:cNvCxnSpPr/>
          <p:nvPr/>
        </p:nvCxnSpPr>
        <p:spPr bwMode="auto">
          <a:xfrm>
            <a:off x="1447800" y="6266708"/>
            <a:ext cx="4724400" cy="0"/>
          </a:xfrm>
          <a:prstGeom prst="line">
            <a:avLst/>
          </a:prstGeom>
          <a:blipFill dpi="0" rotWithShape="0">
            <a:blip r:embed="rId4"/>
            <a:srcRect/>
            <a:tile tx="0" ty="0" sx="100000" sy="100000" flip="none" algn="tl"/>
          </a:blipFill>
          <a:ln w="25400" cap="flat" cmpd="sng" algn="ctr">
            <a:solidFill>
              <a:srgbClr val="00B0F0"/>
            </a:solidFill>
            <a:prstDash val="solid"/>
            <a:round/>
            <a:headEnd type="none" w="med" len="med"/>
            <a:tailEnd type="none" w="med" len="med"/>
          </a:ln>
          <a:effectLst/>
        </p:spPr>
      </p:cxnSp>
      <p:cxnSp>
        <p:nvCxnSpPr>
          <p:cNvPr id="23" name="Straight Connector 22"/>
          <p:cNvCxnSpPr/>
          <p:nvPr/>
        </p:nvCxnSpPr>
        <p:spPr bwMode="auto">
          <a:xfrm>
            <a:off x="1447800" y="6038108"/>
            <a:ext cx="0" cy="228600"/>
          </a:xfrm>
          <a:prstGeom prst="line">
            <a:avLst/>
          </a:prstGeom>
          <a:blipFill dpi="0" rotWithShape="0">
            <a:blip r:embed="rId4"/>
            <a:srcRect/>
            <a:tile tx="0" ty="0" sx="100000" sy="100000" flip="none" algn="tl"/>
          </a:blipFill>
          <a:ln w="25400" cap="flat" cmpd="sng" algn="ctr">
            <a:solidFill>
              <a:srgbClr val="00B0F0"/>
            </a:solidFill>
            <a:prstDash val="solid"/>
            <a:round/>
            <a:headEnd type="none" w="med" len="med"/>
            <a:tailEnd type="none" w="med" len="med"/>
          </a:ln>
          <a:effectLst/>
        </p:spPr>
      </p:cxnSp>
    </p:spTree>
    <p:extLst>
      <p:ext uri="{BB962C8B-B14F-4D97-AF65-F5344CB8AC3E}">
        <p14:creationId xmlns:p14="http://schemas.microsoft.com/office/powerpoint/2010/main" val="6770734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type="body" idx="1"/>
          </p:nvPr>
        </p:nvSpPr>
        <p:spPr>
          <a:xfrm>
            <a:off x="323850" y="990600"/>
            <a:ext cx="8562975" cy="3352800"/>
          </a:xfrm>
        </p:spPr>
        <p:txBody>
          <a:bodyPr/>
          <a:lstStyle/>
          <a:p>
            <a:pPr marL="0" indent="0" eaLnBrk="1" hangingPunct="1">
              <a:lnSpc>
                <a:spcPct val="90000"/>
              </a:lnSpc>
              <a:buNone/>
            </a:pPr>
            <a:r>
              <a:rPr lang="en-US" altLang="en-US" dirty="0">
                <a:ea typeface="MS PGothic" charset="-128"/>
              </a:rPr>
              <a:t>Step 6: Mapping of Multivalued attributes.</a:t>
            </a:r>
          </a:p>
          <a:p>
            <a:pPr lvl="1" eaLnBrk="1" hangingPunct="1">
              <a:lnSpc>
                <a:spcPct val="90000"/>
              </a:lnSpc>
            </a:pPr>
            <a:r>
              <a:rPr lang="en-US" altLang="en-US" sz="2400" dirty="0">
                <a:ea typeface="MS PGothic" charset="-128"/>
              </a:rPr>
              <a:t>For each multivalued attribute </a:t>
            </a:r>
            <a:r>
              <a:rPr lang="en-US" altLang="en-US" sz="2400" dirty="0">
                <a:solidFill>
                  <a:schemeClr val="tx2">
                    <a:lumMod val="75000"/>
                  </a:schemeClr>
                </a:solidFill>
                <a:ea typeface="MS PGothic" charset="-128"/>
              </a:rPr>
              <a:t>A</a:t>
            </a:r>
            <a:r>
              <a:rPr lang="en-US" altLang="en-US" sz="2400" dirty="0">
                <a:ea typeface="MS PGothic" charset="-128"/>
              </a:rPr>
              <a:t>, create a new relation </a:t>
            </a:r>
            <a:r>
              <a:rPr lang="en-US" altLang="en-US" sz="2400" dirty="0">
                <a:solidFill>
                  <a:schemeClr val="tx2">
                    <a:lumMod val="75000"/>
                  </a:schemeClr>
                </a:solidFill>
                <a:ea typeface="MS PGothic" charset="-128"/>
              </a:rPr>
              <a:t>R</a:t>
            </a:r>
            <a:r>
              <a:rPr lang="en-US" altLang="en-US" sz="2400" dirty="0">
                <a:ea typeface="MS PGothic" charset="-128"/>
              </a:rPr>
              <a:t>. </a:t>
            </a:r>
          </a:p>
          <a:p>
            <a:pPr lvl="1" eaLnBrk="1" hangingPunct="1">
              <a:lnSpc>
                <a:spcPct val="90000"/>
              </a:lnSpc>
            </a:pPr>
            <a:r>
              <a:rPr lang="en-US" altLang="en-US" sz="2400" dirty="0">
                <a:ea typeface="MS PGothic" charset="-128"/>
              </a:rPr>
              <a:t>This relation </a:t>
            </a:r>
            <a:r>
              <a:rPr lang="en-US" altLang="en-US" sz="2400" dirty="0">
                <a:solidFill>
                  <a:schemeClr val="tx2">
                    <a:lumMod val="75000"/>
                  </a:schemeClr>
                </a:solidFill>
                <a:ea typeface="MS PGothic" charset="-128"/>
              </a:rPr>
              <a:t>R</a:t>
            </a:r>
            <a:r>
              <a:rPr lang="en-US" altLang="en-US" sz="2400" dirty="0">
                <a:ea typeface="MS PGothic" charset="-128"/>
              </a:rPr>
              <a:t> will include an attribute corresponding to </a:t>
            </a:r>
            <a:r>
              <a:rPr lang="en-US" altLang="en-US" sz="2400" dirty="0">
                <a:solidFill>
                  <a:srgbClr val="002060"/>
                </a:solidFill>
                <a:ea typeface="MS PGothic" charset="-128"/>
              </a:rPr>
              <a:t>A</a:t>
            </a:r>
            <a:r>
              <a:rPr lang="en-US" altLang="en-US" sz="2400" dirty="0">
                <a:ea typeface="MS PGothic" charset="-128"/>
              </a:rPr>
              <a:t>, plus the primary key attribute </a:t>
            </a:r>
            <a:r>
              <a:rPr lang="en-US" altLang="en-US" sz="2400" dirty="0">
                <a:solidFill>
                  <a:schemeClr val="tx2">
                    <a:lumMod val="75000"/>
                  </a:schemeClr>
                </a:solidFill>
                <a:ea typeface="MS PGothic" charset="-128"/>
              </a:rPr>
              <a:t>K</a:t>
            </a:r>
            <a:r>
              <a:rPr lang="en-US" altLang="en-US" sz="2400" dirty="0">
                <a:ea typeface="MS PGothic" charset="-128"/>
              </a:rPr>
              <a:t>-as a foreign key in </a:t>
            </a:r>
            <a:r>
              <a:rPr lang="en-US" altLang="en-US" sz="2400" dirty="0">
                <a:solidFill>
                  <a:schemeClr val="tx2">
                    <a:lumMod val="75000"/>
                  </a:schemeClr>
                </a:solidFill>
                <a:ea typeface="MS PGothic" charset="-128"/>
              </a:rPr>
              <a:t>R</a:t>
            </a:r>
            <a:r>
              <a:rPr lang="en-US" altLang="en-US" sz="2400" dirty="0">
                <a:ea typeface="MS PGothic" charset="-128"/>
              </a:rPr>
              <a:t>-of the relation that represents the entity </a:t>
            </a:r>
            <a:r>
              <a:rPr lang="en-US" altLang="en-US" sz="2400" dirty="0" smtClean="0">
                <a:ea typeface="MS PGothic" charset="-128"/>
              </a:rPr>
              <a:t>set </a:t>
            </a:r>
            <a:r>
              <a:rPr lang="en-US" altLang="en-US" sz="2400" dirty="0">
                <a:ea typeface="MS PGothic" charset="-128"/>
              </a:rPr>
              <a:t>of relationship </a:t>
            </a:r>
            <a:r>
              <a:rPr lang="en-US" altLang="en-US" sz="2400" dirty="0" smtClean="0">
                <a:ea typeface="MS PGothic" charset="-128"/>
              </a:rPr>
              <a:t>set </a:t>
            </a:r>
            <a:r>
              <a:rPr lang="en-US" altLang="en-US" sz="2400" dirty="0">
                <a:ea typeface="MS PGothic" charset="-128"/>
              </a:rPr>
              <a:t>that has </a:t>
            </a:r>
            <a:r>
              <a:rPr lang="en-US" altLang="en-US" sz="2400" dirty="0">
                <a:solidFill>
                  <a:schemeClr val="tx2">
                    <a:lumMod val="75000"/>
                  </a:schemeClr>
                </a:solidFill>
                <a:ea typeface="MS PGothic" charset="-128"/>
              </a:rPr>
              <a:t>A</a:t>
            </a:r>
            <a:r>
              <a:rPr lang="en-US" altLang="en-US" sz="2400" dirty="0">
                <a:ea typeface="MS PGothic" charset="-128"/>
              </a:rPr>
              <a:t> as an attribute. </a:t>
            </a:r>
          </a:p>
          <a:p>
            <a:pPr lvl="1" eaLnBrk="1" hangingPunct="1">
              <a:lnSpc>
                <a:spcPct val="90000"/>
              </a:lnSpc>
            </a:pPr>
            <a:r>
              <a:rPr lang="en-US" altLang="en-US" sz="2400" dirty="0">
                <a:ea typeface="MS PGothic" charset="-128"/>
              </a:rPr>
              <a:t>The primary key of </a:t>
            </a:r>
            <a:r>
              <a:rPr lang="en-US" altLang="en-US" sz="2400" dirty="0">
                <a:solidFill>
                  <a:schemeClr val="tx2">
                    <a:lumMod val="75000"/>
                  </a:schemeClr>
                </a:solidFill>
                <a:ea typeface="MS PGothic" charset="-128"/>
              </a:rPr>
              <a:t>R</a:t>
            </a:r>
            <a:r>
              <a:rPr lang="en-US" altLang="en-US" sz="2400" dirty="0">
                <a:ea typeface="MS PGothic" charset="-128"/>
              </a:rPr>
              <a:t> is the combination of </a:t>
            </a:r>
            <a:r>
              <a:rPr lang="en-US" altLang="en-US" sz="2400" dirty="0">
                <a:solidFill>
                  <a:schemeClr val="tx2">
                    <a:lumMod val="75000"/>
                  </a:schemeClr>
                </a:solidFill>
                <a:ea typeface="MS PGothic" charset="-128"/>
              </a:rPr>
              <a:t>A</a:t>
            </a:r>
            <a:r>
              <a:rPr lang="en-US" altLang="en-US" sz="2400" dirty="0">
                <a:ea typeface="MS PGothic" charset="-128"/>
              </a:rPr>
              <a:t> and </a:t>
            </a:r>
            <a:r>
              <a:rPr lang="en-US" altLang="en-US" sz="2400" dirty="0">
                <a:solidFill>
                  <a:schemeClr val="tx2">
                    <a:lumMod val="75000"/>
                  </a:schemeClr>
                </a:solidFill>
                <a:ea typeface="MS PGothic" charset="-128"/>
              </a:rPr>
              <a:t>K</a:t>
            </a:r>
            <a:r>
              <a:rPr lang="en-US" altLang="en-US" sz="2400" dirty="0">
                <a:ea typeface="MS PGothic" charset="-128"/>
              </a:rPr>
              <a:t>. If the multivalued attribute is composite, we include its simple components</a:t>
            </a:r>
            <a:r>
              <a:rPr lang="en-US" altLang="en-US" sz="2400" dirty="0" smtClean="0">
                <a:ea typeface="MS PGothic" charset="-128"/>
              </a:rPr>
              <a:t>.</a:t>
            </a:r>
          </a:p>
          <a:p>
            <a:pPr lvl="1" eaLnBrk="1" hangingPunct="1">
              <a:lnSpc>
                <a:spcPct val="90000"/>
              </a:lnSpc>
            </a:pPr>
            <a:endParaRPr lang="en-US" altLang="en-US" sz="2400" dirty="0">
              <a:ea typeface="MS PGothic" charset="-128"/>
            </a:endParaRPr>
          </a:p>
          <a:p>
            <a:pPr lvl="1" eaLnBrk="1" hangingPunct="1">
              <a:lnSpc>
                <a:spcPct val="90000"/>
              </a:lnSpc>
            </a:pPr>
            <a:endParaRPr lang="en-US" altLang="en-US" sz="2400" dirty="0">
              <a:ea typeface="MS PGothic" charset="-128"/>
            </a:endParaRPr>
          </a:p>
          <a:p>
            <a:pPr lvl="1" eaLnBrk="1" hangingPunct="1">
              <a:lnSpc>
                <a:spcPct val="90000"/>
              </a:lnSpc>
            </a:pPr>
            <a:endParaRPr lang="en-US" altLang="en-US" sz="2400" dirty="0" smtClean="0">
              <a:ea typeface="MS PGothic" charset="-128"/>
            </a:endParaRPr>
          </a:p>
        </p:txBody>
      </p:sp>
      <p:sp>
        <p:nvSpPr>
          <p:cNvPr id="2" name="Title 1"/>
          <p:cNvSpPr>
            <a:spLocks noGrp="1"/>
          </p:cNvSpPr>
          <p:nvPr>
            <p:ph type="title"/>
          </p:nvPr>
        </p:nvSpPr>
        <p:spPr/>
        <p:txBody>
          <a:bodyPr/>
          <a:lstStyle/>
          <a:p>
            <a:r>
              <a:rPr lang="en-US" altLang="en-US" dirty="0" smtClean="0">
                <a:ea typeface="MS PGothic" charset="-128"/>
              </a:rPr>
              <a:t>Multivalued Attribute Mapping</a:t>
            </a:r>
            <a:endParaRPr lang="en-US" dirty="0"/>
          </a:p>
        </p:txBody>
      </p:sp>
      <p:sp>
        <p:nvSpPr>
          <p:cNvPr id="4" name="Oval 11"/>
          <p:cNvSpPr>
            <a:spLocks noChangeArrowheads="1"/>
          </p:cNvSpPr>
          <p:nvPr/>
        </p:nvSpPr>
        <p:spPr bwMode="auto">
          <a:xfrm>
            <a:off x="4724400" y="3962400"/>
            <a:ext cx="1371600" cy="547403"/>
          </a:xfrm>
          <a:prstGeom prst="ellipse">
            <a:avLst/>
          </a:prstGeom>
          <a:noFill/>
          <a:ln w="12700">
            <a:solidFill>
              <a:schemeClr val="tx2"/>
            </a:solidFill>
            <a:round/>
            <a:headEnd/>
            <a:tailEnd/>
          </a:ln>
          <a:effectLst/>
          <a:extLst/>
        </p:spPr>
        <p:txBody>
          <a:bodyPr wrap="none" anchor="ctr"/>
          <a:lstStyle/>
          <a:p>
            <a:endParaRPr lang="en-US">
              <a:solidFill>
                <a:srgbClr val="0070C0"/>
              </a:solidFill>
            </a:endParaRPr>
          </a:p>
        </p:txBody>
      </p:sp>
      <p:sp>
        <p:nvSpPr>
          <p:cNvPr id="5" name="Oval 11"/>
          <p:cNvSpPr>
            <a:spLocks noChangeArrowheads="1"/>
          </p:cNvSpPr>
          <p:nvPr/>
        </p:nvSpPr>
        <p:spPr bwMode="auto">
          <a:xfrm>
            <a:off x="4781576" y="4010615"/>
            <a:ext cx="1248398" cy="461665"/>
          </a:xfrm>
          <a:prstGeom prst="ellipse">
            <a:avLst/>
          </a:prstGeom>
          <a:noFill/>
          <a:ln w="12700">
            <a:solidFill>
              <a:schemeClr val="tx2"/>
            </a:solidFill>
            <a:round/>
            <a:headEnd/>
            <a:tailEnd/>
          </a:ln>
          <a:effectLst/>
          <a:extLst/>
        </p:spPr>
        <p:txBody>
          <a:bodyPr wrap="none" anchor="ctr"/>
          <a:lstStyle/>
          <a:p>
            <a:pPr algn="ctr"/>
            <a:r>
              <a:rPr lang="en-US" dirty="0" smtClean="0">
                <a:solidFill>
                  <a:srgbClr val="0070C0"/>
                </a:solidFill>
              </a:rPr>
              <a:t>Location</a:t>
            </a:r>
            <a:endParaRPr lang="en-US" dirty="0">
              <a:solidFill>
                <a:srgbClr val="0070C0"/>
              </a:solidFill>
            </a:endParaRPr>
          </a:p>
        </p:txBody>
      </p:sp>
      <p:sp>
        <p:nvSpPr>
          <p:cNvPr id="6" name="Rectangle 8"/>
          <p:cNvSpPr>
            <a:spLocks noChangeArrowheads="1"/>
          </p:cNvSpPr>
          <p:nvPr/>
        </p:nvSpPr>
        <p:spPr bwMode="auto">
          <a:xfrm>
            <a:off x="4426297" y="4879411"/>
            <a:ext cx="1958956" cy="437149"/>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smtClean="0"/>
              <a:t>DEPARTMENT</a:t>
            </a:r>
            <a:endParaRPr lang="en-US" altLang="en-US" dirty="0"/>
          </a:p>
        </p:txBody>
      </p:sp>
      <p:sp>
        <p:nvSpPr>
          <p:cNvPr id="8" name="Oval 11"/>
          <p:cNvSpPr>
            <a:spLocks noChangeArrowheads="1"/>
          </p:cNvSpPr>
          <p:nvPr/>
        </p:nvSpPr>
        <p:spPr bwMode="auto">
          <a:xfrm>
            <a:off x="7049475" y="4876800"/>
            <a:ext cx="1198364" cy="434972"/>
          </a:xfrm>
          <a:prstGeom prst="ellipse">
            <a:avLst/>
          </a:prstGeom>
          <a:noFill/>
          <a:ln w="12700">
            <a:solidFill>
              <a:schemeClr val="tx2"/>
            </a:solidFill>
            <a:round/>
            <a:headEnd/>
            <a:tailEnd/>
          </a:ln>
          <a:effectLst/>
          <a:extLst/>
        </p:spPr>
        <p:txBody>
          <a:bodyPr wrap="none" anchor="ctr"/>
          <a:lstStyle/>
          <a:p>
            <a:pPr algn="ctr"/>
            <a:r>
              <a:rPr lang="en-US" dirty="0" smtClean="0">
                <a:solidFill>
                  <a:srgbClr val="0070C0"/>
                </a:solidFill>
              </a:rPr>
              <a:t>D#</a:t>
            </a:r>
            <a:endParaRPr lang="en-US" dirty="0">
              <a:solidFill>
                <a:srgbClr val="0070C0"/>
              </a:solidFill>
            </a:endParaRPr>
          </a:p>
        </p:txBody>
      </p:sp>
      <p:sp>
        <p:nvSpPr>
          <p:cNvPr id="9" name="Line 6"/>
          <p:cNvSpPr>
            <a:spLocks noChangeShapeType="1"/>
          </p:cNvSpPr>
          <p:nvPr/>
        </p:nvSpPr>
        <p:spPr bwMode="auto">
          <a:xfrm>
            <a:off x="6374367" y="5093197"/>
            <a:ext cx="685800" cy="0"/>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10" name="Rectangle 9"/>
          <p:cNvSpPr/>
          <p:nvPr/>
        </p:nvSpPr>
        <p:spPr>
          <a:xfrm>
            <a:off x="6219158" y="4010615"/>
            <a:ext cx="389850" cy="461665"/>
          </a:xfrm>
          <a:prstGeom prst="rect">
            <a:avLst/>
          </a:prstGeom>
        </p:spPr>
        <p:txBody>
          <a:bodyPr wrap="none">
            <a:spAutoFit/>
          </a:bodyPr>
          <a:lstStyle/>
          <a:p>
            <a:r>
              <a:rPr lang="en-US" altLang="en-US" smtClean="0">
                <a:solidFill>
                  <a:schemeClr val="tx2">
                    <a:lumMod val="75000"/>
                  </a:schemeClr>
                </a:solidFill>
                <a:ea typeface="MS PGothic" charset="-128"/>
              </a:rPr>
              <a:t>A</a:t>
            </a:r>
            <a:endParaRPr lang="en-US"/>
          </a:p>
        </p:txBody>
      </p:sp>
      <p:sp>
        <p:nvSpPr>
          <p:cNvPr id="12" name="Line 6"/>
          <p:cNvSpPr>
            <a:spLocks noChangeShapeType="1"/>
          </p:cNvSpPr>
          <p:nvPr/>
        </p:nvSpPr>
        <p:spPr bwMode="auto">
          <a:xfrm>
            <a:off x="5405775" y="4574288"/>
            <a:ext cx="4425" cy="302512"/>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722563857"/>
              </p:ext>
            </p:extLst>
          </p:nvPr>
        </p:nvGraphicFramePr>
        <p:xfrm>
          <a:off x="838200" y="5486400"/>
          <a:ext cx="2897398" cy="662072"/>
        </p:xfrm>
        <a:graphic>
          <a:graphicData uri="http://schemas.openxmlformats.org/drawingml/2006/table">
            <a:tbl>
              <a:tblPr/>
              <a:tblGrid>
                <a:gridCol w="718158"/>
                <a:gridCol w="1089620"/>
                <a:gridCol w="1089620"/>
              </a:tblGrid>
              <a:tr h="329874">
                <a:tc gridSpan="2">
                  <a:txBody>
                    <a:bodyPr/>
                    <a:lstStyle/>
                    <a:p>
                      <a:pPr algn="l" fontAlgn="b"/>
                      <a:r>
                        <a:rPr lang="en-US" sz="2100" b="1" i="0" u="none" strike="noStrike" dirty="0" smtClean="0">
                          <a:solidFill>
                            <a:srgbClr val="000000"/>
                          </a:solidFill>
                          <a:effectLst/>
                          <a:latin typeface="Times New Roman" charset="0"/>
                        </a:rPr>
                        <a:t> Department</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r>
                        <a:rPr lang="sk-SK" sz="2100" b="1" i="0" u="none" strike="noStrike" dirty="0" smtClean="0">
                          <a:solidFill>
                            <a:srgbClr val="000000"/>
                          </a:solidFill>
                          <a:effectLst/>
                          <a:latin typeface="Times New Roman" charset="0"/>
                        </a:rPr>
                        <a:t> </a:t>
                      </a:r>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D</a:t>
                      </a:r>
                      <a:r>
                        <a:rPr lang="uk-UA" sz="2100" b="0" i="0" u="sng" strike="noStrike" dirty="0" smtClean="0">
                          <a:solidFill>
                            <a:srgbClr val="000000"/>
                          </a:solidFill>
                          <a:effectLst/>
                          <a:latin typeface="Times New Roman" charset="0"/>
                        </a:rPr>
                        <a:t>#</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a:solidFill>
                            <a:srgbClr val="000000"/>
                          </a:solidFill>
                          <a:effectLst/>
                          <a:latin typeface="Times New Roman" charset="0"/>
                        </a:rPr>
                        <a:t>D</a:t>
                      </a:r>
                      <a:r>
                        <a:rPr lang="en-US" sz="2100" b="0" i="0" u="none" strike="noStrike" dirty="0" smtClean="0">
                          <a:solidFill>
                            <a:srgbClr val="000000"/>
                          </a:solidFill>
                          <a:effectLst/>
                          <a:latin typeface="Times New Roman" charset="0"/>
                        </a:rPr>
                        <a:t>NAME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none" strike="noStrike" dirty="0" smtClean="0">
                          <a:solidFill>
                            <a:srgbClr val="000000"/>
                          </a:solidFill>
                          <a:effectLst/>
                          <a:latin typeface="Times New Roman" charset="0"/>
                        </a:rPr>
                        <a:t>…</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86739951"/>
              </p:ext>
            </p:extLst>
          </p:nvPr>
        </p:nvGraphicFramePr>
        <p:xfrm>
          <a:off x="5164255" y="5486400"/>
          <a:ext cx="2074745" cy="662072"/>
        </p:xfrm>
        <a:graphic>
          <a:graphicData uri="http://schemas.openxmlformats.org/drawingml/2006/table">
            <a:tbl>
              <a:tblPr/>
              <a:tblGrid>
                <a:gridCol w="718158"/>
                <a:gridCol w="1356587"/>
              </a:tblGrid>
              <a:tr h="329874">
                <a:tc gridSpan="2">
                  <a:txBody>
                    <a:bodyPr/>
                    <a:lstStyle/>
                    <a:p>
                      <a:pPr algn="l" fontAlgn="b"/>
                      <a:r>
                        <a:rPr lang="en-US" sz="2100" b="1" i="0" u="none" strike="noStrike" baseline="0" dirty="0" err="1" smtClean="0">
                          <a:solidFill>
                            <a:srgbClr val="000000"/>
                          </a:solidFill>
                          <a:effectLst/>
                          <a:latin typeface="Times New Roman" charset="0"/>
                        </a:rPr>
                        <a:t>Dept_Locations</a:t>
                      </a:r>
                      <a:r>
                        <a:rPr lang="sk-SK" sz="2100" b="1" i="0" u="none" strike="noStrike" dirty="0" smtClean="0">
                          <a:solidFill>
                            <a:srgbClr val="000000"/>
                          </a:solidFill>
                          <a:effectLst/>
                          <a:latin typeface="Times New Roman" charset="0"/>
                        </a:rPr>
                        <a:t> </a:t>
                      </a:r>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r h="329874">
                <a:tc>
                  <a:txBody>
                    <a:bodyPr/>
                    <a:lstStyle/>
                    <a:p>
                      <a:pPr algn="ctr" fontAlgn="b"/>
                      <a:r>
                        <a:rPr lang="en-US" sz="2100" b="0" i="0" u="sng" strike="noStrike" dirty="0" smtClean="0">
                          <a:solidFill>
                            <a:srgbClr val="000000"/>
                          </a:solidFill>
                          <a:effectLst/>
                          <a:latin typeface="Times New Roman" charset="0"/>
                        </a:rPr>
                        <a:t>D</a:t>
                      </a:r>
                      <a:r>
                        <a:rPr lang="uk-UA" sz="2100" b="0" i="0" u="sng" strike="noStrike" dirty="0" smtClean="0">
                          <a:solidFill>
                            <a:srgbClr val="000000"/>
                          </a:solidFill>
                          <a:effectLst/>
                          <a:latin typeface="Times New Roman" charset="0"/>
                        </a:rPr>
                        <a:t>#</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smtClean="0">
                          <a:solidFill>
                            <a:srgbClr val="000000"/>
                          </a:solidFill>
                          <a:effectLst/>
                          <a:latin typeface="Times New Roman" charset="0"/>
                        </a:rPr>
                        <a:t>LOCATION</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cxnSp>
        <p:nvCxnSpPr>
          <p:cNvPr id="15" name="Straight Arrow Connector 14"/>
          <p:cNvCxnSpPr/>
          <p:nvPr/>
        </p:nvCxnSpPr>
        <p:spPr bwMode="auto">
          <a:xfrm flipV="1">
            <a:off x="1219200" y="6172200"/>
            <a:ext cx="0" cy="246908"/>
          </a:xfrm>
          <a:prstGeom prst="straightConnector1">
            <a:avLst/>
          </a:prstGeom>
          <a:blipFill dpi="0" rotWithShape="0">
            <a:blip r:embed="rId3"/>
            <a:srcRect/>
            <a:tile tx="0" ty="0" sx="100000" sy="100000" flip="none" algn="tl"/>
          </a:blipFill>
          <a:ln w="9525" cap="flat" cmpd="sng" algn="ctr">
            <a:solidFill>
              <a:schemeClr val="tx1"/>
            </a:solidFill>
            <a:prstDash val="solid"/>
            <a:round/>
            <a:headEnd type="none" w="med" len="med"/>
            <a:tailEnd type="triangle"/>
          </a:ln>
          <a:effectLst/>
        </p:spPr>
      </p:cxnSp>
      <p:cxnSp>
        <p:nvCxnSpPr>
          <p:cNvPr id="16" name="Straight Connector 15"/>
          <p:cNvCxnSpPr/>
          <p:nvPr/>
        </p:nvCxnSpPr>
        <p:spPr bwMode="auto">
          <a:xfrm>
            <a:off x="1219200" y="6419108"/>
            <a:ext cx="4251653" cy="0"/>
          </a:xfrm>
          <a:prstGeom prst="line">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5470853" y="6190508"/>
            <a:ext cx="0" cy="228600"/>
          </a:xfrm>
          <a:prstGeom prst="line">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cxnSp>
      <p:sp>
        <p:nvSpPr>
          <p:cNvPr id="11" name="Rectangle 10"/>
          <p:cNvSpPr/>
          <p:nvPr/>
        </p:nvSpPr>
        <p:spPr>
          <a:xfrm>
            <a:off x="7300278" y="5710535"/>
            <a:ext cx="407484" cy="461665"/>
          </a:xfrm>
          <a:prstGeom prst="rect">
            <a:avLst/>
          </a:prstGeom>
        </p:spPr>
        <p:txBody>
          <a:bodyPr wrap="none">
            <a:spAutoFit/>
          </a:bodyPr>
          <a:lstStyle/>
          <a:p>
            <a:r>
              <a:rPr lang="en-US" altLang="en-US" smtClean="0">
                <a:solidFill>
                  <a:schemeClr val="tx2">
                    <a:lumMod val="75000"/>
                  </a:schemeClr>
                </a:solidFill>
                <a:ea typeface="MS PGothic" charset="-128"/>
              </a:rPr>
              <a:t>R</a:t>
            </a:r>
            <a:endParaRPr lang="en-US"/>
          </a:p>
        </p:txBody>
      </p:sp>
      <p:sp>
        <p:nvSpPr>
          <p:cNvPr id="7" name="Slide Number Placeholder 6"/>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19</a:t>
            </a:fld>
            <a:endParaRPr lang="en-CA" altLang="zh-CN" sz="2000" b="0" dirty="0"/>
          </a:p>
        </p:txBody>
      </p:sp>
    </p:spTree>
    <p:extLst>
      <p:ext uri="{BB962C8B-B14F-4D97-AF65-F5344CB8AC3E}">
        <p14:creationId xmlns:p14="http://schemas.microsoft.com/office/powerpoint/2010/main" val="9730345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0"/>
            <a:ext cx="9144000" cy="861368"/>
          </a:xfrm>
        </p:spPr>
        <p:txBody>
          <a:bodyPr anchor="ctr"/>
          <a:lstStyle/>
          <a:p>
            <a:r>
              <a:rPr lang="en-US" altLang="en-US" dirty="0" smtClean="0"/>
              <a:t>ER Model</a:t>
            </a:r>
            <a:endParaRPr lang="en-CA" altLang="en-US" dirty="0"/>
          </a:p>
        </p:txBody>
      </p:sp>
      <p:sp>
        <p:nvSpPr>
          <p:cNvPr id="5123" name="Content Placeholder 2"/>
          <p:cNvSpPr>
            <a:spLocks noGrp="1"/>
          </p:cNvSpPr>
          <p:nvPr>
            <p:ph idx="1"/>
          </p:nvPr>
        </p:nvSpPr>
        <p:spPr>
          <a:xfrm>
            <a:off x="239713" y="990600"/>
            <a:ext cx="5608931" cy="5486400"/>
          </a:xfrm>
        </p:spPr>
        <p:txBody>
          <a:bodyPr/>
          <a:lstStyle/>
          <a:p>
            <a:pPr eaLnBrk="1" hangingPunct="1"/>
            <a:r>
              <a:rPr lang="en-CA" altLang="en-US" dirty="0"/>
              <a:t>Entity </a:t>
            </a:r>
            <a:r>
              <a:rPr lang="en-CA" altLang="en-US" dirty="0" smtClean="0"/>
              <a:t>Sets</a:t>
            </a:r>
            <a:endParaRPr lang="en-CA" altLang="en-US" dirty="0"/>
          </a:p>
          <a:p>
            <a:pPr lvl="1" eaLnBrk="1" hangingPunct="1"/>
            <a:r>
              <a:rPr lang="en-US" altLang="en-US" sz="2400" dirty="0" smtClean="0"/>
              <a:t>Regular Entity Sets</a:t>
            </a:r>
            <a:endParaRPr lang="en-US" altLang="en-US" sz="2400" dirty="0"/>
          </a:p>
          <a:p>
            <a:pPr lvl="1" eaLnBrk="1" hangingPunct="1"/>
            <a:r>
              <a:rPr lang="en-US" altLang="en-US" sz="2400" dirty="0"/>
              <a:t>Weak Entity </a:t>
            </a:r>
            <a:r>
              <a:rPr lang="en-US" altLang="en-US" sz="2400" dirty="0" smtClean="0"/>
              <a:t>Sets</a:t>
            </a:r>
            <a:endParaRPr lang="en-US" altLang="en-US" sz="2100" dirty="0"/>
          </a:p>
          <a:p>
            <a:pPr eaLnBrk="1" hangingPunct="1"/>
            <a:r>
              <a:rPr lang="en-US" altLang="en-US" dirty="0"/>
              <a:t>Relationship </a:t>
            </a:r>
            <a:r>
              <a:rPr lang="en-US" altLang="en-US" dirty="0" smtClean="0"/>
              <a:t>Sets</a:t>
            </a:r>
            <a:endParaRPr lang="en-US" altLang="en-US" dirty="0"/>
          </a:p>
          <a:p>
            <a:pPr lvl="1" eaLnBrk="1" hangingPunct="1"/>
            <a:r>
              <a:rPr lang="en-US" altLang="en-US" sz="2400" dirty="0" smtClean="0"/>
              <a:t>Regular Relationship Sets</a:t>
            </a:r>
            <a:endParaRPr lang="en-US" altLang="en-US" sz="2400" dirty="0"/>
          </a:p>
          <a:p>
            <a:pPr lvl="1" eaLnBrk="1" hangingPunct="1"/>
            <a:r>
              <a:rPr lang="en-US" altLang="en-US" sz="2400" dirty="0" smtClean="0"/>
              <a:t>Identifying/Weak </a:t>
            </a:r>
            <a:r>
              <a:rPr lang="en-US" altLang="en-US" sz="2400" dirty="0"/>
              <a:t>Relationship </a:t>
            </a:r>
            <a:r>
              <a:rPr lang="en-US" altLang="en-US" sz="2400" dirty="0" smtClean="0"/>
              <a:t>Sets</a:t>
            </a:r>
            <a:endParaRPr lang="en-US" altLang="en-US" sz="2300" dirty="0"/>
          </a:p>
          <a:p>
            <a:pPr eaLnBrk="1" hangingPunct="1"/>
            <a:r>
              <a:rPr lang="en-US" altLang="en-US" dirty="0" smtClean="0"/>
              <a:t>Attributes</a:t>
            </a:r>
            <a:endParaRPr lang="en-US" altLang="en-US" dirty="0"/>
          </a:p>
          <a:p>
            <a:pPr lvl="1" eaLnBrk="1" hangingPunct="1"/>
            <a:r>
              <a:rPr lang="en-US" altLang="en-US" sz="2400" dirty="0" smtClean="0"/>
              <a:t>Single Valued</a:t>
            </a:r>
            <a:endParaRPr lang="en-US" altLang="en-US" sz="2400" dirty="0"/>
          </a:p>
          <a:p>
            <a:pPr lvl="1" eaLnBrk="1" hangingPunct="1"/>
            <a:r>
              <a:rPr lang="en-US" altLang="en-US" sz="2400" dirty="0" smtClean="0"/>
              <a:t>Multivalued </a:t>
            </a:r>
          </a:p>
          <a:p>
            <a:pPr lvl="1" eaLnBrk="1" hangingPunct="1"/>
            <a:r>
              <a:rPr lang="en-US" altLang="en-US" sz="2400" dirty="0" smtClean="0"/>
              <a:t>Composite </a:t>
            </a:r>
            <a:endParaRPr lang="en-US" altLang="en-US" sz="2400" dirty="0"/>
          </a:p>
          <a:p>
            <a:pPr lvl="1" eaLnBrk="1" hangingPunct="1">
              <a:lnSpc>
                <a:spcPct val="80000"/>
              </a:lnSpc>
              <a:buFont typeface="Wingdings" charset="2"/>
              <a:buNone/>
            </a:pPr>
            <a:endParaRPr lang="en-US" altLang="en-US" sz="2100" dirty="0"/>
          </a:p>
          <a:p>
            <a:pPr lvl="1" eaLnBrk="1" hangingPunct="1">
              <a:lnSpc>
                <a:spcPct val="80000"/>
              </a:lnSpc>
            </a:pPr>
            <a:endParaRPr lang="en-US" altLang="en-US" sz="2100" dirty="0"/>
          </a:p>
        </p:txBody>
      </p:sp>
      <p:sp>
        <p:nvSpPr>
          <p:cNvPr id="4" name="Rectangle 5"/>
          <p:cNvSpPr>
            <a:spLocks noChangeArrowheads="1"/>
          </p:cNvSpPr>
          <p:nvPr/>
        </p:nvSpPr>
        <p:spPr bwMode="auto">
          <a:xfrm>
            <a:off x="6934200" y="1371600"/>
            <a:ext cx="1066800" cy="314549"/>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endParaRPr lang="en-US" altLang="en-US"/>
          </a:p>
        </p:txBody>
      </p:sp>
      <p:sp>
        <p:nvSpPr>
          <p:cNvPr id="5" name="Rectangle 5"/>
          <p:cNvSpPr>
            <a:spLocks noChangeArrowheads="1"/>
          </p:cNvSpPr>
          <p:nvPr/>
        </p:nvSpPr>
        <p:spPr bwMode="auto">
          <a:xfrm>
            <a:off x="6934200" y="1889360"/>
            <a:ext cx="1066800" cy="396021"/>
          </a:xfrm>
          <a:prstGeom prst="rect">
            <a:avLst/>
          </a:prstGeom>
          <a:noFill/>
          <a:ln w="9525">
            <a:solidFill>
              <a:schemeClr val="tx1"/>
            </a:solidFill>
            <a:miter lim="800000"/>
            <a:headEnd/>
            <a:tailEnd/>
          </a:ln>
          <a:effectLst/>
          <a:extLst/>
        </p:spPr>
        <p:txBody>
          <a:bodyPr wrap="none" anchor="ctr"/>
          <a:lstStyle/>
          <a:p>
            <a:endParaRPr lang="en-US"/>
          </a:p>
        </p:txBody>
      </p:sp>
      <p:sp>
        <p:nvSpPr>
          <p:cNvPr id="6" name="Rectangle 5"/>
          <p:cNvSpPr>
            <a:spLocks noChangeArrowheads="1"/>
          </p:cNvSpPr>
          <p:nvPr/>
        </p:nvSpPr>
        <p:spPr bwMode="auto">
          <a:xfrm>
            <a:off x="7010400" y="1968818"/>
            <a:ext cx="942340" cy="25073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endParaRPr lang="en-US" altLang="en-US"/>
          </a:p>
        </p:txBody>
      </p:sp>
      <p:sp>
        <p:nvSpPr>
          <p:cNvPr id="7" name="AutoShape 6"/>
          <p:cNvSpPr>
            <a:spLocks noChangeArrowheads="1"/>
          </p:cNvSpPr>
          <p:nvPr/>
        </p:nvSpPr>
        <p:spPr bwMode="auto">
          <a:xfrm>
            <a:off x="6934200" y="2567013"/>
            <a:ext cx="1066800" cy="447451"/>
          </a:xfrm>
          <a:prstGeom prst="diamond">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endParaRPr lang="en-US" altLang="en-US" dirty="0"/>
          </a:p>
        </p:txBody>
      </p:sp>
      <p:sp>
        <p:nvSpPr>
          <p:cNvPr id="8" name="AutoShape 6"/>
          <p:cNvSpPr>
            <a:spLocks noChangeArrowheads="1"/>
          </p:cNvSpPr>
          <p:nvPr/>
        </p:nvSpPr>
        <p:spPr bwMode="auto">
          <a:xfrm>
            <a:off x="7071360" y="3181306"/>
            <a:ext cx="889000" cy="433010"/>
          </a:xfrm>
          <a:prstGeom prst="diamond">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endParaRPr lang="en-US" altLang="en-US" dirty="0"/>
          </a:p>
        </p:txBody>
      </p:sp>
      <p:sp>
        <p:nvSpPr>
          <p:cNvPr id="9" name="AutoShape 6"/>
          <p:cNvSpPr>
            <a:spLocks noChangeArrowheads="1"/>
          </p:cNvSpPr>
          <p:nvPr/>
        </p:nvSpPr>
        <p:spPr bwMode="auto">
          <a:xfrm>
            <a:off x="6921500" y="3109920"/>
            <a:ext cx="1155700" cy="577346"/>
          </a:xfrm>
          <a:prstGeom prst="diamond">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endParaRPr lang="en-US" altLang="en-US" dirty="0"/>
          </a:p>
        </p:txBody>
      </p:sp>
      <p:sp>
        <p:nvSpPr>
          <p:cNvPr id="10" name="Oval 11"/>
          <p:cNvSpPr>
            <a:spLocks noChangeArrowheads="1"/>
          </p:cNvSpPr>
          <p:nvPr/>
        </p:nvSpPr>
        <p:spPr bwMode="auto">
          <a:xfrm>
            <a:off x="6934200" y="4038599"/>
            <a:ext cx="1066801" cy="396469"/>
          </a:xfrm>
          <a:prstGeom prst="ellipse">
            <a:avLst/>
          </a:prstGeom>
          <a:noFill/>
          <a:ln w="12700">
            <a:solidFill>
              <a:schemeClr val="tx2"/>
            </a:solidFill>
            <a:round/>
            <a:headEnd/>
            <a:tailEnd/>
          </a:ln>
          <a:effectLst/>
          <a:extLst/>
        </p:spPr>
        <p:txBody>
          <a:bodyPr wrap="none" anchor="ctr"/>
          <a:lstStyle/>
          <a:p>
            <a:endParaRPr lang="en-US"/>
          </a:p>
        </p:txBody>
      </p:sp>
      <p:sp>
        <p:nvSpPr>
          <p:cNvPr id="11" name="Oval 11"/>
          <p:cNvSpPr>
            <a:spLocks noChangeArrowheads="1"/>
          </p:cNvSpPr>
          <p:nvPr/>
        </p:nvSpPr>
        <p:spPr bwMode="auto">
          <a:xfrm>
            <a:off x="7010400" y="4574825"/>
            <a:ext cx="924560" cy="354390"/>
          </a:xfrm>
          <a:prstGeom prst="ellipse">
            <a:avLst/>
          </a:prstGeom>
          <a:noFill/>
          <a:ln w="12700">
            <a:solidFill>
              <a:schemeClr val="tx2"/>
            </a:solidFill>
            <a:round/>
            <a:headEnd/>
            <a:tailEnd/>
          </a:ln>
          <a:effectLst/>
          <a:extLst/>
        </p:spPr>
        <p:txBody>
          <a:bodyPr wrap="none" anchor="ctr"/>
          <a:lstStyle/>
          <a:p>
            <a:endParaRPr lang="en-US"/>
          </a:p>
        </p:txBody>
      </p:sp>
      <p:sp>
        <p:nvSpPr>
          <p:cNvPr id="12" name="Oval 11"/>
          <p:cNvSpPr>
            <a:spLocks noChangeArrowheads="1"/>
          </p:cNvSpPr>
          <p:nvPr/>
        </p:nvSpPr>
        <p:spPr bwMode="auto">
          <a:xfrm>
            <a:off x="6934200" y="4530524"/>
            <a:ext cx="1066800" cy="465141"/>
          </a:xfrm>
          <a:prstGeom prst="ellipse">
            <a:avLst/>
          </a:prstGeom>
          <a:noFill/>
          <a:ln w="12700">
            <a:solidFill>
              <a:schemeClr val="tx2"/>
            </a:solidFill>
            <a:round/>
            <a:headEnd/>
            <a:tailEnd/>
          </a:ln>
          <a:effectLst/>
          <a:extLst/>
        </p:spPr>
        <p:txBody>
          <a:bodyPr wrap="none" anchor="ctr"/>
          <a:lstStyle/>
          <a:p>
            <a:endParaRPr lang="en-US"/>
          </a:p>
        </p:txBody>
      </p:sp>
      <p:sp>
        <p:nvSpPr>
          <p:cNvPr id="13" name="Oval 11"/>
          <p:cNvSpPr>
            <a:spLocks noChangeArrowheads="1"/>
          </p:cNvSpPr>
          <p:nvPr/>
        </p:nvSpPr>
        <p:spPr bwMode="auto">
          <a:xfrm>
            <a:off x="6934200" y="5351276"/>
            <a:ext cx="1066800" cy="325936"/>
          </a:xfrm>
          <a:prstGeom prst="ellipse">
            <a:avLst/>
          </a:prstGeom>
          <a:noFill/>
          <a:ln w="12700">
            <a:solidFill>
              <a:schemeClr val="tx2"/>
            </a:solidFill>
            <a:round/>
            <a:headEnd/>
            <a:tailEnd/>
          </a:ln>
          <a:effectLst/>
          <a:extLst/>
        </p:spPr>
        <p:txBody>
          <a:bodyPr wrap="none" anchor="ctr"/>
          <a:lstStyle/>
          <a:p>
            <a:pPr algn="ctr"/>
            <a:endParaRPr lang="en-US" sz="2000" dirty="0"/>
          </a:p>
        </p:txBody>
      </p:sp>
      <p:sp>
        <p:nvSpPr>
          <p:cNvPr id="14" name="Oval 11"/>
          <p:cNvSpPr>
            <a:spLocks noChangeArrowheads="1"/>
          </p:cNvSpPr>
          <p:nvPr/>
        </p:nvSpPr>
        <p:spPr bwMode="auto">
          <a:xfrm>
            <a:off x="7974162" y="5071865"/>
            <a:ext cx="700788" cy="279411"/>
          </a:xfrm>
          <a:prstGeom prst="ellipse">
            <a:avLst/>
          </a:prstGeom>
          <a:noFill/>
          <a:ln w="12700">
            <a:solidFill>
              <a:schemeClr val="tx2"/>
            </a:solidFill>
            <a:round/>
            <a:headEnd/>
            <a:tailEnd/>
          </a:ln>
          <a:effectLst/>
          <a:extLst/>
        </p:spPr>
        <p:txBody>
          <a:bodyPr wrap="none" anchor="ctr"/>
          <a:lstStyle/>
          <a:p>
            <a:endParaRPr lang="en-US" sz="2000" dirty="0"/>
          </a:p>
        </p:txBody>
      </p:sp>
      <p:sp>
        <p:nvSpPr>
          <p:cNvPr id="15" name="Oval 14"/>
          <p:cNvSpPr>
            <a:spLocks noChangeArrowheads="1"/>
          </p:cNvSpPr>
          <p:nvPr/>
        </p:nvSpPr>
        <p:spPr bwMode="auto">
          <a:xfrm>
            <a:off x="6172200" y="5071865"/>
            <a:ext cx="838200" cy="258274"/>
          </a:xfrm>
          <a:prstGeom prst="ellipse">
            <a:avLst/>
          </a:prstGeom>
          <a:noFill/>
          <a:ln w="12700">
            <a:solidFill>
              <a:schemeClr val="tx2"/>
            </a:solidFill>
            <a:round/>
            <a:headEnd/>
            <a:tailEnd/>
          </a:ln>
          <a:effectLst/>
          <a:extLst/>
        </p:spPr>
        <p:txBody>
          <a:bodyPr wrap="none" anchor="ctr"/>
          <a:lstStyle/>
          <a:p>
            <a:r>
              <a:rPr lang="en-US" sz="2000" dirty="0" smtClean="0"/>
              <a:t>	</a:t>
            </a:r>
            <a:endParaRPr lang="en-US" sz="2000" dirty="0"/>
          </a:p>
        </p:txBody>
      </p:sp>
      <p:cxnSp>
        <p:nvCxnSpPr>
          <p:cNvPr id="16" name="Straight Connector 15"/>
          <p:cNvCxnSpPr>
            <a:stCxn id="15" idx="4"/>
            <a:endCxn id="13" idx="2"/>
          </p:cNvCxnSpPr>
          <p:nvPr/>
        </p:nvCxnSpPr>
        <p:spPr bwMode="auto">
          <a:xfrm>
            <a:off x="6591300" y="5330139"/>
            <a:ext cx="342900" cy="184105"/>
          </a:xfrm>
          <a:prstGeom prst="line">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cxnSp>
      <p:cxnSp>
        <p:nvCxnSpPr>
          <p:cNvPr id="17" name="Straight Connector 16"/>
          <p:cNvCxnSpPr>
            <a:stCxn id="14" idx="4"/>
            <a:endCxn id="13" idx="6"/>
          </p:cNvCxnSpPr>
          <p:nvPr/>
        </p:nvCxnSpPr>
        <p:spPr bwMode="auto">
          <a:xfrm flipH="1">
            <a:off x="8001000" y="5351276"/>
            <a:ext cx="323556" cy="162968"/>
          </a:xfrm>
          <a:prstGeom prst="line">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cxnSp>
      <p:sp>
        <p:nvSpPr>
          <p:cNvPr id="3" name="Slide Number Placeholder 2"/>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2</a:t>
            </a:fld>
            <a:endParaRPr lang="en-CA" altLang="zh-CN" sz="2000" b="0" dirty="0"/>
          </a:p>
        </p:txBody>
      </p:sp>
    </p:spTree>
    <p:extLst>
      <p:ext uri="{BB962C8B-B14F-4D97-AF65-F5344CB8AC3E}">
        <p14:creationId xmlns:p14="http://schemas.microsoft.com/office/powerpoint/2010/main" val="8962449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2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123">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123">
                                            <p:txEl>
                                              <p:pRg st="9" end="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12700"/>
            <a:ext cx="9144000" cy="825500"/>
          </a:xfrm>
        </p:spPr>
        <p:txBody>
          <a:bodyPr/>
          <a:lstStyle/>
          <a:p>
            <a:r>
              <a:rPr lang="en-US" altLang="en-US" dirty="0" smtClean="0">
                <a:latin typeface="Verdana" charset="0"/>
                <a:ea typeface="MS PGothic" charset="-128"/>
              </a:rPr>
              <a:t>Multivalued Attribute Example</a:t>
            </a:r>
            <a:endParaRPr lang="en-US" altLang="en-US" sz="4400" i="1" dirty="0">
              <a:latin typeface="Verdana" charset="0"/>
              <a:ea typeface="MS PGothic" charset="-128"/>
            </a:endParaRPr>
          </a:p>
        </p:txBody>
      </p:sp>
      <p:pic>
        <p:nvPicPr>
          <p:cNvPr id="15363" name="Picture 2" descr="fig09_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143000"/>
            <a:ext cx="6400800" cy="5670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52400" y="2057400"/>
            <a:ext cx="4572000" cy="430887"/>
          </a:xfrm>
          <a:prstGeom prst="rect">
            <a:avLst/>
          </a:prstGeom>
        </p:spPr>
        <p:txBody>
          <a:bodyPr>
            <a:spAutoFit/>
          </a:bodyPr>
          <a:lstStyle/>
          <a:p>
            <a:pPr eaLnBrk="1" hangingPunct="1"/>
            <a:r>
              <a:rPr lang="en-US" altLang="en-US" sz="2200" dirty="0" smtClean="0">
                <a:ea typeface="MS PGothic" charset="-128"/>
              </a:rPr>
              <a:t>.</a:t>
            </a:r>
            <a:endParaRPr lang="en-US" altLang="en-US" sz="2200" dirty="0">
              <a:ea typeface="MS PGothic" charset="-128"/>
            </a:endParaRPr>
          </a:p>
        </p:txBody>
      </p:sp>
      <p:sp>
        <p:nvSpPr>
          <p:cNvPr id="4" name="Slide Number Placeholder 3"/>
          <p:cNvSpPr>
            <a:spLocks noGrp="1"/>
          </p:cNvSpPr>
          <p:nvPr>
            <p:ph type="sldNum" sz="quarter" idx="10"/>
          </p:nvPr>
        </p:nvSpPr>
        <p:spPr/>
        <p:txBody>
          <a:bodyPr/>
          <a:lstStyle/>
          <a:p>
            <a:pPr>
              <a:defRPr/>
            </a:pPr>
            <a:fld id="{FB434464-7AAA-FD4D-BA48-F9318BD2A42F}" type="slidenum">
              <a:rPr lang="en-US" altLang="en-US" smtClean="0"/>
              <a:pPr>
                <a:defRPr/>
              </a:pPr>
              <a:t>20</a:t>
            </a:fld>
            <a:endParaRPr lang="en-CA" altLang="zh-CN" dirty="0"/>
          </a:p>
        </p:txBody>
      </p:sp>
      <p:graphicFrame>
        <p:nvGraphicFramePr>
          <p:cNvPr id="8" name="Table 7"/>
          <p:cNvGraphicFramePr>
            <a:graphicFrameLocks noGrp="1"/>
          </p:cNvGraphicFramePr>
          <p:nvPr>
            <p:extLst>
              <p:ext uri="{D42A27DB-BD31-4B8C-83A1-F6EECF244321}">
                <p14:modId xmlns:p14="http://schemas.microsoft.com/office/powerpoint/2010/main" val="572089042"/>
              </p:ext>
            </p:extLst>
          </p:nvPr>
        </p:nvGraphicFramePr>
        <p:xfrm>
          <a:off x="6040822" y="914400"/>
          <a:ext cx="1807778" cy="662072"/>
        </p:xfrm>
        <a:graphic>
          <a:graphicData uri="http://schemas.openxmlformats.org/drawingml/2006/table">
            <a:tbl>
              <a:tblPr/>
              <a:tblGrid>
                <a:gridCol w="637189"/>
                <a:gridCol w="1170589"/>
              </a:tblGrid>
              <a:tr h="329874">
                <a:tc gridSpan="2">
                  <a:txBody>
                    <a:bodyPr/>
                    <a:lstStyle/>
                    <a:p>
                      <a:pPr algn="l" fontAlgn="b"/>
                      <a:r>
                        <a:rPr lang="en-US" sz="2100" b="1" i="0" u="none" strike="noStrike" dirty="0" smtClean="0">
                          <a:solidFill>
                            <a:srgbClr val="000000"/>
                          </a:solidFill>
                          <a:effectLst/>
                          <a:latin typeface="Times New Roman" charset="0"/>
                        </a:rPr>
                        <a:t> Department</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r h="329874">
                <a:tc>
                  <a:txBody>
                    <a:bodyPr/>
                    <a:lstStyle/>
                    <a:p>
                      <a:pPr algn="ctr" fontAlgn="b"/>
                      <a:r>
                        <a:rPr lang="en-US" sz="2100" b="0" i="0" u="sng" strike="noStrike" dirty="0" smtClean="0">
                          <a:solidFill>
                            <a:srgbClr val="000000"/>
                          </a:solidFill>
                          <a:effectLst/>
                          <a:latin typeface="Times New Roman" charset="0"/>
                        </a:rPr>
                        <a:t>D#</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smtClean="0">
                          <a:solidFill>
                            <a:srgbClr val="000000"/>
                          </a:solidFill>
                          <a:effectLst/>
                          <a:latin typeface="Times New Roman" charset="0"/>
                        </a:rPr>
                        <a:t>Name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
        <p:nvSpPr>
          <p:cNvPr id="3" name="Oval 2"/>
          <p:cNvSpPr/>
          <p:nvPr/>
        </p:nvSpPr>
        <p:spPr bwMode="auto">
          <a:xfrm>
            <a:off x="6449410" y="1881272"/>
            <a:ext cx="1018189" cy="328528"/>
          </a:xfrm>
          <a:prstGeom prst="ellipse">
            <a:avLst/>
          </a:prstGeom>
          <a:noFill/>
          <a:ln w="25400"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575257352"/>
              </p:ext>
            </p:extLst>
          </p:nvPr>
        </p:nvGraphicFramePr>
        <p:xfrm>
          <a:off x="6040822" y="3017064"/>
          <a:ext cx="2241532" cy="662072"/>
        </p:xfrm>
        <a:graphic>
          <a:graphicData uri="http://schemas.openxmlformats.org/drawingml/2006/table">
            <a:tbl>
              <a:tblPr/>
              <a:tblGrid>
                <a:gridCol w="790075"/>
                <a:gridCol w="1451457"/>
              </a:tblGrid>
              <a:tr h="329874">
                <a:tc gridSpan="2">
                  <a:txBody>
                    <a:bodyPr/>
                    <a:lstStyle/>
                    <a:p>
                      <a:pPr algn="l" fontAlgn="b"/>
                      <a:r>
                        <a:rPr lang="en-US" sz="2100" b="1" i="0" u="none" strike="noStrike" dirty="0" smtClean="0">
                          <a:solidFill>
                            <a:srgbClr val="000000"/>
                          </a:solidFill>
                          <a:effectLst/>
                          <a:latin typeface="Times New Roman" charset="0"/>
                        </a:rPr>
                        <a:t> </a:t>
                      </a:r>
                      <a:r>
                        <a:rPr lang="en-US" sz="2100" b="1" i="0" u="none" strike="noStrike" dirty="0" err="1" smtClean="0">
                          <a:solidFill>
                            <a:srgbClr val="000000"/>
                          </a:solidFill>
                          <a:effectLst/>
                          <a:latin typeface="Times New Roman" charset="0"/>
                        </a:rPr>
                        <a:t>Dept_Locations</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r h="329874">
                <a:tc>
                  <a:txBody>
                    <a:bodyPr/>
                    <a:lstStyle/>
                    <a:p>
                      <a:pPr algn="ctr" fontAlgn="b"/>
                      <a:r>
                        <a:rPr lang="en-US" sz="2100" b="0" i="0" u="sng" strike="noStrike" dirty="0" smtClean="0">
                          <a:solidFill>
                            <a:srgbClr val="000000"/>
                          </a:solidFill>
                          <a:effectLst/>
                          <a:latin typeface="Times New Roman" charset="0"/>
                        </a:rPr>
                        <a:t>D#</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smtClean="0">
                          <a:solidFill>
                            <a:srgbClr val="000000"/>
                          </a:solidFill>
                          <a:effectLst/>
                          <a:latin typeface="Times New Roman" charset="0"/>
                        </a:rPr>
                        <a:t>Location</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cxnSp>
        <p:nvCxnSpPr>
          <p:cNvPr id="11" name="Straight Arrow Connector 10"/>
          <p:cNvCxnSpPr/>
          <p:nvPr/>
        </p:nvCxnSpPr>
        <p:spPr bwMode="auto">
          <a:xfrm flipV="1">
            <a:off x="6400800" y="1576474"/>
            <a:ext cx="0" cy="1776326"/>
          </a:xfrm>
          <a:prstGeom prst="straightConnector1">
            <a:avLst/>
          </a:prstGeom>
          <a:blipFill dpi="0" rotWithShape="0">
            <a:blip r:embed="rId4"/>
            <a:srcRect/>
            <a:tile tx="0" ty="0" sx="100000" sy="100000" flip="none" algn="tl"/>
          </a:blipFill>
          <a:ln w="25400" cap="flat" cmpd="sng" algn="ctr">
            <a:solidFill>
              <a:srgbClr val="00B0F0"/>
            </a:solidFill>
            <a:prstDash val="solid"/>
            <a:round/>
            <a:headEnd type="none" w="med" len="med"/>
            <a:tailEnd type="triangle" w="med" len="med"/>
          </a:ln>
          <a:effectLst/>
        </p:spPr>
      </p:cxnSp>
    </p:spTree>
    <p:extLst>
      <p:ext uri="{BB962C8B-B14F-4D97-AF65-F5344CB8AC3E}">
        <p14:creationId xmlns:p14="http://schemas.microsoft.com/office/powerpoint/2010/main" val="16341969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type="body" idx="1"/>
          </p:nvPr>
        </p:nvSpPr>
        <p:spPr>
          <a:xfrm>
            <a:off x="114300" y="914400"/>
            <a:ext cx="8343900" cy="3048000"/>
          </a:xfrm>
        </p:spPr>
        <p:txBody>
          <a:bodyPr/>
          <a:lstStyle/>
          <a:p>
            <a:pPr marL="0" indent="0" eaLnBrk="1" hangingPunct="1">
              <a:lnSpc>
                <a:spcPct val="90000"/>
              </a:lnSpc>
              <a:buNone/>
            </a:pPr>
            <a:r>
              <a:rPr lang="en-US" altLang="en-US" dirty="0">
                <a:ea typeface="MS PGothic" charset="-128"/>
              </a:rPr>
              <a:t>Step 7: Mapping of N-</a:t>
            </a:r>
            <a:r>
              <a:rPr lang="en-US" altLang="en-US" dirty="0" err="1">
                <a:ea typeface="MS PGothic" charset="-128"/>
              </a:rPr>
              <a:t>ary</a:t>
            </a:r>
            <a:r>
              <a:rPr lang="en-US" altLang="en-US" dirty="0">
                <a:ea typeface="MS PGothic" charset="-128"/>
              </a:rPr>
              <a:t> Relationship </a:t>
            </a:r>
            <a:r>
              <a:rPr lang="en-US" altLang="en-US" dirty="0" smtClean="0">
                <a:ea typeface="MS PGothic" charset="-128"/>
              </a:rPr>
              <a:t>Sets.</a:t>
            </a:r>
            <a:endParaRPr lang="en-US" altLang="en-US" dirty="0">
              <a:ea typeface="MS PGothic" charset="-128"/>
            </a:endParaRPr>
          </a:p>
          <a:p>
            <a:pPr eaLnBrk="1" hangingPunct="1">
              <a:lnSpc>
                <a:spcPct val="90000"/>
              </a:lnSpc>
            </a:pPr>
            <a:r>
              <a:rPr lang="en-US" altLang="en-US" sz="2400" dirty="0">
                <a:solidFill>
                  <a:srgbClr val="790033"/>
                </a:solidFill>
                <a:ea typeface="MS PGothic" charset="-128"/>
              </a:rPr>
              <a:t>For each </a:t>
            </a:r>
            <a:r>
              <a:rPr lang="en-US" altLang="en-US" sz="2400" dirty="0">
                <a:solidFill>
                  <a:schemeClr val="tx2">
                    <a:lumMod val="75000"/>
                  </a:schemeClr>
                </a:solidFill>
                <a:ea typeface="MS PGothic" charset="-128"/>
              </a:rPr>
              <a:t>n-</a:t>
            </a:r>
            <a:r>
              <a:rPr lang="en-US" altLang="en-US" sz="2400" dirty="0" err="1">
                <a:solidFill>
                  <a:schemeClr val="tx2">
                    <a:lumMod val="75000"/>
                  </a:schemeClr>
                </a:solidFill>
                <a:ea typeface="MS PGothic" charset="-128"/>
              </a:rPr>
              <a:t>ary</a:t>
            </a:r>
            <a:r>
              <a:rPr lang="en-US" altLang="en-US" sz="2400" dirty="0">
                <a:solidFill>
                  <a:srgbClr val="790033"/>
                </a:solidFill>
                <a:ea typeface="MS PGothic" charset="-128"/>
              </a:rPr>
              <a:t> relationship </a:t>
            </a:r>
            <a:r>
              <a:rPr lang="en-US" altLang="en-US" sz="2400" dirty="0" smtClean="0">
                <a:solidFill>
                  <a:srgbClr val="790033"/>
                </a:solidFill>
                <a:ea typeface="MS PGothic" charset="-128"/>
              </a:rPr>
              <a:t>set </a:t>
            </a:r>
            <a:r>
              <a:rPr lang="en-US" altLang="en-US" sz="2400" dirty="0">
                <a:solidFill>
                  <a:schemeClr val="tx2">
                    <a:lumMod val="75000"/>
                  </a:schemeClr>
                </a:solidFill>
                <a:ea typeface="MS PGothic" charset="-128"/>
              </a:rPr>
              <a:t>R</a:t>
            </a:r>
            <a:r>
              <a:rPr lang="en-US" altLang="en-US" sz="2400" dirty="0">
                <a:solidFill>
                  <a:srgbClr val="790033"/>
                </a:solidFill>
                <a:ea typeface="MS PGothic" charset="-128"/>
              </a:rPr>
              <a:t>, where n&gt;2, create a new </a:t>
            </a:r>
            <a:r>
              <a:rPr lang="en-US" altLang="en-US" sz="2400" dirty="0" smtClean="0">
                <a:solidFill>
                  <a:srgbClr val="790033"/>
                </a:solidFill>
                <a:ea typeface="MS PGothic" charset="-128"/>
              </a:rPr>
              <a:t>relation </a:t>
            </a:r>
            <a:r>
              <a:rPr lang="en-US" altLang="en-US" sz="2400" dirty="0" smtClean="0">
                <a:solidFill>
                  <a:schemeClr val="tx2">
                    <a:lumMod val="75000"/>
                  </a:schemeClr>
                </a:solidFill>
                <a:ea typeface="MS PGothic" charset="-128"/>
              </a:rPr>
              <a:t>R</a:t>
            </a:r>
            <a:r>
              <a:rPr lang="en-US" altLang="en-US" sz="2400" dirty="0" smtClean="0">
                <a:solidFill>
                  <a:srgbClr val="790033"/>
                </a:solidFill>
                <a:ea typeface="MS PGothic" charset="-128"/>
              </a:rPr>
              <a:t> </a:t>
            </a:r>
            <a:r>
              <a:rPr lang="en-US" altLang="en-US" sz="2400" dirty="0">
                <a:solidFill>
                  <a:srgbClr val="790033"/>
                </a:solidFill>
                <a:ea typeface="MS PGothic" charset="-128"/>
              </a:rPr>
              <a:t>to represent </a:t>
            </a:r>
            <a:r>
              <a:rPr lang="en-US" altLang="en-US" sz="2400" dirty="0">
                <a:solidFill>
                  <a:schemeClr val="tx2">
                    <a:lumMod val="75000"/>
                  </a:schemeClr>
                </a:solidFill>
                <a:ea typeface="MS PGothic" charset="-128"/>
              </a:rPr>
              <a:t>R</a:t>
            </a:r>
            <a:r>
              <a:rPr lang="en-US" altLang="en-US" sz="2400" dirty="0">
                <a:solidFill>
                  <a:srgbClr val="790033"/>
                </a:solidFill>
                <a:ea typeface="MS PGothic" charset="-128"/>
              </a:rPr>
              <a:t>.</a:t>
            </a:r>
          </a:p>
          <a:p>
            <a:pPr eaLnBrk="1" hangingPunct="1">
              <a:lnSpc>
                <a:spcPct val="90000"/>
              </a:lnSpc>
            </a:pPr>
            <a:r>
              <a:rPr lang="en-US" altLang="en-US" sz="2400" dirty="0">
                <a:solidFill>
                  <a:srgbClr val="790033"/>
                </a:solidFill>
                <a:ea typeface="MS PGothic" charset="-128"/>
              </a:rPr>
              <a:t>Include as foreign key attributes in </a:t>
            </a:r>
            <a:r>
              <a:rPr lang="en-US" altLang="en-US" sz="2400" dirty="0">
                <a:solidFill>
                  <a:schemeClr val="tx2">
                    <a:lumMod val="75000"/>
                  </a:schemeClr>
                </a:solidFill>
                <a:ea typeface="MS PGothic" charset="-128"/>
              </a:rPr>
              <a:t>R</a:t>
            </a:r>
            <a:r>
              <a:rPr lang="en-US" altLang="en-US" sz="2400" dirty="0" smtClean="0">
                <a:solidFill>
                  <a:srgbClr val="790033"/>
                </a:solidFill>
                <a:ea typeface="MS PGothic" charset="-128"/>
              </a:rPr>
              <a:t> </a:t>
            </a:r>
            <a:r>
              <a:rPr lang="en-US" altLang="en-US" sz="2400" dirty="0">
                <a:solidFill>
                  <a:srgbClr val="790033"/>
                </a:solidFill>
                <a:ea typeface="MS PGothic" charset="-128"/>
              </a:rPr>
              <a:t>the primary keys of the relations that represent the participating entity </a:t>
            </a:r>
            <a:r>
              <a:rPr lang="en-US" altLang="en-US" sz="2400" dirty="0" smtClean="0">
                <a:solidFill>
                  <a:srgbClr val="790033"/>
                </a:solidFill>
                <a:ea typeface="MS PGothic" charset="-128"/>
              </a:rPr>
              <a:t>Sets. </a:t>
            </a:r>
            <a:endParaRPr lang="en-US" altLang="en-US" sz="2400" dirty="0">
              <a:solidFill>
                <a:srgbClr val="790033"/>
              </a:solidFill>
              <a:ea typeface="MS PGothic" charset="-128"/>
            </a:endParaRPr>
          </a:p>
          <a:p>
            <a:pPr eaLnBrk="1" hangingPunct="1">
              <a:lnSpc>
                <a:spcPct val="90000"/>
              </a:lnSpc>
            </a:pPr>
            <a:r>
              <a:rPr lang="en-US" altLang="en-US" sz="2400" dirty="0">
                <a:solidFill>
                  <a:srgbClr val="790033"/>
                </a:solidFill>
                <a:ea typeface="MS PGothic" charset="-128"/>
              </a:rPr>
              <a:t>Also include any simple attributes of the </a:t>
            </a:r>
            <a:r>
              <a:rPr lang="en-US" altLang="en-US" sz="2400" dirty="0">
                <a:solidFill>
                  <a:schemeClr val="tx2">
                    <a:lumMod val="75000"/>
                  </a:schemeClr>
                </a:solidFill>
                <a:ea typeface="MS PGothic" charset="-128"/>
              </a:rPr>
              <a:t>n-</a:t>
            </a:r>
            <a:r>
              <a:rPr lang="en-US" altLang="en-US" sz="2400" dirty="0" err="1">
                <a:solidFill>
                  <a:schemeClr val="tx2">
                    <a:lumMod val="75000"/>
                  </a:schemeClr>
                </a:solidFill>
                <a:ea typeface="MS PGothic" charset="-128"/>
              </a:rPr>
              <a:t>ary</a:t>
            </a:r>
            <a:r>
              <a:rPr lang="en-US" altLang="en-US" sz="2400" dirty="0">
                <a:solidFill>
                  <a:srgbClr val="790033"/>
                </a:solidFill>
                <a:ea typeface="MS PGothic" charset="-128"/>
              </a:rPr>
              <a:t> relationship </a:t>
            </a:r>
            <a:r>
              <a:rPr lang="en-US" altLang="en-US" sz="2400" dirty="0" smtClean="0">
                <a:solidFill>
                  <a:srgbClr val="790033"/>
                </a:solidFill>
                <a:ea typeface="MS PGothic" charset="-128"/>
              </a:rPr>
              <a:t>set </a:t>
            </a:r>
            <a:r>
              <a:rPr lang="en-US" altLang="en-US" sz="2400" dirty="0">
                <a:solidFill>
                  <a:srgbClr val="790033"/>
                </a:solidFill>
                <a:ea typeface="MS PGothic" charset="-128"/>
              </a:rPr>
              <a:t>(or simple components of composite attributes) as attributes of </a:t>
            </a:r>
            <a:r>
              <a:rPr lang="en-US" altLang="en-US" sz="2400" dirty="0">
                <a:solidFill>
                  <a:schemeClr val="tx2">
                    <a:lumMod val="75000"/>
                  </a:schemeClr>
                </a:solidFill>
                <a:ea typeface="MS PGothic" charset="-128"/>
              </a:rPr>
              <a:t>S</a:t>
            </a:r>
            <a:r>
              <a:rPr lang="en-US" altLang="en-US" sz="2400" dirty="0">
                <a:solidFill>
                  <a:srgbClr val="790033"/>
                </a:solidFill>
                <a:ea typeface="MS PGothic" charset="-128"/>
              </a:rPr>
              <a:t>. </a:t>
            </a:r>
          </a:p>
        </p:txBody>
      </p:sp>
      <p:sp>
        <p:nvSpPr>
          <p:cNvPr id="2" name="Title 1"/>
          <p:cNvSpPr>
            <a:spLocks noGrp="1"/>
          </p:cNvSpPr>
          <p:nvPr>
            <p:ph type="title"/>
          </p:nvPr>
        </p:nvSpPr>
        <p:spPr/>
        <p:txBody>
          <a:bodyPr/>
          <a:lstStyle/>
          <a:p>
            <a:r>
              <a:rPr lang="en-US" altLang="en-US" dirty="0" smtClean="0">
                <a:ea typeface="MS PGothic" charset="-128"/>
              </a:rPr>
              <a:t>N-</a:t>
            </a:r>
            <a:r>
              <a:rPr lang="en-US" altLang="en-US" dirty="0" err="1" smtClean="0">
                <a:ea typeface="MS PGothic" charset="-128"/>
              </a:rPr>
              <a:t>ary</a:t>
            </a:r>
            <a:r>
              <a:rPr lang="en-US" altLang="en-US" dirty="0" smtClean="0">
                <a:ea typeface="MS PGothic" charset="-128"/>
              </a:rPr>
              <a:t> Relationship Set Mapping</a:t>
            </a:r>
            <a:endParaRPr lang="en-US" dirty="0"/>
          </a:p>
        </p:txBody>
      </p:sp>
      <p:sp>
        <p:nvSpPr>
          <p:cNvPr id="3" name="Rectangle 2"/>
          <p:cNvSpPr/>
          <p:nvPr/>
        </p:nvSpPr>
        <p:spPr>
          <a:xfrm>
            <a:off x="4330158" y="4110335"/>
            <a:ext cx="407484" cy="461665"/>
          </a:xfrm>
          <a:prstGeom prst="rect">
            <a:avLst/>
          </a:prstGeom>
        </p:spPr>
        <p:txBody>
          <a:bodyPr wrap="none">
            <a:spAutoFit/>
          </a:bodyPr>
          <a:lstStyle/>
          <a:p>
            <a:r>
              <a:rPr lang="en-US" altLang="en-US">
                <a:solidFill>
                  <a:schemeClr val="tx2">
                    <a:lumMod val="75000"/>
                  </a:schemeClr>
                </a:solidFill>
                <a:ea typeface="MS PGothic" charset="-128"/>
              </a:rPr>
              <a:t>R</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925345829"/>
              </p:ext>
            </p:extLst>
          </p:nvPr>
        </p:nvGraphicFramePr>
        <p:xfrm>
          <a:off x="838200" y="5638800"/>
          <a:ext cx="1600200" cy="662072"/>
        </p:xfrm>
        <a:graphic>
          <a:graphicData uri="http://schemas.openxmlformats.org/drawingml/2006/table">
            <a:tbl>
              <a:tblPr/>
              <a:tblGrid>
                <a:gridCol w="521891"/>
                <a:gridCol w="544909"/>
                <a:gridCol w="533400"/>
              </a:tblGrid>
              <a:tr h="329874">
                <a:tc gridSpan="2">
                  <a:txBody>
                    <a:bodyPr/>
                    <a:lstStyle/>
                    <a:p>
                      <a:pPr algn="l" fontAlgn="b"/>
                      <a:r>
                        <a:rPr lang="en-US" sz="2100" b="1" i="0" u="none" strike="noStrike" dirty="0" smtClean="0">
                          <a:solidFill>
                            <a:srgbClr val="000000"/>
                          </a:solidFill>
                          <a:effectLst/>
                          <a:latin typeface="Times New Roman" charset="0"/>
                        </a:rPr>
                        <a:t> Supply</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r>
                        <a:rPr lang="sk-SK" sz="2100" b="1" i="0" u="none" strike="noStrike" dirty="0" smtClean="0">
                          <a:solidFill>
                            <a:srgbClr val="000000"/>
                          </a:solidFill>
                          <a:effectLst/>
                          <a:latin typeface="Times New Roman" charset="0"/>
                        </a:rPr>
                        <a:t> </a:t>
                      </a:r>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S</a:t>
                      </a:r>
                      <a:r>
                        <a:rPr lang="uk-UA" sz="2100" b="0" i="0" u="sng" strike="noStrike" dirty="0" smtClean="0">
                          <a:solidFill>
                            <a:srgbClr val="000000"/>
                          </a:solidFill>
                          <a:effectLst/>
                          <a:latin typeface="Times New Roman" charset="0"/>
                        </a:rPr>
                        <a:t>#</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smtClean="0">
                          <a:solidFill>
                            <a:srgbClr val="000000"/>
                          </a:solidFill>
                          <a:effectLst/>
                          <a:latin typeface="Times New Roman" charset="0"/>
                        </a:rPr>
                        <a:t>P#</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smtClean="0">
                          <a:solidFill>
                            <a:srgbClr val="000000"/>
                          </a:solidFill>
                          <a:effectLst/>
                          <a:latin typeface="Times New Roman" charset="0"/>
                        </a:rPr>
                        <a:t>J#</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
        <p:nvSpPr>
          <p:cNvPr id="7" name="Rectangle 6"/>
          <p:cNvSpPr/>
          <p:nvPr/>
        </p:nvSpPr>
        <p:spPr>
          <a:xfrm>
            <a:off x="400820" y="5915407"/>
            <a:ext cx="407484" cy="461665"/>
          </a:xfrm>
          <a:prstGeom prst="rect">
            <a:avLst/>
          </a:prstGeom>
        </p:spPr>
        <p:txBody>
          <a:bodyPr wrap="none">
            <a:spAutoFit/>
          </a:bodyPr>
          <a:lstStyle/>
          <a:p>
            <a:r>
              <a:rPr lang="en-US" altLang="en-US">
                <a:solidFill>
                  <a:schemeClr val="tx2">
                    <a:lumMod val="75000"/>
                  </a:schemeClr>
                </a:solidFill>
                <a:ea typeface="MS PGothic" charset="-128"/>
              </a:rPr>
              <a:t>R</a:t>
            </a:r>
            <a:endParaRPr lang="en-US"/>
          </a:p>
        </p:txBody>
      </p:sp>
      <p:sp>
        <p:nvSpPr>
          <p:cNvPr id="8" name="Rectangle 4"/>
          <p:cNvSpPr>
            <a:spLocks noChangeArrowheads="1"/>
          </p:cNvSpPr>
          <p:nvPr/>
        </p:nvSpPr>
        <p:spPr bwMode="auto">
          <a:xfrm>
            <a:off x="2247900" y="4409701"/>
            <a:ext cx="1676400" cy="467099"/>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SUPPILER</a:t>
            </a:r>
            <a:endParaRPr lang="en-US" altLang="en-US" dirty="0"/>
          </a:p>
        </p:txBody>
      </p:sp>
      <p:sp>
        <p:nvSpPr>
          <p:cNvPr id="9" name="AutoShape 5"/>
          <p:cNvSpPr>
            <a:spLocks noChangeArrowheads="1"/>
          </p:cNvSpPr>
          <p:nvPr/>
        </p:nvSpPr>
        <p:spPr bwMode="auto">
          <a:xfrm>
            <a:off x="4457700" y="4114800"/>
            <a:ext cx="1752600" cy="1066800"/>
          </a:xfrm>
          <a:prstGeom prst="diamond">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SUPPLY</a:t>
            </a:r>
            <a:endParaRPr lang="en-US" altLang="en-US" dirty="0"/>
          </a:p>
        </p:txBody>
      </p:sp>
      <p:sp>
        <p:nvSpPr>
          <p:cNvPr id="10" name="Rectangle 8"/>
          <p:cNvSpPr>
            <a:spLocks noChangeArrowheads="1"/>
          </p:cNvSpPr>
          <p:nvPr/>
        </p:nvSpPr>
        <p:spPr bwMode="auto">
          <a:xfrm>
            <a:off x="6774434" y="4409701"/>
            <a:ext cx="1950466" cy="45739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PART</a:t>
            </a:r>
            <a:endParaRPr lang="en-US" altLang="en-US" dirty="0"/>
          </a:p>
        </p:txBody>
      </p:sp>
      <p:sp>
        <p:nvSpPr>
          <p:cNvPr id="16" name="Line 6"/>
          <p:cNvSpPr>
            <a:spLocks noChangeShapeType="1"/>
          </p:cNvSpPr>
          <p:nvPr/>
        </p:nvSpPr>
        <p:spPr bwMode="auto">
          <a:xfrm>
            <a:off x="6210300" y="4648200"/>
            <a:ext cx="564134" cy="0"/>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18" name="Line 6"/>
          <p:cNvSpPr>
            <a:spLocks noChangeShapeType="1"/>
          </p:cNvSpPr>
          <p:nvPr/>
        </p:nvSpPr>
        <p:spPr bwMode="auto">
          <a:xfrm>
            <a:off x="3924300" y="4648200"/>
            <a:ext cx="533400" cy="0"/>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20" name="Rectangle 4"/>
          <p:cNvSpPr>
            <a:spLocks noChangeArrowheads="1"/>
          </p:cNvSpPr>
          <p:nvPr/>
        </p:nvSpPr>
        <p:spPr bwMode="auto">
          <a:xfrm>
            <a:off x="4533900" y="5638800"/>
            <a:ext cx="1676400" cy="467099"/>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PROJECT</a:t>
            </a:r>
            <a:endParaRPr lang="en-US" altLang="en-US" dirty="0"/>
          </a:p>
        </p:txBody>
      </p:sp>
      <p:sp>
        <p:nvSpPr>
          <p:cNvPr id="22" name="Line 6"/>
          <p:cNvSpPr>
            <a:spLocks noChangeShapeType="1"/>
          </p:cNvSpPr>
          <p:nvPr/>
        </p:nvSpPr>
        <p:spPr bwMode="auto">
          <a:xfrm flipH="1">
            <a:off x="5334000" y="5181600"/>
            <a:ext cx="0" cy="457200"/>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24" name="Oval 23"/>
          <p:cNvSpPr>
            <a:spLocks noChangeArrowheads="1"/>
          </p:cNvSpPr>
          <p:nvPr/>
        </p:nvSpPr>
        <p:spPr bwMode="auto">
          <a:xfrm>
            <a:off x="5844667" y="3667499"/>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dirty="0" smtClean="0"/>
              <a:t>Quantity</a:t>
            </a:r>
            <a:endParaRPr lang="en-US" altLang="en-US" dirty="0"/>
          </a:p>
        </p:txBody>
      </p:sp>
      <p:sp>
        <p:nvSpPr>
          <p:cNvPr id="25" name="Line 6"/>
          <p:cNvSpPr>
            <a:spLocks noChangeShapeType="1"/>
          </p:cNvSpPr>
          <p:nvPr/>
        </p:nvSpPr>
        <p:spPr bwMode="auto">
          <a:xfrm flipV="1">
            <a:off x="5844666" y="4200899"/>
            <a:ext cx="632333" cy="208802"/>
          </a:xfrm>
          <a:prstGeom prst="line">
            <a:avLst/>
          </a:prstGeom>
          <a:noFill/>
          <a:ln w="9525">
            <a:solidFill>
              <a:schemeClr val="tx1"/>
            </a:solidFill>
            <a:round/>
            <a:headEnd type="none"/>
            <a:tailEnd/>
          </a:ln>
          <a:extLst>
            <a:ext uri="{909E8E84-426E-40DD-AFC4-6F175D3DCCD1}">
              <a14:hiddenFill xmlns:a14="http://schemas.microsoft.com/office/drawing/2010/main">
                <a:noFill/>
              </a14:hiddenFill>
            </a:ext>
          </a:extLst>
        </p:spPr>
        <p:txBody>
          <a:bodyPr/>
          <a:lstStyle/>
          <a:p>
            <a:endParaRPr lang="en-US"/>
          </a:p>
        </p:txBody>
      </p:sp>
      <p:sp>
        <p:nvSpPr>
          <p:cNvPr id="5" name="Slide Number Placeholder 4"/>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21</a:t>
            </a:fld>
            <a:endParaRPr lang="en-CA" altLang="zh-CN" sz="2000" b="0" dirty="0"/>
          </a:p>
        </p:txBody>
      </p:sp>
      <p:graphicFrame>
        <p:nvGraphicFramePr>
          <p:cNvPr id="19" name="Table 18"/>
          <p:cNvGraphicFramePr>
            <a:graphicFrameLocks noGrp="1"/>
          </p:cNvGraphicFramePr>
          <p:nvPr>
            <p:extLst>
              <p:ext uri="{D42A27DB-BD31-4B8C-83A1-F6EECF244321}">
                <p14:modId xmlns:p14="http://schemas.microsoft.com/office/powerpoint/2010/main" val="1989055843"/>
              </p:ext>
            </p:extLst>
          </p:nvPr>
        </p:nvGraphicFramePr>
        <p:xfrm>
          <a:off x="2247900" y="4908051"/>
          <a:ext cx="2133600" cy="662072"/>
        </p:xfrm>
        <a:graphic>
          <a:graphicData uri="http://schemas.openxmlformats.org/drawingml/2006/table">
            <a:tbl>
              <a:tblPr/>
              <a:tblGrid>
                <a:gridCol w="533400"/>
                <a:gridCol w="889000"/>
                <a:gridCol w="711200"/>
              </a:tblGrid>
              <a:tr h="304800">
                <a:tc gridSpan="3">
                  <a:txBody>
                    <a:bodyPr/>
                    <a:lstStyle/>
                    <a:p>
                      <a:pPr algn="l" fontAlgn="b"/>
                      <a:r>
                        <a:rPr lang="en-US" sz="2100" b="1" i="0" u="none" strike="noStrike" smtClean="0">
                          <a:solidFill>
                            <a:srgbClr val="000000"/>
                          </a:solidFill>
                          <a:effectLst/>
                          <a:latin typeface="Times New Roman" charset="0"/>
                        </a:rPr>
                        <a:t> Suppler</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pPr algn="l" fontAlgn="b"/>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S</a:t>
                      </a:r>
                      <a:r>
                        <a:rPr lang="uk-UA" sz="2100" b="0" i="0" u="sng" strike="noStrike" dirty="0" smtClean="0">
                          <a:solidFill>
                            <a:srgbClr val="000000"/>
                          </a:solidFill>
                          <a:effectLst/>
                          <a:latin typeface="Times New Roman" charset="0"/>
                        </a:rPr>
                        <a:t>#</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err="1" smtClean="0">
                          <a:solidFill>
                            <a:srgbClr val="000000"/>
                          </a:solidFill>
                          <a:effectLst/>
                          <a:latin typeface="Times New Roman" charset="0"/>
                        </a:rPr>
                        <a:t>Sname</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sng" strike="noStrike" dirty="0" smtClean="0">
                          <a:solidFill>
                            <a:srgbClr val="000000"/>
                          </a:solidFill>
                          <a:effectLst/>
                          <a:latin typeface="Times New Roman" charset="0"/>
                        </a:rPr>
                        <a:t>…</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451149086"/>
              </p:ext>
            </p:extLst>
          </p:nvPr>
        </p:nvGraphicFramePr>
        <p:xfrm>
          <a:off x="6774434" y="4908051"/>
          <a:ext cx="2133600" cy="662072"/>
        </p:xfrm>
        <a:graphic>
          <a:graphicData uri="http://schemas.openxmlformats.org/drawingml/2006/table">
            <a:tbl>
              <a:tblPr/>
              <a:tblGrid>
                <a:gridCol w="533400"/>
                <a:gridCol w="889000"/>
                <a:gridCol w="711200"/>
              </a:tblGrid>
              <a:tr h="329874">
                <a:tc gridSpan="3">
                  <a:txBody>
                    <a:bodyPr/>
                    <a:lstStyle/>
                    <a:p>
                      <a:pPr algn="l" fontAlgn="b"/>
                      <a:r>
                        <a:rPr lang="en-US" sz="2100" b="1" i="0" u="none" strike="noStrike" dirty="0" smtClean="0">
                          <a:solidFill>
                            <a:srgbClr val="000000"/>
                          </a:solidFill>
                          <a:effectLst/>
                          <a:latin typeface="Times New Roman" charset="0"/>
                        </a:rPr>
                        <a:t> Part</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pPr algn="l" fontAlgn="b"/>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P</a:t>
                      </a:r>
                      <a:r>
                        <a:rPr lang="uk-UA" sz="2100" b="0" i="0" u="sng" strike="noStrike" dirty="0" smtClean="0">
                          <a:solidFill>
                            <a:srgbClr val="000000"/>
                          </a:solidFill>
                          <a:effectLst/>
                          <a:latin typeface="Times New Roman" charset="0"/>
                        </a:rPr>
                        <a:t>#</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err="1" smtClean="0">
                          <a:solidFill>
                            <a:srgbClr val="000000"/>
                          </a:solidFill>
                          <a:effectLst/>
                          <a:latin typeface="Times New Roman" charset="0"/>
                        </a:rPr>
                        <a:t>Pname</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sng" strike="noStrike" dirty="0" smtClean="0">
                          <a:solidFill>
                            <a:srgbClr val="000000"/>
                          </a:solidFill>
                          <a:effectLst/>
                          <a:latin typeface="Times New Roman" charset="0"/>
                        </a:rPr>
                        <a:t>…</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707373266"/>
              </p:ext>
            </p:extLst>
          </p:nvPr>
        </p:nvGraphicFramePr>
        <p:xfrm>
          <a:off x="4547886" y="6117220"/>
          <a:ext cx="2133600" cy="662072"/>
        </p:xfrm>
        <a:graphic>
          <a:graphicData uri="http://schemas.openxmlformats.org/drawingml/2006/table">
            <a:tbl>
              <a:tblPr/>
              <a:tblGrid>
                <a:gridCol w="533400"/>
                <a:gridCol w="889000"/>
                <a:gridCol w="711200"/>
              </a:tblGrid>
              <a:tr h="329874">
                <a:tc gridSpan="3">
                  <a:txBody>
                    <a:bodyPr/>
                    <a:lstStyle/>
                    <a:p>
                      <a:pPr algn="l" fontAlgn="b"/>
                      <a:r>
                        <a:rPr lang="en-US" sz="2100" b="1" i="0" u="none" strike="noStrike" dirty="0" smtClean="0">
                          <a:solidFill>
                            <a:srgbClr val="000000"/>
                          </a:solidFill>
                          <a:effectLst/>
                          <a:latin typeface="Times New Roman" charset="0"/>
                        </a:rPr>
                        <a:t> Project</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pPr algn="l" fontAlgn="b"/>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J</a:t>
                      </a:r>
                      <a:r>
                        <a:rPr lang="uk-UA" sz="2100" b="0" i="0" u="sng" strike="noStrike" dirty="0" smtClean="0">
                          <a:solidFill>
                            <a:srgbClr val="000000"/>
                          </a:solidFill>
                          <a:effectLst/>
                          <a:latin typeface="Times New Roman" charset="0"/>
                        </a:rPr>
                        <a:t>#</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err="1" smtClean="0">
                          <a:solidFill>
                            <a:srgbClr val="000000"/>
                          </a:solidFill>
                          <a:effectLst/>
                          <a:latin typeface="Times New Roman" charset="0"/>
                        </a:rPr>
                        <a:t>Jname</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sng" strike="noStrike" dirty="0" smtClean="0">
                          <a:solidFill>
                            <a:srgbClr val="000000"/>
                          </a:solidFill>
                          <a:effectLst/>
                          <a:latin typeface="Times New Roman" charset="0"/>
                        </a:rPr>
                        <a:t>…</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478685883"/>
              </p:ext>
            </p:extLst>
          </p:nvPr>
        </p:nvGraphicFramePr>
        <p:xfrm>
          <a:off x="2449487" y="5638800"/>
          <a:ext cx="1297199" cy="662072"/>
        </p:xfrm>
        <a:graphic>
          <a:graphicData uri="http://schemas.openxmlformats.org/drawingml/2006/table">
            <a:tbl>
              <a:tblPr/>
              <a:tblGrid>
                <a:gridCol w="1297199"/>
              </a:tblGrid>
              <a:tr h="329874">
                <a:tc>
                  <a:txBody>
                    <a:bodyPr/>
                    <a:lstStyle/>
                    <a:p>
                      <a:pPr algn="l" fontAlgn="b"/>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none" strike="noStrike" dirty="0" smtClean="0">
                          <a:solidFill>
                            <a:srgbClr val="000000"/>
                          </a:solidFill>
                          <a:effectLst/>
                          <a:latin typeface="Times New Roman" charset="0"/>
                        </a:rPr>
                        <a:t>Quantity</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cxnSp>
        <p:nvCxnSpPr>
          <p:cNvPr id="26" name="Straight Connector 25"/>
          <p:cNvCxnSpPr/>
          <p:nvPr/>
        </p:nvCxnSpPr>
        <p:spPr bwMode="auto">
          <a:xfrm>
            <a:off x="1120266" y="6553200"/>
            <a:ext cx="1394334" cy="0"/>
          </a:xfrm>
          <a:prstGeom prst="line">
            <a:avLst/>
          </a:prstGeom>
          <a:blipFill dpi="0" rotWithShape="0">
            <a:blip r:embed="rId3"/>
            <a:srcRect/>
            <a:tile tx="0" ty="0" sx="100000" sy="100000" flip="none" algn="tl"/>
          </a:blipFill>
          <a:ln w="25400" cap="flat" cmpd="sng" algn="ctr">
            <a:solidFill>
              <a:srgbClr val="00B0F0"/>
            </a:solidFill>
            <a:prstDash val="solid"/>
            <a:round/>
            <a:headEnd type="none" w="med" len="med"/>
            <a:tailEnd type="none" w="med" len="med"/>
          </a:ln>
          <a:effectLst/>
        </p:spPr>
      </p:cxnSp>
      <p:cxnSp>
        <p:nvCxnSpPr>
          <p:cNvPr id="27" name="Straight Connector 26"/>
          <p:cNvCxnSpPr/>
          <p:nvPr/>
        </p:nvCxnSpPr>
        <p:spPr bwMode="auto">
          <a:xfrm>
            <a:off x="1120266" y="6324600"/>
            <a:ext cx="0" cy="228600"/>
          </a:xfrm>
          <a:prstGeom prst="line">
            <a:avLst/>
          </a:prstGeom>
          <a:blipFill dpi="0" rotWithShape="0">
            <a:blip r:embed="rId3"/>
            <a:srcRect/>
            <a:tile tx="0" ty="0" sx="100000" sy="100000" flip="none" algn="tl"/>
          </a:blipFill>
          <a:ln w="25400" cap="flat" cmpd="sng" algn="ctr">
            <a:solidFill>
              <a:srgbClr val="00B0F0"/>
            </a:solidFill>
            <a:prstDash val="solid"/>
            <a:round/>
            <a:headEnd type="none" w="med" len="med"/>
            <a:tailEnd type="none" w="med" len="med"/>
          </a:ln>
          <a:effectLst/>
        </p:spPr>
      </p:cxnSp>
      <p:cxnSp>
        <p:nvCxnSpPr>
          <p:cNvPr id="28" name="Straight Arrow Connector 27"/>
          <p:cNvCxnSpPr/>
          <p:nvPr/>
        </p:nvCxnSpPr>
        <p:spPr bwMode="auto">
          <a:xfrm flipV="1">
            <a:off x="2514600" y="5570123"/>
            <a:ext cx="0" cy="983078"/>
          </a:xfrm>
          <a:prstGeom prst="straightConnector1">
            <a:avLst/>
          </a:prstGeom>
          <a:blipFill dpi="0" rotWithShape="0">
            <a:blip r:embed="rId3"/>
            <a:srcRect/>
            <a:tile tx="0" ty="0" sx="100000" sy="100000" flip="none" algn="tl"/>
          </a:blipFill>
          <a:ln w="25400" cap="flat" cmpd="sng" algn="ctr">
            <a:solidFill>
              <a:srgbClr val="00B0F0"/>
            </a:solidFill>
            <a:prstDash val="solid"/>
            <a:round/>
            <a:headEnd type="none" w="med" len="med"/>
            <a:tailEnd type="triangle" w="med" len="med"/>
          </a:ln>
          <a:effectLst/>
        </p:spPr>
      </p:cxnSp>
      <p:cxnSp>
        <p:nvCxnSpPr>
          <p:cNvPr id="30" name="Straight Connector 29"/>
          <p:cNvCxnSpPr/>
          <p:nvPr/>
        </p:nvCxnSpPr>
        <p:spPr bwMode="auto">
          <a:xfrm>
            <a:off x="2133600" y="6705600"/>
            <a:ext cx="2414286" cy="0"/>
          </a:xfrm>
          <a:prstGeom prst="line">
            <a:avLst/>
          </a:prstGeom>
          <a:blipFill dpi="0" rotWithShape="0">
            <a:blip r:embed="rId3"/>
            <a:srcRect/>
            <a:tile tx="0" ty="0" sx="100000" sy="100000" flip="none" algn="tl"/>
          </a:blipFill>
          <a:ln w="25400" cap="flat" cmpd="sng" algn="ctr">
            <a:solidFill>
              <a:srgbClr val="00B0F0"/>
            </a:solidFill>
            <a:prstDash val="solid"/>
            <a:round/>
            <a:headEnd type="none" w="med" len="med"/>
            <a:tailEnd type="triangle" w="med" len="med"/>
          </a:ln>
          <a:effectLst/>
        </p:spPr>
      </p:cxnSp>
      <p:cxnSp>
        <p:nvCxnSpPr>
          <p:cNvPr id="31" name="Straight Connector 30"/>
          <p:cNvCxnSpPr/>
          <p:nvPr/>
        </p:nvCxnSpPr>
        <p:spPr bwMode="auto">
          <a:xfrm>
            <a:off x="2133600" y="6324600"/>
            <a:ext cx="0" cy="381000"/>
          </a:xfrm>
          <a:prstGeom prst="line">
            <a:avLst/>
          </a:prstGeom>
          <a:blipFill dpi="0" rotWithShape="0">
            <a:blip r:embed="rId3"/>
            <a:srcRect/>
            <a:tile tx="0" ty="0" sx="100000" sy="100000" flip="none" algn="tl"/>
          </a:blipFill>
          <a:ln w="25400" cap="flat" cmpd="sng" algn="ctr">
            <a:solidFill>
              <a:srgbClr val="00B0F0"/>
            </a:solidFill>
            <a:prstDash val="solid"/>
            <a:round/>
            <a:headEnd type="none" w="med" len="med"/>
            <a:tailEnd type="none" w="med" len="med"/>
          </a:ln>
          <a:effectLst/>
        </p:spPr>
      </p:cxnSp>
      <p:cxnSp>
        <p:nvCxnSpPr>
          <p:cNvPr id="32" name="Straight Connector 31"/>
          <p:cNvCxnSpPr/>
          <p:nvPr/>
        </p:nvCxnSpPr>
        <p:spPr bwMode="auto">
          <a:xfrm>
            <a:off x="1600200" y="6629400"/>
            <a:ext cx="5410200" cy="0"/>
          </a:xfrm>
          <a:prstGeom prst="line">
            <a:avLst/>
          </a:prstGeom>
          <a:blipFill dpi="0" rotWithShape="0">
            <a:blip r:embed="rId3"/>
            <a:srcRect/>
            <a:tile tx="0" ty="0" sx="100000" sy="100000" flip="none" algn="tl"/>
          </a:blipFill>
          <a:ln w="25400" cap="flat" cmpd="sng" algn="ctr">
            <a:solidFill>
              <a:srgbClr val="00B0F0"/>
            </a:solidFill>
            <a:prstDash val="solid"/>
            <a:round/>
            <a:headEnd type="none" w="med" len="med"/>
            <a:tailEnd type="none" w="med" len="med"/>
          </a:ln>
          <a:effectLst/>
        </p:spPr>
      </p:cxnSp>
      <p:cxnSp>
        <p:nvCxnSpPr>
          <p:cNvPr id="33" name="Straight Connector 32"/>
          <p:cNvCxnSpPr/>
          <p:nvPr/>
        </p:nvCxnSpPr>
        <p:spPr bwMode="auto">
          <a:xfrm>
            <a:off x="1600200" y="6303380"/>
            <a:ext cx="0" cy="326020"/>
          </a:xfrm>
          <a:prstGeom prst="line">
            <a:avLst/>
          </a:prstGeom>
          <a:blipFill dpi="0" rotWithShape="0">
            <a:blip r:embed="rId3"/>
            <a:srcRect/>
            <a:tile tx="0" ty="0" sx="100000" sy="100000" flip="none" algn="tl"/>
          </a:blipFill>
          <a:ln w="25400" cap="flat" cmpd="sng" algn="ctr">
            <a:solidFill>
              <a:srgbClr val="00B0F0"/>
            </a:solidFill>
            <a:prstDash val="solid"/>
            <a:round/>
            <a:headEnd type="none" w="med" len="med"/>
            <a:tailEnd type="none" w="med" len="med"/>
          </a:ln>
          <a:effectLst/>
        </p:spPr>
      </p:cxnSp>
      <p:cxnSp>
        <p:nvCxnSpPr>
          <p:cNvPr id="39" name="Straight Arrow Connector 38"/>
          <p:cNvCxnSpPr/>
          <p:nvPr/>
        </p:nvCxnSpPr>
        <p:spPr bwMode="auto">
          <a:xfrm flipV="1">
            <a:off x="7010400" y="5638800"/>
            <a:ext cx="0" cy="983078"/>
          </a:xfrm>
          <a:prstGeom prst="straightConnector1">
            <a:avLst/>
          </a:prstGeom>
          <a:blipFill dpi="0" rotWithShape="0">
            <a:blip r:embed="rId3"/>
            <a:srcRect/>
            <a:tile tx="0" ty="0" sx="100000" sy="100000" flip="none" algn="tl"/>
          </a:blipFill>
          <a:ln w="25400" cap="flat" cmpd="sng" algn="ctr">
            <a:solidFill>
              <a:srgbClr val="00B0F0"/>
            </a:solidFill>
            <a:prstDash val="solid"/>
            <a:round/>
            <a:headEnd type="none" w="med" len="med"/>
            <a:tailEnd type="triangle" w="med" len="med"/>
          </a:ln>
          <a:effectLst/>
        </p:spPr>
      </p:cxnSp>
    </p:spTree>
    <p:extLst>
      <p:ext uri="{BB962C8B-B14F-4D97-AF65-F5344CB8AC3E}">
        <p14:creationId xmlns:p14="http://schemas.microsoft.com/office/powerpoint/2010/main" val="15132337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7652">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0" y="44624"/>
            <a:ext cx="9144000" cy="793576"/>
          </a:xfrm>
          <a:noFill/>
        </p:spPr>
        <p:txBody>
          <a:bodyPr/>
          <a:lstStyle/>
          <a:p>
            <a:pPr eaLnBrk="1" hangingPunct="1"/>
            <a:r>
              <a:rPr lang="en-US" altLang="en-US" dirty="0" smtClean="0"/>
              <a:t>Company ER Diagram</a:t>
            </a:r>
            <a:endParaRPr lang="en-US" altLang="en-US" dirty="0"/>
          </a:p>
        </p:txBody>
      </p:sp>
      <p:pic>
        <p:nvPicPr>
          <p:cNvPr id="38916" name="Picture 4" descr="fig03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10231"/>
            <a:ext cx="6140151" cy="5975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pPr>
              <a:defRPr/>
            </a:pPr>
            <a:fld id="{FB434464-7AAA-FD4D-BA48-F9318BD2A42F}" type="slidenum">
              <a:rPr lang="en-US" altLang="en-US" smtClean="0"/>
              <a:pPr>
                <a:defRPr/>
              </a:pPr>
              <a:t>22</a:t>
            </a:fld>
            <a:endParaRPr lang="en-CA" altLang="zh-CN" dirty="0"/>
          </a:p>
        </p:txBody>
      </p:sp>
    </p:spTree>
    <p:extLst>
      <p:ext uri="{BB962C8B-B14F-4D97-AF65-F5344CB8AC3E}">
        <p14:creationId xmlns:p14="http://schemas.microsoft.com/office/powerpoint/2010/main" val="69757900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1"/>
            <a:ext cx="9144000" cy="838199"/>
          </a:xfrm>
        </p:spPr>
        <p:txBody>
          <a:bodyPr/>
          <a:lstStyle/>
          <a:p>
            <a:r>
              <a:rPr lang="en-US" altLang="en-US" dirty="0" smtClean="0">
                <a:latin typeface="Verdana" charset="0"/>
                <a:ea typeface="MS PGothic" charset="-128"/>
              </a:rPr>
              <a:t>COMPANY </a:t>
            </a:r>
            <a:r>
              <a:rPr lang="en-US" altLang="en-US" dirty="0">
                <a:latin typeface="Verdana" charset="0"/>
                <a:ea typeface="MS PGothic" charset="-128"/>
              </a:rPr>
              <a:t>ER </a:t>
            </a:r>
            <a:r>
              <a:rPr lang="en-US" altLang="en-US" dirty="0" smtClean="0">
                <a:latin typeface="Verdana" charset="0"/>
                <a:ea typeface="MS PGothic" charset="-128"/>
              </a:rPr>
              <a:t>Diagram Mapping</a:t>
            </a:r>
            <a:endParaRPr lang="en-US" altLang="en-US" dirty="0">
              <a:latin typeface="Verdana" charset="0"/>
              <a:ea typeface="MS PGothic" charset="-128"/>
            </a:endParaRPr>
          </a:p>
        </p:txBody>
      </p:sp>
      <p:pic>
        <p:nvPicPr>
          <p:cNvPr id="29699" name="Picture 2" descr="fig09_0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778" y="914399"/>
            <a:ext cx="8232822" cy="5908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pPr>
              <a:defRPr/>
            </a:pPr>
            <a:fld id="{FB434464-7AAA-FD4D-BA48-F9318BD2A42F}" type="slidenum">
              <a:rPr lang="en-US" altLang="en-US" smtClean="0"/>
              <a:pPr>
                <a:defRPr/>
              </a:pPr>
              <a:t>23</a:t>
            </a:fld>
            <a:endParaRPr lang="en-CA" altLang="zh-CN" dirty="0"/>
          </a:p>
        </p:txBody>
      </p:sp>
    </p:spTree>
    <p:extLst>
      <p:ext uri="{BB962C8B-B14F-4D97-AF65-F5344CB8AC3E}">
        <p14:creationId xmlns:p14="http://schemas.microsoft.com/office/powerpoint/2010/main" val="208665256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Relations </a:t>
            </a:r>
            <a:r>
              <a:rPr lang="en-US" altLang="en-US" dirty="0" smtClean="0"/>
              <a:t>for Aggregation</a:t>
            </a:r>
            <a:endParaRPr lang="en-US" dirty="0"/>
          </a:p>
        </p:txBody>
      </p:sp>
      <p:sp>
        <p:nvSpPr>
          <p:cNvPr id="3" name="Content Placeholder 2"/>
          <p:cNvSpPr>
            <a:spLocks noGrp="1"/>
          </p:cNvSpPr>
          <p:nvPr>
            <p:ph idx="1"/>
          </p:nvPr>
        </p:nvSpPr>
        <p:spPr>
          <a:xfrm>
            <a:off x="121444" y="4439393"/>
            <a:ext cx="8675687" cy="1732807"/>
          </a:xfrm>
        </p:spPr>
        <p:txBody>
          <a:bodyPr/>
          <a:lstStyle/>
          <a:p>
            <a:r>
              <a:rPr lang="en-US" altLang="en-US" sz="2400" dirty="0"/>
              <a:t>To represent aggregation, create a table </a:t>
            </a:r>
            <a:r>
              <a:rPr lang="en-US" altLang="en-US" sz="2400" dirty="0" smtClean="0"/>
              <a:t>containing</a:t>
            </a:r>
          </a:p>
          <a:p>
            <a:pPr lvl="1"/>
            <a:r>
              <a:rPr lang="en-US" altLang="en-US" sz="2300" dirty="0" smtClean="0"/>
              <a:t>primary </a:t>
            </a:r>
            <a:r>
              <a:rPr lang="en-US" altLang="en-US" sz="2300" dirty="0"/>
              <a:t>key of the aggregated </a:t>
            </a:r>
            <a:r>
              <a:rPr lang="en-US" altLang="en-US" sz="2300" dirty="0" smtClean="0"/>
              <a:t>relationship,</a:t>
            </a:r>
          </a:p>
          <a:p>
            <a:pPr lvl="1"/>
            <a:r>
              <a:rPr lang="en-US" altLang="en-US" sz="2400" dirty="0" smtClean="0"/>
              <a:t>the </a:t>
            </a:r>
            <a:r>
              <a:rPr lang="en-US" altLang="en-US" sz="2400" dirty="0"/>
              <a:t>primary key of the associated entity </a:t>
            </a:r>
            <a:r>
              <a:rPr lang="en-US" altLang="en-US" sz="2400" dirty="0" smtClean="0"/>
              <a:t>set</a:t>
            </a:r>
          </a:p>
          <a:p>
            <a:pPr lvl="1"/>
            <a:r>
              <a:rPr lang="en-US" altLang="en-US" sz="2400" dirty="0" smtClean="0"/>
              <a:t>Any </a:t>
            </a:r>
            <a:r>
              <a:rPr lang="en-US" altLang="en-US" sz="2400" dirty="0"/>
              <a:t>descriptive attributes</a:t>
            </a:r>
          </a:p>
          <a:p>
            <a:endParaRPr lang="en-US" dirty="0"/>
          </a:p>
        </p:txBody>
      </p:sp>
      <p:pic>
        <p:nvPicPr>
          <p:cNvPr id="4" name="Picture 1052"/>
          <p:cNvPicPr>
            <a:picLocks noChangeAspect="1" noChangeArrowheads="1"/>
          </p:cNvPicPr>
          <p:nvPr/>
        </p:nvPicPr>
        <p:blipFill>
          <a:blip r:embed="rId3">
            <a:extLst>
              <a:ext uri="{28A0092B-C50C-407E-A947-70E740481C1C}">
                <a14:useLocalDpi xmlns:a14="http://schemas.microsoft.com/office/drawing/2010/main" val="0"/>
              </a:ext>
            </a:extLst>
          </a:blip>
          <a:srcRect l="2745" t="1308" r="2942" b="1569"/>
          <a:stretch>
            <a:fillRect/>
          </a:stretch>
        </p:blipFill>
        <p:spPr bwMode="auto">
          <a:xfrm>
            <a:off x="121444" y="990600"/>
            <a:ext cx="4662488" cy="3287712"/>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Rectangle 4"/>
          <p:cNvSpPr/>
          <p:nvPr/>
        </p:nvSpPr>
        <p:spPr>
          <a:xfrm>
            <a:off x="4876800" y="2425667"/>
            <a:ext cx="4114800" cy="1569660"/>
          </a:xfrm>
          <a:prstGeom prst="rect">
            <a:avLst/>
          </a:prstGeom>
        </p:spPr>
        <p:txBody>
          <a:bodyPr wrap="square">
            <a:spAutoFit/>
          </a:bodyPr>
          <a:lstStyle/>
          <a:p>
            <a:r>
              <a:rPr lang="en-US" altLang="en-US" dirty="0">
                <a:solidFill>
                  <a:schemeClr val="tx2"/>
                </a:solidFill>
                <a:latin typeface="+mn-lt"/>
              </a:rPr>
              <a:t>Table </a:t>
            </a:r>
            <a:r>
              <a:rPr lang="en-US" altLang="en-US" dirty="0">
                <a:solidFill>
                  <a:srgbClr val="C00000"/>
                </a:solidFill>
                <a:latin typeface="+mn-lt"/>
              </a:rPr>
              <a:t>Works-on</a:t>
            </a:r>
            <a:r>
              <a:rPr lang="en-US" altLang="en-US" dirty="0">
                <a:solidFill>
                  <a:schemeClr val="tx2"/>
                </a:solidFill>
                <a:latin typeface="+mn-lt"/>
              </a:rPr>
              <a:t> is redundant provided we are willing to store null values for attribute </a:t>
            </a:r>
            <a:r>
              <a:rPr lang="en-US" altLang="en-US" dirty="0" err="1" smtClean="0">
                <a:solidFill>
                  <a:schemeClr val="tx2"/>
                </a:solidFill>
                <a:latin typeface="+mn-lt"/>
              </a:rPr>
              <a:t>mname</a:t>
            </a:r>
            <a:r>
              <a:rPr lang="en-US" altLang="en-US" dirty="0" smtClean="0">
                <a:solidFill>
                  <a:schemeClr val="tx2"/>
                </a:solidFill>
                <a:latin typeface="+mn-lt"/>
              </a:rPr>
              <a:t> </a:t>
            </a:r>
            <a:r>
              <a:rPr lang="en-US" altLang="en-US" dirty="0">
                <a:solidFill>
                  <a:schemeClr val="tx2"/>
                </a:solidFill>
                <a:latin typeface="+mn-lt"/>
              </a:rPr>
              <a:t>in </a:t>
            </a:r>
            <a:r>
              <a:rPr lang="en-US" altLang="en-US" dirty="0" smtClean="0">
                <a:solidFill>
                  <a:srgbClr val="C00000"/>
                </a:solidFill>
                <a:latin typeface="+mn-lt"/>
              </a:rPr>
              <a:t>Manages</a:t>
            </a:r>
            <a:endParaRPr lang="en-US" altLang="en-US" dirty="0">
              <a:solidFill>
                <a:srgbClr val="C00000"/>
              </a:solidFill>
              <a:latin typeface="+mn-lt"/>
            </a:endParaRPr>
          </a:p>
        </p:txBody>
      </p:sp>
      <p:sp>
        <p:nvSpPr>
          <p:cNvPr id="6" name="Rounded Rectangle 5"/>
          <p:cNvSpPr/>
          <p:nvPr/>
        </p:nvSpPr>
        <p:spPr bwMode="auto">
          <a:xfrm>
            <a:off x="1752600" y="1752600"/>
            <a:ext cx="1600200" cy="2590800"/>
          </a:xfrm>
          <a:prstGeom prst="roundRect">
            <a:avLst/>
          </a:prstGeom>
          <a:noFill/>
          <a:ln w="190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805110271"/>
              </p:ext>
            </p:extLst>
          </p:nvPr>
        </p:nvGraphicFramePr>
        <p:xfrm>
          <a:off x="5334000" y="934193"/>
          <a:ext cx="2514600" cy="662072"/>
        </p:xfrm>
        <a:graphic>
          <a:graphicData uri="http://schemas.openxmlformats.org/drawingml/2006/table">
            <a:tbl>
              <a:tblPr/>
              <a:tblGrid>
                <a:gridCol w="628650"/>
                <a:gridCol w="1047750"/>
                <a:gridCol w="838200"/>
              </a:tblGrid>
              <a:tr h="329874">
                <a:tc gridSpan="3">
                  <a:txBody>
                    <a:bodyPr/>
                    <a:lstStyle/>
                    <a:p>
                      <a:pPr algn="l" fontAlgn="b"/>
                      <a:r>
                        <a:rPr lang="en-US" sz="2100" b="1" i="0" u="none" strike="noStrike" dirty="0" smtClean="0">
                          <a:solidFill>
                            <a:srgbClr val="000000"/>
                          </a:solidFill>
                          <a:effectLst/>
                          <a:latin typeface="Times New Roman" charset="0"/>
                        </a:rPr>
                        <a:t>Works-on</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pPr algn="l" fontAlgn="b"/>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E</a:t>
                      </a:r>
                      <a:r>
                        <a:rPr lang="uk-UA" sz="2100" b="0" i="0" u="sng" strike="noStrike" dirty="0" smtClean="0">
                          <a:solidFill>
                            <a:srgbClr val="000000"/>
                          </a:solidFill>
                          <a:effectLst/>
                          <a:latin typeface="Times New Roman" charset="0"/>
                        </a:rPr>
                        <a:t>#</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smtClean="0">
                          <a:solidFill>
                            <a:srgbClr val="000000"/>
                          </a:solidFill>
                          <a:effectLst/>
                          <a:latin typeface="Times New Roman" charset="0"/>
                        </a:rPr>
                        <a:t>B#</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smtClean="0">
                          <a:solidFill>
                            <a:srgbClr val="000000"/>
                          </a:solidFill>
                          <a:effectLst/>
                          <a:latin typeface="Times New Roman" charset="0"/>
                        </a:rPr>
                        <a:t>J#</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23922803"/>
              </p:ext>
            </p:extLst>
          </p:nvPr>
        </p:nvGraphicFramePr>
        <p:xfrm>
          <a:off x="5314709" y="1677248"/>
          <a:ext cx="3352800" cy="662072"/>
        </p:xfrm>
        <a:graphic>
          <a:graphicData uri="http://schemas.openxmlformats.org/drawingml/2006/table">
            <a:tbl>
              <a:tblPr/>
              <a:tblGrid>
                <a:gridCol w="628650"/>
                <a:gridCol w="1047750"/>
                <a:gridCol w="838200"/>
                <a:gridCol w="838200"/>
              </a:tblGrid>
              <a:tr h="329874">
                <a:tc gridSpan="3">
                  <a:txBody>
                    <a:bodyPr/>
                    <a:lstStyle/>
                    <a:p>
                      <a:pPr algn="l" fontAlgn="b"/>
                      <a:r>
                        <a:rPr lang="en-US" sz="2100" b="1" i="0" u="none" strike="noStrike" dirty="0" smtClean="0">
                          <a:solidFill>
                            <a:srgbClr val="000000"/>
                          </a:solidFill>
                          <a:effectLst/>
                          <a:latin typeface="Times New Roman" charset="0"/>
                        </a:rPr>
                        <a:t>Manages</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pPr algn="l" fontAlgn="b"/>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E</a:t>
                      </a:r>
                      <a:r>
                        <a:rPr lang="uk-UA" sz="2100" b="0" i="0" u="sng" strike="noStrike" dirty="0" smtClean="0">
                          <a:solidFill>
                            <a:srgbClr val="000000"/>
                          </a:solidFill>
                          <a:effectLst/>
                          <a:latin typeface="Times New Roman" charset="0"/>
                        </a:rPr>
                        <a:t>#</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smtClean="0">
                          <a:solidFill>
                            <a:srgbClr val="000000"/>
                          </a:solidFill>
                          <a:effectLst/>
                          <a:latin typeface="Times New Roman" charset="0"/>
                        </a:rPr>
                        <a:t>B#</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smtClean="0">
                          <a:solidFill>
                            <a:srgbClr val="000000"/>
                          </a:solidFill>
                          <a:effectLst/>
                          <a:latin typeface="Times New Roman" charset="0"/>
                        </a:rPr>
                        <a:t>J#</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err="1" smtClean="0">
                          <a:solidFill>
                            <a:srgbClr val="000000"/>
                          </a:solidFill>
                          <a:effectLst/>
                          <a:latin typeface="Times New Roman" charset="0"/>
                        </a:rPr>
                        <a:t>Mname</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
        <p:nvSpPr>
          <p:cNvPr id="9" name="Rounded Rectangle 8"/>
          <p:cNvSpPr/>
          <p:nvPr/>
        </p:nvSpPr>
        <p:spPr bwMode="auto">
          <a:xfrm>
            <a:off x="304800" y="1066800"/>
            <a:ext cx="4343400" cy="1337608"/>
          </a:xfrm>
          <a:prstGeom prst="roundRect">
            <a:avLst/>
          </a:prstGeom>
          <a:noFill/>
          <a:ln w="190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5541690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p:txBody>
          <a:bodyPr/>
          <a:lstStyle/>
          <a:p>
            <a:pPr eaLnBrk="1" hangingPunct="1"/>
            <a:r>
              <a:rPr lang="en-US" altLang="en-US" dirty="0">
                <a:ea typeface="MS PGothic" charset="-128"/>
              </a:rPr>
              <a:t>Mapping ERD to Relational Schema</a:t>
            </a:r>
          </a:p>
        </p:txBody>
      </p:sp>
      <p:sp>
        <p:nvSpPr>
          <p:cNvPr id="10244" name="Rectangle 5"/>
          <p:cNvSpPr>
            <a:spLocks noGrp="1" noChangeArrowheads="1"/>
          </p:cNvSpPr>
          <p:nvPr>
            <p:ph type="body" idx="1"/>
          </p:nvPr>
        </p:nvSpPr>
        <p:spPr/>
        <p:txBody>
          <a:bodyPr/>
          <a:lstStyle/>
          <a:p>
            <a:pPr eaLnBrk="1" hangingPunct="1">
              <a:lnSpc>
                <a:spcPct val="80000"/>
              </a:lnSpc>
            </a:pPr>
            <a:r>
              <a:rPr lang="en-US" altLang="en-US" sz="2400" b="1" dirty="0">
                <a:ea typeface="MS PGothic" charset="-128"/>
              </a:rPr>
              <a:t>ER-to-Relational Mapping Algorithm </a:t>
            </a:r>
          </a:p>
          <a:p>
            <a:pPr lvl="1" eaLnBrk="1" hangingPunct="1">
              <a:lnSpc>
                <a:spcPct val="80000"/>
              </a:lnSpc>
            </a:pPr>
            <a:r>
              <a:rPr lang="en-US" altLang="en-US" sz="2100" dirty="0">
                <a:ea typeface="MS PGothic" charset="-128"/>
              </a:rPr>
              <a:t>Step 1: Mapping of Regular Entity </a:t>
            </a:r>
            <a:r>
              <a:rPr lang="en-US" altLang="en-US" sz="2100" dirty="0" smtClean="0">
                <a:ea typeface="MS PGothic" charset="-128"/>
              </a:rPr>
              <a:t>Sets</a:t>
            </a:r>
            <a:endParaRPr lang="en-US" altLang="en-US" sz="2100" dirty="0">
              <a:ea typeface="MS PGothic" charset="-128"/>
            </a:endParaRPr>
          </a:p>
          <a:p>
            <a:pPr lvl="1" eaLnBrk="1" hangingPunct="1">
              <a:lnSpc>
                <a:spcPct val="80000"/>
              </a:lnSpc>
            </a:pPr>
            <a:r>
              <a:rPr lang="en-US" altLang="en-US" sz="2100" dirty="0">
                <a:ea typeface="MS PGothic" charset="-128"/>
              </a:rPr>
              <a:t>Step 2: Mapping of Weak Entity </a:t>
            </a:r>
            <a:r>
              <a:rPr lang="en-US" altLang="en-US" sz="2100" dirty="0" smtClean="0">
                <a:ea typeface="MS PGothic" charset="-128"/>
              </a:rPr>
              <a:t>Sets</a:t>
            </a:r>
            <a:endParaRPr lang="en-US" altLang="en-US" sz="2100" dirty="0">
              <a:ea typeface="MS PGothic" charset="-128"/>
            </a:endParaRPr>
          </a:p>
          <a:p>
            <a:pPr lvl="1" eaLnBrk="1" hangingPunct="1">
              <a:lnSpc>
                <a:spcPct val="80000"/>
              </a:lnSpc>
            </a:pPr>
            <a:r>
              <a:rPr lang="en-US" altLang="en-US" sz="2100" dirty="0">
                <a:ea typeface="MS PGothic" charset="-128"/>
              </a:rPr>
              <a:t>Step 3: Mapping of Binary 1:1 Relation </a:t>
            </a:r>
            <a:r>
              <a:rPr lang="en-US" altLang="en-US" sz="2100" dirty="0" smtClean="0">
                <a:ea typeface="MS PGothic" charset="-128"/>
              </a:rPr>
              <a:t>Sets</a:t>
            </a:r>
            <a:endParaRPr lang="en-US" altLang="en-US" sz="2100" dirty="0">
              <a:ea typeface="MS PGothic" charset="-128"/>
            </a:endParaRPr>
          </a:p>
          <a:p>
            <a:pPr lvl="1" eaLnBrk="1" hangingPunct="1">
              <a:lnSpc>
                <a:spcPct val="80000"/>
              </a:lnSpc>
            </a:pPr>
            <a:r>
              <a:rPr lang="en-US" altLang="en-US" sz="2100" dirty="0">
                <a:ea typeface="MS PGothic" charset="-128"/>
              </a:rPr>
              <a:t>Step 4: Mapping of Binary 1:N Relationship </a:t>
            </a:r>
            <a:r>
              <a:rPr lang="en-US" altLang="en-US" sz="2100" dirty="0" smtClean="0">
                <a:ea typeface="MS PGothic" charset="-128"/>
              </a:rPr>
              <a:t>Sets.</a:t>
            </a:r>
            <a:endParaRPr lang="en-US" altLang="en-US" sz="2100" dirty="0">
              <a:ea typeface="MS PGothic" charset="-128"/>
            </a:endParaRPr>
          </a:p>
          <a:p>
            <a:pPr lvl="1" eaLnBrk="1" hangingPunct="1">
              <a:lnSpc>
                <a:spcPct val="80000"/>
              </a:lnSpc>
            </a:pPr>
            <a:r>
              <a:rPr lang="en-US" altLang="en-US" sz="2100" dirty="0">
                <a:ea typeface="MS PGothic" charset="-128"/>
              </a:rPr>
              <a:t>Step 5: Mapping of Binary M:N Relationship </a:t>
            </a:r>
            <a:r>
              <a:rPr lang="en-US" altLang="en-US" sz="2100" dirty="0" smtClean="0">
                <a:ea typeface="MS PGothic" charset="-128"/>
              </a:rPr>
              <a:t>Sets.</a:t>
            </a:r>
            <a:endParaRPr lang="en-US" altLang="en-US" sz="2100" dirty="0">
              <a:ea typeface="MS PGothic" charset="-128"/>
            </a:endParaRPr>
          </a:p>
          <a:p>
            <a:pPr lvl="1" eaLnBrk="1" hangingPunct="1">
              <a:lnSpc>
                <a:spcPct val="80000"/>
              </a:lnSpc>
            </a:pPr>
            <a:r>
              <a:rPr lang="en-US" altLang="en-US" sz="2100" dirty="0">
                <a:ea typeface="MS PGothic" charset="-128"/>
              </a:rPr>
              <a:t>Step 6: Mapping of Multivalued attributes.</a:t>
            </a:r>
          </a:p>
          <a:p>
            <a:pPr lvl="1" eaLnBrk="1" hangingPunct="1">
              <a:lnSpc>
                <a:spcPct val="80000"/>
              </a:lnSpc>
            </a:pPr>
            <a:r>
              <a:rPr lang="en-US" altLang="en-US" sz="2100" dirty="0">
                <a:ea typeface="MS PGothic" charset="-128"/>
              </a:rPr>
              <a:t>Step 7: Mapping of N-</a:t>
            </a:r>
            <a:r>
              <a:rPr lang="en-US" altLang="en-US" sz="2100" dirty="0" err="1">
                <a:ea typeface="MS PGothic" charset="-128"/>
              </a:rPr>
              <a:t>ary</a:t>
            </a:r>
            <a:r>
              <a:rPr lang="en-US" altLang="en-US" sz="2100" dirty="0">
                <a:ea typeface="MS PGothic" charset="-128"/>
              </a:rPr>
              <a:t> Relationship </a:t>
            </a:r>
            <a:r>
              <a:rPr lang="en-US" altLang="en-US" sz="2100" dirty="0" smtClean="0">
                <a:ea typeface="MS PGothic" charset="-128"/>
              </a:rPr>
              <a:t>Sets.</a:t>
            </a:r>
            <a:endParaRPr lang="en-US" altLang="en-US" sz="2100" dirty="0">
              <a:ea typeface="MS PGothic" charset="-128"/>
            </a:endParaRPr>
          </a:p>
          <a:p>
            <a:pPr lvl="1" eaLnBrk="1" hangingPunct="1">
              <a:lnSpc>
                <a:spcPct val="80000"/>
              </a:lnSpc>
            </a:pPr>
            <a:endParaRPr lang="en-US" altLang="en-US" sz="2100" dirty="0">
              <a:ea typeface="MS PGothic" charset="-128"/>
            </a:endParaRPr>
          </a:p>
          <a:p>
            <a:pPr eaLnBrk="1" hangingPunct="1">
              <a:lnSpc>
                <a:spcPct val="80000"/>
              </a:lnSpc>
            </a:pPr>
            <a:r>
              <a:rPr lang="en-US" altLang="en-US" sz="2400" b="1" dirty="0">
                <a:ea typeface="MS PGothic" charset="-128"/>
              </a:rPr>
              <a:t>Mapping EER Model Constructs to Relations </a:t>
            </a:r>
          </a:p>
          <a:p>
            <a:pPr lvl="1" eaLnBrk="1" hangingPunct="1">
              <a:lnSpc>
                <a:spcPct val="80000"/>
              </a:lnSpc>
            </a:pPr>
            <a:r>
              <a:rPr lang="en-US" altLang="en-US" sz="2100" dirty="0">
                <a:ea typeface="MS PGothic" charset="-128"/>
              </a:rPr>
              <a:t>Step 8: Options for Mapping Specialization or Generalization.</a:t>
            </a:r>
          </a:p>
          <a:p>
            <a:pPr lvl="1" eaLnBrk="1" hangingPunct="1">
              <a:lnSpc>
                <a:spcPct val="80000"/>
              </a:lnSpc>
            </a:pPr>
            <a:r>
              <a:rPr lang="en-US" altLang="en-US" sz="2100" dirty="0">
                <a:ea typeface="MS PGothic" charset="-128"/>
              </a:rPr>
              <a:t>Step 9: Mapping of Union </a:t>
            </a:r>
            <a:r>
              <a:rPr lang="en-US" altLang="en-US" sz="2100" dirty="0" smtClean="0">
                <a:ea typeface="MS PGothic" charset="-128"/>
              </a:rPr>
              <a:t>Sets </a:t>
            </a:r>
            <a:r>
              <a:rPr lang="en-US" altLang="en-US" sz="2100" dirty="0">
                <a:ea typeface="MS PGothic" charset="-128"/>
              </a:rPr>
              <a:t>(Categories).</a:t>
            </a:r>
          </a:p>
        </p:txBody>
      </p:sp>
      <p:sp>
        <p:nvSpPr>
          <p:cNvPr id="3" name="Slide Number Placeholder 2"/>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25</a:t>
            </a:fld>
            <a:endParaRPr lang="en-CA" altLang="zh-CN" sz="2000" b="0" dirty="0"/>
          </a:p>
        </p:txBody>
      </p:sp>
    </p:spTree>
    <p:extLst>
      <p:ext uri="{BB962C8B-B14F-4D97-AF65-F5344CB8AC3E}">
        <p14:creationId xmlns:p14="http://schemas.microsoft.com/office/powerpoint/2010/main" val="1495565784"/>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0" y="0"/>
            <a:ext cx="9144000" cy="838200"/>
          </a:xfrm>
        </p:spPr>
        <p:txBody>
          <a:bodyPr/>
          <a:lstStyle/>
          <a:p>
            <a:pPr eaLnBrk="1" hangingPunct="1"/>
            <a:r>
              <a:rPr lang="en-US" altLang="en-US" sz="3200" dirty="0" smtClean="0">
                <a:latin typeface="+mn-lt"/>
                <a:ea typeface="MS PGothic" charset="-128"/>
              </a:rPr>
              <a:t>Summary </a:t>
            </a:r>
            <a:r>
              <a:rPr lang="en-US" altLang="en-US" sz="3200" dirty="0">
                <a:latin typeface="+mn-lt"/>
                <a:ea typeface="MS PGothic" charset="-128"/>
              </a:rPr>
              <a:t>of </a:t>
            </a:r>
            <a:r>
              <a:rPr lang="en-US" altLang="en-US" sz="3200" dirty="0" smtClean="0">
                <a:latin typeface="+mn-lt"/>
                <a:ea typeface="MS PGothic" charset="-128"/>
              </a:rPr>
              <a:t>ER Mapping</a:t>
            </a:r>
            <a:endParaRPr lang="en-US" altLang="en-US" sz="3200" dirty="0">
              <a:latin typeface="+mn-lt"/>
              <a:ea typeface="MS PGothic" charset="-128"/>
            </a:endParaRPr>
          </a:p>
        </p:txBody>
      </p:sp>
      <p:sp>
        <p:nvSpPr>
          <p:cNvPr id="34820" name="Rectangle 3"/>
          <p:cNvSpPr>
            <a:spLocks noGrp="1" noChangeArrowheads="1"/>
          </p:cNvSpPr>
          <p:nvPr>
            <p:ph type="body" idx="1"/>
          </p:nvPr>
        </p:nvSpPr>
        <p:spPr>
          <a:xfrm>
            <a:off x="685800" y="1533525"/>
            <a:ext cx="7981950" cy="4724400"/>
          </a:xfrm>
        </p:spPr>
        <p:txBody>
          <a:bodyPr/>
          <a:lstStyle/>
          <a:p>
            <a:pPr eaLnBrk="1" hangingPunct="1">
              <a:buFont typeface="Wingdings" charset="2"/>
              <a:buNone/>
            </a:pPr>
            <a:endParaRPr lang="en-US" altLang="en-US" sz="2900">
              <a:ea typeface="MS PGothic" charset="-128"/>
            </a:endParaRPr>
          </a:p>
          <a:p>
            <a:pPr eaLnBrk="1" hangingPunct="1">
              <a:buFont typeface="Wingdings" charset="2"/>
              <a:buNone/>
            </a:pPr>
            <a:r>
              <a:rPr lang="en-US" altLang="en-US" sz="2000">
                <a:ea typeface="MS PGothic" charset="-128"/>
              </a:rPr>
              <a:t>                               </a:t>
            </a:r>
            <a:endParaRPr lang="en-US" altLang="en-US" sz="2000" b="1">
              <a:solidFill>
                <a:srgbClr val="FF0066"/>
              </a:solidFill>
              <a:ea typeface="MS PGothic" charset="-128"/>
            </a:endParaRPr>
          </a:p>
        </p:txBody>
      </p:sp>
      <p:pic>
        <p:nvPicPr>
          <p:cNvPr id="34821" name="Picture 2" descr="tab09_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015" y="1828800"/>
            <a:ext cx="9010785" cy="423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26</a:t>
            </a:fld>
            <a:endParaRPr lang="en-CA" altLang="zh-CN" sz="2000" b="0" dirty="0"/>
          </a:p>
        </p:txBody>
      </p:sp>
    </p:spTree>
    <p:extLst>
      <p:ext uri="{BB962C8B-B14F-4D97-AF65-F5344CB8AC3E}">
        <p14:creationId xmlns:p14="http://schemas.microsoft.com/office/powerpoint/2010/main" val="1061000516"/>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smtClean="0">
                <a:ea typeface="MS PGothic" charset="-128"/>
              </a:rPr>
              <a:t>EER Mapping</a:t>
            </a:r>
            <a:endParaRPr lang="en-US" altLang="en-US" dirty="0">
              <a:ea typeface="MS PGothic" charset="-128"/>
            </a:endParaRPr>
          </a:p>
        </p:txBody>
      </p:sp>
      <p:sp>
        <p:nvSpPr>
          <p:cNvPr id="36867" name="Content Placeholder 2"/>
          <p:cNvSpPr>
            <a:spLocks noGrp="1"/>
          </p:cNvSpPr>
          <p:nvPr>
            <p:ph idx="1"/>
          </p:nvPr>
        </p:nvSpPr>
        <p:spPr/>
        <p:txBody>
          <a:bodyPr/>
          <a:lstStyle/>
          <a:p>
            <a:pPr marL="0" indent="0" algn="ctr">
              <a:buFont typeface="Wingdings" charset="2"/>
              <a:buNone/>
            </a:pPr>
            <a:endParaRPr lang="en-US" altLang="en-US" sz="3600" dirty="0">
              <a:ea typeface="MS PGothic" charset="-128"/>
            </a:endParaRPr>
          </a:p>
          <a:p>
            <a:pPr marL="0" indent="0" algn="ctr">
              <a:buFont typeface="Wingdings" charset="2"/>
              <a:buNone/>
            </a:pPr>
            <a:endParaRPr lang="en-US" altLang="en-US" sz="3600" dirty="0">
              <a:ea typeface="MS PGothic" charset="-128"/>
            </a:endParaRPr>
          </a:p>
          <a:p>
            <a:pPr marL="0" indent="0" algn="ctr">
              <a:buFont typeface="Wingdings" charset="2"/>
              <a:buNone/>
            </a:pPr>
            <a:r>
              <a:rPr lang="en-US" altLang="en-US" sz="3600" dirty="0">
                <a:ea typeface="MS PGothic" charset="-128"/>
              </a:rPr>
              <a:t>Mapping of Generalization and Specialization Hierarchies</a:t>
            </a:r>
          </a:p>
          <a:p>
            <a:pPr marL="0" indent="0" algn="ctr">
              <a:buFont typeface="Wingdings" charset="2"/>
              <a:buNone/>
            </a:pPr>
            <a:r>
              <a:rPr lang="en-US" altLang="en-US" sz="3600" dirty="0">
                <a:ea typeface="MS PGothic" charset="-128"/>
              </a:rPr>
              <a:t>to a Relational Schema</a:t>
            </a:r>
          </a:p>
        </p:txBody>
      </p:sp>
      <p:sp>
        <p:nvSpPr>
          <p:cNvPr id="3" name="Slide Number Placeholder 2"/>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27</a:t>
            </a:fld>
            <a:endParaRPr lang="en-CA" altLang="zh-CN" sz="2000" b="0" dirty="0"/>
          </a:p>
        </p:txBody>
      </p:sp>
    </p:spTree>
    <p:extLst>
      <p:ext uri="{BB962C8B-B14F-4D97-AF65-F5344CB8AC3E}">
        <p14:creationId xmlns:p14="http://schemas.microsoft.com/office/powerpoint/2010/main" val="200570817"/>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5"/>
          <p:cNvSpPr>
            <a:spLocks noGrp="1" noChangeArrowheads="1"/>
          </p:cNvSpPr>
          <p:nvPr>
            <p:ph type="body" idx="1"/>
          </p:nvPr>
        </p:nvSpPr>
        <p:spPr>
          <a:noFill/>
        </p:spPr>
        <p:txBody>
          <a:bodyPr/>
          <a:lstStyle/>
          <a:p>
            <a:pPr marL="0" indent="0" eaLnBrk="1" hangingPunct="1">
              <a:lnSpc>
                <a:spcPct val="90000"/>
              </a:lnSpc>
              <a:buNone/>
            </a:pPr>
            <a:r>
              <a:rPr lang="en-US" altLang="en-US" dirty="0">
                <a:ea typeface="MS PGothic" charset="-128"/>
              </a:rPr>
              <a:t>Step8: Options for Mapping Specialization or Generalization</a:t>
            </a:r>
            <a:r>
              <a:rPr lang="en-US" altLang="en-US" dirty="0" smtClean="0">
                <a:ea typeface="MS PGothic" charset="-128"/>
              </a:rPr>
              <a:t>.</a:t>
            </a:r>
            <a:endParaRPr lang="en-US" altLang="en-US" dirty="0">
              <a:ea typeface="MS PGothic" charset="-128"/>
            </a:endParaRPr>
          </a:p>
        </p:txBody>
      </p:sp>
      <p:sp>
        <p:nvSpPr>
          <p:cNvPr id="2" name="Title 1"/>
          <p:cNvSpPr>
            <a:spLocks noGrp="1"/>
          </p:cNvSpPr>
          <p:nvPr>
            <p:ph type="title"/>
          </p:nvPr>
        </p:nvSpPr>
        <p:spPr/>
        <p:txBody>
          <a:bodyPr/>
          <a:lstStyle/>
          <a:p>
            <a:r>
              <a:rPr lang="en-US" dirty="0" smtClean="0">
                <a:ea typeface="MS PGothic" charset="-128"/>
              </a:rPr>
              <a:t>Superclass and Subclass Mapping</a:t>
            </a:r>
            <a:endParaRPr lang="en-US" dirty="0"/>
          </a:p>
        </p:txBody>
      </p:sp>
      <p:sp>
        <p:nvSpPr>
          <p:cNvPr id="4" name="Slide Number Placeholder 3"/>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28</a:t>
            </a:fld>
            <a:endParaRPr lang="en-CA" altLang="zh-CN" sz="2000" b="0" dirty="0"/>
          </a:p>
        </p:txBody>
      </p:sp>
      <p:sp>
        <p:nvSpPr>
          <p:cNvPr id="41" name="Line 14"/>
          <p:cNvSpPr>
            <a:spLocks noChangeShapeType="1"/>
          </p:cNvSpPr>
          <p:nvPr/>
        </p:nvSpPr>
        <p:spPr bwMode="auto">
          <a:xfrm>
            <a:off x="3044043" y="2370136"/>
            <a:ext cx="1641476" cy="449264"/>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 name="Line 16"/>
          <p:cNvSpPr>
            <a:spLocks noChangeShapeType="1"/>
          </p:cNvSpPr>
          <p:nvPr/>
        </p:nvSpPr>
        <p:spPr bwMode="auto">
          <a:xfrm flipH="1">
            <a:off x="4666467" y="2347911"/>
            <a:ext cx="1781177" cy="471489"/>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 name="Rectangle 42"/>
          <p:cNvSpPr>
            <a:spLocks noChangeArrowheads="1"/>
          </p:cNvSpPr>
          <p:nvPr/>
        </p:nvSpPr>
        <p:spPr bwMode="auto">
          <a:xfrm>
            <a:off x="3806043" y="2819400"/>
            <a:ext cx="1752599"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C</a:t>
            </a:r>
            <a:endParaRPr lang="en-US" altLang="en-US" dirty="0"/>
          </a:p>
        </p:txBody>
      </p:sp>
      <p:sp>
        <p:nvSpPr>
          <p:cNvPr id="44" name="Oval 43"/>
          <p:cNvSpPr/>
          <p:nvPr/>
        </p:nvSpPr>
        <p:spPr bwMode="auto">
          <a:xfrm>
            <a:off x="2470928" y="1833562"/>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charset="0"/>
              </a:rPr>
              <a:t>K</a:t>
            </a:r>
            <a:endParaRPr kumimoji="0" lang="en-US" sz="2400" b="0" i="0" u="sng" strike="noStrike" cap="none" normalizeH="0" baseline="0" dirty="0" smtClean="0">
              <a:ln>
                <a:noFill/>
              </a:ln>
              <a:solidFill>
                <a:schemeClr val="tx1"/>
              </a:solidFill>
              <a:effectLst/>
              <a:latin typeface="Arial" charset="0"/>
            </a:endParaRPr>
          </a:p>
        </p:txBody>
      </p:sp>
      <p:sp>
        <p:nvSpPr>
          <p:cNvPr id="45" name="Oval 44"/>
          <p:cNvSpPr/>
          <p:nvPr/>
        </p:nvSpPr>
        <p:spPr bwMode="auto">
          <a:xfrm>
            <a:off x="5805485" y="1828800"/>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strike="noStrike" cap="none" normalizeH="0" baseline="0" dirty="0" smtClean="0">
                <a:ln>
                  <a:noFill/>
                </a:ln>
                <a:solidFill>
                  <a:schemeClr val="tx1"/>
                </a:solidFill>
                <a:effectLst/>
                <a:latin typeface="Arial" charset="0"/>
              </a:rPr>
              <a:t>A</a:t>
            </a:r>
            <a:r>
              <a:rPr kumimoji="0" lang="en-US" sz="2400" b="0" i="0" strike="noStrike" cap="none" normalizeH="0" baseline="-25000" dirty="0" smtClean="0">
                <a:ln>
                  <a:noFill/>
                </a:ln>
                <a:solidFill>
                  <a:schemeClr val="tx1"/>
                </a:solidFill>
                <a:effectLst/>
                <a:latin typeface="Arial" charset="0"/>
              </a:rPr>
              <a:t>n</a:t>
            </a:r>
          </a:p>
        </p:txBody>
      </p:sp>
      <p:sp>
        <p:nvSpPr>
          <p:cNvPr id="46" name="Oval 45"/>
          <p:cNvSpPr/>
          <p:nvPr/>
        </p:nvSpPr>
        <p:spPr bwMode="auto">
          <a:xfrm>
            <a:off x="4150828" y="1843089"/>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A</a:t>
            </a:r>
            <a:r>
              <a:rPr lang="en-US" baseline="-25000" dirty="0" smtClean="0"/>
              <a:t>1</a:t>
            </a:r>
            <a:endParaRPr kumimoji="0" lang="en-US" sz="2400" b="0" i="0" strike="noStrike" cap="none" normalizeH="0" baseline="-25000" dirty="0" smtClean="0">
              <a:ln>
                <a:noFill/>
              </a:ln>
              <a:solidFill>
                <a:schemeClr val="tx1"/>
              </a:solidFill>
              <a:effectLst/>
            </a:endParaRPr>
          </a:p>
        </p:txBody>
      </p:sp>
      <p:sp>
        <p:nvSpPr>
          <p:cNvPr id="47" name="Line 29"/>
          <p:cNvSpPr>
            <a:spLocks noChangeShapeType="1"/>
          </p:cNvSpPr>
          <p:nvPr/>
        </p:nvSpPr>
        <p:spPr bwMode="auto">
          <a:xfrm flipH="1">
            <a:off x="3749269" y="4094161"/>
            <a:ext cx="417513" cy="4254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 name="Line 30"/>
          <p:cNvSpPr>
            <a:spLocks noChangeShapeType="1"/>
          </p:cNvSpPr>
          <p:nvPr/>
        </p:nvSpPr>
        <p:spPr bwMode="auto">
          <a:xfrm>
            <a:off x="5232122" y="4065952"/>
            <a:ext cx="404812" cy="434976"/>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 name="Freeform 37"/>
          <p:cNvSpPr>
            <a:spLocks/>
          </p:cNvSpPr>
          <p:nvPr/>
        </p:nvSpPr>
        <p:spPr bwMode="auto">
          <a:xfrm>
            <a:off x="4165322" y="3465512"/>
            <a:ext cx="1066800" cy="611188"/>
          </a:xfrm>
          <a:custGeom>
            <a:avLst/>
            <a:gdLst>
              <a:gd name="T0" fmla="*/ 226 w 455"/>
              <a:gd name="T1" fmla="*/ 0 h 305"/>
              <a:gd name="T2" fmla="*/ 454 w 455"/>
              <a:gd name="T3" fmla="*/ 304 h 305"/>
              <a:gd name="T4" fmla="*/ 0 w 455"/>
              <a:gd name="T5" fmla="*/ 304 h 305"/>
              <a:gd name="T6" fmla="*/ 226 w 455"/>
              <a:gd name="T7" fmla="*/ 0 h 305"/>
            </a:gdLst>
            <a:ahLst/>
            <a:cxnLst>
              <a:cxn ang="0">
                <a:pos x="T0" y="T1"/>
              </a:cxn>
              <a:cxn ang="0">
                <a:pos x="T2" y="T3"/>
              </a:cxn>
              <a:cxn ang="0">
                <a:pos x="T4" y="T5"/>
              </a:cxn>
              <a:cxn ang="0">
                <a:pos x="T6" y="T7"/>
              </a:cxn>
            </a:cxnLst>
            <a:rect l="0" t="0" r="r" b="b"/>
            <a:pathLst>
              <a:path w="455" h="305">
                <a:moveTo>
                  <a:pt x="226" y="0"/>
                </a:moveTo>
                <a:lnTo>
                  <a:pt x="454" y="304"/>
                </a:lnTo>
                <a:lnTo>
                  <a:pt x="0" y="304"/>
                </a:lnTo>
                <a:lnTo>
                  <a:pt x="226" y="0"/>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0" name="Rectangle 39"/>
          <p:cNvSpPr>
            <a:spLocks noChangeArrowheads="1"/>
          </p:cNvSpPr>
          <p:nvPr/>
        </p:nvSpPr>
        <p:spPr bwMode="auto">
          <a:xfrm>
            <a:off x="4390491" y="3671889"/>
            <a:ext cx="6957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s-ES_tradnl" altLang="en-US" b="1" dirty="0">
                <a:solidFill>
                  <a:srgbClr val="790033"/>
                </a:solidFill>
                <a:latin typeface="Arial" charset="0"/>
              </a:rPr>
              <a:t>ISA</a:t>
            </a:r>
          </a:p>
        </p:txBody>
      </p:sp>
      <p:sp>
        <p:nvSpPr>
          <p:cNvPr id="51" name="Rectangle 50"/>
          <p:cNvSpPr>
            <a:spLocks noChangeArrowheads="1"/>
          </p:cNvSpPr>
          <p:nvPr/>
        </p:nvSpPr>
        <p:spPr bwMode="auto">
          <a:xfrm>
            <a:off x="2085959" y="4524982"/>
            <a:ext cx="1672969"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S</a:t>
            </a:r>
            <a:r>
              <a:rPr lang="en-US" altLang="en-US" baseline="-25000" dirty="0" smtClean="0"/>
              <a:t>1</a:t>
            </a:r>
            <a:endParaRPr lang="en-US" altLang="en-US" baseline="-25000" dirty="0"/>
          </a:p>
        </p:txBody>
      </p:sp>
      <p:sp>
        <p:nvSpPr>
          <p:cNvPr id="52" name="Rectangle 51"/>
          <p:cNvSpPr>
            <a:spLocks noChangeArrowheads="1"/>
          </p:cNvSpPr>
          <p:nvPr/>
        </p:nvSpPr>
        <p:spPr bwMode="auto">
          <a:xfrm>
            <a:off x="5636934" y="4500928"/>
            <a:ext cx="1665285"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S</a:t>
            </a:r>
            <a:r>
              <a:rPr lang="en-US" altLang="en-US" baseline="-25000" dirty="0" smtClean="0"/>
              <a:t>m</a:t>
            </a:r>
            <a:endParaRPr lang="en-US" altLang="en-US" baseline="-25000" dirty="0"/>
          </a:p>
        </p:txBody>
      </p:sp>
      <p:sp>
        <p:nvSpPr>
          <p:cNvPr id="53" name="Rectangle 52"/>
          <p:cNvSpPr/>
          <p:nvPr/>
        </p:nvSpPr>
        <p:spPr>
          <a:xfrm>
            <a:off x="4446150" y="4513224"/>
            <a:ext cx="492443" cy="461665"/>
          </a:xfrm>
          <a:prstGeom prst="rect">
            <a:avLst/>
          </a:prstGeom>
        </p:spPr>
        <p:txBody>
          <a:bodyPr wrap="none">
            <a:spAutoFit/>
          </a:bodyPr>
          <a:lstStyle/>
          <a:p>
            <a:r>
              <a:rPr lang="mr-IN" dirty="0" smtClean="0"/>
              <a:t>…</a:t>
            </a:r>
            <a:endParaRPr lang="en-US" dirty="0"/>
          </a:p>
        </p:txBody>
      </p:sp>
      <p:sp>
        <p:nvSpPr>
          <p:cNvPr id="54" name="Oval 53"/>
          <p:cNvSpPr/>
          <p:nvPr/>
        </p:nvSpPr>
        <p:spPr bwMode="auto">
          <a:xfrm>
            <a:off x="1183621" y="3664254"/>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55" name="Line 14"/>
          <p:cNvSpPr>
            <a:spLocks noChangeShapeType="1"/>
          </p:cNvSpPr>
          <p:nvPr/>
        </p:nvSpPr>
        <p:spPr bwMode="auto">
          <a:xfrm>
            <a:off x="1717828" y="4204489"/>
            <a:ext cx="1204322" cy="31512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6" name="Oval 55"/>
          <p:cNvSpPr/>
          <p:nvPr/>
        </p:nvSpPr>
        <p:spPr bwMode="auto">
          <a:xfrm>
            <a:off x="2917115" y="3666979"/>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57" name="Rectangle 56"/>
          <p:cNvSpPr/>
          <p:nvPr/>
        </p:nvSpPr>
        <p:spPr>
          <a:xfrm>
            <a:off x="2373240" y="3647999"/>
            <a:ext cx="492443" cy="461665"/>
          </a:xfrm>
          <a:prstGeom prst="rect">
            <a:avLst/>
          </a:prstGeom>
        </p:spPr>
        <p:txBody>
          <a:bodyPr wrap="none">
            <a:spAutoFit/>
          </a:bodyPr>
          <a:lstStyle/>
          <a:p>
            <a:r>
              <a:rPr lang="mr-IN" dirty="0" smtClean="0"/>
              <a:t>…</a:t>
            </a:r>
            <a:endParaRPr lang="en-US" dirty="0"/>
          </a:p>
        </p:txBody>
      </p:sp>
      <p:sp>
        <p:nvSpPr>
          <p:cNvPr id="58" name="Line 16"/>
          <p:cNvSpPr>
            <a:spLocks noChangeShapeType="1"/>
          </p:cNvSpPr>
          <p:nvPr/>
        </p:nvSpPr>
        <p:spPr bwMode="auto">
          <a:xfrm flipH="1">
            <a:off x="2881553" y="4198936"/>
            <a:ext cx="639115" cy="30891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 name="Oval 58"/>
          <p:cNvSpPr/>
          <p:nvPr/>
        </p:nvSpPr>
        <p:spPr bwMode="auto">
          <a:xfrm>
            <a:off x="5503892" y="3663963"/>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60" name="Line 14"/>
          <p:cNvSpPr>
            <a:spLocks noChangeShapeType="1"/>
          </p:cNvSpPr>
          <p:nvPr/>
        </p:nvSpPr>
        <p:spPr bwMode="auto">
          <a:xfrm>
            <a:off x="6038099" y="4204197"/>
            <a:ext cx="370646" cy="31541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 name="Oval 60"/>
          <p:cNvSpPr/>
          <p:nvPr/>
        </p:nvSpPr>
        <p:spPr bwMode="auto">
          <a:xfrm>
            <a:off x="7237386" y="3666688"/>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62" name="Rectangle 61"/>
          <p:cNvSpPr/>
          <p:nvPr/>
        </p:nvSpPr>
        <p:spPr>
          <a:xfrm>
            <a:off x="6693511" y="3647708"/>
            <a:ext cx="492443" cy="461665"/>
          </a:xfrm>
          <a:prstGeom prst="rect">
            <a:avLst/>
          </a:prstGeom>
        </p:spPr>
        <p:txBody>
          <a:bodyPr wrap="none">
            <a:spAutoFit/>
          </a:bodyPr>
          <a:lstStyle/>
          <a:p>
            <a:r>
              <a:rPr lang="mr-IN" dirty="0" smtClean="0"/>
              <a:t>…</a:t>
            </a:r>
            <a:endParaRPr lang="en-US" dirty="0"/>
          </a:p>
        </p:txBody>
      </p:sp>
      <p:sp>
        <p:nvSpPr>
          <p:cNvPr id="63" name="Line 16"/>
          <p:cNvSpPr>
            <a:spLocks noChangeShapeType="1"/>
          </p:cNvSpPr>
          <p:nvPr/>
        </p:nvSpPr>
        <p:spPr bwMode="auto">
          <a:xfrm flipH="1">
            <a:off x="6335275" y="4198645"/>
            <a:ext cx="1505664" cy="32633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4" name="Line 15"/>
          <p:cNvSpPr>
            <a:spLocks noChangeShapeType="1"/>
          </p:cNvSpPr>
          <p:nvPr/>
        </p:nvSpPr>
        <p:spPr bwMode="auto">
          <a:xfrm>
            <a:off x="4679295" y="2370136"/>
            <a:ext cx="0" cy="495289"/>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6"/>
          <p:cNvSpPr>
            <a:spLocks noChangeShapeType="1"/>
          </p:cNvSpPr>
          <p:nvPr/>
        </p:nvSpPr>
        <p:spPr bwMode="auto">
          <a:xfrm flipH="1" flipV="1">
            <a:off x="4679295" y="3257551"/>
            <a:ext cx="0" cy="206376"/>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591879176"/>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5"/>
          <p:cNvSpPr>
            <a:spLocks noGrp="1" noChangeArrowheads="1"/>
          </p:cNvSpPr>
          <p:nvPr>
            <p:ph type="body" idx="1"/>
          </p:nvPr>
        </p:nvSpPr>
        <p:spPr>
          <a:noFill/>
        </p:spPr>
        <p:txBody>
          <a:bodyPr/>
          <a:lstStyle/>
          <a:p>
            <a:pPr marL="0" indent="0" eaLnBrk="1" hangingPunct="1">
              <a:lnSpc>
                <a:spcPct val="90000"/>
              </a:lnSpc>
              <a:buNone/>
            </a:pPr>
            <a:r>
              <a:rPr lang="en-US" altLang="en-US" dirty="0">
                <a:ea typeface="MS PGothic" charset="-128"/>
              </a:rPr>
              <a:t>Step8: Options for Mapping Specialization or Generalization</a:t>
            </a:r>
            <a:r>
              <a:rPr lang="en-US" altLang="en-US" dirty="0" smtClean="0">
                <a:ea typeface="MS PGothic" charset="-128"/>
              </a:rPr>
              <a:t>.</a:t>
            </a:r>
          </a:p>
          <a:p>
            <a:pPr marL="0" indent="0" eaLnBrk="1" hangingPunct="1">
              <a:lnSpc>
                <a:spcPct val="90000"/>
              </a:lnSpc>
              <a:buNone/>
            </a:pPr>
            <a:endParaRPr lang="en-US" altLang="en-US" dirty="0">
              <a:ea typeface="MS PGothic" charset="-128"/>
            </a:endParaRPr>
          </a:p>
          <a:p>
            <a:pPr marL="0" indent="0" eaLnBrk="1" hangingPunct="1">
              <a:lnSpc>
                <a:spcPct val="90000"/>
              </a:lnSpc>
              <a:buNone/>
            </a:pPr>
            <a:endParaRPr lang="en-US" altLang="en-US" dirty="0" smtClean="0">
              <a:ea typeface="MS PGothic" charset="-128"/>
            </a:endParaRPr>
          </a:p>
          <a:p>
            <a:pPr marL="0" indent="0" eaLnBrk="1" hangingPunct="1">
              <a:lnSpc>
                <a:spcPct val="90000"/>
              </a:lnSpc>
              <a:buNone/>
            </a:pPr>
            <a:endParaRPr lang="en-US" altLang="en-US" dirty="0">
              <a:ea typeface="MS PGothic" charset="-128"/>
            </a:endParaRPr>
          </a:p>
          <a:p>
            <a:pPr marL="0" indent="0" eaLnBrk="1" hangingPunct="1">
              <a:lnSpc>
                <a:spcPct val="90000"/>
              </a:lnSpc>
              <a:buNone/>
            </a:pPr>
            <a:endParaRPr lang="en-US" altLang="en-US" dirty="0" smtClean="0">
              <a:ea typeface="MS PGothic" charset="-128"/>
            </a:endParaRPr>
          </a:p>
          <a:p>
            <a:pPr marL="0" indent="0" eaLnBrk="1" hangingPunct="1">
              <a:lnSpc>
                <a:spcPct val="90000"/>
              </a:lnSpc>
              <a:buNone/>
            </a:pPr>
            <a:endParaRPr lang="en-US" altLang="en-US" dirty="0">
              <a:ea typeface="MS PGothic" charset="-128"/>
            </a:endParaRPr>
          </a:p>
          <a:p>
            <a:pPr marL="0" indent="0" eaLnBrk="1" hangingPunct="1">
              <a:lnSpc>
                <a:spcPct val="90000"/>
              </a:lnSpc>
              <a:buNone/>
            </a:pPr>
            <a:endParaRPr lang="en-US" altLang="en-US" dirty="0" smtClean="0">
              <a:ea typeface="MS PGothic" charset="-128"/>
            </a:endParaRPr>
          </a:p>
          <a:p>
            <a:pPr marL="0" indent="0" eaLnBrk="1" hangingPunct="1">
              <a:lnSpc>
                <a:spcPct val="90000"/>
              </a:lnSpc>
              <a:buNone/>
            </a:pPr>
            <a:endParaRPr lang="en-US" altLang="en-US" dirty="0">
              <a:ea typeface="MS PGothic" charset="-128"/>
            </a:endParaRPr>
          </a:p>
          <a:p>
            <a:pPr eaLnBrk="1" hangingPunct="1">
              <a:lnSpc>
                <a:spcPct val="90000"/>
              </a:lnSpc>
            </a:pPr>
            <a:r>
              <a:rPr lang="en-US" altLang="en-US" sz="2400" dirty="0" smtClean="0">
                <a:ea typeface="MS PGothic" charset="-128"/>
              </a:rPr>
              <a:t>Option </a:t>
            </a:r>
            <a:r>
              <a:rPr lang="en-US" altLang="en-US" sz="2400" dirty="0">
                <a:ea typeface="MS PGothic" charset="-128"/>
              </a:rPr>
              <a:t>8A: Multiple relations-Superclass and subclasses</a:t>
            </a:r>
          </a:p>
          <a:p>
            <a:pPr eaLnBrk="1" hangingPunct="1">
              <a:lnSpc>
                <a:spcPct val="90000"/>
              </a:lnSpc>
            </a:pPr>
            <a:r>
              <a:rPr lang="en-US" altLang="en-US" sz="2400" dirty="0">
                <a:ea typeface="MS PGothic" charset="-128"/>
              </a:rPr>
              <a:t>Option 8B: Multiple relations-Subclass relations only</a:t>
            </a:r>
          </a:p>
          <a:p>
            <a:pPr eaLnBrk="1" hangingPunct="1">
              <a:lnSpc>
                <a:spcPct val="80000"/>
              </a:lnSpc>
            </a:pPr>
            <a:r>
              <a:rPr lang="en-US" altLang="en-US" sz="2400" dirty="0">
                <a:ea typeface="MS PGothic" charset="-128"/>
              </a:rPr>
              <a:t>Option 8C: Single relation with one </a:t>
            </a:r>
            <a:r>
              <a:rPr lang="en-US" altLang="en-US" sz="2400" dirty="0" smtClean="0">
                <a:ea typeface="MS PGothic" charset="-128"/>
              </a:rPr>
              <a:t>set </a:t>
            </a:r>
            <a:r>
              <a:rPr lang="en-US" altLang="en-US" sz="2400" dirty="0">
                <a:ea typeface="MS PGothic" charset="-128"/>
              </a:rPr>
              <a:t>attribute</a:t>
            </a:r>
          </a:p>
          <a:p>
            <a:pPr eaLnBrk="1" hangingPunct="1">
              <a:lnSpc>
                <a:spcPct val="80000"/>
              </a:lnSpc>
            </a:pPr>
            <a:r>
              <a:rPr lang="en-US" altLang="en-US" sz="2400" dirty="0">
                <a:ea typeface="MS PGothic" charset="-128"/>
              </a:rPr>
              <a:t>Option 8D: Single relation with multiple </a:t>
            </a:r>
            <a:r>
              <a:rPr lang="en-US" altLang="en-US" sz="2400" dirty="0" smtClean="0">
                <a:ea typeface="MS PGothic" charset="-128"/>
              </a:rPr>
              <a:t>set </a:t>
            </a:r>
            <a:r>
              <a:rPr lang="en-US" altLang="en-US" sz="2400" dirty="0">
                <a:ea typeface="MS PGothic" charset="-128"/>
              </a:rPr>
              <a:t>attributes</a:t>
            </a:r>
          </a:p>
        </p:txBody>
      </p:sp>
      <p:sp>
        <p:nvSpPr>
          <p:cNvPr id="2" name="Title 1"/>
          <p:cNvSpPr>
            <a:spLocks noGrp="1"/>
          </p:cNvSpPr>
          <p:nvPr>
            <p:ph type="title"/>
          </p:nvPr>
        </p:nvSpPr>
        <p:spPr/>
        <p:txBody>
          <a:bodyPr/>
          <a:lstStyle/>
          <a:p>
            <a:r>
              <a:rPr lang="en-US" dirty="0">
                <a:ea typeface="MS PGothic" charset="-128"/>
              </a:rPr>
              <a:t>Superclass and Subclass Mapping</a:t>
            </a:r>
            <a:endParaRPr lang="en-US" dirty="0"/>
          </a:p>
        </p:txBody>
      </p:sp>
      <p:sp>
        <p:nvSpPr>
          <p:cNvPr id="4" name="Slide Number Placeholder 3"/>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29</a:t>
            </a:fld>
            <a:endParaRPr lang="en-CA" altLang="zh-CN" sz="2000" b="0" dirty="0"/>
          </a:p>
        </p:txBody>
      </p:sp>
      <p:sp>
        <p:nvSpPr>
          <p:cNvPr id="5" name="Line 14"/>
          <p:cNvSpPr>
            <a:spLocks noChangeShapeType="1"/>
          </p:cNvSpPr>
          <p:nvPr/>
        </p:nvSpPr>
        <p:spPr bwMode="auto">
          <a:xfrm>
            <a:off x="3044043" y="2370136"/>
            <a:ext cx="1641476" cy="449264"/>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Line 16"/>
          <p:cNvSpPr>
            <a:spLocks noChangeShapeType="1"/>
          </p:cNvSpPr>
          <p:nvPr/>
        </p:nvSpPr>
        <p:spPr bwMode="auto">
          <a:xfrm flipH="1">
            <a:off x="4666467" y="2347911"/>
            <a:ext cx="1781177" cy="471489"/>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Rectangle 12"/>
          <p:cNvSpPr>
            <a:spLocks noChangeArrowheads="1"/>
          </p:cNvSpPr>
          <p:nvPr/>
        </p:nvSpPr>
        <p:spPr bwMode="auto">
          <a:xfrm>
            <a:off x="3806043" y="2819400"/>
            <a:ext cx="1752599"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C</a:t>
            </a:r>
            <a:endParaRPr lang="en-US" altLang="en-US" dirty="0"/>
          </a:p>
        </p:txBody>
      </p:sp>
      <p:sp>
        <p:nvSpPr>
          <p:cNvPr id="14" name="Oval 13"/>
          <p:cNvSpPr/>
          <p:nvPr/>
        </p:nvSpPr>
        <p:spPr bwMode="auto">
          <a:xfrm>
            <a:off x="2470928" y="1833562"/>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charset="0"/>
              </a:rPr>
              <a:t>K</a:t>
            </a:r>
            <a:endParaRPr kumimoji="0" lang="en-US" sz="2400" b="0" i="0" u="sng" strike="noStrike" cap="none" normalizeH="0" baseline="0" dirty="0" smtClean="0">
              <a:ln>
                <a:noFill/>
              </a:ln>
              <a:solidFill>
                <a:schemeClr val="tx1"/>
              </a:solidFill>
              <a:effectLst/>
              <a:latin typeface="Arial" charset="0"/>
            </a:endParaRPr>
          </a:p>
        </p:txBody>
      </p:sp>
      <p:sp>
        <p:nvSpPr>
          <p:cNvPr id="15" name="Oval 14"/>
          <p:cNvSpPr/>
          <p:nvPr/>
        </p:nvSpPr>
        <p:spPr bwMode="auto">
          <a:xfrm>
            <a:off x="5805485" y="1828800"/>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strike="noStrike" cap="none" normalizeH="0" baseline="0" dirty="0" smtClean="0">
                <a:ln>
                  <a:noFill/>
                </a:ln>
                <a:solidFill>
                  <a:schemeClr val="tx1"/>
                </a:solidFill>
                <a:effectLst/>
                <a:latin typeface="Arial" charset="0"/>
              </a:rPr>
              <a:t>A</a:t>
            </a:r>
            <a:r>
              <a:rPr kumimoji="0" lang="en-US" sz="2400" b="0" i="0" strike="noStrike" cap="none" normalizeH="0" baseline="-25000" dirty="0" smtClean="0">
                <a:ln>
                  <a:noFill/>
                </a:ln>
                <a:solidFill>
                  <a:schemeClr val="tx1"/>
                </a:solidFill>
                <a:effectLst/>
                <a:latin typeface="Arial" charset="0"/>
              </a:rPr>
              <a:t>n</a:t>
            </a:r>
          </a:p>
        </p:txBody>
      </p:sp>
      <p:sp>
        <p:nvSpPr>
          <p:cNvPr id="16" name="Oval 15"/>
          <p:cNvSpPr/>
          <p:nvPr/>
        </p:nvSpPr>
        <p:spPr bwMode="auto">
          <a:xfrm>
            <a:off x="4150828" y="1843089"/>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A</a:t>
            </a:r>
            <a:r>
              <a:rPr lang="en-US" baseline="-25000" dirty="0" smtClean="0"/>
              <a:t>1</a:t>
            </a:r>
            <a:endParaRPr kumimoji="0" lang="en-US" sz="2400" b="0" i="0" strike="noStrike" cap="none" normalizeH="0" baseline="-25000" dirty="0" smtClean="0">
              <a:ln>
                <a:noFill/>
              </a:ln>
              <a:solidFill>
                <a:schemeClr val="tx1"/>
              </a:solidFill>
              <a:effectLst/>
            </a:endParaRPr>
          </a:p>
        </p:txBody>
      </p:sp>
      <p:sp>
        <p:nvSpPr>
          <p:cNvPr id="54" name="Line 29"/>
          <p:cNvSpPr>
            <a:spLocks noChangeShapeType="1"/>
          </p:cNvSpPr>
          <p:nvPr/>
        </p:nvSpPr>
        <p:spPr bwMode="auto">
          <a:xfrm flipH="1">
            <a:off x="3749269" y="4094161"/>
            <a:ext cx="417513" cy="4254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 name="Line 30"/>
          <p:cNvSpPr>
            <a:spLocks noChangeShapeType="1"/>
          </p:cNvSpPr>
          <p:nvPr/>
        </p:nvSpPr>
        <p:spPr bwMode="auto">
          <a:xfrm>
            <a:off x="5232122" y="4065952"/>
            <a:ext cx="404812" cy="434976"/>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6" name="Freeform 37"/>
          <p:cNvSpPr>
            <a:spLocks/>
          </p:cNvSpPr>
          <p:nvPr/>
        </p:nvSpPr>
        <p:spPr bwMode="auto">
          <a:xfrm>
            <a:off x="4165322" y="3465512"/>
            <a:ext cx="1066800" cy="611188"/>
          </a:xfrm>
          <a:custGeom>
            <a:avLst/>
            <a:gdLst>
              <a:gd name="T0" fmla="*/ 226 w 455"/>
              <a:gd name="T1" fmla="*/ 0 h 305"/>
              <a:gd name="T2" fmla="*/ 454 w 455"/>
              <a:gd name="T3" fmla="*/ 304 h 305"/>
              <a:gd name="T4" fmla="*/ 0 w 455"/>
              <a:gd name="T5" fmla="*/ 304 h 305"/>
              <a:gd name="T6" fmla="*/ 226 w 455"/>
              <a:gd name="T7" fmla="*/ 0 h 305"/>
            </a:gdLst>
            <a:ahLst/>
            <a:cxnLst>
              <a:cxn ang="0">
                <a:pos x="T0" y="T1"/>
              </a:cxn>
              <a:cxn ang="0">
                <a:pos x="T2" y="T3"/>
              </a:cxn>
              <a:cxn ang="0">
                <a:pos x="T4" y="T5"/>
              </a:cxn>
              <a:cxn ang="0">
                <a:pos x="T6" y="T7"/>
              </a:cxn>
            </a:cxnLst>
            <a:rect l="0" t="0" r="r" b="b"/>
            <a:pathLst>
              <a:path w="455" h="305">
                <a:moveTo>
                  <a:pt x="226" y="0"/>
                </a:moveTo>
                <a:lnTo>
                  <a:pt x="454" y="304"/>
                </a:lnTo>
                <a:lnTo>
                  <a:pt x="0" y="304"/>
                </a:lnTo>
                <a:lnTo>
                  <a:pt x="226" y="0"/>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7" name="Rectangle 39"/>
          <p:cNvSpPr>
            <a:spLocks noChangeArrowheads="1"/>
          </p:cNvSpPr>
          <p:nvPr/>
        </p:nvSpPr>
        <p:spPr bwMode="auto">
          <a:xfrm>
            <a:off x="4390491" y="3671889"/>
            <a:ext cx="6957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s-ES_tradnl" altLang="en-US" b="1" dirty="0">
                <a:solidFill>
                  <a:srgbClr val="790033"/>
                </a:solidFill>
                <a:latin typeface="Arial" charset="0"/>
              </a:rPr>
              <a:t>ISA</a:t>
            </a:r>
          </a:p>
        </p:txBody>
      </p:sp>
      <p:sp>
        <p:nvSpPr>
          <p:cNvPr id="58" name="Rectangle 57"/>
          <p:cNvSpPr>
            <a:spLocks noChangeArrowheads="1"/>
          </p:cNvSpPr>
          <p:nvPr/>
        </p:nvSpPr>
        <p:spPr bwMode="auto">
          <a:xfrm>
            <a:off x="2085959" y="4524982"/>
            <a:ext cx="1672969"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S</a:t>
            </a:r>
            <a:r>
              <a:rPr lang="en-US" altLang="en-US" baseline="-25000" dirty="0" smtClean="0"/>
              <a:t>1</a:t>
            </a:r>
            <a:endParaRPr lang="en-US" altLang="en-US" baseline="-25000" dirty="0"/>
          </a:p>
        </p:txBody>
      </p:sp>
      <p:sp>
        <p:nvSpPr>
          <p:cNvPr id="59" name="Rectangle 58"/>
          <p:cNvSpPr>
            <a:spLocks noChangeArrowheads="1"/>
          </p:cNvSpPr>
          <p:nvPr/>
        </p:nvSpPr>
        <p:spPr bwMode="auto">
          <a:xfrm>
            <a:off x="5636934" y="4500928"/>
            <a:ext cx="1665285"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S</a:t>
            </a:r>
            <a:r>
              <a:rPr lang="en-US" altLang="en-US" baseline="-25000" dirty="0" smtClean="0"/>
              <a:t>m</a:t>
            </a:r>
            <a:endParaRPr lang="en-US" altLang="en-US" baseline="-25000" dirty="0"/>
          </a:p>
        </p:txBody>
      </p:sp>
      <p:sp>
        <p:nvSpPr>
          <p:cNvPr id="60" name="Rectangle 59"/>
          <p:cNvSpPr/>
          <p:nvPr/>
        </p:nvSpPr>
        <p:spPr>
          <a:xfrm>
            <a:off x="4446150" y="4513224"/>
            <a:ext cx="492443" cy="461665"/>
          </a:xfrm>
          <a:prstGeom prst="rect">
            <a:avLst/>
          </a:prstGeom>
        </p:spPr>
        <p:txBody>
          <a:bodyPr wrap="none">
            <a:spAutoFit/>
          </a:bodyPr>
          <a:lstStyle/>
          <a:p>
            <a:r>
              <a:rPr lang="mr-IN" dirty="0" smtClean="0"/>
              <a:t>…</a:t>
            </a:r>
            <a:endParaRPr lang="en-US" dirty="0"/>
          </a:p>
        </p:txBody>
      </p:sp>
      <p:sp>
        <p:nvSpPr>
          <p:cNvPr id="61" name="Oval 60"/>
          <p:cNvSpPr/>
          <p:nvPr/>
        </p:nvSpPr>
        <p:spPr bwMode="auto">
          <a:xfrm>
            <a:off x="1183621" y="3664254"/>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62" name="Line 14"/>
          <p:cNvSpPr>
            <a:spLocks noChangeShapeType="1"/>
          </p:cNvSpPr>
          <p:nvPr/>
        </p:nvSpPr>
        <p:spPr bwMode="auto">
          <a:xfrm>
            <a:off x="1717828" y="4204489"/>
            <a:ext cx="1204322" cy="31512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Oval 62"/>
          <p:cNvSpPr/>
          <p:nvPr/>
        </p:nvSpPr>
        <p:spPr bwMode="auto">
          <a:xfrm>
            <a:off x="2917115" y="3666979"/>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64" name="Rectangle 63"/>
          <p:cNvSpPr/>
          <p:nvPr/>
        </p:nvSpPr>
        <p:spPr>
          <a:xfrm>
            <a:off x="2373240" y="3647999"/>
            <a:ext cx="492443" cy="461665"/>
          </a:xfrm>
          <a:prstGeom prst="rect">
            <a:avLst/>
          </a:prstGeom>
        </p:spPr>
        <p:txBody>
          <a:bodyPr wrap="none">
            <a:spAutoFit/>
          </a:bodyPr>
          <a:lstStyle/>
          <a:p>
            <a:r>
              <a:rPr lang="mr-IN" dirty="0" smtClean="0"/>
              <a:t>…</a:t>
            </a:r>
            <a:endParaRPr lang="en-US" dirty="0"/>
          </a:p>
        </p:txBody>
      </p:sp>
      <p:sp>
        <p:nvSpPr>
          <p:cNvPr id="65" name="Line 16"/>
          <p:cNvSpPr>
            <a:spLocks noChangeShapeType="1"/>
          </p:cNvSpPr>
          <p:nvPr/>
        </p:nvSpPr>
        <p:spPr bwMode="auto">
          <a:xfrm flipH="1">
            <a:off x="2881553" y="4198936"/>
            <a:ext cx="639115" cy="30891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Oval 65"/>
          <p:cNvSpPr/>
          <p:nvPr/>
        </p:nvSpPr>
        <p:spPr bwMode="auto">
          <a:xfrm>
            <a:off x="5503892" y="3663963"/>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67" name="Line 14"/>
          <p:cNvSpPr>
            <a:spLocks noChangeShapeType="1"/>
          </p:cNvSpPr>
          <p:nvPr/>
        </p:nvSpPr>
        <p:spPr bwMode="auto">
          <a:xfrm>
            <a:off x="6038099" y="4204197"/>
            <a:ext cx="370646" cy="31541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Oval 67"/>
          <p:cNvSpPr/>
          <p:nvPr/>
        </p:nvSpPr>
        <p:spPr bwMode="auto">
          <a:xfrm>
            <a:off x="7237386" y="3666688"/>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69" name="Rectangle 68"/>
          <p:cNvSpPr/>
          <p:nvPr/>
        </p:nvSpPr>
        <p:spPr>
          <a:xfrm>
            <a:off x="6693511" y="3647708"/>
            <a:ext cx="492443" cy="461665"/>
          </a:xfrm>
          <a:prstGeom prst="rect">
            <a:avLst/>
          </a:prstGeom>
        </p:spPr>
        <p:txBody>
          <a:bodyPr wrap="none">
            <a:spAutoFit/>
          </a:bodyPr>
          <a:lstStyle/>
          <a:p>
            <a:r>
              <a:rPr lang="mr-IN" dirty="0" smtClean="0"/>
              <a:t>…</a:t>
            </a:r>
            <a:endParaRPr lang="en-US" dirty="0"/>
          </a:p>
        </p:txBody>
      </p:sp>
      <p:sp>
        <p:nvSpPr>
          <p:cNvPr id="70" name="Line 16"/>
          <p:cNvSpPr>
            <a:spLocks noChangeShapeType="1"/>
          </p:cNvSpPr>
          <p:nvPr/>
        </p:nvSpPr>
        <p:spPr bwMode="auto">
          <a:xfrm flipH="1">
            <a:off x="6335275" y="4198645"/>
            <a:ext cx="1505664" cy="32633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Line 15"/>
          <p:cNvSpPr>
            <a:spLocks noChangeShapeType="1"/>
          </p:cNvSpPr>
          <p:nvPr/>
        </p:nvSpPr>
        <p:spPr bwMode="auto">
          <a:xfrm>
            <a:off x="4679295" y="2370136"/>
            <a:ext cx="0" cy="495289"/>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2" name="Line 36"/>
          <p:cNvSpPr>
            <a:spLocks noChangeShapeType="1"/>
          </p:cNvSpPr>
          <p:nvPr/>
        </p:nvSpPr>
        <p:spPr bwMode="auto">
          <a:xfrm flipH="1" flipV="1">
            <a:off x="4679295" y="3257551"/>
            <a:ext cx="0" cy="206376"/>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430031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2">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2">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ER </a:t>
            </a:r>
            <a:r>
              <a:rPr lang="en-US" altLang="en-US" dirty="0" smtClean="0"/>
              <a:t>Model Constraints</a:t>
            </a:r>
            <a:endParaRPr lang="en-CA" altLang="en-US" dirty="0"/>
          </a:p>
        </p:txBody>
      </p:sp>
      <p:sp>
        <p:nvSpPr>
          <p:cNvPr id="5123" name="Content Placeholder 2"/>
          <p:cNvSpPr>
            <a:spLocks noGrp="1"/>
          </p:cNvSpPr>
          <p:nvPr>
            <p:ph idx="1"/>
          </p:nvPr>
        </p:nvSpPr>
        <p:spPr>
          <a:xfrm>
            <a:off x="76200" y="914400"/>
            <a:ext cx="4637087" cy="5867400"/>
          </a:xfrm>
          <a:ln>
            <a:solidFill>
              <a:schemeClr val="tx2"/>
            </a:solidFill>
          </a:ln>
        </p:spPr>
        <p:txBody>
          <a:bodyPr/>
          <a:lstStyle/>
          <a:p>
            <a:pPr eaLnBrk="1" hangingPunct="1"/>
            <a:r>
              <a:rPr lang="en-US" altLang="en-US" dirty="0" smtClean="0"/>
              <a:t>Relationship </a:t>
            </a:r>
            <a:r>
              <a:rPr lang="en-US" altLang="zh-CN" dirty="0" smtClean="0"/>
              <a:t>Constraints</a:t>
            </a:r>
            <a:endParaRPr lang="en-US" altLang="en-US" dirty="0" smtClean="0"/>
          </a:p>
          <a:p>
            <a:pPr lvl="1" eaLnBrk="1" hangingPunct="1"/>
            <a:r>
              <a:rPr lang="en-GB" altLang="x-none" dirty="0" smtClean="0">
                <a:solidFill>
                  <a:srgbClr val="800000"/>
                </a:solidFill>
              </a:rPr>
              <a:t>Degree</a:t>
            </a:r>
          </a:p>
          <a:p>
            <a:pPr lvl="2" eaLnBrk="1" hangingPunct="1"/>
            <a:r>
              <a:rPr lang="en-GB" altLang="x-none" dirty="0" smtClean="0"/>
              <a:t>recursive (unary</a:t>
            </a:r>
            <a:r>
              <a:rPr lang="en-GB" altLang="x-none" dirty="0"/>
              <a:t>)</a:t>
            </a:r>
          </a:p>
          <a:p>
            <a:pPr lvl="2" eaLnBrk="1" hangingPunct="1"/>
            <a:r>
              <a:rPr lang="en-GB" altLang="x-none" dirty="0" smtClean="0"/>
              <a:t>binary</a:t>
            </a:r>
            <a:endParaRPr lang="en-GB" altLang="x-none" dirty="0"/>
          </a:p>
          <a:p>
            <a:pPr lvl="2" eaLnBrk="1" hangingPunct="1"/>
            <a:r>
              <a:rPr lang="en-GB" altLang="x-none" dirty="0" smtClean="0"/>
              <a:t>n-</a:t>
            </a:r>
            <a:r>
              <a:rPr lang="en-GB" altLang="x-none" dirty="0" err="1" smtClean="0"/>
              <a:t>ary</a:t>
            </a:r>
            <a:endParaRPr lang="en-GB" altLang="x-none" dirty="0"/>
          </a:p>
          <a:p>
            <a:pPr lvl="1" eaLnBrk="1" hangingPunct="1"/>
            <a:r>
              <a:rPr lang="en-GB" altLang="x-none" dirty="0" smtClean="0">
                <a:solidFill>
                  <a:srgbClr val="800000"/>
                </a:solidFill>
              </a:rPr>
              <a:t>Cardinality</a:t>
            </a:r>
          </a:p>
          <a:p>
            <a:pPr lvl="2">
              <a:lnSpc>
                <a:spcPct val="70000"/>
              </a:lnSpc>
            </a:pPr>
            <a:r>
              <a:rPr lang="en-GB" altLang="x-none" dirty="0"/>
              <a:t>one to one (1:1)</a:t>
            </a:r>
          </a:p>
          <a:p>
            <a:pPr lvl="2">
              <a:lnSpc>
                <a:spcPct val="70000"/>
              </a:lnSpc>
            </a:pPr>
            <a:r>
              <a:rPr lang="en-GB" altLang="x-none" dirty="0"/>
              <a:t>one to many (</a:t>
            </a:r>
            <a:r>
              <a:rPr lang="en-GB" altLang="x-none" dirty="0" smtClean="0"/>
              <a:t>1:N)</a:t>
            </a:r>
          </a:p>
          <a:p>
            <a:pPr lvl="2">
              <a:lnSpc>
                <a:spcPct val="70000"/>
              </a:lnSpc>
            </a:pPr>
            <a:r>
              <a:rPr lang="en-GB" altLang="x-none" dirty="0" smtClean="0"/>
              <a:t>many to one (N:1)</a:t>
            </a:r>
            <a:endParaRPr lang="en-GB" altLang="x-none" dirty="0"/>
          </a:p>
          <a:p>
            <a:pPr lvl="2">
              <a:lnSpc>
                <a:spcPct val="70000"/>
              </a:lnSpc>
            </a:pPr>
            <a:r>
              <a:rPr lang="en-GB" altLang="x-none" dirty="0"/>
              <a:t>many to many </a:t>
            </a:r>
            <a:r>
              <a:rPr lang="en-GB" altLang="x-none" dirty="0" smtClean="0"/>
              <a:t>(M:N)</a:t>
            </a:r>
            <a:endParaRPr lang="en-GB" altLang="x-none" dirty="0">
              <a:solidFill>
                <a:srgbClr val="800000"/>
              </a:solidFill>
            </a:endParaRPr>
          </a:p>
          <a:p>
            <a:pPr lvl="1" eaLnBrk="1" hangingPunct="1"/>
            <a:r>
              <a:rPr lang="en-US" altLang="zh-CN" dirty="0" smtClean="0"/>
              <a:t>P</a:t>
            </a:r>
            <a:r>
              <a:rPr lang="en-GB" altLang="x-none" dirty="0" err="1" smtClean="0">
                <a:solidFill>
                  <a:srgbClr val="800000"/>
                </a:solidFill>
              </a:rPr>
              <a:t>articipation</a:t>
            </a:r>
            <a:endParaRPr lang="en-GB" altLang="x-none" dirty="0" smtClean="0">
              <a:solidFill>
                <a:srgbClr val="800000"/>
              </a:solidFill>
            </a:endParaRPr>
          </a:p>
          <a:p>
            <a:pPr lvl="2" eaLnBrk="1" hangingPunct="1"/>
            <a:r>
              <a:rPr lang="en-GB" altLang="x-none" dirty="0"/>
              <a:t>total/mandatory</a:t>
            </a:r>
          </a:p>
          <a:p>
            <a:pPr lvl="2" eaLnBrk="1" hangingPunct="1"/>
            <a:r>
              <a:rPr lang="en-GB" altLang="x-none" dirty="0"/>
              <a:t>Partial/optional </a:t>
            </a:r>
          </a:p>
          <a:p>
            <a:pPr lvl="1" eaLnBrk="1" hangingPunct="1">
              <a:lnSpc>
                <a:spcPct val="80000"/>
              </a:lnSpc>
              <a:buFont typeface="Wingdings" charset="2"/>
              <a:buNone/>
            </a:pPr>
            <a:endParaRPr lang="en-US" altLang="en-US" sz="2100" dirty="0"/>
          </a:p>
          <a:p>
            <a:pPr lvl="1" eaLnBrk="1" hangingPunct="1">
              <a:lnSpc>
                <a:spcPct val="80000"/>
              </a:lnSpc>
            </a:pPr>
            <a:endParaRPr lang="en-US" altLang="en-US" sz="2100" dirty="0"/>
          </a:p>
        </p:txBody>
      </p:sp>
      <p:sp>
        <p:nvSpPr>
          <p:cNvPr id="24" name="Content Placeholder 2"/>
          <p:cNvSpPr txBox="1">
            <a:spLocks/>
          </p:cNvSpPr>
          <p:nvPr/>
        </p:nvSpPr>
        <p:spPr bwMode="auto">
          <a:xfrm>
            <a:off x="4712618" y="914400"/>
            <a:ext cx="4278313" cy="5867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charset="2"/>
              <a:buChar char="n"/>
              <a:defRPr sz="27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charset="2"/>
              <a:buChar char="n"/>
              <a:defRPr sz="26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charset="2"/>
              <a:buChar char="n"/>
              <a:defRPr sz="22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charset="2"/>
              <a:buChar char="n"/>
              <a:defRPr sz="24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eaLnBrk="1" hangingPunct="1"/>
            <a:r>
              <a:rPr lang="en-US" altLang="en-US" kern="0" dirty="0" smtClean="0"/>
              <a:t>Attribute Constraints</a:t>
            </a:r>
          </a:p>
          <a:p>
            <a:pPr marL="685800" lvl="1" eaLnBrk="1" hangingPunct="1"/>
            <a:r>
              <a:rPr lang="en-US" altLang="en-US" kern="0" dirty="0" smtClean="0"/>
              <a:t>Key</a:t>
            </a:r>
          </a:p>
          <a:p>
            <a:pPr marL="685800" lvl="1" eaLnBrk="1" hangingPunct="1"/>
            <a:r>
              <a:rPr lang="en-US" altLang="en-US" kern="0" dirty="0" smtClean="0"/>
              <a:t>Partial Key</a:t>
            </a:r>
          </a:p>
          <a:p>
            <a:pPr lvl="1" eaLnBrk="1" hangingPunct="1">
              <a:lnSpc>
                <a:spcPct val="80000"/>
              </a:lnSpc>
              <a:buFont typeface="Wingdings" charset="2"/>
              <a:buNone/>
            </a:pPr>
            <a:endParaRPr lang="en-US" altLang="en-US" sz="2100" kern="0" dirty="0" smtClean="0"/>
          </a:p>
          <a:p>
            <a:pPr lvl="1" eaLnBrk="1" hangingPunct="1">
              <a:lnSpc>
                <a:spcPct val="80000"/>
              </a:lnSpc>
            </a:pPr>
            <a:endParaRPr lang="en-US" altLang="en-US" sz="2100" kern="0" dirty="0"/>
          </a:p>
        </p:txBody>
      </p:sp>
      <p:sp>
        <p:nvSpPr>
          <p:cNvPr id="5" name="Oval 11"/>
          <p:cNvSpPr>
            <a:spLocks noChangeArrowheads="1"/>
          </p:cNvSpPr>
          <p:nvPr/>
        </p:nvSpPr>
        <p:spPr bwMode="auto">
          <a:xfrm>
            <a:off x="7696200" y="1600200"/>
            <a:ext cx="1039962" cy="311935"/>
          </a:xfrm>
          <a:prstGeom prst="ellipse">
            <a:avLst/>
          </a:prstGeom>
          <a:noFill/>
          <a:ln w="12700">
            <a:solidFill>
              <a:schemeClr val="tx2"/>
            </a:solidFill>
            <a:round/>
            <a:headEnd/>
            <a:tailEnd/>
          </a:ln>
          <a:effectLst/>
          <a:extLst/>
        </p:spPr>
        <p:txBody>
          <a:bodyPr wrap="none" anchor="ctr"/>
          <a:lstStyle/>
          <a:p>
            <a:pPr algn="ctr"/>
            <a:r>
              <a:rPr lang="en-US" sz="2000" u="sng" dirty="0" smtClean="0"/>
              <a:t>S#</a:t>
            </a:r>
            <a:endParaRPr lang="en-US" sz="2000" u="sng" dirty="0"/>
          </a:p>
        </p:txBody>
      </p:sp>
      <p:sp>
        <p:nvSpPr>
          <p:cNvPr id="6" name="Oval 11"/>
          <p:cNvSpPr>
            <a:spLocks noChangeArrowheads="1"/>
          </p:cNvSpPr>
          <p:nvPr/>
        </p:nvSpPr>
        <p:spPr bwMode="auto">
          <a:xfrm>
            <a:off x="7673716" y="2089276"/>
            <a:ext cx="1066800" cy="338334"/>
          </a:xfrm>
          <a:prstGeom prst="ellipse">
            <a:avLst/>
          </a:prstGeom>
          <a:noFill/>
          <a:ln w="12700">
            <a:solidFill>
              <a:schemeClr val="tx2"/>
            </a:solidFill>
            <a:round/>
            <a:headEnd/>
            <a:tailEnd/>
          </a:ln>
          <a:effectLst/>
          <a:extLst/>
        </p:spPr>
        <p:txBody>
          <a:bodyPr wrap="none" anchor="ctr"/>
          <a:lstStyle/>
          <a:p>
            <a:pPr algn="ctr"/>
            <a:r>
              <a:rPr lang="en-US" sz="2000" dirty="0" smtClean="0"/>
              <a:t>Name</a:t>
            </a:r>
            <a:endParaRPr lang="en-US" sz="2000" dirty="0"/>
          </a:p>
        </p:txBody>
      </p:sp>
      <p:cxnSp>
        <p:nvCxnSpPr>
          <p:cNvPr id="7" name="Straight Connector 6"/>
          <p:cNvCxnSpPr>
            <a:stCxn id="6" idx="3"/>
            <a:endCxn id="6" idx="5"/>
          </p:cNvCxnSpPr>
          <p:nvPr/>
        </p:nvCxnSpPr>
        <p:spPr bwMode="auto">
          <a:xfrm>
            <a:off x="7829945" y="2378062"/>
            <a:ext cx="754342" cy="0"/>
          </a:xfrm>
          <a:prstGeom prst="line">
            <a:avLst/>
          </a:prstGeom>
          <a:blipFill dpi="0" rotWithShape="0">
            <a:blip r:embed="rId3"/>
            <a:srcRect/>
            <a:tile tx="0" ty="0" sx="100000" sy="100000" flip="none" algn="tl"/>
          </a:blipFill>
          <a:ln w="12700" cap="flat" cmpd="sng" algn="ctr">
            <a:solidFill>
              <a:schemeClr val="tx1"/>
            </a:solidFill>
            <a:prstDash val="sysDash"/>
            <a:round/>
            <a:headEnd type="none" w="med" len="med"/>
            <a:tailEnd type="none" w="med" len="med"/>
          </a:ln>
          <a:effectLst/>
        </p:spPr>
      </p:cxnSp>
      <p:sp>
        <p:nvSpPr>
          <p:cNvPr id="3" name="Slide Number Placeholder 2"/>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3</a:t>
            </a:fld>
            <a:endParaRPr lang="en-CA" altLang="zh-CN" sz="2000" b="0" dirty="0"/>
          </a:p>
        </p:txBody>
      </p:sp>
    </p:spTree>
    <p:extLst>
      <p:ext uri="{BB962C8B-B14F-4D97-AF65-F5344CB8AC3E}">
        <p14:creationId xmlns:p14="http://schemas.microsoft.com/office/powerpoint/2010/main" val="4326349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123">
                                            <p:txEl>
                                              <p:pRg st="11" end="11"/>
                                            </p:txEl>
                                          </p:spTgt>
                                        </p:tgtEl>
                                        <p:attrNameLst>
                                          <p:attrName>style.visibility</p:attrName>
                                        </p:attrNameLst>
                                      </p:cBhvr>
                                      <p:to>
                                        <p:strVal val="visible"/>
                                      </p:to>
                                    </p:set>
                                    <p:animEffect transition="in" filter="blinds(horizontal)">
                                      <p:cBhvr>
                                        <p:cTn id="29" dur="500"/>
                                        <p:tgtEl>
                                          <p:spTgt spid="5123">
                                            <p:txEl>
                                              <p:pRg st="11" end="11"/>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123">
                                            <p:txEl>
                                              <p:pRg st="12" end="12"/>
                                            </p:txEl>
                                          </p:spTgt>
                                        </p:tgtEl>
                                        <p:attrNameLst>
                                          <p:attrName>style.visibility</p:attrName>
                                        </p:attrNameLst>
                                      </p:cBhvr>
                                      <p:to>
                                        <p:strVal val="visible"/>
                                      </p:to>
                                    </p:set>
                                    <p:animEffect transition="in" filter="blinds(horizontal)">
                                      <p:cBhvr>
                                        <p:cTn id="32" dur="500"/>
                                        <p:tgtEl>
                                          <p:spTgt spid="5123">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xEl>
                                              <p:pRg st="2" end="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type="body" idx="1"/>
          </p:nvPr>
        </p:nvSpPr>
        <p:spPr>
          <a:xfrm>
            <a:off x="152400" y="990600"/>
            <a:ext cx="8675687" cy="366711"/>
          </a:xfrm>
          <a:noFill/>
        </p:spPr>
        <p:txBody>
          <a:bodyPr/>
          <a:lstStyle/>
          <a:p>
            <a:pPr eaLnBrk="1" hangingPunct="1">
              <a:lnSpc>
                <a:spcPct val="90000"/>
              </a:lnSpc>
            </a:pPr>
            <a:r>
              <a:rPr lang="en-US" altLang="en-US" sz="2400" b="1" dirty="0">
                <a:ea typeface="MS PGothic" charset="-128"/>
              </a:rPr>
              <a:t>Option 8A: Multiple relations-Superclass </a:t>
            </a:r>
            <a:r>
              <a:rPr lang="en-US" altLang="en-US" sz="2400" b="1">
                <a:ea typeface="MS PGothic" charset="-128"/>
              </a:rPr>
              <a:t>and </a:t>
            </a:r>
            <a:r>
              <a:rPr lang="en-US" altLang="en-US" sz="2400" b="1" smtClean="0">
                <a:ea typeface="MS PGothic" charset="-128"/>
              </a:rPr>
              <a:t>subclasses</a:t>
            </a:r>
            <a:endParaRPr lang="en-US" altLang="en-US" sz="2400" b="1" dirty="0" smtClean="0">
              <a:ea typeface="MS PGothic" charset="-128"/>
            </a:endParaRPr>
          </a:p>
        </p:txBody>
      </p:sp>
      <p:sp>
        <p:nvSpPr>
          <p:cNvPr id="2" name="Title 1"/>
          <p:cNvSpPr>
            <a:spLocks noGrp="1"/>
          </p:cNvSpPr>
          <p:nvPr>
            <p:ph type="title"/>
          </p:nvPr>
        </p:nvSpPr>
        <p:spPr/>
        <p:txBody>
          <a:bodyPr/>
          <a:lstStyle/>
          <a:p>
            <a:r>
              <a:rPr lang="en-US" altLang="en-US" dirty="0" smtClean="0">
                <a:ea typeface="MS PGothic" charset="-128"/>
              </a:rPr>
              <a:t>8A: Superclass and subclass Relations</a:t>
            </a:r>
            <a:endParaRPr lang="en-US" dirty="0"/>
          </a:p>
        </p:txBody>
      </p:sp>
      <p:sp>
        <p:nvSpPr>
          <p:cNvPr id="4" name="Slide Number Placeholder 3"/>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30</a:t>
            </a:fld>
            <a:endParaRPr lang="en-CA" altLang="zh-CN" sz="2000" b="0" dirty="0"/>
          </a:p>
        </p:txBody>
      </p:sp>
      <p:sp>
        <p:nvSpPr>
          <p:cNvPr id="5" name="Line 14"/>
          <p:cNvSpPr>
            <a:spLocks noChangeShapeType="1"/>
          </p:cNvSpPr>
          <p:nvPr/>
        </p:nvSpPr>
        <p:spPr bwMode="auto">
          <a:xfrm>
            <a:off x="2927222" y="1989136"/>
            <a:ext cx="1641476" cy="449264"/>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Line 15"/>
          <p:cNvSpPr>
            <a:spLocks noChangeShapeType="1"/>
          </p:cNvSpPr>
          <p:nvPr/>
        </p:nvSpPr>
        <p:spPr bwMode="auto">
          <a:xfrm>
            <a:off x="4549646" y="1989136"/>
            <a:ext cx="9526" cy="444501"/>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Line 16"/>
          <p:cNvSpPr>
            <a:spLocks noChangeShapeType="1"/>
          </p:cNvSpPr>
          <p:nvPr/>
        </p:nvSpPr>
        <p:spPr bwMode="auto">
          <a:xfrm flipH="1">
            <a:off x="4549646" y="1966911"/>
            <a:ext cx="1781177" cy="471489"/>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Line 29"/>
          <p:cNvSpPr>
            <a:spLocks noChangeShapeType="1"/>
          </p:cNvSpPr>
          <p:nvPr/>
        </p:nvSpPr>
        <p:spPr bwMode="auto">
          <a:xfrm flipH="1">
            <a:off x="3581400" y="3713162"/>
            <a:ext cx="417513" cy="4254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Line 30"/>
          <p:cNvSpPr>
            <a:spLocks noChangeShapeType="1"/>
          </p:cNvSpPr>
          <p:nvPr/>
        </p:nvSpPr>
        <p:spPr bwMode="auto">
          <a:xfrm>
            <a:off x="5078286" y="3713161"/>
            <a:ext cx="404812" cy="434976"/>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Line 36"/>
          <p:cNvSpPr>
            <a:spLocks noChangeShapeType="1"/>
          </p:cNvSpPr>
          <p:nvPr/>
        </p:nvSpPr>
        <p:spPr bwMode="auto">
          <a:xfrm flipH="1" flipV="1">
            <a:off x="4559172" y="2895600"/>
            <a:ext cx="128" cy="2286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Freeform 37"/>
          <p:cNvSpPr>
            <a:spLocks/>
          </p:cNvSpPr>
          <p:nvPr/>
        </p:nvSpPr>
        <p:spPr bwMode="auto">
          <a:xfrm>
            <a:off x="3994022" y="3084512"/>
            <a:ext cx="1066800" cy="611188"/>
          </a:xfrm>
          <a:custGeom>
            <a:avLst/>
            <a:gdLst>
              <a:gd name="T0" fmla="*/ 226 w 455"/>
              <a:gd name="T1" fmla="*/ 0 h 305"/>
              <a:gd name="T2" fmla="*/ 454 w 455"/>
              <a:gd name="T3" fmla="*/ 304 h 305"/>
              <a:gd name="T4" fmla="*/ 0 w 455"/>
              <a:gd name="T5" fmla="*/ 304 h 305"/>
              <a:gd name="T6" fmla="*/ 226 w 455"/>
              <a:gd name="T7" fmla="*/ 0 h 305"/>
            </a:gdLst>
            <a:ahLst/>
            <a:cxnLst>
              <a:cxn ang="0">
                <a:pos x="T0" y="T1"/>
              </a:cxn>
              <a:cxn ang="0">
                <a:pos x="T2" y="T3"/>
              </a:cxn>
              <a:cxn ang="0">
                <a:pos x="T4" y="T5"/>
              </a:cxn>
              <a:cxn ang="0">
                <a:pos x="T6" y="T7"/>
              </a:cxn>
            </a:cxnLst>
            <a:rect l="0" t="0" r="r" b="b"/>
            <a:pathLst>
              <a:path w="455" h="305">
                <a:moveTo>
                  <a:pt x="226" y="0"/>
                </a:moveTo>
                <a:lnTo>
                  <a:pt x="454" y="304"/>
                </a:lnTo>
                <a:lnTo>
                  <a:pt x="0" y="304"/>
                </a:lnTo>
                <a:lnTo>
                  <a:pt x="226" y="0"/>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Rectangle 39"/>
          <p:cNvSpPr>
            <a:spLocks noChangeArrowheads="1"/>
          </p:cNvSpPr>
          <p:nvPr/>
        </p:nvSpPr>
        <p:spPr bwMode="auto">
          <a:xfrm>
            <a:off x="4219191" y="3290889"/>
            <a:ext cx="6957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s-ES_tradnl" altLang="en-US" b="1" dirty="0">
                <a:solidFill>
                  <a:srgbClr val="790033"/>
                </a:solidFill>
                <a:latin typeface="Arial" charset="0"/>
              </a:rPr>
              <a:t>ISA</a:t>
            </a:r>
          </a:p>
        </p:txBody>
      </p:sp>
      <p:sp>
        <p:nvSpPr>
          <p:cNvPr id="13" name="Rectangle 12"/>
          <p:cNvSpPr>
            <a:spLocks noChangeArrowheads="1"/>
          </p:cNvSpPr>
          <p:nvPr/>
        </p:nvSpPr>
        <p:spPr bwMode="auto">
          <a:xfrm>
            <a:off x="3689222" y="2438400"/>
            <a:ext cx="1752599"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C</a:t>
            </a:r>
            <a:endParaRPr lang="en-US" altLang="en-US" dirty="0"/>
          </a:p>
        </p:txBody>
      </p:sp>
      <p:sp>
        <p:nvSpPr>
          <p:cNvPr id="14" name="Oval 13"/>
          <p:cNvSpPr/>
          <p:nvPr/>
        </p:nvSpPr>
        <p:spPr bwMode="auto">
          <a:xfrm>
            <a:off x="2354107" y="1452562"/>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charset="0"/>
              </a:rPr>
              <a:t>K</a:t>
            </a:r>
            <a:endParaRPr kumimoji="0" lang="en-US" sz="2400" b="0" i="0" u="sng" strike="noStrike" cap="none" normalizeH="0" baseline="0" dirty="0" smtClean="0">
              <a:ln>
                <a:noFill/>
              </a:ln>
              <a:solidFill>
                <a:schemeClr val="tx1"/>
              </a:solidFill>
              <a:effectLst/>
              <a:latin typeface="Arial" charset="0"/>
            </a:endParaRPr>
          </a:p>
        </p:txBody>
      </p:sp>
      <p:sp>
        <p:nvSpPr>
          <p:cNvPr id="15" name="Oval 14"/>
          <p:cNvSpPr/>
          <p:nvPr/>
        </p:nvSpPr>
        <p:spPr bwMode="auto">
          <a:xfrm>
            <a:off x="5688664" y="1447800"/>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strike="noStrike" cap="none" normalizeH="0" baseline="0" dirty="0" smtClean="0">
                <a:ln>
                  <a:noFill/>
                </a:ln>
                <a:solidFill>
                  <a:schemeClr val="tx1"/>
                </a:solidFill>
                <a:effectLst/>
                <a:latin typeface="Arial" charset="0"/>
              </a:rPr>
              <a:t>A</a:t>
            </a:r>
            <a:r>
              <a:rPr kumimoji="0" lang="en-US" sz="2400" b="0" i="0" strike="noStrike" cap="none" normalizeH="0" baseline="-25000" dirty="0" smtClean="0">
                <a:ln>
                  <a:noFill/>
                </a:ln>
                <a:solidFill>
                  <a:schemeClr val="tx1"/>
                </a:solidFill>
                <a:effectLst/>
                <a:latin typeface="Arial" charset="0"/>
              </a:rPr>
              <a:t>n</a:t>
            </a:r>
          </a:p>
        </p:txBody>
      </p:sp>
      <p:sp>
        <p:nvSpPr>
          <p:cNvPr id="16" name="Oval 15"/>
          <p:cNvSpPr/>
          <p:nvPr/>
        </p:nvSpPr>
        <p:spPr bwMode="auto">
          <a:xfrm>
            <a:off x="4009872" y="1460623"/>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A</a:t>
            </a:r>
            <a:r>
              <a:rPr lang="en-US" baseline="-25000" dirty="0" smtClean="0"/>
              <a:t>1</a:t>
            </a:r>
            <a:endParaRPr kumimoji="0" lang="en-US" sz="2400" b="0" i="0" strike="noStrike" cap="none" normalizeH="0" baseline="-25000" dirty="0" smtClean="0">
              <a:ln>
                <a:noFill/>
              </a:ln>
              <a:solidFill>
                <a:schemeClr val="tx1"/>
              </a:solidFill>
              <a:effectLst/>
            </a:endParaRPr>
          </a:p>
        </p:txBody>
      </p:sp>
      <p:sp>
        <p:nvSpPr>
          <p:cNvPr id="17" name="Rectangle 16"/>
          <p:cNvSpPr>
            <a:spLocks noChangeArrowheads="1"/>
          </p:cNvSpPr>
          <p:nvPr/>
        </p:nvSpPr>
        <p:spPr bwMode="auto">
          <a:xfrm>
            <a:off x="1905000" y="4167187"/>
            <a:ext cx="1672969"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S</a:t>
            </a:r>
            <a:r>
              <a:rPr lang="en-US" altLang="en-US" baseline="-25000" dirty="0" smtClean="0"/>
              <a:t>1</a:t>
            </a:r>
            <a:endParaRPr lang="en-US" altLang="en-US" baseline="-25000" dirty="0"/>
          </a:p>
        </p:txBody>
      </p:sp>
      <p:sp>
        <p:nvSpPr>
          <p:cNvPr id="18" name="Rectangle 17"/>
          <p:cNvSpPr>
            <a:spLocks noChangeArrowheads="1"/>
          </p:cNvSpPr>
          <p:nvPr/>
        </p:nvSpPr>
        <p:spPr bwMode="auto">
          <a:xfrm>
            <a:off x="5483098" y="4167187"/>
            <a:ext cx="1665285"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S</a:t>
            </a:r>
            <a:r>
              <a:rPr lang="en-US" altLang="en-US" baseline="-25000" dirty="0" smtClean="0"/>
              <a:t>m</a:t>
            </a:r>
            <a:endParaRPr lang="en-US" altLang="en-US" baseline="-25000" dirty="0"/>
          </a:p>
        </p:txBody>
      </p:sp>
      <p:sp>
        <p:nvSpPr>
          <p:cNvPr id="19" name="Rectangle 18"/>
          <p:cNvSpPr/>
          <p:nvPr/>
        </p:nvSpPr>
        <p:spPr>
          <a:xfrm>
            <a:off x="4335887" y="4167187"/>
            <a:ext cx="492443" cy="461665"/>
          </a:xfrm>
          <a:prstGeom prst="rect">
            <a:avLst/>
          </a:prstGeom>
        </p:spPr>
        <p:txBody>
          <a:bodyPr wrap="none">
            <a:spAutoFit/>
          </a:bodyPr>
          <a:lstStyle/>
          <a:p>
            <a:r>
              <a:rPr lang="mr-IN" dirty="0" smtClean="0"/>
              <a: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194547121"/>
              </p:ext>
            </p:extLst>
          </p:nvPr>
        </p:nvGraphicFramePr>
        <p:xfrm>
          <a:off x="191199" y="2210082"/>
          <a:ext cx="2133600" cy="662072"/>
        </p:xfrm>
        <a:graphic>
          <a:graphicData uri="http://schemas.openxmlformats.org/drawingml/2006/table">
            <a:tbl>
              <a:tblPr/>
              <a:tblGrid>
                <a:gridCol w="400050"/>
                <a:gridCol w="475551"/>
                <a:gridCol w="724599"/>
                <a:gridCol w="533400"/>
              </a:tblGrid>
              <a:tr h="329874">
                <a:tc gridSpan="3">
                  <a:txBody>
                    <a:bodyPr/>
                    <a:lstStyle/>
                    <a:p>
                      <a:pPr algn="l" fontAlgn="b"/>
                      <a:r>
                        <a:rPr lang="en-US" sz="2100" b="1" i="0" u="none" strike="noStrike" dirty="0" smtClean="0">
                          <a:solidFill>
                            <a:srgbClr val="000000"/>
                          </a:solidFill>
                          <a:effectLst/>
                          <a:latin typeface="Times New Roman" charset="0"/>
                        </a:rPr>
                        <a:t> C</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pPr algn="l" fontAlgn="b"/>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K</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smtClean="0">
                          <a:solidFill>
                            <a:srgbClr val="000000"/>
                          </a:solidFill>
                          <a:effectLst/>
                          <a:latin typeface="Times New Roman" charset="0"/>
                        </a:rPr>
                        <a:t>A</a:t>
                      </a:r>
                      <a:r>
                        <a:rPr lang="en-US" sz="2100" b="0" i="0" u="none" strike="noStrike" baseline="-25000" dirty="0" smtClean="0">
                          <a:solidFill>
                            <a:srgbClr val="000000"/>
                          </a:solidFill>
                          <a:effectLst/>
                          <a:latin typeface="Times New Roman" charset="0"/>
                        </a:rPr>
                        <a:t>1</a:t>
                      </a:r>
                      <a:endParaRPr lang="en-US" sz="2100" b="0" i="0" u="none" strike="noStrike" baseline="-25000"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none" strike="noStrike" dirty="0" smtClean="0">
                          <a:solidFill>
                            <a:srgbClr val="000000"/>
                          </a:solidFill>
                          <a:effectLst/>
                          <a:latin typeface="Times New Roman" charset="0"/>
                        </a:rPr>
                        <a:t>…</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100" b="0" i="0" u="none" strike="noStrike" dirty="0" smtClean="0">
                          <a:solidFill>
                            <a:srgbClr val="000000"/>
                          </a:solidFill>
                          <a:effectLst/>
                          <a:latin typeface="Times New Roman" charset="0"/>
                        </a:rPr>
                        <a:t>A</a:t>
                      </a:r>
                      <a:r>
                        <a:rPr lang="en-US" sz="2100" b="0" i="0" u="none" strike="noStrike" baseline="-25000" dirty="0" smtClean="0">
                          <a:solidFill>
                            <a:srgbClr val="000000"/>
                          </a:solidFill>
                          <a:effectLst/>
                          <a:latin typeface="Times New Roman" charset="0"/>
                        </a:rPr>
                        <a:t>n</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
        <p:nvSpPr>
          <p:cNvPr id="21" name="Rectangle 20"/>
          <p:cNvSpPr/>
          <p:nvPr/>
        </p:nvSpPr>
        <p:spPr>
          <a:xfrm>
            <a:off x="5126529" y="1447800"/>
            <a:ext cx="492443" cy="461665"/>
          </a:xfrm>
          <a:prstGeom prst="rect">
            <a:avLst/>
          </a:prstGeom>
        </p:spPr>
        <p:txBody>
          <a:bodyPr wrap="none">
            <a:spAutoFit/>
          </a:bodyPr>
          <a:lstStyle/>
          <a:p>
            <a:r>
              <a:rPr lang="mr-IN" dirty="0" smtClean="0"/>
              <a:t>…</a:t>
            </a:r>
            <a:endParaRPr lang="en-US" dirty="0"/>
          </a:p>
        </p:txBody>
      </p:sp>
      <p:sp>
        <p:nvSpPr>
          <p:cNvPr id="24" name="Oval 23"/>
          <p:cNvSpPr/>
          <p:nvPr/>
        </p:nvSpPr>
        <p:spPr bwMode="auto">
          <a:xfrm>
            <a:off x="990600" y="3302303"/>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25" name="Line 14"/>
          <p:cNvSpPr>
            <a:spLocks noChangeShapeType="1"/>
          </p:cNvSpPr>
          <p:nvPr/>
        </p:nvSpPr>
        <p:spPr bwMode="auto">
          <a:xfrm>
            <a:off x="1524807" y="3842538"/>
            <a:ext cx="1204322" cy="31512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 name="Oval 25"/>
          <p:cNvSpPr/>
          <p:nvPr/>
        </p:nvSpPr>
        <p:spPr bwMode="auto">
          <a:xfrm>
            <a:off x="2724094" y="3305028"/>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27" name="Rectangle 26"/>
          <p:cNvSpPr/>
          <p:nvPr/>
        </p:nvSpPr>
        <p:spPr>
          <a:xfrm>
            <a:off x="2180219" y="3286048"/>
            <a:ext cx="492443" cy="461665"/>
          </a:xfrm>
          <a:prstGeom prst="rect">
            <a:avLst/>
          </a:prstGeom>
        </p:spPr>
        <p:txBody>
          <a:bodyPr wrap="none">
            <a:spAutoFit/>
          </a:bodyPr>
          <a:lstStyle/>
          <a:p>
            <a:r>
              <a:rPr lang="mr-IN" dirty="0" smtClean="0"/>
              <a:t>…</a:t>
            </a:r>
            <a:endParaRPr lang="en-US" dirty="0"/>
          </a:p>
        </p:txBody>
      </p:sp>
      <p:sp>
        <p:nvSpPr>
          <p:cNvPr id="28" name="Line 16"/>
          <p:cNvSpPr>
            <a:spLocks noChangeShapeType="1"/>
          </p:cNvSpPr>
          <p:nvPr/>
        </p:nvSpPr>
        <p:spPr bwMode="auto">
          <a:xfrm flipH="1">
            <a:off x="2688532" y="3836985"/>
            <a:ext cx="639115" cy="30891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 name="Oval 28"/>
          <p:cNvSpPr/>
          <p:nvPr/>
        </p:nvSpPr>
        <p:spPr bwMode="auto">
          <a:xfrm>
            <a:off x="5310871" y="3302012"/>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30" name="Line 14"/>
          <p:cNvSpPr>
            <a:spLocks noChangeShapeType="1"/>
          </p:cNvSpPr>
          <p:nvPr/>
        </p:nvSpPr>
        <p:spPr bwMode="auto">
          <a:xfrm>
            <a:off x="5845078" y="3842246"/>
            <a:ext cx="370646" cy="31541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Oval 30"/>
          <p:cNvSpPr/>
          <p:nvPr/>
        </p:nvSpPr>
        <p:spPr bwMode="auto">
          <a:xfrm>
            <a:off x="7044365" y="3304737"/>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32" name="Rectangle 31"/>
          <p:cNvSpPr/>
          <p:nvPr/>
        </p:nvSpPr>
        <p:spPr>
          <a:xfrm>
            <a:off x="6500490" y="3285757"/>
            <a:ext cx="492443" cy="461665"/>
          </a:xfrm>
          <a:prstGeom prst="rect">
            <a:avLst/>
          </a:prstGeom>
        </p:spPr>
        <p:txBody>
          <a:bodyPr wrap="none">
            <a:spAutoFit/>
          </a:bodyPr>
          <a:lstStyle/>
          <a:p>
            <a:r>
              <a:rPr lang="mr-IN" dirty="0" smtClean="0"/>
              <a:t>…</a:t>
            </a:r>
            <a:endParaRPr lang="en-US" dirty="0"/>
          </a:p>
        </p:txBody>
      </p:sp>
      <p:sp>
        <p:nvSpPr>
          <p:cNvPr id="33" name="Line 16"/>
          <p:cNvSpPr>
            <a:spLocks noChangeShapeType="1"/>
          </p:cNvSpPr>
          <p:nvPr/>
        </p:nvSpPr>
        <p:spPr bwMode="auto">
          <a:xfrm flipH="1">
            <a:off x="6142254" y="3836694"/>
            <a:ext cx="1505664" cy="32633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 name="Line 36"/>
          <p:cNvSpPr>
            <a:spLocks noChangeShapeType="1"/>
          </p:cNvSpPr>
          <p:nvPr/>
        </p:nvSpPr>
        <p:spPr bwMode="auto">
          <a:xfrm flipH="1" flipV="1">
            <a:off x="4486274" y="2895600"/>
            <a:ext cx="0" cy="206376"/>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20" name="Table 19"/>
          <p:cNvGraphicFramePr>
            <a:graphicFrameLocks noGrp="1"/>
          </p:cNvGraphicFramePr>
          <p:nvPr>
            <p:extLst>
              <p:ext uri="{D42A27DB-BD31-4B8C-83A1-F6EECF244321}">
                <p14:modId xmlns:p14="http://schemas.microsoft.com/office/powerpoint/2010/main" val="2076330491"/>
              </p:ext>
            </p:extLst>
          </p:nvPr>
        </p:nvGraphicFramePr>
        <p:xfrm>
          <a:off x="1447800" y="4648158"/>
          <a:ext cx="2133600" cy="662072"/>
        </p:xfrm>
        <a:graphic>
          <a:graphicData uri="http://schemas.openxmlformats.org/drawingml/2006/table">
            <a:tbl>
              <a:tblPr/>
              <a:tblGrid>
                <a:gridCol w="400050"/>
                <a:gridCol w="438150"/>
                <a:gridCol w="762000"/>
                <a:gridCol w="533400"/>
              </a:tblGrid>
              <a:tr h="329874">
                <a:tc gridSpan="3">
                  <a:txBody>
                    <a:bodyPr/>
                    <a:lstStyle/>
                    <a:p>
                      <a:pPr algn="l" fontAlgn="b"/>
                      <a:r>
                        <a:rPr lang="en-US" sz="2100" b="1" i="0" u="none" strike="noStrike" dirty="0" smtClean="0">
                          <a:solidFill>
                            <a:srgbClr val="000000"/>
                          </a:solidFill>
                          <a:effectLst/>
                          <a:latin typeface="Times New Roman" charset="0"/>
                        </a:rPr>
                        <a:t> S</a:t>
                      </a:r>
                      <a:r>
                        <a:rPr lang="en-US" sz="2100" b="1" i="0" u="none" strike="noStrike" baseline="-25000" dirty="0" smtClean="0">
                          <a:solidFill>
                            <a:srgbClr val="000000"/>
                          </a:solidFill>
                          <a:effectLst/>
                          <a:latin typeface="Times New Roman" charset="0"/>
                        </a:rPr>
                        <a:t>1</a:t>
                      </a:r>
                      <a:endParaRPr lang="en-US" sz="2100" b="1" i="0" u="none" strike="noStrike" baseline="-25000"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pPr algn="l" fontAlgn="b"/>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K</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endParaRPr lang="en-US" sz="2100" b="0" i="0" u="sng" strike="noStrike" baseline="-25000"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sng" strike="noStrike" dirty="0" smtClean="0">
                          <a:solidFill>
                            <a:srgbClr val="000000"/>
                          </a:solidFill>
                          <a:effectLst/>
                          <a:latin typeface="Times New Roman" charset="0"/>
                        </a:rPr>
                        <a:t>…</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277298487"/>
              </p:ext>
            </p:extLst>
          </p:nvPr>
        </p:nvGraphicFramePr>
        <p:xfrm>
          <a:off x="5514318" y="4648158"/>
          <a:ext cx="2133600" cy="662072"/>
        </p:xfrm>
        <a:graphic>
          <a:graphicData uri="http://schemas.openxmlformats.org/drawingml/2006/table">
            <a:tbl>
              <a:tblPr/>
              <a:tblGrid>
                <a:gridCol w="400050"/>
                <a:gridCol w="486432"/>
                <a:gridCol w="713718"/>
                <a:gridCol w="533400"/>
              </a:tblGrid>
              <a:tr h="329874">
                <a:tc gridSpan="3">
                  <a:txBody>
                    <a:bodyPr/>
                    <a:lstStyle/>
                    <a:p>
                      <a:pPr algn="l" fontAlgn="b"/>
                      <a:r>
                        <a:rPr lang="en-US" sz="2100" b="1" i="0" u="none" strike="noStrike" dirty="0" smtClean="0">
                          <a:solidFill>
                            <a:srgbClr val="000000"/>
                          </a:solidFill>
                          <a:effectLst/>
                          <a:latin typeface="Times New Roman" charset="0"/>
                        </a:rPr>
                        <a:t> S</a:t>
                      </a:r>
                      <a:r>
                        <a:rPr lang="en-US" sz="2100" b="1" i="0" u="none" strike="noStrike" baseline="-25000" dirty="0" smtClean="0">
                          <a:solidFill>
                            <a:srgbClr val="000000"/>
                          </a:solidFill>
                          <a:effectLst/>
                          <a:latin typeface="Times New Roman" charset="0"/>
                        </a:rPr>
                        <a:t>m</a:t>
                      </a:r>
                      <a:endParaRPr lang="en-US" sz="2100" b="1" i="0" u="none" strike="noStrike" baseline="-25000"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pPr algn="l" fontAlgn="b"/>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K</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endParaRPr lang="en-US" sz="2100" b="0" i="0" u="sng" strike="noStrike" baseline="-25000"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sng" strike="noStrike" dirty="0" smtClean="0">
                          <a:solidFill>
                            <a:srgbClr val="000000"/>
                          </a:solidFill>
                          <a:effectLst/>
                          <a:latin typeface="Times New Roman" charset="0"/>
                        </a:rPr>
                        <a:t>…</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
        <p:nvSpPr>
          <p:cNvPr id="35" name="Rectangle 34"/>
          <p:cNvSpPr/>
          <p:nvPr/>
        </p:nvSpPr>
        <p:spPr>
          <a:xfrm>
            <a:off x="386661" y="5711333"/>
            <a:ext cx="8441425" cy="830997"/>
          </a:xfrm>
          <a:prstGeom prst="rect">
            <a:avLst/>
          </a:prstGeom>
        </p:spPr>
        <p:txBody>
          <a:bodyPr wrap="square">
            <a:spAutoFit/>
          </a:bodyPr>
          <a:lstStyle/>
          <a:p>
            <a:pPr marL="0" lvl="1" eaLnBrk="1" hangingPunct="1">
              <a:spcBef>
                <a:spcPct val="30000"/>
              </a:spcBef>
              <a:defRPr/>
            </a:pPr>
            <a:r>
              <a:rPr lang="en-US" altLang="en-US" dirty="0">
                <a:ea typeface="MS PGothic" charset="-128"/>
              </a:rPr>
              <a:t>This option works for any specialization (total or partial, disjoint or over-lapping). </a:t>
            </a:r>
          </a:p>
        </p:txBody>
      </p:sp>
    </p:spTree>
    <p:extLst>
      <p:ext uri="{BB962C8B-B14F-4D97-AF65-F5344CB8AC3E}">
        <p14:creationId xmlns:p14="http://schemas.microsoft.com/office/powerpoint/2010/main" val="17227243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MS PGothic" charset="-128"/>
              </a:rPr>
              <a:t>Method 8A </a:t>
            </a:r>
            <a:r>
              <a:rPr lang="en-US" altLang="en-US" dirty="0" smtClean="0">
                <a:ea typeface="MS PGothic" charset="-128"/>
              </a:rPr>
              <a:t>Example</a:t>
            </a: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71600" y="990600"/>
            <a:ext cx="6916738" cy="5585039"/>
          </a:xfrm>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2" y="2971800"/>
            <a:ext cx="8105775" cy="198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31</a:t>
            </a:fld>
            <a:endParaRPr lang="en-CA" altLang="zh-CN" sz="2000" b="0" dirty="0"/>
          </a:p>
        </p:txBody>
      </p:sp>
    </p:spTree>
    <p:extLst>
      <p:ext uri="{BB962C8B-B14F-4D97-AF65-F5344CB8AC3E}">
        <p14:creationId xmlns:p14="http://schemas.microsoft.com/office/powerpoint/2010/main" val="14287403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type="body" idx="1"/>
          </p:nvPr>
        </p:nvSpPr>
        <p:spPr>
          <a:xfrm>
            <a:off x="152400" y="990600"/>
            <a:ext cx="8675687" cy="5486400"/>
          </a:xfrm>
          <a:noFill/>
        </p:spPr>
        <p:txBody>
          <a:bodyPr/>
          <a:lstStyle/>
          <a:p>
            <a:pPr eaLnBrk="1" hangingPunct="1">
              <a:lnSpc>
                <a:spcPct val="90000"/>
              </a:lnSpc>
            </a:pPr>
            <a:r>
              <a:rPr lang="en-US" altLang="en-US" sz="2400" b="1" dirty="0" smtClean="0">
                <a:ea typeface="MS PGothic" charset="-128"/>
              </a:rPr>
              <a:t>Option </a:t>
            </a:r>
            <a:r>
              <a:rPr lang="en-US" altLang="en-US" sz="2400" b="1" dirty="0">
                <a:ea typeface="MS PGothic" charset="-128"/>
              </a:rPr>
              <a:t>8B: Multiple relations-Subclass relations </a:t>
            </a:r>
            <a:r>
              <a:rPr lang="en-US" altLang="en-US" sz="2400" b="1" dirty="0" smtClean="0">
                <a:ea typeface="MS PGothic" charset="-128"/>
              </a:rPr>
              <a:t>only</a:t>
            </a:r>
          </a:p>
          <a:p>
            <a:pPr lvl="1" eaLnBrk="1" hangingPunct="1">
              <a:lnSpc>
                <a:spcPct val="90000"/>
              </a:lnSpc>
            </a:pPr>
            <a:endParaRPr lang="en-US" altLang="en-US" sz="2400" b="1" dirty="0">
              <a:ea typeface="MS PGothic" charset="-128"/>
            </a:endParaRPr>
          </a:p>
          <a:p>
            <a:pPr lvl="1" eaLnBrk="1" hangingPunct="1">
              <a:lnSpc>
                <a:spcPct val="90000"/>
              </a:lnSpc>
            </a:pPr>
            <a:endParaRPr lang="en-US" altLang="en-US" sz="2400" b="1" dirty="0" smtClean="0">
              <a:ea typeface="MS PGothic" charset="-128"/>
            </a:endParaRPr>
          </a:p>
          <a:p>
            <a:pPr lvl="1" eaLnBrk="1" hangingPunct="1">
              <a:lnSpc>
                <a:spcPct val="90000"/>
              </a:lnSpc>
            </a:pPr>
            <a:endParaRPr lang="en-US" altLang="en-US" sz="2400" b="1" dirty="0">
              <a:ea typeface="MS PGothic" charset="-128"/>
            </a:endParaRPr>
          </a:p>
          <a:p>
            <a:pPr lvl="1" eaLnBrk="1" hangingPunct="1">
              <a:lnSpc>
                <a:spcPct val="90000"/>
              </a:lnSpc>
            </a:pPr>
            <a:endParaRPr lang="en-US" altLang="en-US" sz="2400" b="1" dirty="0" smtClean="0">
              <a:ea typeface="MS PGothic" charset="-128"/>
            </a:endParaRPr>
          </a:p>
          <a:p>
            <a:pPr lvl="1" eaLnBrk="1" hangingPunct="1">
              <a:lnSpc>
                <a:spcPct val="90000"/>
              </a:lnSpc>
            </a:pPr>
            <a:endParaRPr lang="en-US" altLang="en-US" sz="2400" b="1" dirty="0">
              <a:ea typeface="MS PGothic" charset="-128"/>
            </a:endParaRPr>
          </a:p>
          <a:p>
            <a:pPr lvl="1" eaLnBrk="1" hangingPunct="1">
              <a:lnSpc>
                <a:spcPct val="90000"/>
              </a:lnSpc>
            </a:pPr>
            <a:endParaRPr lang="en-US" altLang="en-US" sz="2400" b="1" dirty="0" smtClean="0">
              <a:ea typeface="MS PGothic" charset="-128"/>
            </a:endParaRPr>
          </a:p>
          <a:p>
            <a:pPr lvl="1" eaLnBrk="1" hangingPunct="1">
              <a:lnSpc>
                <a:spcPct val="90000"/>
              </a:lnSpc>
            </a:pPr>
            <a:endParaRPr lang="en-US" altLang="en-US" sz="2400" b="1" dirty="0">
              <a:ea typeface="MS PGothic" charset="-128"/>
            </a:endParaRPr>
          </a:p>
          <a:p>
            <a:pPr lvl="1" eaLnBrk="1" hangingPunct="1">
              <a:lnSpc>
                <a:spcPct val="90000"/>
              </a:lnSpc>
            </a:pPr>
            <a:endParaRPr lang="en-US" altLang="en-US" sz="2400" b="1" dirty="0" smtClean="0">
              <a:ea typeface="MS PGothic" charset="-128"/>
            </a:endParaRPr>
          </a:p>
          <a:p>
            <a:pPr lvl="1" eaLnBrk="1" hangingPunct="1">
              <a:lnSpc>
                <a:spcPct val="90000"/>
              </a:lnSpc>
            </a:pPr>
            <a:endParaRPr lang="en-US" altLang="en-US" sz="2400" b="1" dirty="0">
              <a:ea typeface="MS PGothic" charset="-128"/>
            </a:endParaRPr>
          </a:p>
        </p:txBody>
      </p:sp>
      <p:sp>
        <p:nvSpPr>
          <p:cNvPr id="2" name="Title 1"/>
          <p:cNvSpPr>
            <a:spLocks noGrp="1"/>
          </p:cNvSpPr>
          <p:nvPr>
            <p:ph type="title"/>
          </p:nvPr>
        </p:nvSpPr>
        <p:spPr/>
        <p:txBody>
          <a:bodyPr/>
          <a:lstStyle/>
          <a:p>
            <a:r>
              <a:rPr lang="en-US" altLang="en-US" dirty="0" smtClean="0">
                <a:ea typeface="MS PGothic" charset="-128"/>
              </a:rPr>
              <a:t>Subclass Relations</a:t>
            </a:r>
            <a:endParaRPr lang="en-US" dirty="0"/>
          </a:p>
        </p:txBody>
      </p:sp>
      <p:sp>
        <p:nvSpPr>
          <p:cNvPr id="4" name="Slide Number Placeholder 3"/>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32</a:t>
            </a:fld>
            <a:endParaRPr lang="en-CA" altLang="zh-CN" sz="2000" b="0" dirty="0"/>
          </a:p>
        </p:txBody>
      </p:sp>
      <p:sp>
        <p:nvSpPr>
          <p:cNvPr id="30" name="Line 14"/>
          <p:cNvSpPr>
            <a:spLocks noChangeShapeType="1"/>
          </p:cNvSpPr>
          <p:nvPr/>
        </p:nvSpPr>
        <p:spPr bwMode="auto">
          <a:xfrm>
            <a:off x="2927222" y="1989136"/>
            <a:ext cx="1641476" cy="449264"/>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Line 15"/>
          <p:cNvSpPr>
            <a:spLocks noChangeShapeType="1"/>
          </p:cNvSpPr>
          <p:nvPr/>
        </p:nvSpPr>
        <p:spPr bwMode="auto">
          <a:xfrm>
            <a:off x="4549646" y="1989136"/>
            <a:ext cx="9526" cy="444501"/>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Line 16"/>
          <p:cNvSpPr>
            <a:spLocks noChangeShapeType="1"/>
          </p:cNvSpPr>
          <p:nvPr/>
        </p:nvSpPr>
        <p:spPr bwMode="auto">
          <a:xfrm flipH="1">
            <a:off x="4549646" y="1966911"/>
            <a:ext cx="1781177" cy="471489"/>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Line 29"/>
          <p:cNvSpPr>
            <a:spLocks noChangeShapeType="1"/>
          </p:cNvSpPr>
          <p:nvPr/>
        </p:nvSpPr>
        <p:spPr bwMode="auto">
          <a:xfrm flipH="1">
            <a:off x="3613150" y="3726414"/>
            <a:ext cx="417513" cy="4254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 name="Line 30"/>
          <p:cNvSpPr>
            <a:spLocks noChangeShapeType="1"/>
          </p:cNvSpPr>
          <p:nvPr/>
        </p:nvSpPr>
        <p:spPr bwMode="auto">
          <a:xfrm>
            <a:off x="5110036" y="3726413"/>
            <a:ext cx="404812" cy="434976"/>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Freeform 37"/>
          <p:cNvSpPr>
            <a:spLocks/>
          </p:cNvSpPr>
          <p:nvPr/>
        </p:nvSpPr>
        <p:spPr bwMode="auto">
          <a:xfrm>
            <a:off x="4025772" y="3097764"/>
            <a:ext cx="1066800" cy="611188"/>
          </a:xfrm>
          <a:custGeom>
            <a:avLst/>
            <a:gdLst>
              <a:gd name="T0" fmla="*/ 226 w 455"/>
              <a:gd name="T1" fmla="*/ 0 h 305"/>
              <a:gd name="T2" fmla="*/ 454 w 455"/>
              <a:gd name="T3" fmla="*/ 304 h 305"/>
              <a:gd name="T4" fmla="*/ 0 w 455"/>
              <a:gd name="T5" fmla="*/ 304 h 305"/>
              <a:gd name="T6" fmla="*/ 226 w 455"/>
              <a:gd name="T7" fmla="*/ 0 h 305"/>
            </a:gdLst>
            <a:ahLst/>
            <a:cxnLst>
              <a:cxn ang="0">
                <a:pos x="T0" y="T1"/>
              </a:cxn>
              <a:cxn ang="0">
                <a:pos x="T2" y="T3"/>
              </a:cxn>
              <a:cxn ang="0">
                <a:pos x="T4" y="T5"/>
              </a:cxn>
              <a:cxn ang="0">
                <a:pos x="T6" y="T7"/>
              </a:cxn>
            </a:cxnLst>
            <a:rect l="0" t="0" r="r" b="b"/>
            <a:pathLst>
              <a:path w="455" h="305">
                <a:moveTo>
                  <a:pt x="226" y="0"/>
                </a:moveTo>
                <a:lnTo>
                  <a:pt x="454" y="304"/>
                </a:lnTo>
                <a:lnTo>
                  <a:pt x="0" y="304"/>
                </a:lnTo>
                <a:lnTo>
                  <a:pt x="226" y="0"/>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7" name="Rectangle 39"/>
          <p:cNvSpPr>
            <a:spLocks noChangeArrowheads="1"/>
          </p:cNvSpPr>
          <p:nvPr/>
        </p:nvSpPr>
        <p:spPr bwMode="auto">
          <a:xfrm>
            <a:off x="4250941" y="3304141"/>
            <a:ext cx="6957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s-ES_tradnl" altLang="en-US" b="1" dirty="0">
                <a:solidFill>
                  <a:srgbClr val="790033"/>
                </a:solidFill>
                <a:latin typeface="Arial" charset="0"/>
              </a:rPr>
              <a:t>ISA</a:t>
            </a:r>
          </a:p>
        </p:txBody>
      </p:sp>
      <p:sp>
        <p:nvSpPr>
          <p:cNvPr id="38" name="Rectangle 37"/>
          <p:cNvSpPr>
            <a:spLocks noChangeArrowheads="1"/>
          </p:cNvSpPr>
          <p:nvPr/>
        </p:nvSpPr>
        <p:spPr bwMode="auto">
          <a:xfrm>
            <a:off x="3689222" y="2438400"/>
            <a:ext cx="1752599"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C</a:t>
            </a:r>
            <a:endParaRPr lang="en-US" altLang="en-US" dirty="0"/>
          </a:p>
        </p:txBody>
      </p:sp>
      <p:sp>
        <p:nvSpPr>
          <p:cNvPr id="39" name="Oval 38"/>
          <p:cNvSpPr/>
          <p:nvPr/>
        </p:nvSpPr>
        <p:spPr bwMode="auto">
          <a:xfrm>
            <a:off x="2354107" y="1452562"/>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charset="0"/>
              </a:rPr>
              <a:t>K</a:t>
            </a:r>
            <a:endParaRPr kumimoji="0" lang="en-US" sz="2400" b="0" i="0" u="sng" strike="noStrike" cap="none" normalizeH="0" baseline="0" dirty="0" smtClean="0">
              <a:ln>
                <a:noFill/>
              </a:ln>
              <a:solidFill>
                <a:schemeClr val="tx1"/>
              </a:solidFill>
              <a:effectLst/>
              <a:latin typeface="Arial" charset="0"/>
            </a:endParaRPr>
          </a:p>
        </p:txBody>
      </p:sp>
      <p:sp>
        <p:nvSpPr>
          <p:cNvPr id="40" name="Oval 39"/>
          <p:cNvSpPr/>
          <p:nvPr/>
        </p:nvSpPr>
        <p:spPr bwMode="auto">
          <a:xfrm>
            <a:off x="5688664" y="1447800"/>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strike="noStrike" cap="none" normalizeH="0" baseline="0" dirty="0" smtClean="0">
                <a:ln>
                  <a:noFill/>
                </a:ln>
                <a:solidFill>
                  <a:schemeClr val="tx1"/>
                </a:solidFill>
                <a:effectLst/>
                <a:latin typeface="Arial" charset="0"/>
              </a:rPr>
              <a:t>A</a:t>
            </a:r>
            <a:r>
              <a:rPr kumimoji="0" lang="en-US" sz="2400" b="0" i="0" strike="noStrike" cap="none" normalizeH="0" baseline="-25000" dirty="0" smtClean="0">
                <a:ln>
                  <a:noFill/>
                </a:ln>
                <a:solidFill>
                  <a:schemeClr val="tx1"/>
                </a:solidFill>
                <a:effectLst/>
                <a:latin typeface="Arial" charset="0"/>
              </a:rPr>
              <a:t>n</a:t>
            </a:r>
          </a:p>
        </p:txBody>
      </p:sp>
      <p:sp>
        <p:nvSpPr>
          <p:cNvPr id="41" name="Oval 40"/>
          <p:cNvSpPr/>
          <p:nvPr/>
        </p:nvSpPr>
        <p:spPr bwMode="auto">
          <a:xfrm>
            <a:off x="4009872" y="1460623"/>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A</a:t>
            </a:r>
            <a:r>
              <a:rPr lang="en-US" baseline="-25000" dirty="0" smtClean="0"/>
              <a:t>1</a:t>
            </a:r>
            <a:endParaRPr kumimoji="0" lang="en-US" sz="2400" b="0" i="0" strike="noStrike" cap="none" normalizeH="0" baseline="-25000" dirty="0" smtClean="0">
              <a:ln>
                <a:noFill/>
              </a:ln>
              <a:solidFill>
                <a:schemeClr val="tx1"/>
              </a:solidFill>
              <a:effectLst/>
            </a:endParaRPr>
          </a:p>
        </p:txBody>
      </p:sp>
      <p:sp>
        <p:nvSpPr>
          <p:cNvPr id="42" name="Rectangle 41"/>
          <p:cNvSpPr>
            <a:spLocks noChangeArrowheads="1"/>
          </p:cNvSpPr>
          <p:nvPr/>
        </p:nvSpPr>
        <p:spPr bwMode="auto">
          <a:xfrm>
            <a:off x="1936750" y="4180439"/>
            <a:ext cx="1672969"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S</a:t>
            </a:r>
            <a:r>
              <a:rPr lang="en-US" altLang="en-US" baseline="-25000" dirty="0" smtClean="0"/>
              <a:t>1</a:t>
            </a:r>
            <a:endParaRPr lang="en-US" altLang="en-US" baseline="-25000" dirty="0"/>
          </a:p>
        </p:txBody>
      </p:sp>
      <p:sp>
        <p:nvSpPr>
          <p:cNvPr id="43" name="Rectangle 42"/>
          <p:cNvSpPr>
            <a:spLocks noChangeArrowheads="1"/>
          </p:cNvSpPr>
          <p:nvPr/>
        </p:nvSpPr>
        <p:spPr bwMode="auto">
          <a:xfrm>
            <a:off x="5514848" y="4180439"/>
            <a:ext cx="1665285"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S</a:t>
            </a:r>
            <a:r>
              <a:rPr lang="en-US" altLang="en-US" baseline="-25000" dirty="0" smtClean="0"/>
              <a:t>m</a:t>
            </a:r>
            <a:endParaRPr lang="en-US" altLang="en-US" baseline="-25000" dirty="0"/>
          </a:p>
        </p:txBody>
      </p:sp>
      <p:sp>
        <p:nvSpPr>
          <p:cNvPr id="44" name="Rectangle 43"/>
          <p:cNvSpPr/>
          <p:nvPr/>
        </p:nvSpPr>
        <p:spPr>
          <a:xfrm>
            <a:off x="4367637" y="4180439"/>
            <a:ext cx="492443" cy="461665"/>
          </a:xfrm>
          <a:prstGeom prst="rect">
            <a:avLst/>
          </a:prstGeom>
        </p:spPr>
        <p:txBody>
          <a:bodyPr wrap="none">
            <a:spAutoFit/>
          </a:bodyPr>
          <a:lstStyle/>
          <a:p>
            <a:r>
              <a:rPr lang="mr-IN" dirty="0" smtClean="0"/>
              <a:t>…</a:t>
            </a:r>
            <a:endParaRPr lang="en-US" dirty="0"/>
          </a:p>
        </p:txBody>
      </p:sp>
      <p:sp>
        <p:nvSpPr>
          <p:cNvPr id="45" name="Rectangle 44"/>
          <p:cNvSpPr/>
          <p:nvPr/>
        </p:nvSpPr>
        <p:spPr>
          <a:xfrm>
            <a:off x="5126529" y="1447800"/>
            <a:ext cx="492443" cy="461665"/>
          </a:xfrm>
          <a:prstGeom prst="rect">
            <a:avLst/>
          </a:prstGeom>
        </p:spPr>
        <p:txBody>
          <a:bodyPr wrap="none">
            <a:spAutoFit/>
          </a:bodyPr>
          <a:lstStyle/>
          <a:p>
            <a:r>
              <a:rPr lang="mr-IN" dirty="0" smtClean="0"/>
              <a:t>…</a:t>
            </a:r>
            <a:endParaRPr lang="en-US" dirty="0"/>
          </a:p>
        </p:txBody>
      </p:sp>
      <p:sp>
        <p:nvSpPr>
          <p:cNvPr id="46" name="Oval 45"/>
          <p:cNvSpPr/>
          <p:nvPr/>
        </p:nvSpPr>
        <p:spPr bwMode="auto">
          <a:xfrm>
            <a:off x="1022350" y="3315555"/>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47" name="Line 14"/>
          <p:cNvSpPr>
            <a:spLocks noChangeShapeType="1"/>
          </p:cNvSpPr>
          <p:nvPr/>
        </p:nvSpPr>
        <p:spPr bwMode="auto">
          <a:xfrm>
            <a:off x="1556557" y="3855790"/>
            <a:ext cx="1204322" cy="31512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 name="Oval 47"/>
          <p:cNvSpPr/>
          <p:nvPr/>
        </p:nvSpPr>
        <p:spPr bwMode="auto">
          <a:xfrm>
            <a:off x="2755844" y="3318280"/>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49" name="Rectangle 48"/>
          <p:cNvSpPr/>
          <p:nvPr/>
        </p:nvSpPr>
        <p:spPr>
          <a:xfrm>
            <a:off x="2211969" y="3299300"/>
            <a:ext cx="492443" cy="461665"/>
          </a:xfrm>
          <a:prstGeom prst="rect">
            <a:avLst/>
          </a:prstGeom>
        </p:spPr>
        <p:txBody>
          <a:bodyPr wrap="none">
            <a:spAutoFit/>
          </a:bodyPr>
          <a:lstStyle/>
          <a:p>
            <a:r>
              <a:rPr lang="mr-IN" dirty="0" smtClean="0"/>
              <a:t>…</a:t>
            </a:r>
            <a:endParaRPr lang="en-US" dirty="0"/>
          </a:p>
        </p:txBody>
      </p:sp>
      <p:sp>
        <p:nvSpPr>
          <p:cNvPr id="50" name="Line 16"/>
          <p:cNvSpPr>
            <a:spLocks noChangeShapeType="1"/>
          </p:cNvSpPr>
          <p:nvPr/>
        </p:nvSpPr>
        <p:spPr bwMode="auto">
          <a:xfrm flipH="1">
            <a:off x="2720282" y="3850237"/>
            <a:ext cx="639115" cy="30891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 name="Oval 50"/>
          <p:cNvSpPr/>
          <p:nvPr/>
        </p:nvSpPr>
        <p:spPr bwMode="auto">
          <a:xfrm>
            <a:off x="5342621" y="3315264"/>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52" name="Line 14"/>
          <p:cNvSpPr>
            <a:spLocks noChangeShapeType="1"/>
          </p:cNvSpPr>
          <p:nvPr/>
        </p:nvSpPr>
        <p:spPr bwMode="auto">
          <a:xfrm>
            <a:off x="5876828" y="3855498"/>
            <a:ext cx="370646" cy="31541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 name="Oval 52"/>
          <p:cNvSpPr/>
          <p:nvPr/>
        </p:nvSpPr>
        <p:spPr bwMode="auto">
          <a:xfrm>
            <a:off x="7076115" y="3317989"/>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54" name="Rectangle 53"/>
          <p:cNvSpPr/>
          <p:nvPr/>
        </p:nvSpPr>
        <p:spPr>
          <a:xfrm>
            <a:off x="6532240" y="3299009"/>
            <a:ext cx="492443" cy="461665"/>
          </a:xfrm>
          <a:prstGeom prst="rect">
            <a:avLst/>
          </a:prstGeom>
        </p:spPr>
        <p:txBody>
          <a:bodyPr wrap="none">
            <a:spAutoFit/>
          </a:bodyPr>
          <a:lstStyle/>
          <a:p>
            <a:r>
              <a:rPr lang="mr-IN" dirty="0" smtClean="0"/>
              <a:t>…</a:t>
            </a:r>
            <a:endParaRPr lang="en-US" dirty="0"/>
          </a:p>
        </p:txBody>
      </p:sp>
      <p:sp>
        <p:nvSpPr>
          <p:cNvPr id="55" name="Line 16"/>
          <p:cNvSpPr>
            <a:spLocks noChangeShapeType="1"/>
          </p:cNvSpPr>
          <p:nvPr/>
        </p:nvSpPr>
        <p:spPr bwMode="auto">
          <a:xfrm flipH="1">
            <a:off x="6174004" y="3849946"/>
            <a:ext cx="1505664" cy="32633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6" name="Line 36"/>
          <p:cNvSpPr>
            <a:spLocks noChangeShapeType="1"/>
          </p:cNvSpPr>
          <p:nvPr/>
        </p:nvSpPr>
        <p:spPr bwMode="auto">
          <a:xfrm flipH="1" flipV="1">
            <a:off x="4549646" y="2878136"/>
            <a:ext cx="0" cy="20479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59" name="Table 58"/>
          <p:cNvGraphicFramePr>
            <a:graphicFrameLocks noGrp="1"/>
          </p:cNvGraphicFramePr>
          <p:nvPr>
            <p:extLst>
              <p:ext uri="{D42A27DB-BD31-4B8C-83A1-F6EECF244321}">
                <p14:modId xmlns:p14="http://schemas.microsoft.com/office/powerpoint/2010/main" val="367035615"/>
              </p:ext>
            </p:extLst>
          </p:nvPr>
        </p:nvGraphicFramePr>
        <p:xfrm>
          <a:off x="607884" y="4974536"/>
          <a:ext cx="2133600" cy="662072"/>
        </p:xfrm>
        <a:graphic>
          <a:graphicData uri="http://schemas.openxmlformats.org/drawingml/2006/table">
            <a:tbl>
              <a:tblPr/>
              <a:tblGrid>
                <a:gridCol w="400050"/>
                <a:gridCol w="516066"/>
                <a:gridCol w="684084"/>
                <a:gridCol w="533400"/>
              </a:tblGrid>
              <a:tr h="329874">
                <a:tc gridSpan="3">
                  <a:txBody>
                    <a:bodyPr/>
                    <a:lstStyle/>
                    <a:p>
                      <a:pPr algn="l" fontAlgn="b"/>
                      <a:r>
                        <a:rPr lang="en-US" sz="2100" b="1" i="0" u="none" strike="noStrike" dirty="0" smtClean="0">
                          <a:solidFill>
                            <a:srgbClr val="000000"/>
                          </a:solidFill>
                          <a:effectLst/>
                          <a:latin typeface="Times New Roman" charset="0"/>
                        </a:rPr>
                        <a:t> S</a:t>
                      </a:r>
                      <a:r>
                        <a:rPr lang="en-US" sz="2100" b="1" i="0" u="none" strike="noStrike" baseline="-25000" dirty="0" smtClean="0">
                          <a:solidFill>
                            <a:srgbClr val="000000"/>
                          </a:solidFill>
                          <a:effectLst/>
                          <a:latin typeface="Times New Roman" charset="0"/>
                        </a:rPr>
                        <a:t>1</a:t>
                      </a:r>
                      <a:endParaRPr lang="en-US" sz="2100" b="1" i="0" u="none" strike="noStrike" baseline="-25000"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pPr algn="l" fontAlgn="b"/>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K</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smtClean="0">
                          <a:solidFill>
                            <a:srgbClr val="000000"/>
                          </a:solidFill>
                          <a:effectLst/>
                          <a:latin typeface="Times New Roman" charset="0"/>
                        </a:rPr>
                        <a:t>A</a:t>
                      </a:r>
                      <a:r>
                        <a:rPr lang="en-US" sz="2100" b="0" i="0" u="none" strike="noStrike" baseline="-25000" dirty="0" smtClean="0">
                          <a:solidFill>
                            <a:srgbClr val="000000"/>
                          </a:solidFill>
                          <a:effectLst/>
                          <a:latin typeface="Times New Roman" charset="0"/>
                        </a:rPr>
                        <a:t>1</a:t>
                      </a:r>
                      <a:endParaRPr lang="en-US" sz="2100" b="0" i="0" u="none" strike="noStrike" baseline="-25000"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none" strike="noStrike" dirty="0" smtClean="0">
                          <a:solidFill>
                            <a:srgbClr val="000000"/>
                          </a:solidFill>
                          <a:effectLst/>
                          <a:latin typeface="Times New Roman" charset="0"/>
                        </a:rPr>
                        <a:t>…</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100" b="0" i="0" u="none" strike="noStrike" dirty="0" smtClean="0">
                          <a:solidFill>
                            <a:srgbClr val="000000"/>
                          </a:solidFill>
                          <a:effectLst/>
                          <a:latin typeface="Times New Roman" charset="0"/>
                        </a:rPr>
                        <a:t>A</a:t>
                      </a:r>
                      <a:r>
                        <a:rPr lang="en-US" sz="2100" b="0" i="0" u="none" strike="noStrike" baseline="-25000" dirty="0" smtClean="0">
                          <a:solidFill>
                            <a:srgbClr val="000000"/>
                          </a:solidFill>
                          <a:effectLst/>
                          <a:latin typeface="Times New Roman" charset="0"/>
                        </a:rPr>
                        <a:t>n</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516157019"/>
              </p:ext>
            </p:extLst>
          </p:nvPr>
        </p:nvGraphicFramePr>
        <p:xfrm>
          <a:off x="2724094" y="5304886"/>
          <a:ext cx="1733550" cy="331036"/>
        </p:xfrm>
        <a:graphic>
          <a:graphicData uri="http://schemas.openxmlformats.org/drawingml/2006/table">
            <a:tbl>
              <a:tblPr/>
              <a:tblGrid>
                <a:gridCol w="438150"/>
                <a:gridCol w="762000"/>
                <a:gridCol w="533400"/>
              </a:tblGrid>
              <a:tr h="329874">
                <a:tc>
                  <a:txBody>
                    <a:bodyPr/>
                    <a:lstStyle/>
                    <a:p>
                      <a:pPr algn="ctr" fontAlgn="b"/>
                      <a:endParaRPr lang="en-US" sz="2100" b="0" i="0" u="sng" strike="noStrike" baseline="-25000"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sng" strike="noStrike" dirty="0" smtClean="0">
                          <a:solidFill>
                            <a:srgbClr val="000000"/>
                          </a:solidFill>
                          <a:effectLst/>
                          <a:latin typeface="Times New Roman" charset="0"/>
                        </a:rPr>
                        <a:t>…</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61" name="Table 60"/>
          <p:cNvGraphicFramePr>
            <a:graphicFrameLocks noGrp="1"/>
          </p:cNvGraphicFramePr>
          <p:nvPr>
            <p:extLst>
              <p:ext uri="{D42A27DB-BD31-4B8C-83A1-F6EECF244321}">
                <p14:modId xmlns:p14="http://schemas.microsoft.com/office/powerpoint/2010/main" val="1209098846"/>
              </p:ext>
            </p:extLst>
          </p:nvPr>
        </p:nvGraphicFramePr>
        <p:xfrm>
          <a:off x="5032173" y="4974536"/>
          <a:ext cx="2133600" cy="662072"/>
        </p:xfrm>
        <a:graphic>
          <a:graphicData uri="http://schemas.openxmlformats.org/drawingml/2006/table">
            <a:tbl>
              <a:tblPr/>
              <a:tblGrid>
                <a:gridCol w="400050"/>
                <a:gridCol w="516066"/>
                <a:gridCol w="684084"/>
                <a:gridCol w="533400"/>
              </a:tblGrid>
              <a:tr h="329874">
                <a:tc gridSpan="3">
                  <a:txBody>
                    <a:bodyPr/>
                    <a:lstStyle/>
                    <a:p>
                      <a:pPr algn="l" fontAlgn="b"/>
                      <a:r>
                        <a:rPr lang="en-US" sz="2100" b="1" i="0" u="none" strike="noStrike" dirty="0" smtClean="0">
                          <a:solidFill>
                            <a:srgbClr val="000000"/>
                          </a:solidFill>
                          <a:effectLst/>
                          <a:latin typeface="Times New Roman" charset="0"/>
                        </a:rPr>
                        <a:t> S</a:t>
                      </a:r>
                      <a:r>
                        <a:rPr lang="en-US" sz="2100" b="1" i="0" u="none" strike="noStrike" baseline="-25000" dirty="0" smtClean="0">
                          <a:solidFill>
                            <a:srgbClr val="000000"/>
                          </a:solidFill>
                          <a:effectLst/>
                          <a:latin typeface="Times New Roman" charset="0"/>
                        </a:rPr>
                        <a:t>m</a:t>
                      </a:r>
                      <a:endParaRPr lang="en-US" sz="2100" b="1" i="0" u="none" strike="noStrike" baseline="-25000"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pPr algn="l" fontAlgn="b"/>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K</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smtClean="0">
                          <a:solidFill>
                            <a:srgbClr val="000000"/>
                          </a:solidFill>
                          <a:effectLst/>
                          <a:latin typeface="Times New Roman" charset="0"/>
                        </a:rPr>
                        <a:t>A</a:t>
                      </a:r>
                      <a:r>
                        <a:rPr lang="en-US" sz="2100" b="0" i="0" u="none" strike="noStrike" baseline="-25000" dirty="0" smtClean="0">
                          <a:solidFill>
                            <a:srgbClr val="000000"/>
                          </a:solidFill>
                          <a:effectLst/>
                          <a:latin typeface="Times New Roman" charset="0"/>
                        </a:rPr>
                        <a:t>1</a:t>
                      </a:r>
                      <a:endParaRPr lang="en-US" sz="2100" b="0" i="0" u="none" strike="noStrike" baseline="-25000"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none" strike="noStrike" dirty="0" smtClean="0">
                          <a:solidFill>
                            <a:srgbClr val="000000"/>
                          </a:solidFill>
                          <a:effectLst/>
                          <a:latin typeface="Times New Roman" charset="0"/>
                        </a:rPr>
                        <a:t>…</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100" b="0" i="0" u="none" strike="noStrike" dirty="0" smtClean="0">
                          <a:solidFill>
                            <a:srgbClr val="000000"/>
                          </a:solidFill>
                          <a:effectLst/>
                          <a:latin typeface="Times New Roman" charset="0"/>
                        </a:rPr>
                        <a:t>A</a:t>
                      </a:r>
                      <a:r>
                        <a:rPr lang="en-US" sz="2100" b="0" i="0" u="none" strike="noStrike" baseline="-25000" dirty="0" smtClean="0">
                          <a:solidFill>
                            <a:srgbClr val="000000"/>
                          </a:solidFill>
                          <a:effectLst/>
                          <a:latin typeface="Times New Roman" charset="0"/>
                        </a:rPr>
                        <a:t>n</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1927952128"/>
              </p:ext>
            </p:extLst>
          </p:nvPr>
        </p:nvGraphicFramePr>
        <p:xfrm>
          <a:off x="7148383" y="5304886"/>
          <a:ext cx="1733550" cy="331036"/>
        </p:xfrm>
        <a:graphic>
          <a:graphicData uri="http://schemas.openxmlformats.org/drawingml/2006/table">
            <a:tbl>
              <a:tblPr/>
              <a:tblGrid>
                <a:gridCol w="438150"/>
                <a:gridCol w="762000"/>
                <a:gridCol w="533400"/>
              </a:tblGrid>
              <a:tr h="329874">
                <a:tc>
                  <a:txBody>
                    <a:bodyPr/>
                    <a:lstStyle/>
                    <a:p>
                      <a:pPr algn="ctr" fontAlgn="b"/>
                      <a:endParaRPr lang="en-US" sz="2100" b="0" i="0" u="sng" strike="noStrike" baseline="-25000"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sng" strike="noStrike" dirty="0" smtClean="0">
                          <a:solidFill>
                            <a:srgbClr val="000000"/>
                          </a:solidFill>
                          <a:effectLst/>
                          <a:latin typeface="Times New Roman" charset="0"/>
                        </a:rPr>
                        <a:t>…</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
        <p:nvSpPr>
          <p:cNvPr id="60" name="Rectangle 59"/>
          <p:cNvSpPr/>
          <p:nvPr/>
        </p:nvSpPr>
        <p:spPr>
          <a:xfrm>
            <a:off x="40402" y="5736432"/>
            <a:ext cx="9109503" cy="1089529"/>
          </a:xfrm>
          <a:prstGeom prst="rect">
            <a:avLst/>
          </a:prstGeom>
        </p:spPr>
        <p:txBody>
          <a:bodyPr wrap="square">
            <a:spAutoFit/>
          </a:bodyPr>
          <a:lstStyle/>
          <a:p>
            <a:pPr eaLnBrk="1" hangingPunct="1">
              <a:lnSpc>
                <a:spcPct val="90000"/>
              </a:lnSpc>
            </a:pPr>
            <a:r>
              <a:rPr lang="en-US" altLang="en-US" dirty="0" smtClean="0">
                <a:ea typeface="MS PGothic" charset="-128"/>
              </a:rPr>
              <a:t>This </a:t>
            </a:r>
            <a:r>
              <a:rPr lang="en-US" altLang="en-US" dirty="0">
                <a:ea typeface="MS PGothic" charset="-128"/>
              </a:rPr>
              <a:t>option only works for a  specialization whose subclasses are </a:t>
            </a:r>
            <a:r>
              <a:rPr lang="en-US" altLang="en-US" dirty="0" smtClean="0">
                <a:solidFill>
                  <a:srgbClr val="790033"/>
                </a:solidFill>
                <a:ea typeface="MS PGothic" charset="-128"/>
              </a:rPr>
              <a:t>total</a:t>
            </a:r>
            <a:r>
              <a:rPr lang="en-US" altLang="en-US" dirty="0" smtClean="0">
                <a:ea typeface="MS PGothic" charset="-128"/>
              </a:rPr>
              <a:t> and </a:t>
            </a:r>
            <a:r>
              <a:rPr lang="en-US" altLang="en-US" dirty="0" smtClean="0">
                <a:solidFill>
                  <a:srgbClr val="790033"/>
                </a:solidFill>
                <a:ea typeface="MS PGothic" charset="-128"/>
              </a:rPr>
              <a:t>disjoint</a:t>
            </a:r>
            <a:r>
              <a:rPr lang="en-US" altLang="en-US" dirty="0" smtClean="0">
                <a:ea typeface="MS PGothic" charset="-128"/>
              </a:rPr>
              <a:t> </a:t>
            </a:r>
            <a:r>
              <a:rPr lang="en-US" altLang="en-US" dirty="0">
                <a:ea typeface="MS PGothic" charset="-128"/>
              </a:rPr>
              <a:t>(every entity in the superclass must belong to </a:t>
            </a:r>
            <a:r>
              <a:rPr lang="en-US" altLang="en-US" dirty="0" smtClean="0">
                <a:ea typeface="MS PGothic" charset="-128"/>
              </a:rPr>
              <a:t>one and only one of </a:t>
            </a:r>
            <a:r>
              <a:rPr lang="en-US" altLang="en-US" dirty="0">
                <a:ea typeface="MS PGothic" charset="-128"/>
              </a:rPr>
              <a:t>the subclasses</a:t>
            </a:r>
            <a:r>
              <a:rPr lang="en-US" altLang="en-US" dirty="0" smtClean="0">
                <a:ea typeface="MS PGothic" charset="-128"/>
              </a:rPr>
              <a:t>).</a:t>
            </a:r>
            <a:endParaRPr lang="en-US" altLang="en-US" dirty="0">
              <a:ea typeface="MS PGothic" charset="-128"/>
            </a:endParaRPr>
          </a:p>
        </p:txBody>
      </p:sp>
    </p:spTree>
    <p:extLst>
      <p:ext uri="{BB962C8B-B14F-4D97-AF65-F5344CB8AC3E}">
        <p14:creationId xmlns:p14="http://schemas.microsoft.com/office/powerpoint/2010/main" val="19688320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4689" y="0"/>
            <a:ext cx="9148689" cy="838200"/>
          </a:xfrm>
        </p:spPr>
        <p:txBody>
          <a:bodyPr anchor="ctr"/>
          <a:lstStyle/>
          <a:p>
            <a:pPr eaLnBrk="1" hangingPunct="1"/>
            <a:r>
              <a:rPr lang="en-US" altLang="en-US" sz="3200" dirty="0">
                <a:ea typeface="MS PGothic" charset="-128"/>
              </a:rPr>
              <a:t>Method 8B Example</a:t>
            </a:r>
            <a:endParaRPr lang="en-US" altLang="en-US" sz="5400" dirty="0">
              <a:ea typeface="MS PGothic" charset="-128"/>
            </a:endParaRPr>
          </a:p>
        </p:txBody>
      </p:sp>
      <p:pic>
        <p:nvPicPr>
          <p:cNvPr id="50180" name="Picture 2" descr="fig04_0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438" y="1236662"/>
            <a:ext cx="8672962" cy="546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38" y="3429000"/>
            <a:ext cx="793591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33</a:t>
            </a:fld>
            <a:endParaRPr lang="en-CA" altLang="zh-CN" sz="2000" b="0" dirty="0"/>
          </a:p>
        </p:txBody>
      </p:sp>
    </p:spTree>
    <p:extLst>
      <p:ext uri="{BB962C8B-B14F-4D97-AF65-F5344CB8AC3E}">
        <p14:creationId xmlns:p14="http://schemas.microsoft.com/office/powerpoint/2010/main" val="7912294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type="body" idx="1"/>
          </p:nvPr>
        </p:nvSpPr>
        <p:spPr>
          <a:xfrm>
            <a:off x="152399" y="990601"/>
            <a:ext cx="8762999" cy="533399"/>
          </a:xfrm>
        </p:spPr>
        <p:txBody>
          <a:bodyPr/>
          <a:lstStyle/>
          <a:p>
            <a:pPr eaLnBrk="1" hangingPunct="1"/>
            <a:r>
              <a:rPr lang="en-US" altLang="en-US" sz="2400" b="1" dirty="0">
                <a:ea typeface="MS PGothic" charset="-128"/>
              </a:rPr>
              <a:t>Option 8C: Single relation with one </a:t>
            </a:r>
            <a:r>
              <a:rPr lang="en-US" altLang="en-US" sz="2400" b="1" smtClean="0">
                <a:ea typeface="MS PGothic" charset="-128"/>
              </a:rPr>
              <a:t>discrimating</a:t>
            </a:r>
            <a:r>
              <a:rPr lang="en-US" altLang="en-US" sz="2400" b="1" dirty="0" smtClean="0">
                <a:ea typeface="MS PGothic" charset="-128"/>
              </a:rPr>
              <a:t> attribute</a:t>
            </a:r>
          </a:p>
          <a:p>
            <a:pPr eaLnBrk="1" hangingPunct="1"/>
            <a:endParaRPr lang="en-US" altLang="en-US" sz="2400" b="1" dirty="0">
              <a:ea typeface="MS PGothic" charset="-128"/>
            </a:endParaRPr>
          </a:p>
          <a:p>
            <a:pPr eaLnBrk="1" hangingPunct="1"/>
            <a:endParaRPr lang="en-US" altLang="en-US" sz="2400" b="1" dirty="0">
              <a:ea typeface="MS PGothic" charset="-128"/>
            </a:endParaRPr>
          </a:p>
          <a:p>
            <a:pPr eaLnBrk="1" hangingPunct="1"/>
            <a:endParaRPr lang="en-US" altLang="en-US" sz="2400" b="1" dirty="0" smtClean="0">
              <a:ea typeface="MS PGothic" charset="-128"/>
            </a:endParaRPr>
          </a:p>
          <a:p>
            <a:pPr eaLnBrk="1" hangingPunct="1"/>
            <a:endParaRPr lang="en-US" altLang="en-US" sz="2400" b="1" dirty="0">
              <a:ea typeface="MS PGothic" charset="-128"/>
            </a:endParaRPr>
          </a:p>
          <a:p>
            <a:pPr eaLnBrk="1" hangingPunct="1"/>
            <a:endParaRPr lang="en-US" altLang="en-US" sz="2400" b="1" dirty="0" smtClean="0">
              <a:ea typeface="MS PGothic" charset="-128"/>
            </a:endParaRPr>
          </a:p>
          <a:p>
            <a:pPr eaLnBrk="1" hangingPunct="1"/>
            <a:endParaRPr lang="en-US" altLang="en-US" sz="2400" b="1" dirty="0" smtClean="0">
              <a:ea typeface="MS PGothic" charset="-128"/>
            </a:endParaRPr>
          </a:p>
        </p:txBody>
      </p:sp>
      <p:sp>
        <p:nvSpPr>
          <p:cNvPr id="2" name="Title 1"/>
          <p:cNvSpPr>
            <a:spLocks noGrp="1"/>
          </p:cNvSpPr>
          <p:nvPr>
            <p:ph type="title"/>
          </p:nvPr>
        </p:nvSpPr>
        <p:spPr/>
        <p:txBody>
          <a:bodyPr/>
          <a:lstStyle/>
          <a:p>
            <a:r>
              <a:rPr lang="en-US" dirty="0" smtClean="0">
                <a:ea typeface="MS PGothic" charset="-128"/>
              </a:rPr>
              <a:t>8C Superclass Relation with a Discriminator</a:t>
            </a:r>
            <a:endParaRPr lang="en-US" dirty="0"/>
          </a:p>
        </p:txBody>
      </p:sp>
      <p:sp>
        <p:nvSpPr>
          <p:cNvPr id="4" name="Slide Number Placeholder 3"/>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34</a:t>
            </a:fld>
            <a:endParaRPr lang="en-CA" altLang="zh-CN" sz="2000" b="0" dirty="0"/>
          </a:p>
        </p:txBody>
      </p:sp>
      <p:sp>
        <p:nvSpPr>
          <p:cNvPr id="5" name="Line 14"/>
          <p:cNvSpPr>
            <a:spLocks noChangeShapeType="1"/>
          </p:cNvSpPr>
          <p:nvPr/>
        </p:nvSpPr>
        <p:spPr bwMode="auto">
          <a:xfrm>
            <a:off x="2927222" y="1989136"/>
            <a:ext cx="1641476" cy="449264"/>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Line 15"/>
          <p:cNvSpPr>
            <a:spLocks noChangeShapeType="1"/>
          </p:cNvSpPr>
          <p:nvPr/>
        </p:nvSpPr>
        <p:spPr bwMode="auto">
          <a:xfrm>
            <a:off x="4549646" y="1989136"/>
            <a:ext cx="9526" cy="444501"/>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Line 16"/>
          <p:cNvSpPr>
            <a:spLocks noChangeShapeType="1"/>
          </p:cNvSpPr>
          <p:nvPr/>
        </p:nvSpPr>
        <p:spPr bwMode="auto">
          <a:xfrm flipH="1">
            <a:off x="4549646" y="1966911"/>
            <a:ext cx="1781177" cy="471489"/>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Line 29"/>
          <p:cNvSpPr>
            <a:spLocks noChangeShapeType="1"/>
          </p:cNvSpPr>
          <p:nvPr/>
        </p:nvSpPr>
        <p:spPr bwMode="auto">
          <a:xfrm flipH="1">
            <a:off x="3647107" y="3730626"/>
            <a:ext cx="417513" cy="4254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Line 30"/>
          <p:cNvSpPr>
            <a:spLocks noChangeShapeType="1"/>
          </p:cNvSpPr>
          <p:nvPr/>
        </p:nvSpPr>
        <p:spPr bwMode="auto">
          <a:xfrm>
            <a:off x="5143993" y="3730625"/>
            <a:ext cx="404812" cy="434976"/>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Freeform 37"/>
          <p:cNvSpPr>
            <a:spLocks/>
          </p:cNvSpPr>
          <p:nvPr/>
        </p:nvSpPr>
        <p:spPr bwMode="auto">
          <a:xfrm>
            <a:off x="4059729" y="3101976"/>
            <a:ext cx="1066800" cy="611188"/>
          </a:xfrm>
          <a:custGeom>
            <a:avLst/>
            <a:gdLst>
              <a:gd name="T0" fmla="*/ 226 w 455"/>
              <a:gd name="T1" fmla="*/ 0 h 305"/>
              <a:gd name="T2" fmla="*/ 454 w 455"/>
              <a:gd name="T3" fmla="*/ 304 h 305"/>
              <a:gd name="T4" fmla="*/ 0 w 455"/>
              <a:gd name="T5" fmla="*/ 304 h 305"/>
              <a:gd name="T6" fmla="*/ 226 w 455"/>
              <a:gd name="T7" fmla="*/ 0 h 305"/>
            </a:gdLst>
            <a:ahLst/>
            <a:cxnLst>
              <a:cxn ang="0">
                <a:pos x="T0" y="T1"/>
              </a:cxn>
              <a:cxn ang="0">
                <a:pos x="T2" y="T3"/>
              </a:cxn>
              <a:cxn ang="0">
                <a:pos x="T4" y="T5"/>
              </a:cxn>
              <a:cxn ang="0">
                <a:pos x="T6" y="T7"/>
              </a:cxn>
            </a:cxnLst>
            <a:rect l="0" t="0" r="r" b="b"/>
            <a:pathLst>
              <a:path w="455" h="305">
                <a:moveTo>
                  <a:pt x="226" y="0"/>
                </a:moveTo>
                <a:lnTo>
                  <a:pt x="454" y="304"/>
                </a:lnTo>
                <a:lnTo>
                  <a:pt x="0" y="304"/>
                </a:lnTo>
                <a:lnTo>
                  <a:pt x="226" y="0"/>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Rectangle 39"/>
          <p:cNvSpPr>
            <a:spLocks noChangeArrowheads="1"/>
          </p:cNvSpPr>
          <p:nvPr/>
        </p:nvSpPr>
        <p:spPr bwMode="auto">
          <a:xfrm>
            <a:off x="4284898" y="3308353"/>
            <a:ext cx="6957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s-ES_tradnl" altLang="en-US" b="1" dirty="0">
                <a:solidFill>
                  <a:srgbClr val="790033"/>
                </a:solidFill>
                <a:latin typeface="Arial" charset="0"/>
              </a:rPr>
              <a:t>ISA</a:t>
            </a:r>
          </a:p>
        </p:txBody>
      </p:sp>
      <p:sp>
        <p:nvSpPr>
          <p:cNvPr id="13" name="Rectangle 12"/>
          <p:cNvSpPr>
            <a:spLocks noChangeArrowheads="1"/>
          </p:cNvSpPr>
          <p:nvPr/>
        </p:nvSpPr>
        <p:spPr bwMode="auto">
          <a:xfrm>
            <a:off x="3689222" y="2438400"/>
            <a:ext cx="1752599"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C</a:t>
            </a:r>
            <a:endParaRPr lang="en-US" altLang="en-US" dirty="0"/>
          </a:p>
        </p:txBody>
      </p:sp>
      <p:sp>
        <p:nvSpPr>
          <p:cNvPr id="14" name="Oval 13"/>
          <p:cNvSpPr/>
          <p:nvPr/>
        </p:nvSpPr>
        <p:spPr bwMode="auto">
          <a:xfrm>
            <a:off x="2354107" y="1452562"/>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charset="0"/>
              </a:rPr>
              <a:t>K</a:t>
            </a:r>
            <a:endParaRPr kumimoji="0" lang="en-US" sz="2400" b="0" i="0" u="sng" strike="noStrike" cap="none" normalizeH="0" baseline="0" dirty="0" smtClean="0">
              <a:ln>
                <a:noFill/>
              </a:ln>
              <a:solidFill>
                <a:schemeClr val="tx1"/>
              </a:solidFill>
              <a:effectLst/>
              <a:latin typeface="Arial" charset="0"/>
            </a:endParaRPr>
          </a:p>
        </p:txBody>
      </p:sp>
      <p:sp>
        <p:nvSpPr>
          <p:cNvPr id="15" name="Oval 14"/>
          <p:cNvSpPr/>
          <p:nvPr/>
        </p:nvSpPr>
        <p:spPr bwMode="auto">
          <a:xfrm>
            <a:off x="5688664" y="1447800"/>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strike="noStrike" cap="none" normalizeH="0" baseline="0" dirty="0" smtClean="0">
                <a:ln>
                  <a:noFill/>
                </a:ln>
                <a:solidFill>
                  <a:schemeClr val="tx1"/>
                </a:solidFill>
                <a:effectLst/>
                <a:latin typeface="Arial" charset="0"/>
              </a:rPr>
              <a:t>A</a:t>
            </a:r>
            <a:r>
              <a:rPr kumimoji="0" lang="en-US" sz="2400" b="0" i="0" strike="noStrike" cap="none" normalizeH="0" baseline="-25000" dirty="0" smtClean="0">
                <a:ln>
                  <a:noFill/>
                </a:ln>
                <a:solidFill>
                  <a:schemeClr val="tx1"/>
                </a:solidFill>
                <a:effectLst/>
                <a:latin typeface="Arial" charset="0"/>
              </a:rPr>
              <a:t>n</a:t>
            </a:r>
          </a:p>
        </p:txBody>
      </p:sp>
      <p:sp>
        <p:nvSpPr>
          <p:cNvPr id="16" name="Oval 15"/>
          <p:cNvSpPr/>
          <p:nvPr/>
        </p:nvSpPr>
        <p:spPr bwMode="auto">
          <a:xfrm>
            <a:off x="4009872" y="1460623"/>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A</a:t>
            </a:r>
            <a:r>
              <a:rPr lang="en-US" baseline="-25000" dirty="0" smtClean="0"/>
              <a:t>1</a:t>
            </a:r>
            <a:endParaRPr kumimoji="0" lang="en-US" sz="2400" b="0" i="0" strike="noStrike" cap="none" normalizeH="0" baseline="-25000" dirty="0" smtClean="0">
              <a:ln>
                <a:noFill/>
              </a:ln>
              <a:solidFill>
                <a:schemeClr val="tx1"/>
              </a:solidFill>
              <a:effectLst/>
            </a:endParaRPr>
          </a:p>
        </p:txBody>
      </p:sp>
      <p:sp>
        <p:nvSpPr>
          <p:cNvPr id="17" name="Rectangle 16"/>
          <p:cNvSpPr>
            <a:spLocks noChangeArrowheads="1"/>
          </p:cNvSpPr>
          <p:nvPr/>
        </p:nvSpPr>
        <p:spPr bwMode="auto">
          <a:xfrm>
            <a:off x="1970707" y="4184651"/>
            <a:ext cx="1672969"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S</a:t>
            </a:r>
            <a:r>
              <a:rPr lang="en-US" altLang="en-US" baseline="-25000" dirty="0" smtClean="0"/>
              <a:t>1</a:t>
            </a:r>
            <a:endParaRPr lang="en-US" altLang="en-US" baseline="-25000" dirty="0"/>
          </a:p>
        </p:txBody>
      </p:sp>
      <p:sp>
        <p:nvSpPr>
          <p:cNvPr id="18" name="Rectangle 17"/>
          <p:cNvSpPr>
            <a:spLocks noChangeArrowheads="1"/>
          </p:cNvSpPr>
          <p:nvPr/>
        </p:nvSpPr>
        <p:spPr bwMode="auto">
          <a:xfrm>
            <a:off x="5548805" y="4184651"/>
            <a:ext cx="1665285"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S</a:t>
            </a:r>
            <a:r>
              <a:rPr lang="en-US" altLang="en-US" baseline="-25000" dirty="0" smtClean="0"/>
              <a:t>m</a:t>
            </a:r>
            <a:endParaRPr lang="en-US" altLang="en-US" baseline="-25000" dirty="0"/>
          </a:p>
        </p:txBody>
      </p:sp>
      <p:sp>
        <p:nvSpPr>
          <p:cNvPr id="19" name="Rectangle 18"/>
          <p:cNvSpPr/>
          <p:nvPr/>
        </p:nvSpPr>
        <p:spPr>
          <a:xfrm>
            <a:off x="4401594" y="4184651"/>
            <a:ext cx="492443" cy="461665"/>
          </a:xfrm>
          <a:prstGeom prst="rect">
            <a:avLst/>
          </a:prstGeom>
        </p:spPr>
        <p:txBody>
          <a:bodyPr wrap="none">
            <a:spAutoFit/>
          </a:bodyPr>
          <a:lstStyle/>
          <a:p>
            <a:r>
              <a:rPr lang="mr-IN" dirty="0" smtClean="0"/>
              <a:t>…</a:t>
            </a:r>
            <a:endParaRPr lang="en-US" dirty="0"/>
          </a:p>
        </p:txBody>
      </p:sp>
      <p:sp>
        <p:nvSpPr>
          <p:cNvPr id="20" name="Rectangle 19"/>
          <p:cNvSpPr/>
          <p:nvPr/>
        </p:nvSpPr>
        <p:spPr>
          <a:xfrm>
            <a:off x="5126529" y="1447800"/>
            <a:ext cx="492443" cy="461665"/>
          </a:xfrm>
          <a:prstGeom prst="rect">
            <a:avLst/>
          </a:prstGeom>
        </p:spPr>
        <p:txBody>
          <a:bodyPr wrap="none">
            <a:spAutoFit/>
          </a:bodyPr>
          <a:lstStyle/>
          <a:p>
            <a:r>
              <a:rPr lang="mr-IN" dirty="0" smtClean="0"/>
              <a:t>…</a:t>
            </a:r>
            <a:endParaRPr lang="en-US" dirty="0"/>
          </a:p>
        </p:txBody>
      </p:sp>
      <p:sp>
        <p:nvSpPr>
          <p:cNvPr id="21" name="Oval 20"/>
          <p:cNvSpPr/>
          <p:nvPr/>
        </p:nvSpPr>
        <p:spPr bwMode="auto">
          <a:xfrm>
            <a:off x="1056307" y="3319767"/>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22" name="Line 14"/>
          <p:cNvSpPr>
            <a:spLocks noChangeShapeType="1"/>
          </p:cNvSpPr>
          <p:nvPr/>
        </p:nvSpPr>
        <p:spPr bwMode="auto">
          <a:xfrm>
            <a:off x="1590514" y="3860002"/>
            <a:ext cx="1204322" cy="31512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 name="Oval 22"/>
          <p:cNvSpPr/>
          <p:nvPr/>
        </p:nvSpPr>
        <p:spPr bwMode="auto">
          <a:xfrm>
            <a:off x="2789801" y="3322492"/>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24" name="Rectangle 23"/>
          <p:cNvSpPr/>
          <p:nvPr/>
        </p:nvSpPr>
        <p:spPr>
          <a:xfrm>
            <a:off x="2245926" y="3303512"/>
            <a:ext cx="492443" cy="461665"/>
          </a:xfrm>
          <a:prstGeom prst="rect">
            <a:avLst/>
          </a:prstGeom>
        </p:spPr>
        <p:txBody>
          <a:bodyPr wrap="none">
            <a:spAutoFit/>
          </a:bodyPr>
          <a:lstStyle/>
          <a:p>
            <a:r>
              <a:rPr lang="mr-IN" dirty="0" smtClean="0"/>
              <a:t>…</a:t>
            </a:r>
            <a:endParaRPr lang="en-US" dirty="0"/>
          </a:p>
        </p:txBody>
      </p:sp>
      <p:sp>
        <p:nvSpPr>
          <p:cNvPr id="25" name="Line 16"/>
          <p:cNvSpPr>
            <a:spLocks noChangeShapeType="1"/>
          </p:cNvSpPr>
          <p:nvPr/>
        </p:nvSpPr>
        <p:spPr bwMode="auto">
          <a:xfrm flipH="1">
            <a:off x="2754239" y="3854449"/>
            <a:ext cx="639115" cy="30891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 name="Oval 25"/>
          <p:cNvSpPr/>
          <p:nvPr/>
        </p:nvSpPr>
        <p:spPr bwMode="auto">
          <a:xfrm>
            <a:off x="5376578" y="3319476"/>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27" name="Line 14"/>
          <p:cNvSpPr>
            <a:spLocks noChangeShapeType="1"/>
          </p:cNvSpPr>
          <p:nvPr/>
        </p:nvSpPr>
        <p:spPr bwMode="auto">
          <a:xfrm>
            <a:off x="5910785" y="3859710"/>
            <a:ext cx="370646" cy="31541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Oval 27"/>
          <p:cNvSpPr/>
          <p:nvPr/>
        </p:nvSpPr>
        <p:spPr bwMode="auto">
          <a:xfrm>
            <a:off x="7110072" y="3322201"/>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29" name="Rectangle 28"/>
          <p:cNvSpPr/>
          <p:nvPr/>
        </p:nvSpPr>
        <p:spPr>
          <a:xfrm>
            <a:off x="6566197" y="3303221"/>
            <a:ext cx="492443" cy="461665"/>
          </a:xfrm>
          <a:prstGeom prst="rect">
            <a:avLst/>
          </a:prstGeom>
        </p:spPr>
        <p:txBody>
          <a:bodyPr wrap="none">
            <a:spAutoFit/>
          </a:bodyPr>
          <a:lstStyle/>
          <a:p>
            <a:r>
              <a:rPr lang="mr-IN" dirty="0" smtClean="0"/>
              <a:t>…</a:t>
            </a:r>
            <a:endParaRPr lang="en-US" dirty="0"/>
          </a:p>
        </p:txBody>
      </p:sp>
      <p:sp>
        <p:nvSpPr>
          <p:cNvPr id="30" name="Line 16"/>
          <p:cNvSpPr>
            <a:spLocks noChangeShapeType="1"/>
          </p:cNvSpPr>
          <p:nvPr/>
        </p:nvSpPr>
        <p:spPr bwMode="auto">
          <a:xfrm flipH="1">
            <a:off x="6207961" y="3854158"/>
            <a:ext cx="1505664" cy="32633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Line 36"/>
          <p:cNvSpPr>
            <a:spLocks noChangeShapeType="1"/>
          </p:cNvSpPr>
          <p:nvPr/>
        </p:nvSpPr>
        <p:spPr bwMode="auto">
          <a:xfrm flipH="1" flipV="1">
            <a:off x="4572000" y="2895600"/>
            <a:ext cx="0" cy="206376"/>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32" name="Table 31"/>
          <p:cNvGraphicFramePr>
            <a:graphicFrameLocks noGrp="1"/>
          </p:cNvGraphicFramePr>
          <p:nvPr>
            <p:extLst>
              <p:ext uri="{D42A27DB-BD31-4B8C-83A1-F6EECF244321}">
                <p14:modId xmlns:p14="http://schemas.microsoft.com/office/powerpoint/2010/main" val="843594238"/>
              </p:ext>
            </p:extLst>
          </p:nvPr>
        </p:nvGraphicFramePr>
        <p:xfrm>
          <a:off x="381000" y="4671928"/>
          <a:ext cx="2133600" cy="662072"/>
        </p:xfrm>
        <a:graphic>
          <a:graphicData uri="http://schemas.openxmlformats.org/drawingml/2006/table">
            <a:tbl>
              <a:tblPr/>
              <a:tblGrid>
                <a:gridCol w="400050"/>
                <a:gridCol w="475551"/>
                <a:gridCol w="724599"/>
                <a:gridCol w="533400"/>
              </a:tblGrid>
              <a:tr h="329874">
                <a:tc gridSpan="3">
                  <a:txBody>
                    <a:bodyPr/>
                    <a:lstStyle/>
                    <a:p>
                      <a:pPr algn="l" fontAlgn="b"/>
                      <a:r>
                        <a:rPr lang="en-US" sz="2100" b="1" i="0" u="none" strike="noStrike" dirty="0" smtClean="0">
                          <a:solidFill>
                            <a:srgbClr val="000000"/>
                          </a:solidFill>
                          <a:effectLst/>
                          <a:latin typeface="Times New Roman" charset="0"/>
                        </a:rPr>
                        <a:t> C</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pPr algn="l" fontAlgn="b"/>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K</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smtClean="0">
                          <a:solidFill>
                            <a:srgbClr val="000000"/>
                          </a:solidFill>
                          <a:effectLst/>
                          <a:latin typeface="Times New Roman" charset="0"/>
                        </a:rPr>
                        <a:t>A</a:t>
                      </a:r>
                      <a:r>
                        <a:rPr lang="en-US" sz="2100" b="0" i="0" u="none" strike="noStrike" baseline="-25000" dirty="0" smtClean="0">
                          <a:solidFill>
                            <a:srgbClr val="000000"/>
                          </a:solidFill>
                          <a:effectLst/>
                          <a:latin typeface="Times New Roman" charset="0"/>
                        </a:rPr>
                        <a:t>1</a:t>
                      </a:r>
                      <a:endParaRPr lang="en-US" sz="2100" b="0" i="0" u="none" strike="noStrike" baseline="-25000"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none" strike="noStrike" dirty="0" smtClean="0">
                          <a:solidFill>
                            <a:srgbClr val="000000"/>
                          </a:solidFill>
                          <a:effectLst/>
                          <a:latin typeface="Times New Roman" charset="0"/>
                        </a:rPr>
                        <a:t>…</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100" b="0" i="0" u="none" strike="noStrike" dirty="0" smtClean="0">
                          <a:solidFill>
                            <a:srgbClr val="000000"/>
                          </a:solidFill>
                          <a:effectLst/>
                          <a:latin typeface="Times New Roman" charset="0"/>
                        </a:rPr>
                        <a:t>A</a:t>
                      </a:r>
                      <a:r>
                        <a:rPr lang="en-US" sz="2100" b="0" i="0" u="none" strike="noStrike" baseline="-25000" dirty="0" smtClean="0">
                          <a:solidFill>
                            <a:srgbClr val="000000"/>
                          </a:solidFill>
                          <a:effectLst/>
                          <a:latin typeface="Times New Roman" charset="0"/>
                        </a:rPr>
                        <a:t>n</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601320572"/>
              </p:ext>
            </p:extLst>
          </p:nvPr>
        </p:nvGraphicFramePr>
        <p:xfrm>
          <a:off x="2514600" y="5002964"/>
          <a:ext cx="1733550" cy="331036"/>
        </p:xfrm>
        <a:graphic>
          <a:graphicData uri="http://schemas.openxmlformats.org/drawingml/2006/table">
            <a:tbl>
              <a:tblPr/>
              <a:tblGrid>
                <a:gridCol w="438150"/>
                <a:gridCol w="762000"/>
                <a:gridCol w="533400"/>
              </a:tblGrid>
              <a:tr h="329874">
                <a:tc>
                  <a:txBody>
                    <a:bodyPr/>
                    <a:lstStyle/>
                    <a:p>
                      <a:pPr algn="ctr" fontAlgn="b"/>
                      <a:endParaRPr lang="en-US" sz="2100" b="0" i="0" u="sng" strike="noStrike" baseline="-25000"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sng" strike="noStrike" dirty="0" smtClean="0">
                          <a:solidFill>
                            <a:srgbClr val="000000"/>
                          </a:solidFill>
                          <a:effectLst/>
                          <a:latin typeface="Times New Roman" charset="0"/>
                        </a:rPr>
                        <a:t>…</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336810822"/>
              </p:ext>
            </p:extLst>
          </p:nvPr>
        </p:nvGraphicFramePr>
        <p:xfrm>
          <a:off x="4248150" y="5001727"/>
          <a:ext cx="762000" cy="331036"/>
        </p:xfrm>
        <a:graphic>
          <a:graphicData uri="http://schemas.openxmlformats.org/drawingml/2006/table">
            <a:tbl>
              <a:tblPr/>
              <a:tblGrid>
                <a:gridCol w="762000"/>
              </a:tblGrid>
              <a:tr h="329874">
                <a:tc>
                  <a:txBody>
                    <a:bodyPr/>
                    <a:lstStyle/>
                    <a:p>
                      <a:pPr algn="ctr" fontAlgn="b"/>
                      <a:r>
                        <a:rPr lang="mr-IN" sz="2100" b="0" i="0" u="sng" strike="noStrike" dirty="0" smtClean="0">
                          <a:solidFill>
                            <a:srgbClr val="000000"/>
                          </a:solidFill>
                          <a:effectLst/>
                          <a:latin typeface="Times New Roman" charset="0"/>
                        </a:rPr>
                        <a:t>…</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2591862"/>
              </p:ext>
            </p:extLst>
          </p:nvPr>
        </p:nvGraphicFramePr>
        <p:xfrm>
          <a:off x="5010150" y="5001727"/>
          <a:ext cx="1733550" cy="331036"/>
        </p:xfrm>
        <a:graphic>
          <a:graphicData uri="http://schemas.openxmlformats.org/drawingml/2006/table">
            <a:tbl>
              <a:tblPr/>
              <a:tblGrid>
                <a:gridCol w="438150"/>
                <a:gridCol w="762000"/>
                <a:gridCol w="533400"/>
              </a:tblGrid>
              <a:tr h="329874">
                <a:tc>
                  <a:txBody>
                    <a:bodyPr/>
                    <a:lstStyle/>
                    <a:p>
                      <a:pPr algn="ctr" fontAlgn="b"/>
                      <a:endParaRPr lang="en-US" sz="2100" b="0" i="0" u="sng" strike="noStrike" baseline="-25000"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sng" strike="noStrike" dirty="0" smtClean="0">
                          <a:solidFill>
                            <a:srgbClr val="000000"/>
                          </a:solidFill>
                          <a:effectLst/>
                          <a:latin typeface="Times New Roman" charset="0"/>
                        </a:rPr>
                        <a:t>…</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1677910769"/>
              </p:ext>
            </p:extLst>
          </p:nvPr>
        </p:nvGraphicFramePr>
        <p:xfrm>
          <a:off x="6705600" y="5001727"/>
          <a:ext cx="762000" cy="331036"/>
        </p:xfrm>
        <a:graphic>
          <a:graphicData uri="http://schemas.openxmlformats.org/drawingml/2006/table">
            <a:tbl>
              <a:tblPr/>
              <a:tblGrid>
                <a:gridCol w="762000"/>
              </a:tblGrid>
              <a:tr h="329874">
                <a:tc>
                  <a:txBody>
                    <a:bodyPr/>
                    <a:lstStyle/>
                    <a:p>
                      <a:pPr algn="ctr" fontAlgn="b"/>
                      <a:r>
                        <a:rPr lang="en-US" sz="2100" b="0" i="0" u="sng" strike="noStrike" dirty="0" smtClean="0">
                          <a:solidFill>
                            <a:srgbClr val="000000"/>
                          </a:solidFill>
                          <a:effectLst/>
                          <a:latin typeface="Times New Roman" charset="0"/>
                        </a:rPr>
                        <a:t>T</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
        <p:nvSpPr>
          <p:cNvPr id="38" name="Rectangle 37"/>
          <p:cNvSpPr/>
          <p:nvPr/>
        </p:nvSpPr>
        <p:spPr>
          <a:xfrm>
            <a:off x="318810" y="5532533"/>
            <a:ext cx="8596589" cy="830997"/>
          </a:xfrm>
          <a:prstGeom prst="rect">
            <a:avLst/>
          </a:prstGeom>
        </p:spPr>
        <p:txBody>
          <a:bodyPr wrap="square">
            <a:spAutoFit/>
          </a:bodyPr>
          <a:lstStyle/>
          <a:p>
            <a:pPr marL="0" lvl="1" eaLnBrk="1" hangingPunct="1">
              <a:spcBef>
                <a:spcPct val="30000"/>
              </a:spcBef>
              <a:defRPr/>
            </a:pPr>
            <a:r>
              <a:rPr lang="en-US" altLang="en-US" dirty="0">
                <a:ea typeface="MS PGothic" charset="-128"/>
              </a:rPr>
              <a:t>The </a:t>
            </a:r>
            <a:r>
              <a:rPr lang="en-US" altLang="en-US" b="1" dirty="0" smtClean="0">
                <a:ea typeface="MS PGothic" charset="-128"/>
              </a:rPr>
              <a:t>discriminating</a:t>
            </a:r>
            <a:r>
              <a:rPr lang="en-US" altLang="en-US" dirty="0" smtClean="0">
                <a:ea typeface="MS PGothic" charset="-128"/>
              </a:rPr>
              <a:t> attribute </a:t>
            </a:r>
            <a:r>
              <a:rPr lang="en-US" altLang="en-US" dirty="0" smtClean="0">
                <a:solidFill>
                  <a:srgbClr val="790033"/>
                </a:solidFill>
                <a:ea typeface="MS PGothic" charset="-128"/>
              </a:rPr>
              <a:t>T</a:t>
            </a:r>
            <a:r>
              <a:rPr lang="en-US" altLang="en-US" dirty="0" smtClean="0">
                <a:ea typeface="MS PGothic" charset="-128"/>
              </a:rPr>
              <a:t> indicates </a:t>
            </a:r>
            <a:r>
              <a:rPr lang="en-US" altLang="en-US" dirty="0">
                <a:ea typeface="MS PGothic" charset="-128"/>
              </a:rPr>
              <a:t>the subclass to which each tuple belongs</a:t>
            </a:r>
          </a:p>
        </p:txBody>
      </p:sp>
    </p:spTree>
    <p:extLst>
      <p:ext uri="{BB962C8B-B14F-4D97-AF65-F5344CB8AC3E}">
        <p14:creationId xmlns:p14="http://schemas.microsoft.com/office/powerpoint/2010/main" val="1687744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MS PGothic" charset="-128"/>
              </a:rPr>
              <a:t>Method 8C</a:t>
            </a:r>
            <a:r>
              <a:rPr lang="en-US" altLang="en-US" dirty="0" smtClean="0">
                <a:ea typeface="MS PGothic" charset="-128"/>
              </a:rPr>
              <a:t> Example</a:t>
            </a: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86349" y="1025070"/>
            <a:ext cx="6916738" cy="5585039"/>
          </a:xfrm>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212751"/>
            <a:ext cx="8225797"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stretch>
            <a:fillRect/>
          </a:stretch>
        </p:blipFill>
        <p:spPr>
          <a:xfrm>
            <a:off x="7743825" y="3552690"/>
            <a:ext cx="714375" cy="181110"/>
          </a:xfrm>
          <a:prstGeom prst="rect">
            <a:avLst/>
          </a:prstGeom>
        </p:spPr>
      </p:pic>
      <p:sp>
        <p:nvSpPr>
          <p:cNvPr id="7" name="Slide Number Placeholder 6"/>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35</a:t>
            </a:fld>
            <a:endParaRPr lang="en-CA" altLang="zh-CN" sz="2000" b="0" dirty="0"/>
          </a:p>
        </p:txBody>
      </p:sp>
      <p:sp>
        <p:nvSpPr>
          <p:cNvPr id="8" name="Rounded Rectangle 7"/>
          <p:cNvSpPr/>
          <p:nvPr/>
        </p:nvSpPr>
        <p:spPr bwMode="auto">
          <a:xfrm>
            <a:off x="7647692" y="3474267"/>
            <a:ext cx="810508" cy="343322"/>
          </a:xfrm>
          <a:prstGeom prst="round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264832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type="body" idx="1"/>
          </p:nvPr>
        </p:nvSpPr>
        <p:spPr>
          <a:xfrm>
            <a:off x="384175" y="914401"/>
            <a:ext cx="8375650" cy="475953"/>
          </a:xfrm>
        </p:spPr>
        <p:txBody>
          <a:bodyPr/>
          <a:lstStyle/>
          <a:p>
            <a:pPr eaLnBrk="1" hangingPunct="1"/>
            <a:r>
              <a:rPr lang="en-US" altLang="en-US" sz="2400" b="1" dirty="0" smtClean="0">
                <a:ea typeface="MS PGothic" charset="-128"/>
              </a:rPr>
              <a:t>Option </a:t>
            </a:r>
            <a:r>
              <a:rPr lang="en-US" altLang="en-US" sz="2400" b="1" dirty="0">
                <a:ea typeface="MS PGothic" charset="-128"/>
              </a:rPr>
              <a:t>8D: Single relation with multiple </a:t>
            </a:r>
            <a:r>
              <a:rPr lang="en-US" altLang="en-US" sz="2400" b="1" dirty="0" smtClean="0">
                <a:ea typeface="MS PGothic" charset="-128"/>
              </a:rPr>
              <a:t>set attributes</a:t>
            </a:r>
          </a:p>
          <a:p>
            <a:pPr eaLnBrk="1" hangingPunct="1"/>
            <a:endParaRPr lang="en-US" altLang="en-US" sz="2400" b="1" dirty="0">
              <a:ea typeface="MS PGothic" charset="-128"/>
            </a:endParaRPr>
          </a:p>
          <a:p>
            <a:pPr eaLnBrk="1" hangingPunct="1"/>
            <a:endParaRPr lang="en-US" altLang="en-US" sz="2400" b="1" dirty="0" smtClean="0">
              <a:ea typeface="MS PGothic" charset="-128"/>
            </a:endParaRPr>
          </a:p>
          <a:p>
            <a:pPr eaLnBrk="1" hangingPunct="1"/>
            <a:endParaRPr lang="en-US" altLang="en-US" sz="2400" b="1" dirty="0">
              <a:ea typeface="MS PGothic" charset="-128"/>
            </a:endParaRPr>
          </a:p>
          <a:p>
            <a:pPr eaLnBrk="1" hangingPunct="1"/>
            <a:endParaRPr lang="en-US" altLang="en-US" sz="2400" b="1" dirty="0" smtClean="0">
              <a:ea typeface="MS PGothic" charset="-128"/>
            </a:endParaRPr>
          </a:p>
          <a:p>
            <a:pPr eaLnBrk="1" hangingPunct="1"/>
            <a:endParaRPr lang="en-US" altLang="en-US" sz="2400" b="1" dirty="0">
              <a:ea typeface="MS PGothic" charset="-128"/>
            </a:endParaRPr>
          </a:p>
          <a:p>
            <a:pPr eaLnBrk="1" hangingPunct="1"/>
            <a:endParaRPr lang="en-US" altLang="en-US" sz="2400" b="1" dirty="0" smtClean="0">
              <a:ea typeface="MS PGothic" charset="-128"/>
            </a:endParaRPr>
          </a:p>
          <a:p>
            <a:pPr eaLnBrk="1" hangingPunct="1"/>
            <a:endParaRPr lang="en-US" altLang="en-US" sz="2400" b="1" dirty="0">
              <a:ea typeface="MS PGothic" charset="-128"/>
            </a:endParaRPr>
          </a:p>
          <a:p>
            <a:pPr eaLnBrk="1" hangingPunct="1"/>
            <a:endParaRPr lang="en-US" altLang="en-US" sz="2400" b="1" dirty="0" smtClean="0">
              <a:ea typeface="MS PGothic" charset="-128"/>
            </a:endParaRPr>
          </a:p>
          <a:p>
            <a:pPr eaLnBrk="1" hangingPunct="1"/>
            <a:endParaRPr lang="en-US" altLang="en-US" sz="2400" b="1" dirty="0">
              <a:ea typeface="MS PGothic" charset="-128"/>
            </a:endParaRPr>
          </a:p>
          <a:p>
            <a:pPr marL="457200" lvl="1" indent="0" eaLnBrk="1" hangingPunct="1">
              <a:buNone/>
            </a:pPr>
            <a:r>
              <a:rPr lang="en-US" altLang="en-US" sz="2400" dirty="0" smtClean="0">
                <a:ea typeface="MS PGothic" charset="-128"/>
              </a:rPr>
              <a:t>Each </a:t>
            </a:r>
            <a:r>
              <a:rPr lang="en-US" altLang="en-US" sz="2400" dirty="0" err="1" smtClean="0">
                <a:solidFill>
                  <a:schemeClr val="tx2">
                    <a:lumMod val="75000"/>
                  </a:schemeClr>
                </a:solidFill>
                <a:ea typeface="MS PGothic" charset="-128"/>
              </a:rPr>
              <a:t>T</a:t>
            </a:r>
            <a:r>
              <a:rPr lang="en-US" altLang="en-US" sz="2400" baseline="-25000" dirty="0" err="1" smtClean="0">
                <a:solidFill>
                  <a:schemeClr val="tx2">
                    <a:lumMod val="75000"/>
                  </a:schemeClr>
                </a:solidFill>
                <a:ea typeface="MS PGothic" charset="-128"/>
              </a:rPr>
              <a:t>i</a:t>
            </a:r>
            <a:r>
              <a:rPr lang="en-US" altLang="en-US" sz="2400" dirty="0">
                <a:solidFill>
                  <a:schemeClr val="tx2">
                    <a:lumMod val="75000"/>
                  </a:schemeClr>
                </a:solidFill>
                <a:ea typeface="MS PGothic" charset="-128"/>
              </a:rPr>
              <a:t>, 1 &lt; I &lt; m</a:t>
            </a:r>
            <a:r>
              <a:rPr lang="en-US" altLang="en-US" sz="2400" dirty="0" smtClean="0">
                <a:ea typeface="MS PGothic" charset="-128"/>
              </a:rPr>
              <a:t>, is a Boolean set attribute indicating whether a tuple belongs to the subclass </a:t>
            </a:r>
            <a:r>
              <a:rPr lang="en-US" altLang="en-US" sz="2400" dirty="0" smtClean="0">
                <a:solidFill>
                  <a:schemeClr val="tx2">
                    <a:lumMod val="75000"/>
                  </a:schemeClr>
                </a:solidFill>
                <a:ea typeface="MS PGothic" charset="-128"/>
              </a:rPr>
              <a:t>S</a:t>
            </a:r>
            <a:r>
              <a:rPr lang="en-US" altLang="en-US" sz="2400" baseline="-25000" dirty="0" smtClean="0">
                <a:solidFill>
                  <a:schemeClr val="tx2">
                    <a:lumMod val="75000"/>
                  </a:schemeClr>
                </a:solidFill>
                <a:ea typeface="MS PGothic" charset="-128"/>
              </a:rPr>
              <a:t>i</a:t>
            </a:r>
            <a:r>
              <a:rPr lang="en-US" altLang="en-US" sz="2400" dirty="0" smtClean="0">
                <a:ea typeface="MS PGothic" charset="-128"/>
              </a:rPr>
              <a:t>.</a:t>
            </a:r>
            <a:endParaRPr lang="en-US" altLang="en-US" sz="2400" dirty="0">
              <a:ea typeface="MS PGothic" charset="-128"/>
            </a:endParaRPr>
          </a:p>
        </p:txBody>
      </p:sp>
      <p:sp>
        <p:nvSpPr>
          <p:cNvPr id="2" name="Title 1"/>
          <p:cNvSpPr>
            <a:spLocks noGrp="1"/>
          </p:cNvSpPr>
          <p:nvPr>
            <p:ph type="title"/>
          </p:nvPr>
        </p:nvSpPr>
        <p:spPr/>
        <p:txBody>
          <a:bodyPr/>
          <a:lstStyle/>
          <a:p>
            <a:r>
              <a:rPr lang="en-US" altLang="en-US" dirty="0" smtClean="0">
                <a:ea typeface="MS PGothic" charset="-128"/>
              </a:rPr>
              <a:t>8D Superclass Relation with Indicators</a:t>
            </a:r>
            <a:endParaRPr lang="en-US" dirty="0"/>
          </a:p>
        </p:txBody>
      </p:sp>
      <p:sp>
        <p:nvSpPr>
          <p:cNvPr id="4" name="Slide Number Placeholder 3"/>
          <p:cNvSpPr>
            <a:spLocks noGrp="1"/>
          </p:cNvSpPr>
          <p:nvPr>
            <p:ph type="sldNum" sz="quarter" idx="10"/>
          </p:nvPr>
        </p:nvSpPr>
        <p:spPr>
          <a:xfrm>
            <a:off x="7214278" y="6400800"/>
            <a:ext cx="1905000" cy="457200"/>
          </a:xfrm>
        </p:spPr>
        <p:txBody>
          <a:bodyPr/>
          <a:lstStyle/>
          <a:p>
            <a:pPr>
              <a:defRPr/>
            </a:pPr>
            <a:r>
              <a:rPr lang="en-US" altLang="en-US" smtClean="0"/>
              <a:t> </a:t>
            </a:r>
            <a:fld id="{B13F14CE-EB90-BA4D-95EA-001E2238487A}" type="slidenum">
              <a:rPr lang="en-US" altLang="en-US" sz="2000" b="0" smtClean="0"/>
              <a:pPr>
                <a:defRPr/>
              </a:pPr>
              <a:t>36</a:t>
            </a:fld>
            <a:endParaRPr lang="en-CA" altLang="zh-CN" sz="2000" b="0" dirty="0"/>
          </a:p>
        </p:txBody>
      </p:sp>
      <p:sp>
        <p:nvSpPr>
          <p:cNvPr id="5" name="Line 14"/>
          <p:cNvSpPr>
            <a:spLocks noChangeShapeType="1"/>
          </p:cNvSpPr>
          <p:nvPr/>
        </p:nvSpPr>
        <p:spPr bwMode="auto">
          <a:xfrm>
            <a:off x="2927222" y="1989136"/>
            <a:ext cx="1641476" cy="449264"/>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Line 15"/>
          <p:cNvSpPr>
            <a:spLocks noChangeShapeType="1"/>
          </p:cNvSpPr>
          <p:nvPr/>
        </p:nvSpPr>
        <p:spPr bwMode="auto">
          <a:xfrm>
            <a:off x="4549646" y="1989136"/>
            <a:ext cx="9526" cy="444501"/>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Line 16"/>
          <p:cNvSpPr>
            <a:spLocks noChangeShapeType="1"/>
          </p:cNvSpPr>
          <p:nvPr/>
        </p:nvSpPr>
        <p:spPr bwMode="auto">
          <a:xfrm flipH="1">
            <a:off x="4549646" y="1966911"/>
            <a:ext cx="1781177" cy="471489"/>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Line 29"/>
          <p:cNvSpPr>
            <a:spLocks noChangeShapeType="1"/>
          </p:cNvSpPr>
          <p:nvPr/>
        </p:nvSpPr>
        <p:spPr bwMode="auto">
          <a:xfrm flipH="1">
            <a:off x="3647107" y="3730626"/>
            <a:ext cx="417513" cy="4254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Line 30"/>
          <p:cNvSpPr>
            <a:spLocks noChangeShapeType="1"/>
          </p:cNvSpPr>
          <p:nvPr/>
        </p:nvSpPr>
        <p:spPr bwMode="auto">
          <a:xfrm>
            <a:off x="5143993" y="3730625"/>
            <a:ext cx="404812" cy="434976"/>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Freeform 37"/>
          <p:cNvSpPr>
            <a:spLocks/>
          </p:cNvSpPr>
          <p:nvPr/>
        </p:nvSpPr>
        <p:spPr bwMode="auto">
          <a:xfrm>
            <a:off x="4059729" y="3101976"/>
            <a:ext cx="1066800" cy="611188"/>
          </a:xfrm>
          <a:custGeom>
            <a:avLst/>
            <a:gdLst>
              <a:gd name="T0" fmla="*/ 226 w 455"/>
              <a:gd name="T1" fmla="*/ 0 h 305"/>
              <a:gd name="T2" fmla="*/ 454 w 455"/>
              <a:gd name="T3" fmla="*/ 304 h 305"/>
              <a:gd name="T4" fmla="*/ 0 w 455"/>
              <a:gd name="T5" fmla="*/ 304 h 305"/>
              <a:gd name="T6" fmla="*/ 226 w 455"/>
              <a:gd name="T7" fmla="*/ 0 h 305"/>
            </a:gdLst>
            <a:ahLst/>
            <a:cxnLst>
              <a:cxn ang="0">
                <a:pos x="T0" y="T1"/>
              </a:cxn>
              <a:cxn ang="0">
                <a:pos x="T2" y="T3"/>
              </a:cxn>
              <a:cxn ang="0">
                <a:pos x="T4" y="T5"/>
              </a:cxn>
              <a:cxn ang="0">
                <a:pos x="T6" y="T7"/>
              </a:cxn>
            </a:cxnLst>
            <a:rect l="0" t="0" r="r" b="b"/>
            <a:pathLst>
              <a:path w="455" h="305">
                <a:moveTo>
                  <a:pt x="226" y="0"/>
                </a:moveTo>
                <a:lnTo>
                  <a:pt x="454" y="304"/>
                </a:lnTo>
                <a:lnTo>
                  <a:pt x="0" y="304"/>
                </a:lnTo>
                <a:lnTo>
                  <a:pt x="226" y="0"/>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Rectangle 39"/>
          <p:cNvSpPr>
            <a:spLocks noChangeArrowheads="1"/>
          </p:cNvSpPr>
          <p:nvPr/>
        </p:nvSpPr>
        <p:spPr bwMode="auto">
          <a:xfrm>
            <a:off x="4284898" y="3308353"/>
            <a:ext cx="6957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s-ES_tradnl" altLang="en-US" b="1" dirty="0">
                <a:solidFill>
                  <a:srgbClr val="790033"/>
                </a:solidFill>
                <a:latin typeface="Arial" charset="0"/>
              </a:rPr>
              <a:t>ISA</a:t>
            </a:r>
          </a:p>
        </p:txBody>
      </p:sp>
      <p:sp>
        <p:nvSpPr>
          <p:cNvPr id="12" name="Rectangle 11"/>
          <p:cNvSpPr>
            <a:spLocks noChangeArrowheads="1"/>
          </p:cNvSpPr>
          <p:nvPr/>
        </p:nvSpPr>
        <p:spPr bwMode="auto">
          <a:xfrm>
            <a:off x="3689222" y="2438400"/>
            <a:ext cx="1752599"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C</a:t>
            </a:r>
            <a:endParaRPr lang="en-US" altLang="en-US" dirty="0"/>
          </a:p>
        </p:txBody>
      </p:sp>
      <p:sp>
        <p:nvSpPr>
          <p:cNvPr id="13" name="Oval 12"/>
          <p:cNvSpPr/>
          <p:nvPr/>
        </p:nvSpPr>
        <p:spPr bwMode="auto">
          <a:xfrm>
            <a:off x="2354107" y="1452562"/>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charset="0"/>
              </a:rPr>
              <a:t>K</a:t>
            </a:r>
            <a:endParaRPr kumimoji="0" lang="en-US" sz="2400" b="0" i="0" u="sng" strike="noStrike" cap="none" normalizeH="0" baseline="0" dirty="0" smtClean="0">
              <a:ln>
                <a:noFill/>
              </a:ln>
              <a:solidFill>
                <a:schemeClr val="tx1"/>
              </a:solidFill>
              <a:effectLst/>
              <a:latin typeface="Arial" charset="0"/>
            </a:endParaRPr>
          </a:p>
        </p:txBody>
      </p:sp>
      <p:sp>
        <p:nvSpPr>
          <p:cNvPr id="14" name="Oval 13"/>
          <p:cNvSpPr/>
          <p:nvPr/>
        </p:nvSpPr>
        <p:spPr bwMode="auto">
          <a:xfrm>
            <a:off x="5688664" y="1447800"/>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strike="noStrike" cap="none" normalizeH="0" baseline="0" dirty="0" smtClean="0">
                <a:ln>
                  <a:noFill/>
                </a:ln>
                <a:solidFill>
                  <a:schemeClr val="tx1"/>
                </a:solidFill>
                <a:effectLst/>
                <a:latin typeface="Arial" charset="0"/>
              </a:rPr>
              <a:t>A</a:t>
            </a:r>
            <a:r>
              <a:rPr kumimoji="0" lang="en-US" sz="2400" b="0" i="0" strike="noStrike" cap="none" normalizeH="0" baseline="-25000" dirty="0" smtClean="0">
                <a:ln>
                  <a:noFill/>
                </a:ln>
                <a:solidFill>
                  <a:schemeClr val="tx1"/>
                </a:solidFill>
                <a:effectLst/>
                <a:latin typeface="Arial" charset="0"/>
              </a:rPr>
              <a:t>n</a:t>
            </a:r>
          </a:p>
        </p:txBody>
      </p:sp>
      <p:sp>
        <p:nvSpPr>
          <p:cNvPr id="15" name="Oval 14"/>
          <p:cNvSpPr/>
          <p:nvPr/>
        </p:nvSpPr>
        <p:spPr bwMode="auto">
          <a:xfrm>
            <a:off x="4009872" y="1460623"/>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A</a:t>
            </a:r>
            <a:r>
              <a:rPr lang="en-US" baseline="-25000" dirty="0" smtClean="0"/>
              <a:t>1</a:t>
            </a:r>
            <a:endParaRPr kumimoji="0" lang="en-US" sz="2400" b="0" i="0" strike="noStrike" cap="none" normalizeH="0" baseline="-25000" dirty="0" smtClean="0">
              <a:ln>
                <a:noFill/>
              </a:ln>
              <a:solidFill>
                <a:schemeClr val="tx1"/>
              </a:solidFill>
              <a:effectLst/>
            </a:endParaRPr>
          </a:p>
        </p:txBody>
      </p:sp>
      <p:sp>
        <p:nvSpPr>
          <p:cNvPr id="16" name="Rectangle 15"/>
          <p:cNvSpPr>
            <a:spLocks noChangeArrowheads="1"/>
          </p:cNvSpPr>
          <p:nvPr/>
        </p:nvSpPr>
        <p:spPr bwMode="auto">
          <a:xfrm>
            <a:off x="1970707" y="4184651"/>
            <a:ext cx="1672969"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S</a:t>
            </a:r>
            <a:r>
              <a:rPr lang="en-US" altLang="en-US" baseline="-25000" dirty="0" smtClean="0"/>
              <a:t>1</a:t>
            </a:r>
            <a:endParaRPr lang="en-US" altLang="en-US" baseline="-25000" dirty="0"/>
          </a:p>
        </p:txBody>
      </p:sp>
      <p:sp>
        <p:nvSpPr>
          <p:cNvPr id="17" name="Rectangle 16"/>
          <p:cNvSpPr>
            <a:spLocks noChangeArrowheads="1"/>
          </p:cNvSpPr>
          <p:nvPr/>
        </p:nvSpPr>
        <p:spPr bwMode="auto">
          <a:xfrm>
            <a:off x="5548805" y="4184651"/>
            <a:ext cx="1665285"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S</a:t>
            </a:r>
            <a:r>
              <a:rPr lang="en-US" altLang="en-US" baseline="-25000" dirty="0" smtClean="0"/>
              <a:t>m</a:t>
            </a:r>
            <a:endParaRPr lang="en-US" altLang="en-US" baseline="-25000" dirty="0"/>
          </a:p>
        </p:txBody>
      </p:sp>
      <p:sp>
        <p:nvSpPr>
          <p:cNvPr id="18" name="Rectangle 17"/>
          <p:cNvSpPr/>
          <p:nvPr/>
        </p:nvSpPr>
        <p:spPr>
          <a:xfrm>
            <a:off x="4401594" y="4184651"/>
            <a:ext cx="492443" cy="461665"/>
          </a:xfrm>
          <a:prstGeom prst="rect">
            <a:avLst/>
          </a:prstGeom>
        </p:spPr>
        <p:txBody>
          <a:bodyPr wrap="none">
            <a:spAutoFit/>
          </a:bodyPr>
          <a:lstStyle/>
          <a:p>
            <a:r>
              <a:rPr lang="mr-IN" dirty="0" smtClean="0"/>
              <a:t>…</a:t>
            </a:r>
            <a:endParaRPr lang="en-US" dirty="0"/>
          </a:p>
        </p:txBody>
      </p:sp>
      <p:sp>
        <p:nvSpPr>
          <p:cNvPr id="19" name="Rectangle 18"/>
          <p:cNvSpPr/>
          <p:nvPr/>
        </p:nvSpPr>
        <p:spPr>
          <a:xfrm>
            <a:off x="5126529" y="1447800"/>
            <a:ext cx="492443" cy="461665"/>
          </a:xfrm>
          <a:prstGeom prst="rect">
            <a:avLst/>
          </a:prstGeom>
        </p:spPr>
        <p:txBody>
          <a:bodyPr wrap="none">
            <a:spAutoFit/>
          </a:bodyPr>
          <a:lstStyle/>
          <a:p>
            <a:r>
              <a:rPr lang="mr-IN" dirty="0" smtClean="0"/>
              <a:t>…</a:t>
            </a:r>
            <a:endParaRPr lang="en-US" dirty="0"/>
          </a:p>
        </p:txBody>
      </p:sp>
      <p:sp>
        <p:nvSpPr>
          <p:cNvPr id="20" name="Oval 19"/>
          <p:cNvSpPr/>
          <p:nvPr/>
        </p:nvSpPr>
        <p:spPr bwMode="auto">
          <a:xfrm>
            <a:off x="1056307" y="3319767"/>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21" name="Line 14"/>
          <p:cNvSpPr>
            <a:spLocks noChangeShapeType="1"/>
          </p:cNvSpPr>
          <p:nvPr/>
        </p:nvSpPr>
        <p:spPr bwMode="auto">
          <a:xfrm>
            <a:off x="1590514" y="3860002"/>
            <a:ext cx="1204322" cy="31512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 name="Oval 21"/>
          <p:cNvSpPr/>
          <p:nvPr/>
        </p:nvSpPr>
        <p:spPr bwMode="auto">
          <a:xfrm>
            <a:off x="2789801" y="3322492"/>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23" name="Rectangle 22"/>
          <p:cNvSpPr/>
          <p:nvPr/>
        </p:nvSpPr>
        <p:spPr>
          <a:xfrm>
            <a:off x="2245926" y="3303512"/>
            <a:ext cx="492443" cy="461665"/>
          </a:xfrm>
          <a:prstGeom prst="rect">
            <a:avLst/>
          </a:prstGeom>
        </p:spPr>
        <p:txBody>
          <a:bodyPr wrap="none">
            <a:spAutoFit/>
          </a:bodyPr>
          <a:lstStyle/>
          <a:p>
            <a:r>
              <a:rPr lang="mr-IN" dirty="0" smtClean="0"/>
              <a:t>…</a:t>
            </a:r>
            <a:endParaRPr lang="en-US" dirty="0"/>
          </a:p>
        </p:txBody>
      </p:sp>
      <p:sp>
        <p:nvSpPr>
          <p:cNvPr id="24" name="Line 16"/>
          <p:cNvSpPr>
            <a:spLocks noChangeShapeType="1"/>
          </p:cNvSpPr>
          <p:nvPr/>
        </p:nvSpPr>
        <p:spPr bwMode="auto">
          <a:xfrm flipH="1">
            <a:off x="2754239" y="3854449"/>
            <a:ext cx="639115" cy="30891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 name="Oval 24"/>
          <p:cNvSpPr/>
          <p:nvPr/>
        </p:nvSpPr>
        <p:spPr bwMode="auto">
          <a:xfrm>
            <a:off x="5376578" y="3319476"/>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26" name="Line 14"/>
          <p:cNvSpPr>
            <a:spLocks noChangeShapeType="1"/>
          </p:cNvSpPr>
          <p:nvPr/>
        </p:nvSpPr>
        <p:spPr bwMode="auto">
          <a:xfrm>
            <a:off x="5910785" y="3859710"/>
            <a:ext cx="370646" cy="31541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 name="Oval 26"/>
          <p:cNvSpPr/>
          <p:nvPr/>
        </p:nvSpPr>
        <p:spPr bwMode="auto">
          <a:xfrm>
            <a:off x="7110072" y="3322201"/>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28" name="Rectangle 27"/>
          <p:cNvSpPr/>
          <p:nvPr/>
        </p:nvSpPr>
        <p:spPr>
          <a:xfrm>
            <a:off x="6566197" y="3303221"/>
            <a:ext cx="492443" cy="461665"/>
          </a:xfrm>
          <a:prstGeom prst="rect">
            <a:avLst/>
          </a:prstGeom>
        </p:spPr>
        <p:txBody>
          <a:bodyPr wrap="none">
            <a:spAutoFit/>
          </a:bodyPr>
          <a:lstStyle/>
          <a:p>
            <a:r>
              <a:rPr lang="mr-IN" dirty="0" smtClean="0"/>
              <a:t>…</a:t>
            </a:r>
            <a:endParaRPr lang="en-US" dirty="0"/>
          </a:p>
        </p:txBody>
      </p:sp>
      <p:sp>
        <p:nvSpPr>
          <p:cNvPr id="29" name="Line 16"/>
          <p:cNvSpPr>
            <a:spLocks noChangeShapeType="1"/>
          </p:cNvSpPr>
          <p:nvPr/>
        </p:nvSpPr>
        <p:spPr bwMode="auto">
          <a:xfrm flipH="1">
            <a:off x="6207961" y="3854158"/>
            <a:ext cx="1505664" cy="32633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 name="Line 36"/>
          <p:cNvSpPr>
            <a:spLocks noChangeShapeType="1"/>
          </p:cNvSpPr>
          <p:nvPr/>
        </p:nvSpPr>
        <p:spPr bwMode="auto">
          <a:xfrm flipH="1" flipV="1">
            <a:off x="4572000" y="2895600"/>
            <a:ext cx="0" cy="206376"/>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31" name="Table 30"/>
          <p:cNvGraphicFramePr>
            <a:graphicFrameLocks noGrp="1"/>
          </p:cNvGraphicFramePr>
          <p:nvPr>
            <p:extLst>
              <p:ext uri="{D42A27DB-BD31-4B8C-83A1-F6EECF244321}">
                <p14:modId xmlns:p14="http://schemas.microsoft.com/office/powerpoint/2010/main" val="1601021932"/>
              </p:ext>
            </p:extLst>
          </p:nvPr>
        </p:nvGraphicFramePr>
        <p:xfrm>
          <a:off x="381000" y="4671928"/>
          <a:ext cx="2133600" cy="662072"/>
        </p:xfrm>
        <a:graphic>
          <a:graphicData uri="http://schemas.openxmlformats.org/drawingml/2006/table">
            <a:tbl>
              <a:tblPr/>
              <a:tblGrid>
                <a:gridCol w="400050"/>
                <a:gridCol w="475551"/>
                <a:gridCol w="724599"/>
                <a:gridCol w="533400"/>
              </a:tblGrid>
              <a:tr h="329874">
                <a:tc gridSpan="3">
                  <a:txBody>
                    <a:bodyPr/>
                    <a:lstStyle/>
                    <a:p>
                      <a:pPr algn="l" fontAlgn="b"/>
                      <a:r>
                        <a:rPr lang="en-US" sz="2100" b="1" i="0" u="none" strike="noStrike" dirty="0" smtClean="0">
                          <a:solidFill>
                            <a:srgbClr val="000000"/>
                          </a:solidFill>
                          <a:effectLst/>
                          <a:latin typeface="Times New Roman" charset="0"/>
                        </a:rPr>
                        <a:t> C</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pPr algn="l" fontAlgn="b"/>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K</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smtClean="0">
                          <a:solidFill>
                            <a:srgbClr val="000000"/>
                          </a:solidFill>
                          <a:effectLst/>
                          <a:latin typeface="Times New Roman" charset="0"/>
                        </a:rPr>
                        <a:t>A</a:t>
                      </a:r>
                      <a:r>
                        <a:rPr lang="en-US" sz="2100" b="0" i="0" u="none" strike="noStrike" baseline="-25000" dirty="0" smtClean="0">
                          <a:solidFill>
                            <a:srgbClr val="000000"/>
                          </a:solidFill>
                          <a:effectLst/>
                          <a:latin typeface="Times New Roman" charset="0"/>
                        </a:rPr>
                        <a:t>1</a:t>
                      </a:r>
                      <a:endParaRPr lang="en-US" sz="2100" b="0" i="0" u="none" strike="noStrike" baseline="-25000"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none" strike="noStrike" dirty="0" smtClean="0">
                          <a:solidFill>
                            <a:srgbClr val="000000"/>
                          </a:solidFill>
                          <a:effectLst/>
                          <a:latin typeface="Times New Roman" charset="0"/>
                        </a:rPr>
                        <a:t>…</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100" b="0" i="0" u="none" strike="noStrike" dirty="0" smtClean="0">
                          <a:solidFill>
                            <a:srgbClr val="000000"/>
                          </a:solidFill>
                          <a:effectLst/>
                          <a:latin typeface="Times New Roman" charset="0"/>
                        </a:rPr>
                        <a:t>A</a:t>
                      </a:r>
                      <a:r>
                        <a:rPr lang="en-US" sz="2100" b="0" i="0" u="none" strike="noStrike" baseline="-25000" dirty="0" smtClean="0">
                          <a:solidFill>
                            <a:srgbClr val="000000"/>
                          </a:solidFill>
                          <a:effectLst/>
                          <a:latin typeface="Times New Roman" charset="0"/>
                        </a:rPr>
                        <a:t>n</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2064961865"/>
              </p:ext>
            </p:extLst>
          </p:nvPr>
        </p:nvGraphicFramePr>
        <p:xfrm>
          <a:off x="3276600" y="5002964"/>
          <a:ext cx="1733550" cy="331036"/>
        </p:xfrm>
        <a:graphic>
          <a:graphicData uri="http://schemas.openxmlformats.org/drawingml/2006/table">
            <a:tbl>
              <a:tblPr/>
              <a:tblGrid>
                <a:gridCol w="438150"/>
                <a:gridCol w="762000"/>
                <a:gridCol w="533400"/>
              </a:tblGrid>
              <a:tr h="329874">
                <a:tc>
                  <a:txBody>
                    <a:bodyPr/>
                    <a:lstStyle/>
                    <a:p>
                      <a:pPr algn="ctr" fontAlgn="b"/>
                      <a:endParaRPr lang="en-US" sz="2100" b="0" i="0" u="sng" strike="noStrike" baseline="-25000"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none" strike="noStrike" dirty="0" smtClean="0">
                          <a:solidFill>
                            <a:srgbClr val="000000"/>
                          </a:solidFill>
                          <a:effectLst/>
                          <a:latin typeface="Times New Roman" charset="0"/>
                        </a:rPr>
                        <a:t>…</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695315920"/>
              </p:ext>
            </p:extLst>
          </p:nvPr>
        </p:nvGraphicFramePr>
        <p:xfrm>
          <a:off x="5010150" y="5001727"/>
          <a:ext cx="762000" cy="331036"/>
        </p:xfrm>
        <a:graphic>
          <a:graphicData uri="http://schemas.openxmlformats.org/drawingml/2006/table">
            <a:tbl>
              <a:tblPr/>
              <a:tblGrid>
                <a:gridCol w="762000"/>
              </a:tblGrid>
              <a:tr h="329874">
                <a:tc>
                  <a:txBody>
                    <a:bodyPr/>
                    <a:lstStyle/>
                    <a:p>
                      <a:pPr algn="ctr" fontAlgn="b"/>
                      <a:r>
                        <a:rPr lang="mr-IN" sz="2100" b="0" i="0" u="none" strike="noStrike" dirty="0" smtClean="0">
                          <a:solidFill>
                            <a:srgbClr val="000000"/>
                          </a:solidFill>
                          <a:effectLst/>
                          <a:latin typeface="Times New Roman" charset="0"/>
                        </a:rPr>
                        <a:t>…</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932866995"/>
              </p:ext>
            </p:extLst>
          </p:nvPr>
        </p:nvGraphicFramePr>
        <p:xfrm>
          <a:off x="6477000" y="5001727"/>
          <a:ext cx="1733550" cy="331036"/>
        </p:xfrm>
        <a:graphic>
          <a:graphicData uri="http://schemas.openxmlformats.org/drawingml/2006/table">
            <a:tbl>
              <a:tblPr/>
              <a:tblGrid>
                <a:gridCol w="438150"/>
                <a:gridCol w="762000"/>
                <a:gridCol w="533400"/>
              </a:tblGrid>
              <a:tr h="329874">
                <a:tc>
                  <a:txBody>
                    <a:bodyPr/>
                    <a:lstStyle/>
                    <a:p>
                      <a:pPr algn="ctr" fontAlgn="b"/>
                      <a:endParaRPr lang="en-US" sz="2100" b="0" i="0" u="sng" strike="noStrike" baseline="-25000"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sng" strike="noStrike" dirty="0" smtClean="0">
                          <a:solidFill>
                            <a:srgbClr val="000000"/>
                          </a:solidFill>
                          <a:effectLst/>
                          <a:latin typeface="Times New Roman" charset="0"/>
                        </a:rPr>
                        <a:t>…</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532178711"/>
              </p:ext>
            </p:extLst>
          </p:nvPr>
        </p:nvGraphicFramePr>
        <p:xfrm>
          <a:off x="2514600" y="5001727"/>
          <a:ext cx="762000" cy="331036"/>
        </p:xfrm>
        <a:graphic>
          <a:graphicData uri="http://schemas.openxmlformats.org/drawingml/2006/table">
            <a:tbl>
              <a:tblPr/>
              <a:tblGrid>
                <a:gridCol w="762000"/>
              </a:tblGrid>
              <a:tr h="329874">
                <a:tc>
                  <a:txBody>
                    <a:bodyPr/>
                    <a:lstStyle/>
                    <a:p>
                      <a:pPr algn="ctr" fontAlgn="b"/>
                      <a:r>
                        <a:rPr lang="en-US" sz="2100" b="0" i="0" u="none" strike="noStrike" dirty="0" smtClean="0">
                          <a:solidFill>
                            <a:srgbClr val="000000"/>
                          </a:solidFill>
                          <a:effectLst/>
                          <a:latin typeface="Times New Roman" charset="0"/>
                        </a:rPr>
                        <a:t>T</a:t>
                      </a:r>
                      <a:r>
                        <a:rPr lang="en-US" sz="2100" b="0" i="0" u="none" strike="noStrike" baseline="-25000" dirty="0" smtClean="0">
                          <a:solidFill>
                            <a:srgbClr val="000000"/>
                          </a:solidFill>
                          <a:effectLst/>
                          <a:latin typeface="Times New Roman" charset="0"/>
                        </a:rPr>
                        <a:t>1</a:t>
                      </a:r>
                      <a:endParaRPr lang="en-US" sz="2100" b="0" i="0" u="none" strike="noStrike" baseline="-25000"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1526811962"/>
              </p:ext>
            </p:extLst>
          </p:nvPr>
        </p:nvGraphicFramePr>
        <p:xfrm>
          <a:off x="5772150" y="5002964"/>
          <a:ext cx="762000" cy="331036"/>
        </p:xfrm>
        <a:graphic>
          <a:graphicData uri="http://schemas.openxmlformats.org/drawingml/2006/table">
            <a:tbl>
              <a:tblPr/>
              <a:tblGrid>
                <a:gridCol w="762000"/>
              </a:tblGrid>
              <a:tr h="329874">
                <a:tc>
                  <a:txBody>
                    <a:bodyPr/>
                    <a:lstStyle/>
                    <a:p>
                      <a:pPr algn="ctr" fontAlgn="b"/>
                      <a:r>
                        <a:rPr lang="en-US" sz="2100" b="0" i="0" u="none" strike="noStrike" dirty="0" smtClean="0">
                          <a:solidFill>
                            <a:srgbClr val="000000"/>
                          </a:solidFill>
                          <a:effectLst/>
                          <a:latin typeface="Times New Roman" charset="0"/>
                        </a:rPr>
                        <a:t>T</a:t>
                      </a:r>
                      <a:r>
                        <a:rPr lang="en-US" sz="2100" b="0" i="0" u="none" strike="noStrike" baseline="-25000" dirty="0" smtClean="0">
                          <a:solidFill>
                            <a:srgbClr val="000000"/>
                          </a:solidFill>
                          <a:effectLst/>
                          <a:latin typeface="Times New Roman" charset="0"/>
                        </a:rPr>
                        <a:t>m</a:t>
                      </a:r>
                      <a:endParaRPr lang="en-US" sz="2100" b="0" i="0" u="none" strike="noStrike" baseline="-25000"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Tree>
    <p:extLst>
      <p:ext uri="{BB962C8B-B14F-4D97-AF65-F5344CB8AC3E}">
        <p14:creationId xmlns:p14="http://schemas.microsoft.com/office/powerpoint/2010/main" val="2169039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98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MS PGothic" charset="-128"/>
              </a:rPr>
              <a:t>EER Example Method 8D</a:t>
            </a:r>
            <a:endParaRPr lang="en-US" dirty="0"/>
          </a:p>
        </p:txBody>
      </p:sp>
      <p:pic>
        <p:nvPicPr>
          <p:cNvPr id="4" name="Picture 2" descr="fig04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2296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51" y="5410201"/>
            <a:ext cx="900329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37</a:t>
            </a:fld>
            <a:endParaRPr lang="en-CA" altLang="zh-CN" sz="2000" b="0" dirty="0"/>
          </a:p>
        </p:txBody>
      </p:sp>
      <p:sp>
        <p:nvSpPr>
          <p:cNvPr id="7" name="Rounded Rectangle 6"/>
          <p:cNvSpPr/>
          <p:nvPr/>
        </p:nvSpPr>
        <p:spPr bwMode="auto">
          <a:xfrm>
            <a:off x="2286000" y="5638801"/>
            <a:ext cx="685800" cy="330200"/>
          </a:xfrm>
          <a:prstGeom prst="round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 name="Rounded Rectangle 7"/>
          <p:cNvSpPr/>
          <p:nvPr/>
        </p:nvSpPr>
        <p:spPr bwMode="auto">
          <a:xfrm>
            <a:off x="6324600" y="5650523"/>
            <a:ext cx="609600" cy="318477"/>
          </a:xfrm>
          <a:prstGeom prst="round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 name="Rounded Rectangle 8"/>
          <p:cNvSpPr/>
          <p:nvPr/>
        </p:nvSpPr>
        <p:spPr bwMode="auto">
          <a:xfrm>
            <a:off x="2989384" y="5650524"/>
            <a:ext cx="3335215" cy="330200"/>
          </a:xfrm>
          <a:prstGeom prst="round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 name="Rounded Rectangle 9"/>
          <p:cNvSpPr/>
          <p:nvPr/>
        </p:nvSpPr>
        <p:spPr bwMode="auto">
          <a:xfrm>
            <a:off x="6934200" y="5650524"/>
            <a:ext cx="2139448" cy="330200"/>
          </a:xfrm>
          <a:prstGeom prst="round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3040942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2"/>
          <p:cNvSpPr>
            <a:spLocks noGrp="1"/>
          </p:cNvSpPr>
          <p:nvPr>
            <p:ph type="title"/>
          </p:nvPr>
        </p:nvSpPr>
        <p:spPr/>
        <p:txBody>
          <a:bodyPr/>
          <a:lstStyle/>
          <a:p>
            <a:r>
              <a:rPr lang="en-US" altLang="en-US" sz="3200" dirty="0" smtClean="0">
                <a:ea typeface="MS PGothic" charset="-128"/>
              </a:rPr>
              <a:t>Summary of Generalization </a:t>
            </a:r>
            <a:r>
              <a:rPr lang="en-US" altLang="en-US" sz="3200" dirty="0">
                <a:ea typeface="MS PGothic" charset="-128"/>
              </a:rPr>
              <a:t>Hierarchies </a:t>
            </a:r>
            <a:r>
              <a:rPr lang="en-US" altLang="en-US" sz="3200" dirty="0" smtClean="0">
                <a:ea typeface="MS PGothic" charset="-128"/>
              </a:rPr>
              <a:t>Mapping</a:t>
            </a:r>
            <a:endParaRPr lang="en-US" altLang="en-US" sz="3200" dirty="0">
              <a:latin typeface="Verdana" charset="0"/>
              <a:ea typeface="MS PGothic" charset="-128"/>
            </a:endParaRPr>
          </a:p>
        </p:txBody>
      </p:sp>
      <p:pic>
        <p:nvPicPr>
          <p:cNvPr id="59395" name="Picture 2" descr="fig09_0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484" y="990600"/>
            <a:ext cx="8828116"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pPr>
              <a:defRPr/>
            </a:pPr>
            <a:fld id="{FB434464-7AAA-FD4D-BA48-F9318BD2A42F}" type="slidenum">
              <a:rPr lang="en-US" altLang="en-US" smtClean="0"/>
              <a:pPr>
                <a:defRPr/>
              </a:pPr>
              <a:t>38</a:t>
            </a:fld>
            <a:endParaRPr lang="en-CA" altLang="zh-CN" dirty="0"/>
          </a:p>
        </p:txBody>
      </p:sp>
    </p:spTree>
    <p:extLst>
      <p:ext uri="{BB962C8B-B14F-4D97-AF65-F5344CB8AC3E}">
        <p14:creationId xmlns:p14="http://schemas.microsoft.com/office/powerpoint/2010/main" val="24590165"/>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4"/>
          <p:cNvSpPr>
            <a:spLocks noGrp="1" noChangeArrowheads="1"/>
          </p:cNvSpPr>
          <p:nvPr>
            <p:ph type="title"/>
          </p:nvPr>
        </p:nvSpPr>
        <p:spPr/>
        <p:txBody>
          <a:bodyPr/>
          <a:lstStyle/>
          <a:p>
            <a:pPr eaLnBrk="1" hangingPunct="1"/>
            <a:r>
              <a:rPr lang="en-US" altLang="en-US" sz="3200" dirty="0" smtClean="0">
                <a:ea typeface="MS PGothic" charset="-128"/>
              </a:rPr>
              <a:t>Multiple Inheritance Mapping</a:t>
            </a:r>
            <a:endParaRPr lang="en-US" altLang="en-US" sz="3200" dirty="0">
              <a:ea typeface="MS PGothic" charset="-128"/>
            </a:endParaRPr>
          </a:p>
        </p:txBody>
      </p:sp>
      <p:sp>
        <p:nvSpPr>
          <p:cNvPr id="60420" name="Rectangle 5"/>
          <p:cNvSpPr>
            <a:spLocks noGrp="1" noChangeArrowheads="1"/>
          </p:cNvSpPr>
          <p:nvPr>
            <p:ph type="body" idx="1"/>
          </p:nvPr>
        </p:nvSpPr>
        <p:spPr>
          <a:xfrm>
            <a:off x="228600" y="914400"/>
            <a:ext cx="8675687" cy="385752"/>
          </a:xfrm>
        </p:spPr>
        <p:txBody>
          <a:bodyPr/>
          <a:lstStyle/>
          <a:p>
            <a:pPr marL="0" indent="0" eaLnBrk="1" hangingPunct="1">
              <a:buNone/>
            </a:pPr>
            <a:r>
              <a:rPr lang="en-US" altLang="en-US" dirty="0">
                <a:ea typeface="MS PGothic" charset="-128"/>
              </a:rPr>
              <a:t>Mapping of Shared Subclasses (Multiple Inheritance</a:t>
            </a:r>
            <a:r>
              <a:rPr lang="en-US" altLang="en-US" dirty="0" smtClean="0">
                <a:ea typeface="MS PGothic" charset="-128"/>
              </a:rPr>
              <a:t>)</a:t>
            </a:r>
          </a:p>
          <a:p>
            <a:pPr marL="0" indent="0" eaLnBrk="1" hangingPunct="1">
              <a:buNone/>
            </a:pPr>
            <a:endParaRPr lang="en-US" altLang="en-US" dirty="0">
              <a:ea typeface="MS PGothic" charset="-128"/>
            </a:endParaRPr>
          </a:p>
          <a:p>
            <a:pPr marL="0" indent="0" eaLnBrk="1" hangingPunct="1">
              <a:buNone/>
            </a:pPr>
            <a:endParaRPr lang="en-US" altLang="en-US" dirty="0" smtClean="0">
              <a:ea typeface="MS PGothic" charset="-128"/>
            </a:endParaRPr>
          </a:p>
          <a:p>
            <a:pPr marL="0" indent="0" eaLnBrk="1" hangingPunct="1">
              <a:buNone/>
            </a:pPr>
            <a:endParaRPr lang="en-US" altLang="en-US" dirty="0">
              <a:ea typeface="MS PGothic" charset="-128"/>
            </a:endParaRPr>
          </a:p>
          <a:p>
            <a:pPr marL="0" indent="0" eaLnBrk="1" hangingPunct="1">
              <a:buNone/>
            </a:pPr>
            <a:endParaRPr lang="en-US" altLang="en-US" dirty="0" smtClean="0">
              <a:ea typeface="MS PGothic" charset="-128"/>
            </a:endParaRPr>
          </a:p>
          <a:p>
            <a:pPr marL="0" indent="0" eaLnBrk="1" hangingPunct="1">
              <a:buNone/>
            </a:pPr>
            <a:endParaRPr lang="en-US" altLang="en-US" dirty="0">
              <a:ea typeface="MS PGothic" charset="-128"/>
            </a:endParaRPr>
          </a:p>
          <a:p>
            <a:pPr marL="0" indent="0" eaLnBrk="1" hangingPunct="1">
              <a:buNone/>
            </a:pPr>
            <a:endParaRPr lang="en-US" altLang="en-US" dirty="0" smtClean="0">
              <a:ea typeface="MS PGothic" charset="-128"/>
            </a:endParaRPr>
          </a:p>
          <a:p>
            <a:pPr marL="0" indent="0" eaLnBrk="1" hangingPunct="1">
              <a:buNone/>
            </a:pPr>
            <a:endParaRPr lang="en-US" altLang="en-US" dirty="0">
              <a:ea typeface="MS PGothic" charset="-128"/>
            </a:endParaRPr>
          </a:p>
          <a:p>
            <a:pPr marL="0" indent="0" eaLnBrk="1" hangingPunct="1">
              <a:buNone/>
            </a:pPr>
            <a:endParaRPr lang="en-US" altLang="en-US" dirty="0" smtClean="0">
              <a:ea typeface="MS PGothic" charset="-128"/>
            </a:endParaRPr>
          </a:p>
          <a:p>
            <a:pPr marL="0" indent="0" eaLnBrk="1" hangingPunct="1">
              <a:buNone/>
            </a:pPr>
            <a:endParaRPr lang="en-US" altLang="en-US" dirty="0">
              <a:ea typeface="MS PGothic" charset="-128"/>
            </a:endParaRPr>
          </a:p>
        </p:txBody>
      </p:sp>
      <p:sp>
        <p:nvSpPr>
          <p:cNvPr id="3" name="Slide Number Placeholder 2"/>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39</a:t>
            </a:fld>
            <a:endParaRPr lang="en-CA" altLang="zh-CN" sz="2000" b="0" dirty="0"/>
          </a:p>
        </p:txBody>
      </p:sp>
      <p:sp>
        <p:nvSpPr>
          <p:cNvPr id="5" name="Line 14"/>
          <p:cNvSpPr>
            <a:spLocks noChangeShapeType="1"/>
          </p:cNvSpPr>
          <p:nvPr/>
        </p:nvSpPr>
        <p:spPr bwMode="auto">
          <a:xfrm>
            <a:off x="3003422" y="1912936"/>
            <a:ext cx="1641476" cy="449264"/>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Line 16"/>
          <p:cNvSpPr>
            <a:spLocks noChangeShapeType="1"/>
          </p:cNvSpPr>
          <p:nvPr/>
        </p:nvSpPr>
        <p:spPr bwMode="auto">
          <a:xfrm flipH="1">
            <a:off x="4625846" y="1890711"/>
            <a:ext cx="1781177" cy="471489"/>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Rectangle 6"/>
          <p:cNvSpPr>
            <a:spLocks noChangeArrowheads="1"/>
          </p:cNvSpPr>
          <p:nvPr/>
        </p:nvSpPr>
        <p:spPr bwMode="auto">
          <a:xfrm>
            <a:off x="3765422" y="2362200"/>
            <a:ext cx="1752599"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Person</a:t>
            </a:r>
            <a:endParaRPr lang="en-US" altLang="en-US" dirty="0"/>
          </a:p>
        </p:txBody>
      </p:sp>
      <p:sp>
        <p:nvSpPr>
          <p:cNvPr id="8" name="Oval 7"/>
          <p:cNvSpPr/>
          <p:nvPr/>
        </p:nvSpPr>
        <p:spPr bwMode="auto">
          <a:xfrm>
            <a:off x="2430307" y="1376362"/>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smtClean="0">
                <a:ln>
                  <a:noFill/>
                </a:ln>
                <a:solidFill>
                  <a:schemeClr val="tx1"/>
                </a:solidFill>
                <a:effectLst/>
                <a:latin typeface="Arial" charset="0"/>
              </a:rPr>
              <a:t>K</a:t>
            </a:r>
            <a:endParaRPr kumimoji="0" lang="en-US" sz="2400" b="0" i="0" u="sng" strike="noStrike" cap="none" normalizeH="0" baseline="0" dirty="0" smtClean="0">
              <a:ln>
                <a:noFill/>
              </a:ln>
              <a:solidFill>
                <a:schemeClr val="tx1"/>
              </a:solidFill>
              <a:effectLst/>
              <a:latin typeface="Arial" charset="0"/>
            </a:endParaRPr>
          </a:p>
        </p:txBody>
      </p:sp>
      <p:sp>
        <p:nvSpPr>
          <p:cNvPr id="9" name="Oval 8"/>
          <p:cNvSpPr/>
          <p:nvPr/>
        </p:nvSpPr>
        <p:spPr bwMode="auto">
          <a:xfrm>
            <a:off x="5764864" y="1371600"/>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strike="noStrike" cap="none" normalizeH="0" baseline="0" dirty="0" smtClean="0">
                <a:ln>
                  <a:noFill/>
                </a:ln>
                <a:solidFill>
                  <a:schemeClr val="tx1"/>
                </a:solidFill>
                <a:effectLst/>
                <a:latin typeface="Arial" charset="0"/>
              </a:rPr>
              <a:t>A</a:t>
            </a:r>
            <a:r>
              <a:rPr kumimoji="0" lang="en-US" sz="2400" b="0" i="0" strike="noStrike" cap="none" normalizeH="0" baseline="-25000" dirty="0" smtClean="0">
                <a:ln>
                  <a:noFill/>
                </a:ln>
                <a:solidFill>
                  <a:schemeClr val="tx1"/>
                </a:solidFill>
                <a:effectLst/>
                <a:latin typeface="Arial" charset="0"/>
              </a:rPr>
              <a:t>n</a:t>
            </a:r>
          </a:p>
        </p:txBody>
      </p:sp>
      <p:sp>
        <p:nvSpPr>
          <p:cNvPr id="10" name="Oval 9"/>
          <p:cNvSpPr/>
          <p:nvPr/>
        </p:nvSpPr>
        <p:spPr bwMode="auto">
          <a:xfrm>
            <a:off x="4110207" y="1385889"/>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A</a:t>
            </a:r>
            <a:r>
              <a:rPr lang="en-US" baseline="-25000" dirty="0" smtClean="0"/>
              <a:t>1</a:t>
            </a:r>
            <a:endParaRPr kumimoji="0" lang="en-US" sz="2400" b="0" i="0" strike="noStrike" cap="none" normalizeH="0" baseline="-25000" dirty="0" smtClean="0">
              <a:ln>
                <a:noFill/>
              </a:ln>
              <a:solidFill>
                <a:schemeClr val="tx1"/>
              </a:solidFill>
              <a:effectLst/>
            </a:endParaRPr>
          </a:p>
        </p:txBody>
      </p:sp>
      <p:sp>
        <p:nvSpPr>
          <p:cNvPr id="11" name="Line 29"/>
          <p:cNvSpPr>
            <a:spLocks noChangeShapeType="1"/>
          </p:cNvSpPr>
          <p:nvPr/>
        </p:nvSpPr>
        <p:spPr bwMode="auto">
          <a:xfrm flipH="1">
            <a:off x="3708648" y="3636961"/>
            <a:ext cx="417513" cy="42545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Line 30"/>
          <p:cNvSpPr>
            <a:spLocks noChangeShapeType="1"/>
          </p:cNvSpPr>
          <p:nvPr/>
        </p:nvSpPr>
        <p:spPr bwMode="auto">
          <a:xfrm>
            <a:off x="5191501" y="3608752"/>
            <a:ext cx="404812" cy="434976"/>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Freeform 37"/>
          <p:cNvSpPr>
            <a:spLocks/>
          </p:cNvSpPr>
          <p:nvPr/>
        </p:nvSpPr>
        <p:spPr bwMode="auto">
          <a:xfrm>
            <a:off x="4124701" y="3008312"/>
            <a:ext cx="1066800" cy="611188"/>
          </a:xfrm>
          <a:custGeom>
            <a:avLst/>
            <a:gdLst>
              <a:gd name="T0" fmla="*/ 226 w 455"/>
              <a:gd name="T1" fmla="*/ 0 h 305"/>
              <a:gd name="T2" fmla="*/ 454 w 455"/>
              <a:gd name="T3" fmla="*/ 304 h 305"/>
              <a:gd name="T4" fmla="*/ 0 w 455"/>
              <a:gd name="T5" fmla="*/ 304 h 305"/>
              <a:gd name="T6" fmla="*/ 226 w 455"/>
              <a:gd name="T7" fmla="*/ 0 h 305"/>
            </a:gdLst>
            <a:ahLst/>
            <a:cxnLst>
              <a:cxn ang="0">
                <a:pos x="T0" y="T1"/>
              </a:cxn>
              <a:cxn ang="0">
                <a:pos x="T2" y="T3"/>
              </a:cxn>
              <a:cxn ang="0">
                <a:pos x="T4" y="T5"/>
              </a:cxn>
              <a:cxn ang="0">
                <a:pos x="T6" y="T7"/>
              </a:cxn>
            </a:cxnLst>
            <a:rect l="0" t="0" r="r" b="b"/>
            <a:pathLst>
              <a:path w="455" h="305">
                <a:moveTo>
                  <a:pt x="226" y="0"/>
                </a:moveTo>
                <a:lnTo>
                  <a:pt x="454" y="304"/>
                </a:lnTo>
                <a:lnTo>
                  <a:pt x="0" y="304"/>
                </a:lnTo>
                <a:lnTo>
                  <a:pt x="226" y="0"/>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 name="Rectangle 39"/>
          <p:cNvSpPr>
            <a:spLocks noChangeArrowheads="1"/>
          </p:cNvSpPr>
          <p:nvPr/>
        </p:nvSpPr>
        <p:spPr bwMode="auto">
          <a:xfrm>
            <a:off x="4349870" y="3214689"/>
            <a:ext cx="6957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s-ES_tradnl" altLang="en-US" b="1" dirty="0">
                <a:solidFill>
                  <a:srgbClr val="790033"/>
                </a:solidFill>
                <a:latin typeface="Arial" charset="0"/>
              </a:rPr>
              <a:t>ISA</a:t>
            </a:r>
          </a:p>
        </p:txBody>
      </p:sp>
      <p:sp>
        <p:nvSpPr>
          <p:cNvPr id="15" name="Rectangle 14"/>
          <p:cNvSpPr>
            <a:spLocks noChangeArrowheads="1"/>
          </p:cNvSpPr>
          <p:nvPr/>
        </p:nvSpPr>
        <p:spPr bwMode="auto">
          <a:xfrm>
            <a:off x="2045338" y="4067782"/>
            <a:ext cx="1672969"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Student</a:t>
            </a:r>
            <a:endParaRPr lang="en-US" altLang="en-US" baseline="-25000" dirty="0"/>
          </a:p>
        </p:txBody>
      </p:sp>
      <p:sp>
        <p:nvSpPr>
          <p:cNvPr id="16" name="Rectangle 15"/>
          <p:cNvSpPr>
            <a:spLocks noChangeArrowheads="1"/>
          </p:cNvSpPr>
          <p:nvPr/>
        </p:nvSpPr>
        <p:spPr bwMode="auto">
          <a:xfrm>
            <a:off x="5596313" y="4043728"/>
            <a:ext cx="1665285"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Employee</a:t>
            </a:r>
            <a:endParaRPr lang="en-US" altLang="en-US" baseline="-25000" dirty="0"/>
          </a:p>
        </p:txBody>
      </p:sp>
      <p:sp>
        <p:nvSpPr>
          <p:cNvPr id="18" name="Oval 17"/>
          <p:cNvSpPr/>
          <p:nvPr/>
        </p:nvSpPr>
        <p:spPr bwMode="auto">
          <a:xfrm>
            <a:off x="1143000" y="3207054"/>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19" name="Line 14"/>
          <p:cNvSpPr>
            <a:spLocks noChangeShapeType="1"/>
          </p:cNvSpPr>
          <p:nvPr/>
        </p:nvSpPr>
        <p:spPr bwMode="auto">
          <a:xfrm>
            <a:off x="1677207" y="3747289"/>
            <a:ext cx="1204322" cy="31512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Oval 19"/>
          <p:cNvSpPr/>
          <p:nvPr/>
        </p:nvSpPr>
        <p:spPr bwMode="auto">
          <a:xfrm>
            <a:off x="2876494" y="3209779"/>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21" name="Rectangle 20"/>
          <p:cNvSpPr/>
          <p:nvPr/>
        </p:nvSpPr>
        <p:spPr>
          <a:xfrm>
            <a:off x="2332619" y="3190799"/>
            <a:ext cx="492443" cy="461665"/>
          </a:xfrm>
          <a:prstGeom prst="rect">
            <a:avLst/>
          </a:prstGeom>
        </p:spPr>
        <p:txBody>
          <a:bodyPr wrap="none">
            <a:spAutoFit/>
          </a:bodyPr>
          <a:lstStyle/>
          <a:p>
            <a:r>
              <a:rPr lang="mr-IN" dirty="0" smtClean="0"/>
              <a:t>…</a:t>
            </a:r>
            <a:endParaRPr lang="en-US" dirty="0"/>
          </a:p>
        </p:txBody>
      </p:sp>
      <p:sp>
        <p:nvSpPr>
          <p:cNvPr id="22" name="Line 16"/>
          <p:cNvSpPr>
            <a:spLocks noChangeShapeType="1"/>
          </p:cNvSpPr>
          <p:nvPr/>
        </p:nvSpPr>
        <p:spPr bwMode="auto">
          <a:xfrm flipH="1">
            <a:off x="2840932" y="3741736"/>
            <a:ext cx="639115" cy="30891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 name="Oval 22"/>
          <p:cNvSpPr/>
          <p:nvPr/>
        </p:nvSpPr>
        <p:spPr bwMode="auto">
          <a:xfrm>
            <a:off x="5463271" y="3206763"/>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24" name="Line 14"/>
          <p:cNvSpPr>
            <a:spLocks noChangeShapeType="1"/>
          </p:cNvSpPr>
          <p:nvPr/>
        </p:nvSpPr>
        <p:spPr bwMode="auto">
          <a:xfrm>
            <a:off x="5997478" y="3746997"/>
            <a:ext cx="370646" cy="315413"/>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 name="Oval 24"/>
          <p:cNvSpPr/>
          <p:nvPr/>
        </p:nvSpPr>
        <p:spPr bwMode="auto">
          <a:xfrm>
            <a:off x="7196765" y="3209488"/>
            <a:ext cx="1068414" cy="519111"/>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strike="noStrike" cap="none" normalizeH="0" baseline="-25000" dirty="0" smtClean="0">
              <a:ln>
                <a:noFill/>
              </a:ln>
              <a:solidFill>
                <a:schemeClr val="tx1"/>
              </a:solidFill>
              <a:effectLst/>
            </a:endParaRPr>
          </a:p>
        </p:txBody>
      </p:sp>
      <p:sp>
        <p:nvSpPr>
          <p:cNvPr id="26" name="Rectangle 25"/>
          <p:cNvSpPr/>
          <p:nvPr/>
        </p:nvSpPr>
        <p:spPr>
          <a:xfrm>
            <a:off x="6652890" y="3190508"/>
            <a:ext cx="492443" cy="461665"/>
          </a:xfrm>
          <a:prstGeom prst="rect">
            <a:avLst/>
          </a:prstGeom>
        </p:spPr>
        <p:txBody>
          <a:bodyPr wrap="none">
            <a:spAutoFit/>
          </a:bodyPr>
          <a:lstStyle/>
          <a:p>
            <a:r>
              <a:rPr lang="mr-IN" dirty="0" smtClean="0"/>
              <a:t>…</a:t>
            </a:r>
            <a:endParaRPr lang="en-US" dirty="0"/>
          </a:p>
        </p:txBody>
      </p:sp>
      <p:sp>
        <p:nvSpPr>
          <p:cNvPr id="27" name="Line 16"/>
          <p:cNvSpPr>
            <a:spLocks noChangeShapeType="1"/>
          </p:cNvSpPr>
          <p:nvPr/>
        </p:nvSpPr>
        <p:spPr bwMode="auto">
          <a:xfrm flipH="1">
            <a:off x="6368124" y="3741445"/>
            <a:ext cx="1432194" cy="326337"/>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Line 15"/>
          <p:cNvSpPr>
            <a:spLocks noChangeShapeType="1"/>
          </p:cNvSpPr>
          <p:nvPr/>
        </p:nvSpPr>
        <p:spPr bwMode="auto">
          <a:xfrm>
            <a:off x="4638674" y="1912936"/>
            <a:ext cx="0" cy="495289"/>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 name="Line 36"/>
          <p:cNvSpPr>
            <a:spLocks noChangeShapeType="1"/>
          </p:cNvSpPr>
          <p:nvPr/>
        </p:nvSpPr>
        <p:spPr bwMode="auto">
          <a:xfrm flipH="1" flipV="1">
            <a:off x="4638674" y="2800351"/>
            <a:ext cx="0" cy="206376"/>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 name="Rectangle 29"/>
          <p:cNvSpPr>
            <a:spLocks noChangeArrowheads="1"/>
          </p:cNvSpPr>
          <p:nvPr/>
        </p:nvSpPr>
        <p:spPr bwMode="auto">
          <a:xfrm>
            <a:off x="3824160" y="5638800"/>
            <a:ext cx="1752599" cy="438151"/>
          </a:xfrm>
          <a:prstGeom prst="rect">
            <a:avLst/>
          </a:prstGeom>
          <a:noFill/>
          <a:ln w="9525">
            <a:solidFill>
              <a:schemeClr val="tx1"/>
            </a:solidFill>
            <a:miter lim="800000"/>
            <a:headEnd/>
            <a:tailEnd/>
          </a:ln>
        </p:spPr>
        <p:txBody>
          <a:bodyPr wrap="none" anchor="ctr"/>
          <a:lstStyle>
            <a:lvl1pPr eaLnBrk="0" hangingPunct="0">
              <a:defRPr>
                <a:solidFill>
                  <a:schemeClr val="tx1"/>
                </a:solidFill>
                <a:latin typeface="Tahoma" charset="0"/>
                <a:ea typeface="Arial" charset="0"/>
                <a:cs typeface="Arial" charset="0"/>
              </a:defRPr>
            </a:lvl1pPr>
            <a:lvl2pPr marL="742950" indent="-285750" eaLnBrk="0" hangingPunct="0">
              <a:defRPr>
                <a:solidFill>
                  <a:schemeClr val="tx1"/>
                </a:solidFill>
                <a:latin typeface="Tahoma" charset="0"/>
                <a:ea typeface="Arial" charset="0"/>
                <a:cs typeface="Arial" charset="0"/>
              </a:defRPr>
            </a:lvl2pPr>
            <a:lvl3pPr marL="1143000" indent="-228600" eaLnBrk="0" hangingPunct="0">
              <a:defRPr>
                <a:solidFill>
                  <a:schemeClr val="tx1"/>
                </a:solidFill>
                <a:latin typeface="Tahoma" charset="0"/>
                <a:ea typeface="Arial" charset="0"/>
                <a:cs typeface="Arial" charset="0"/>
              </a:defRPr>
            </a:lvl3pPr>
            <a:lvl4pPr marL="1600200" indent="-228600" eaLnBrk="0" hangingPunct="0">
              <a:defRPr>
                <a:solidFill>
                  <a:schemeClr val="tx1"/>
                </a:solidFill>
                <a:latin typeface="Tahoma" charset="0"/>
                <a:ea typeface="Arial" charset="0"/>
                <a:cs typeface="Arial" charset="0"/>
              </a:defRPr>
            </a:lvl4pPr>
            <a:lvl5pPr marL="2057400" indent="-228600" eaLnBrk="0" hangingPunct="0">
              <a:defRPr>
                <a:solidFill>
                  <a:schemeClr val="tx1"/>
                </a:solidFill>
                <a:latin typeface="Tahoma" charset="0"/>
                <a:ea typeface="Arial" charset="0"/>
                <a:cs typeface="Arial" charset="0"/>
              </a:defRPr>
            </a:lvl5pPr>
            <a:lvl6pPr marL="2514600" indent="-228600" eaLnBrk="0" fontAlgn="base" hangingPunct="0">
              <a:spcBef>
                <a:spcPct val="0"/>
              </a:spcBef>
              <a:spcAft>
                <a:spcPct val="0"/>
              </a:spcAft>
              <a:defRPr>
                <a:solidFill>
                  <a:schemeClr val="tx1"/>
                </a:solidFill>
                <a:latin typeface="Tahoma" charset="0"/>
                <a:ea typeface="Arial" charset="0"/>
                <a:cs typeface="Arial" charset="0"/>
              </a:defRPr>
            </a:lvl6pPr>
            <a:lvl7pPr marL="2971800" indent="-228600" eaLnBrk="0" fontAlgn="base" hangingPunct="0">
              <a:spcBef>
                <a:spcPct val="0"/>
              </a:spcBef>
              <a:spcAft>
                <a:spcPct val="0"/>
              </a:spcAft>
              <a:defRPr>
                <a:solidFill>
                  <a:schemeClr val="tx1"/>
                </a:solidFill>
                <a:latin typeface="Tahoma" charset="0"/>
                <a:ea typeface="Arial" charset="0"/>
                <a:cs typeface="Arial" charset="0"/>
              </a:defRPr>
            </a:lvl7pPr>
            <a:lvl8pPr marL="3429000" indent="-228600" eaLnBrk="0" fontAlgn="base" hangingPunct="0">
              <a:spcBef>
                <a:spcPct val="0"/>
              </a:spcBef>
              <a:spcAft>
                <a:spcPct val="0"/>
              </a:spcAft>
              <a:defRPr>
                <a:solidFill>
                  <a:schemeClr val="tx1"/>
                </a:solidFill>
                <a:latin typeface="Tahoma" charset="0"/>
                <a:ea typeface="Arial" charset="0"/>
                <a:cs typeface="Arial" charset="0"/>
              </a:defRPr>
            </a:lvl8pPr>
            <a:lvl9pPr marL="3886200" indent="-228600" eaLnBrk="0" fontAlgn="base" hangingPunct="0">
              <a:spcBef>
                <a:spcPct val="0"/>
              </a:spcBef>
              <a:spcAft>
                <a:spcPct val="0"/>
              </a:spcAft>
              <a:defRPr>
                <a:solidFill>
                  <a:schemeClr val="tx1"/>
                </a:solidFill>
                <a:latin typeface="Tahoma" charset="0"/>
                <a:ea typeface="Arial" charset="0"/>
                <a:cs typeface="Arial" charset="0"/>
              </a:defRPr>
            </a:lvl9pPr>
          </a:lstStyle>
          <a:p>
            <a:pPr algn="ctr" eaLnBrk="1" hangingPunct="1"/>
            <a:r>
              <a:rPr lang="en-US" altLang="en-US" dirty="0" smtClean="0"/>
              <a:t>TA</a:t>
            </a:r>
            <a:endParaRPr lang="en-US" altLang="en-US" dirty="0"/>
          </a:p>
        </p:txBody>
      </p:sp>
      <p:sp>
        <p:nvSpPr>
          <p:cNvPr id="31" name="Line 29"/>
          <p:cNvSpPr>
            <a:spLocks noChangeShapeType="1"/>
          </p:cNvSpPr>
          <p:nvPr/>
        </p:nvSpPr>
        <p:spPr bwMode="auto">
          <a:xfrm flipH="1" flipV="1">
            <a:off x="3733753" y="4484061"/>
            <a:ext cx="904920" cy="1173422"/>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Line 30"/>
          <p:cNvSpPr>
            <a:spLocks noChangeShapeType="1"/>
          </p:cNvSpPr>
          <p:nvPr/>
        </p:nvSpPr>
        <p:spPr bwMode="auto">
          <a:xfrm flipH="1">
            <a:off x="4654119" y="4492881"/>
            <a:ext cx="938547" cy="1164601"/>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Freeform 37"/>
          <p:cNvSpPr>
            <a:spLocks/>
          </p:cNvSpPr>
          <p:nvPr/>
        </p:nvSpPr>
        <p:spPr bwMode="auto">
          <a:xfrm rot="19243647">
            <a:off x="3535626" y="4595057"/>
            <a:ext cx="1066800" cy="611188"/>
          </a:xfrm>
          <a:custGeom>
            <a:avLst/>
            <a:gdLst>
              <a:gd name="T0" fmla="*/ 226 w 455"/>
              <a:gd name="T1" fmla="*/ 0 h 305"/>
              <a:gd name="T2" fmla="*/ 454 w 455"/>
              <a:gd name="T3" fmla="*/ 304 h 305"/>
              <a:gd name="T4" fmla="*/ 0 w 455"/>
              <a:gd name="T5" fmla="*/ 304 h 305"/>
              <a:gd name="T6" fmla="*/ 226 w 455"/>
              <a:gd name="T7" fmla="*/ 0 h 305"/>
            </a:gdLst>
            <a:ahLst/>
            <a:cxnLst>
              <a:cxn ang="0">
                <a:pos x="T0" y="T1"/>
              </a:cxn>
              <a:cxn ang="0">
                <a:pos x="T2" y="T3"/>
              </a:cxn>
              <a:cxn ang="0">
                <a:pos x="T4" y="T5"/>
              </a:cxn>
              <a:cxn ang="0">
                <a:pos x="T6" y="T7"/>
              </a:cxn>
            </a:cxnLst>
            <a:rect l="0" t="0" r="r" b="b"/>
            <a:pathLst>
              <a:path w="455" h="305">
                <a:moveTo>
                  <a:pt x="226" y="0"/>
                </a:moveTo>
                <a:lnTo>
                  <a:pt x="454" y="304"/>
                </a:lnTo>
                <a:lnTo>
                  <a:pt x="0" y="304"/>
                </a:lnTo>
                <a:lnTo>
                  <a:pt x="226" y="0"/>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4" name="Rectangle 39"/>
          <p:cNvSpPr>
            <a:spLocks noChangeArrowheads="1"/>
          </p:cNvSpPr>
          <p:nvPr/>
        </p:nvSpPr>
        <p:spPr bwMode="auto">
          <a:xfrm rot="19243647">
            <a:off x="3760795" y="4801434"/>
            <a:ext cx="6957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s-ES_tradnl" altLang="en-US" b="1" dirty="0">
                <a:solidFill>
                  <a:srgbClr val="790033"/>
                </a:solidFill>
                <a:latin typeface="Arial" charset="0"/>
              </a:rPr>
              <a:t>ISA</a:t>
            </a:r>
          </a:p>
        </p:txBody>
      </p:sp>
      <p:sp>
        <p:nvSpPr>
          <p:cNvPr id="35" name="Freeform 37"/>
          <p:cNvSpPr>
            <a:spLocks/>
          </p:cNvSpPr>
          <p:nvPr/>
        </p:nvSpPr>
        <p:spPr bwMode="auto">
          <a:xfrm rot="2456810">
            <a:off x="4717961" y="4600417"/>
            <a:ext cx="1066800" cy="611188"/>
          </a:xfrm>
          <a:custGeom>
            <a:avLst/>
            <a:gdLst>
              <a:gd name="T0" fmla="*/ 226 w 455"/>
              <a:gd name="T1" fmla="*/ 0 h 305"/>
              <a:gd name="T2" fmla="*/ 454 w 455"/>
              <a:gd name="T3" fmla="*/ 304 h 305"/>
              <a:gd name="T4" fmla="*/ 0 w 455"/>
              <a:gd name="T5" fmla="*/ 304 h 305"/>
              <a:gd name="T6" fmla="*/ 226 w 455"/>
              <a:gd name="T7" fmla="*/ 0 h 305"/>
            </a:gdLst>
            <a:ahLst/>
            <a:cxnLst>
              <a:cxn ang="0">
                <a:pos x="T0" y="T1"/>
              </a:cxn>
              <a:cxn ang="0">
                <a:pos x="T2" y="T3"/>
              </a:cxn>
              <a:cxn ang="0">
                <a:pos x="T4" y="T5"/>
              </a:cxn>
              <a:cxn ang="0">
                <a:pos x="T6" y="T7"/>
              </a:cxn>
            </a:cxnLst>
            <a:rect l="0" t="0" r="r" b="b"/>
            <a:pathLst>
              <a:path w="455" h="305">
                <a:moveTo>
                  <a:pt x="226" y="0"/>
                </a:moveTo>
                <a:lnTo>
                  <a:pt x="454" y="304"/>
                </a:lnTo>
                <a:lnTo>
                  <a:pt x="0" y="304"/>
                </a:lnTo>
                <a:lnTo>
                  <a:pt x="226" y="0"/>
                </a:lnTo>
              </a:path>
            </a:pathLst>
          </a:custGeom>
          <a:noFill/>
          <a:ln w="254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6" name="Rectangle 39"/>
          <p:cNvSpPr>
            <a:spLocks noChangeArrowheads="1"/>
          </p:cNvSpPr>
          <p:nvPr/>
        </p:nvSpPr>
        <p:spPr bwMode="auto">
          <a:xfrm rot="2456810">
            <a:off x="4943130" y="4806794"/>
            <a:ext cx="6957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s-ES_tradnl" altLang="en-US" b="1" dirty="0">
                <a:solidFill>
                  <a:srgbClr val="790033"/>
                </a:solidFill>
                <a:latin typeface="Arial" charset="0"/>
              </a:rPr>
              <a:t>ISA</a:t>
            </a:r>
          </a:p>
        </p:txBody>
      </p:sp>
      <p:sp>
        <p:nvSpPr>
          <p:cNvPr id="2" name="Rectangle 1"/>
          <p:cNvSpPr/>
          <p:nvPr/>
        </p:nvSpPr>
        <p:spPr>
          <a:xfrm>
            <a:off x="228600" y="6108464"/>
            <a:ext cx="8686800" cy="830997"/>
          </a:xfrm>
          <a:prstGeom prst="rect">
            <a:avLst/>
          </a:prstGeom>
        </p:spPr>
        <p:txBody>
          <a:bodyPr wrap="square">
            <a:spAutoFit/>
          </a:bodyPr>
          <a:lstStyle/>
          <a:p>
            <a:r>
              <a:rPr lang="en-US" altLang="en-US" dirty="0" smtClean="0">
                <a:solidFill>
                  <a:srgbClr val="790033"/>
                </a:solidFill>
                <a:ea typeface="MS PGothic" charset="-128"/>
              </a:rPr>
              <a:t>We </a:t>
            </a:r>
            <a:r>
              <a:rPr lang="en-US" altLang="en-US" dirty="0">
                <a:solidFill>
                  <a:srgbClr val="790033"/>
                </a:solidFill>
                <a:ea typeface="MS PGothic" charset="-128"/>
              </a:rPr>
              <a:t>can apply any of the options discussed in Step </a:t>
            </a:r>
            <a:r>
              <a:rPr lang="en-US" altLang="en-US" dirty="0" smtClean="0">
                <a:solidFill>
                  <a:srgbClr val="790033"/>
                </a:solidFill>
                <a:ea typeface="MS PGothic" charset="-128"/>
              </a:rPr>
              <a:t>8, </a:t>
            </a:r>
            <a:r>
              <a:rPr lang="en-US" altLang="en-US" dirty="0">
                <a:solidFill>
                  <a:srgbClr val="790033"/>
                </a:solidFill>
                <a:ea typeface="MS PGothic" charset="-128"/>
              </a:rPr>
              <a:t>subject to the restriction discussed in Step 8</a:t>
            </a:r>
            <a:r>
              <a:rPr lang="en-US" altLang="en-US" dirty="0" smtClean="0">
                <a:solidFill>
                  <a:srgbClr val="790033"/>
                </a:solidFill>
                <a:ea typeface="MS PGothic" charset="-128"/>
              </a:rPr>
              <a:t> </a:t>
            </a:r>
            <a:endParaRPr lang="en-US" dirty="0"/>
          </a:p>
        </p:txBody>
      </p:sp>
      <p:sp>
        <p:nvSpPr>
          <p:cNvPr id="4" name="Rectangle 3"/>
          <p:cNvSpPr/>
          <p:nvPr/>
        </p:nvSpPr>
        <p:spPr>
          <a:xfrm>
            <a:off x="86101" y="2785261"/>
            <a:ext cx="8818186" cy="461665"/>
          </a:xfrm>
          <a:prstGeom prst="rect">
            <a:avLst/>
          </a:prstGeom>
        </p:spPr>
        <p:txBody>
          <a:bodyPr wrap="square">
            <a:spAutoFit/>
          </a:bodyPr>
          <a:lstStyle/>
          <a:p>
            <a:r>
              <a:rPr lang="en-US" altLang="en-US">
                <a:solidFill>
                  <a:srgbClr val="790033"/>
                </a:solidFill>
                <a:ea typeface="MS PGothic" charset="-128"/>
              </a:rPr>
              <a:t>These classes must all have the same key attribute</a:t>
            </a:r>
            <a:endParaRPr lang="en-US"/>
          </a:p>
        </p:txBody>
      </p:sp>
    </p:spTree>
    <p:extLst>
      <p:ext uri="{BB962C8B-B14F-4D97-AF65-F5344CB8AC3E}">
        <p14:creationId xmlns:p14="http://schemas.microsoft.com/office/powerpoint/2010/main" val="9700429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p:bldP spid="15" grpId="0" animBg="1"/>
      <p:bldP spid="16" grpId="0" animBg="1"/>
      <p:bldP spid="18" grpId="0" animBg="1"/>
      <p:bldP spid="19" grpId="0" animBg="1"/>
      <p:bldP spid="20" grpId="0" animBg="1"/>
      <p:bldP spid="21" grpId="0"/>
      <p:bldP spid="22" grpId="0" animBg="1"/>
      <p:bldP spid="23" grpId="0" animBg="1"/>
      <p:bldP spid="24" grpId="0" animBg="1"/>
      <p:bldP spid="25" grpId="0" animBg="1"/>
      <p:bldP spid="26" grpId="0"/>
      <p:bldP spid="27" grpId="0" animBg="1"/>
      <p:bldP spid="28" grpId="0" animBg="1"/>
      <p:bldP spid="29" grpId="0" animBg="1"/>
      <p:bldP spid="30" grpId="0" animBg="1"/>
      <p:bldP spid="31" grpId="0" animBg="1"/>
      <p:bldP spid="32" grpId="0" animBg="1"/>
      <p:bldP spid="33" grpId="0" animBg="1"/>
      <p:bldP spid="34" grpId="0"/>
      <p:bldP spid="35" grpId="0" animBg="1"/>
      <p:bldP spid="36"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smtClean="0">
                <a:ea typeface="MS PGothic" charset="-128"/>
              </a:rPr>
              <a:t>Mapping Goals</a:t>
            </a:r>
            <a:endParaRPr lang="en-US" altLang="en-US" dirty="0">
              <a:ea typeface="MS PGothic" charset="-128"/>
            </a:endParaRPr>
          </a:p>
        </p:txBody>
      </p:sp>
      <p:sp>
        <p:nvSpPr>
          <p:cNvPr id="3" name="Content Placeholder 2"/>
          <p:cNvSpPr>
            <a:spLocks noGrp="1"/>
          </p:cNvSpPr>
          <p:nvPr>
            <p:ph idx="1"/>
          </p:nvPr>
        </p:nvSpPr>
        <p:spPr/>
        <p:txBody>
          <a:bodyPr/>
          <a:lstStyle/>
          <a:p>
            <a:pPr>
              <a:buFont typeface="Wingdings" panose="05000000000000000000" pitchFamily="2" charset="2"/>
              <a:buChar char="n"/>
              <a:defRPr/>
            </a:pPr>
            <a:r>
              <a:rPr lang="en-US" dirty="0" smtClean="0"/>
              <a:t>Preserve all information (that includes all attributes)</a:t>
            </a:r>
          </a:p>
          <a:p>
            <a:pPr>
              <a:buFont typeface="Wingdings" panose="05000000000000000000" pitchFamily="2" charset="2"/>
              <a:buChar char="n"/>
              <a:defRPr/>
            </a:pPr>
            <a:r>
              <a:rPr lang="en-US" dirty="0" smtClean="0"/>
              <a:t>Maintain the constraints to the extent possible (Relational Model cannot preserve all </a:t>
            </a:r>
            <a:r>
              <a:rPr lang="en-US" dirty="0" err="1" smtClean="0"/>
              <a:t>contstraints</a:t>
            </a:r>
            <a:r>
              <a:rPr lang="en-US" dirty="0" smtClean="0"/>
              <a:t>- e.g., </a:t>
            </a:r>
            <a:r>
              <a:rPr lang="en-US" dirty="0" smtClean="0">
                <a:solidFill>
                  <a:srgbClr val="790033"/>
                </a:solidFill>
              </a:rPr>
              <a:t>max cardinality ratio such as </a:t>
            </a:r>
            <a:r>
              <a:rPr lang="en-US" dirty="0">
                <a:solidFill>
                  <a:srgbClr val="790033"/>
                </a:solidFill>
              </a:rPr>
              <a:t>(</a:t>
            </a:r>
            <a:r>
              <a:rPr lang="en-US" dirty="0" smtClean="0">
                <a:solidFill>
                  <a:srgbClr val="790033"/>
                </a:solidFill>
              </a:rPr>
              <a:t>1:</a:t>
            </a:r>
            <a:r>
              <a:rPr lang="en-US" altLang="zh-CN" dirty="0" smtClean="0">
                <a:solidFill>
                  <a:srgbClr val="790033"/>
                </a:solidFill>
              </a:rPr>
              <a:t>5)</a:t>
            </a:r>
            <a:r>
              <a:rPr lang="en-US" dirty="0" smtClean="0"/>
              <a:t> in ER; exhaustive classification into </a:t>
            </a:r>
            <a:r>
              <a:rPr lang="en-US" dirty="0" err="1" smtClean="0"/>
              <a:t>subSets</a:t>
            </a:r>
            <a:r>
              <a:rPr lang="en-US" dirty="0" smtClean="0"/>
              <a:t>, e.g., </a:t>
            </a:r>
            <a:r>
              <a:rPr lang="en-US" dirty="0" smtClean="0">
                <a:solidFill>
                  <a:srgbClr val="790033"/>
                </a:solidFill>
              </a:rPr>
              <a:t>STUDENTS are specialized into Domestic and Foreign</a:t>
            </a:r>
            <a:r>
              <a:rPr lang="en-US" dirty="0" smtClean="0"/>
              <a:t>)</a:t>
            </a:r>
          </a:p>
          <a:p>
            <a:pPr>
              <a:buFont typeface="Wingdings" panose="05000000000000000000" pitchFamily="2" charset="2"/>
              <a:buChar char="n"/>
              <a:defRPr/>
            </a:pPr>
            <a:r>
              <a:rPr lang="en-US" dirty="0" smtClean="0"/>
              <a:t>Minimize null values</a:t>
            </a:r>
          </a:p>
          <a:p>
            <a:pPr>
              <a:buFont typeface="Wingdings" panose="05000000000000000000" pitchFamily="2" charset="2"/>
              <a:buChar char="n"/>
              <a:defRPr/>
            </a:pPr>
            <a:endParaRPr lang="en-US" dirty="0" smtClean="0"/>
          </a:p>
        </p:txBody>
      </p:sp>
      <p:sp>
        <p:nvSpPr>
          <p:cNvPr id="4" name="Slide Number Placeholder 3"/>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4</a:t>
            </a:fld>
            <a:endParaRPr lang="en-CA" altLang="zh-CN" sz="2000" b="0" dirty="0"/>
          </a:p>
        </p:txBody>
      </p:sp>
    </p:spTree>
    <p:extLst>
      <p:ext uri="{BB962C8B-B14F-4D97-AF65-F5344CB8AC3E}">
        <p14:creationId xmlns:p14="http://schemas.microsoft.com/office/powerpoint/2010/main" val="7736953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0" y="0"/>
            <a:ext cx="9144000" cy="838200"/>
          </a:xfrm>
        </p:spPr>
        <p:txBody>
          <a:bodyPr anchor="ctr"/>
          <a:lstStyle/>
          <a:p>
            <a:pPr eaLnBrk="1" hangingPunct="1"/>
            <a:r>
              <a:rPr lang="en-US" altLang="en-US" sz="4000" dirty="0" smtClean="0">
                <a:ea typeface="MS PGothic" charset="-128"/>
              </a:rPr>
              <a:t>Multiple inheritance in EER</a:t>
            </a:r>
            <a:endParaRPr lang="en-US" altLang="en-US" sz="4000" dirty="0">
              <a:ea typeface="MS PGothic" charset="-128"/>
            </a:endParaRPr>
          </a:p>
        </p:txBody>
      </p:sp>
      <p:pic>
        <p:nvPicPr>
          <p:cNvPr id="62468"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67410" y="990599"/>
            <a:ext cx="5019190" cy="5778225"/>
          </a:xfrm>
        </p:spPr>
      </p:pic>
      <p:sp>
        <p:nvSpPr>
          <p:cNvPr id="3" name="Slide Number Placeholder 2"/>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40</a:t>
            </a:fld>
            <a:endParaRPr lang="en-CA" altLang="zh-CN" sz="2000" b="0" dirty="0"/>
          </a:p>
        </p:txBody>
      </p:sp>
      <p:pic>
        <p:nvPicPr>
          <p:cNvPr id="6" name="Picture 2" descr="fig09_06.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993" y="1447799"/>
            <a:ext cx="8983807"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
        <p:nvSpPr>
          <p:cNvPr id="7" name="Rounded Rectangle 6"/>
          <p:cNvSpPr/>
          <p:nvPr/>
        </p:nvSpPr>
        <p:spPr bwMode="auto">
          <a:xfrm>
            <a:off x="2157945" y="4894803"/>
            <a:ext cx="1191508" cy="304800"/>
          </a:xfrm>
          <a:prstGeom prst="round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8" name="Rounded Rectangle 7"/>
          <p:cNvSpPr/>
          <p:nvPr/>
        </p:nvSpPr>
        <p:spPr bwMode="auto">
          <a:xfrm>
            <a:off x="3354896" y="4894803"/>
            <a:ext cx="1447800" cy="304800"/>
          </a:xfrm>
          <a:prstGeom prst="round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 name="Rounded Rectangle 8"/>
          <p:cNvSpPr/>
          <p:nvPr/>
        </p:nvSpPr>
        <p:spPr bwMode="auto">
          <a:xfrm>
            <a:off x="7171641" y="4906526"/>
            <a:ext cx="1811118" cy="293077"/>
          </a:xfrm>
          <a:prstGeom prst="round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 name="Rectangle 1"/>
          <p:cNvSpPr/>
          <p:nvPr/>
        </p:nvSpPr>
        <p:spPr>
          <a:xfrm>
            <a:off x="175202" y="5181600"/>
            <a:ext cx="579005" cy="461665"/>
          </a:xfrm>
          <a:prstGeom prst="rect">
            <a:avLst/>
          </a:prstGeom>
        </p:spPr>
        <p:txBody>
          <a:bodyPr wrap="none">
            <a:spAutoFit/>
          </a:bodyPr>
          <a:lstStyle/>
          <a:p>
            <a:r>
              <a:rPr lang="en-US" altLang="en-US" b="1" dirty="0">
                <a:solidFill>
                  <a:srgbClr val="790033"/>
                </a:solidFill>
                <a:ea typeface="MS PGothic" charset="-128"/>
              </a:rPr>
              <a:t>8C</a:t>
            </a:r>
            <a:endParaRPr lang="en-US" dirty="0">
              <a:solidFill>
                <a:srgbClr val="790033"/>
              </a:solidFill>
            </a:endParaRPr>
          </a:p>
        </p:txBody>
      </p:sp>
      <p:sp>
        <p:nvSpPr>
          <p:cNvPr id="10" name="Rectangle 9"/>
          <p:cNvSpPr/>
          <p:nvPr/>
        </p:nvSpPr>
        <p:spPr>
          <a:xfrm>
            <a:off x="163479" y="3121967"/>
            <a:ext cx="579005" cy="461665"/>
          </a:xfrm>
          <a:prstGeom prst="rect">
            <a:avLst/>
          </a:prstGeom>
        </p:spPr>
        <p:txBody>
          <a:bodyPr wrap="none">
            <a:spAutoFit/>
          </a:bodyPr>
          <a:lstStyle/>
          <a:p>
            <a:r>
              <a:rPr lang="en-US" altLang="en-US" b="1" dirty="0" smtClean="0">
                <a:solidFill>
                  <a:srgbClr val="790033"/>
                </a:solidFill>
                <a:ea typeface="MS PGothic" charset="-128"/>
              </a:rPr>
              <a:t>8D</a:t>
            </a:r>
            <a:endParaRPr lang="en-US" dirty="0">
              <a:solidFill>
                <a:srgbClr val="790033"/>
              </a:solidFill>
            </a:endParaRPr>
          </a:p>
        </p:txBody>
      </p:sp>
      <p:sp>
        <p:nvSpPr>
          <p:cNvPr id="11" name="Rounded Rectangle 10"/>
          <p:cNvSpPr/>
          <p:nvPr/>
        </p:nvSpPr>
        <p:spPr bwMode="auto">
          <a:xfrm>
            <a:off x="5863504" y="2817167"/>
            <a:ext cx="838200" cy="304800"/>
          </a:xfrm>
          <a:prstGeom prst="round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 name="Rounded Rectangle 11"/>
          <p:cNvSpPr/>
          <p:nvPr/>
        </p:nvSpPr>
        <p:spPr bwMode="auto">
          <a:xfrm>
            <a:off x="6709497" y="2817167"/>
            <a:ext cx="685800" cy="304800"/>
          </a:xfrm>
          <a:prstGeom prst="round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930017" y="5663764"/>
            <a:ext cx="108583" cy="10858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0107" y="4038600"/>
            <a:ext cx="76200" cy="127000"/>
          </a:xfrm>
          <a:prstGeom prst="rect">
            <a:avLst/>
          </a:prstGeom>
        </p:spPr>
      </p:pic>
    </p:spTree>
    <p:extLst>
      <p:ext uri="{BB962C8B-B14F-4D97-AF65-F5344CB8AC3E}">
        <p14:creationId xmlns:p14="http://schemas.microsoft.com/office/powerpoint/2010/main" val="11760780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 grpId="0"/>
      <p:bldP spid="10" grpId="0"/>
      <p:bldP spid="11" grpId="0" animBg="1"/>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4"/>
          <p:cNvSpPr>
            <a:spLocks noGrp="1" noChangeArrowheads="1"/>
          </p:cNvSpPr>
          <p:nvPr>
            <p:ph type="title"/>
          </p:nvPr>
        </p:nvSpPr>
        <p:spPr/>
        <p:txBody>
          <a:bodyPr/>
          <a:lstStyle/>
          <a:p>
            <a:pPr eaLnBrk="1" hangingPunct="1"/>
            <a:r>
              <a:rPr lang="en-US" altLang="en-US" sz="3200" dirty="0" smtClean="0">
                <a:ea typeface="MS PGothic" charset="-128"/>
              </a:rPr>
              <a:t>Union Set Mapping &amp; Example</a:t>
            </a:r>
            <a:endParaRPr lang="en-US" altLang="en-US" sz="3200" dirty="0">
              <a:ea typeface="MS PGothic" charset="-128"/>
            </a:endParaRPr>
          </a:p>
        </p:txBody>
      </p:sp>
      <p:sp>
        <p:nvSpPr>
          <p:cNvPr id="66564" name="Rectangle 5"/>
          <p:cNvSpPr>
            <a:spLocks noGrp="1" noChangeArrowheads="1"/>
          </p:cNvSpPr>
          <p:nvPr>
            <p:ph type="body" idx="1"/>
          </p:nvPr>
        </p:nvSpPr>
        <p:spPr/>
        <p:txBody>
          <a:bodyPr/>
          <a:lstStyle/>
          <a:p>
            <a:pPr marL="0" indent="0" eaLnBrk="1" hangingPunct="1">
              <a:buNone/>
            </a:pPr>
            <a:r>
              <a:rPr lang="en-US" altLang="en-US" dirty="0">
                <a:ea typeface="MS PGothic" charset="-128"/>
              </a:rPr>
              <a:t>Step 9: Mapping of Union </a:t>
            </a:r>
            <a:r>
              <a:rPr lang="en-US" altLang="en-US" dirty="0" smtClean="0">
                <a:ea typeface="MS PGothic" charset="-128"/>
              </a:rPr>
              <a:t>Sets </a:t>
            </a:r>
            <a:r>
              <a:rPr lang="en-US" altLang="en-US" dirty="0">
                <a:ea typeface="MS PGothic" charset="-128"/>
              </a:rPr>
              <a:t>(Categories</a:t>
            </a:r>
            <a:r>
              <a:rPr lang="en-US" altLang="en-US" dirty="0" smtClean="0">
                <a:ea typeface="MS PGothic" charset="-128"/>
              </a:rPr>
              <a:t>).</a:t>
            </a:r>
          </a:p>
          <a:p>
            <a:pPr marL="457200" lvl="1" indent="0" eaLnBrk="1" hangingPunct="1">
              <a:buNone/>
            </a:pPr>
            <a:endParaRPr lang="en-US" altLang="en-US" dirty="0">
              <a:ea typeface="MS PGothic" charset="-128"/>
            </a:endParaRPr>
          </a:p>
          <a:p>
            <a:pPr marL="457200" lvl="1" indent="0" eaLnBrk="1" hangingPunct="1">
              <a:buNone/>
            </a:pPr>
            <a:endParaRPr lang="en-US" altLang="en-US" dirty="0" smtClean="0">
              <a:ea typeface="MS PGothic" charset="-128"/>
            </a:endParaRPr>
          </a:p>
          <a:p>
            <a:pPr marL="457200" lvl="1" indent="0" eaLnBrk="1" hangingPunct="1">
              <a:buNone/>
            </a:pPr>
            <a:endParaRPr lang="en-US" altLang="en-US" dirty="0">
              <a:ea typeface="MS PGothic" charset="-128"/>
            </a:endParaRPr>
          </a:p>
          <a:p>
            <a:pPr marL="457200" lvl="1" indent="0" eaLnBrk="1" hangingPunct="1">
              <a:buNone/>
            </a:pPr>
            <a:endParaRPr lang="en-US" altLang="en-US" dirty="0" smtClean="0">
              <a:ea typeface="MS PGothic" charset="-128"/>
            </a:endParaRPr>
          </a:p>
          <a:p>
            <a:pPr marL="457200" lvl="1" indent="0" eaLnBrk="1" hangingPunct="1">
              <a:buNone/>
            </a:pPr>
            <a:endParaRPr lang="en-US" altLang="en-US" dirty="0">
              <a:ea typeface="MS PGothic" charset="-128"/>
            </a:endParaRPr>
          </a:p>
          <a:p>
            <a:pPr marL="457200" lvl="1" indent="0" eaLnBrk="1" hangingPunct="1">
              <a:buNone/>
            </a:pPr>
            <a:endParaRPr lang="en-US" altLang="en-US" dirty="0" smtClean="0">
              <a:ea typeface="MS PGothic" charset="-128"/>
            </a:endParaRPr>
          </a:p>
          <a:p>
            <a:pPr marL="457200" lvl="1" indent="0" eaLnBrk="1" hangingPunct="1">
              <a:buNone/>
            </a:pPr>
            <a:endParaRPr lang="en-US" altLang="en-US" dirty="0">
              <a:ea typeface="MS PGothic" charset="-128"/>
            </a:endParaRPr>
          </a:p>
          <a:p>
            <a:pPr marL="457200" lvl="1" indent="0" eaLnBrk="1" hangingPunct="1">
              <a:buNone/>
            </a:pPr>
            <a:endParaRPr lang="en-US" altLang="en-US" dirty="0" smtClean="0">
              <a:ea typeface="MS PGothic" charset="-128"/>
            </a:endParaRPr>
          </a:p>
        </p:txBody>
      </p:sp>
      <p:sp>
        <p:nvSpPr>
          <p:cNvPr id="3" name="Slide Number Placeholder 2"/>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41</a:t>
            </a:fld>
            <a:endParaRPr lang="en-CA" altLang="zh-CN" sz="2000" b="0" dirty="0"/>
          </a:p>
        </p:txBody>
      </p:sp>
      <p:pic>
        <p:nvPicPr>
          <p:cNvPr id="2" name="Picture 1"/>
          <p:cNvPicPr>
            <a:picLocks noChangeAspect="1"/>
          </p:cNvPicPr>
          <p:nvPr/>
        </p:nvPicPr>
        <p:blipFill>
          <a:blip r:embed="rId3"/>
          <a:stretch>
            <a:fillRect/>
          </a:stretch>
        </p:blipFill>
        <p:spPr>
          <a:xfrm>
            <a:off x="1905000" y="1590304"/>
            <a:ext cx="5181600" cy="3667496"/>
          </a:xfrm>
          <a:prstGeom prst="rect">
            <a:avLst/>
          </a:prstGeom>
        </p:spPr>
      </p:pic>
      <p:sp>
        <p:nvSpPr>
          <p:cNvPr id="6" name="Rectangle 7"/>
          <p:cNvSpPr txBox="1">
            <a:spLocks noChangeArrowheads="1"/>
          </p:cNvSpPr>
          <p:nvPr/>
        </p:nvSpPr>
        <p:spPr bwMode="auto">
          <a:xfrm>
            <a:off x="244724" y="5479032"/>
            <a:ext cx="8784976" cy="1226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charset="2"/>
              <a:buChar char="n"/>
              <a:defRPr sz="27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charset="2"/>
              <a:buChar char="n"/>
              <a:defRPr sz="26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charset="2"/>
              <a:buChar char="n"/>
              <a:defRPr sz="22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charset="2"/>
              <a:buChar char="n"/>
              <a:defRPr sz="24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eaLnBrk="1" hangingPunct="1">
              <a:lnSpc>
                <a:spcPct val="90000"/>
              </a:lnSpc>
            </a:pPr>
            <a:r>
              <a:rPr lang="en-US" altLang="en-US" sz="2400" kern="0" dirty="0" smtClean="0">
                <a:solidFill>
                  <a:srgbClr val="790033"/>
                </a:solidFill>
              </a:rPr>
              <a:t>OWNER</a:t>
            </a:r>
            <a:r>
              <a:rPr lang="en-US" altLang="en-US" sz="2400" kern="0" dirty="0" smtClean="0"/>
              <a:t> class is a subclass of </a:t>
            </a:r>
            <a:r>
              <a:rPr lang="en-US" altLang="en-US" sz="2400" kern="0" dirty="0" smtClean="0">
                <a:solidFill>
                  <a:srgbClr val="790033"/>
                </a:solidFill>
              </a:rPr>
              <a:t>PERSON</a:t>
            </a:r>
            <a:r>
              <a:rPr lang="en-US" altLang="en-US" sz="2400" kern="0" dirty="0" smtClean="0"/>
              <a:t>, </a:t>
            </a:r>
            <a:r>
              <a:rPr lang="en-US" altLang="en-US" sz="2400" kern="0" dirty="0" smtClean="0">
                <a:solidFill>
                  <a:srgbClr val="790033"/>
                </a:solidFill>
              </a:rPr>
              <a:t>BANK</a:t>
            </a:r>
            <a:r>
              <a:rPr lang="en-US" altLang="en-US" sz="2400" kern="0" dirty="0" smtClean="0"/>
              <a:t>, and </a:t>
            </a:r>
            <a:r>
              <a:rPr lang="en-US" altLang="en-US" sz="2400" kern="0" dirty="0" smtClean="0">
                <a:solidFill>
                  <a:srgbClr val="790033"/>
                </a:solidFill>
              </a:rPr>
              <a:t>COMPANY</a:t>
            </a:r>
          </a:p>
          <a:p>
            <a:pPr eaLnBrk="1" hangingPunct="1">
              <a:lnSpc>
                <a:spcPct val="90000"/>
              </a:lnSpc>
            </a:pPr>
            <a:r>
              <a:rPr lang="en-US" altLang="en-US" sz="2400" kern="0" dirty="0" err="1" smtClean="0">
                <a:solidFill>
                  <a:schemeClr val="tx2"/>
                </a:solidFill>
              </a:rPr>
              <a:t>Superclasses</a:t>
            </a:r>
            <a:r>
              <a:rPr lang="en-US" altLang="en-US" sz="2400" kern="0" dirty="0" smtClean="0">
                <a:solidFill>
                  <a:schemeClr val="tx2"/>
                </a:solidFill>
              </a:rPr>
              <a:t> have different keys.</a:t>
            </a:r>
            <a:endParaRPr lang="en-CA" altLang="en-US" sz="2200" kern="0" dirty="0" smtClean="0">
              <a:solidFill>
                <a:schemeClr val="tx2"/>
              </a:solidFill>
            </a:endParaRPr>
          </a:p>
          <a:p>
            <a:pPr lvl="1" eaLnBrk="1" hangingPunct="1">
              <a:lnSpc>
                <a:spcPct val="90000"/>
              </a:lnSpc>
              <a:buFont typeface="Wingdings" charset="2"/>
              <a:buNone/>
            </a:pPr>
            <a:endParaRPr lang="en-CA" altLang="en-US" sz="2200" kern="0" dirty="0" smtClean="0"/>
          </a:p>
          <a:p>
            <a:pPr lvl="1" eaLnBrk="1" hangingPunct="1">
              <a:lnSpc>
                <a:spcPct val="90000"/>
              </a:lnSpc>
              <a:buFont typeface="Wingdings" charset="2"/>
              <a:buNone/>
            </a:pPr>
            <a:endParaRPr lang="en-US" altLang="en-US" sz="2200" kern="0" dirty="0" smtClean="0"/>
          </a:p>
          <a:p>
            <a:pPr eaLnBrk="1" hangingPunct="1">
              <a:lnSpc>
                <a:spcPct val="90000"/>
              </a:lnSpc>
            </a:pPr>
            <a:endParaRPr lang="en-US" altLang="en-US" sz="2400" kern="0" dirty="0"/>
          </a:p>
        </p:txBody>
      </p:sp>
      <p:graphicFrame>
        <p:nvGraphicFramePr>
          <p:cNvPr id="7" name="Table 6"/>
          <p:cNvGraphicFramePr>
            <a:graphicFrameLocks noGrp="1"/>
          </p:cNvGraphicFramePr>
          <p:nvPr>
            <p:extLst>
              <p:ext uri="{D42A27DB-BD31-4B8C-83A1-F6EECF244321}">
                <p14:modId xmlns:p14="http://schemas.microsoft.com/office/powerpoint/2010/main" val="522121646"/>
              </p:ext>
            </p:extLst>
          </p:nvPr>
        </p:nvGraphicFramePr>
        <p:xfrm>
          <a:off x="2362200" y="4572000"/>
          <a:ext cx="1296299" cy="662072"/>
        </p:xfrm>
        <a:graphic>
          <a:graphicData uri="http://schemas.openxmlformats.org/drawingml/2006/table">
            <a:tbl>
              <a:tblPr/>
              <a:tblGrid>
                <a:gridCol w="1296299"/>
              </a:tblGrid>
              <a:tr h="329874">
                <a:tc>
                  <a:txBody>
                    <a:bodyPr/>
                    <a:lstStyle/>
                    <a:p>
                      <a:pPr algn="l" fontAlgn="b"/>
                      <a:r>
                        <a:rPr lang="en-US" sz="2100" b="1" i="0" u="none" strike="noStrike" baseline="0" dirty="0" smtClean="0">
                          <a:solidFill>
                            <a:srgbClr val="000000"/>
                          </a:solidFill>
                          <a:effectLst/>
                          <a:latin typeface="Times New Roman" charset="0"/>
                        </a:rPr>
                        <a:t>  Owner</a:t>
                      </a: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err="1" smtClean="0">
                          <a:solidFill>
                            <a:srgbClr val="000000"/>
                          </a:solidFill>
                          <a:effectLst/>
                          <a:latin typeface="Times New Roman" charset="0"/>
                        </a:rPr>
                        <a:t>OwnerID</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
        <p:nvSpPr>
          <p:cNvPr id="4" name="Rectangle 3"/>
          <p:cNvSpPr/>
          <p:nvPr/>
        </p:nvSpPr>
        <p:spPr>
          <a:xfrm>
            <a:off x="239713" y="4864967"/>
            <a:ext cx="2050561" cy="461665"/>
          </a:xfrm>
          <a:prstGeom prst="rect">
            <a:avLst/>
          </a:prstGeom>
        </p:spPr>
        <p:txBody>
          <a:bodyPr wrap="none">
            <a:spAutoFit/>
          </a:bodyPr>
          <a:lstStyle/>
          <a:p>
            <a:r>
              <a:rPr lang="en-US" altLang="en-US" dirty="0">
                <a:ea typeface="MS PGothic" charset="-128"/>
              </a:rPr>
              <a:t>surrogate key</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400346219"/>
              </p:ext>
            </p:extLst>
          </p:nvPr>
        </p:nvGraphicFramePr>
        <p:xfrm>
          <a:off x="5720938" y="1524000"/>
          <a:ext cx="2050563" cy="662072"/>
        </p:xfrm>
        <a:graphic>
          <a:graphicData uri="http://schemas.openxmlformats.org/drawingml/2006/table">
            <a:tbl>
              <a:tblPr/>
              <a:tblGrid>
                <a:gridCol w="903289"/>
                <a:gridCol w="1147274"/>
              </a:tblGrid>
              <a:tr h="329874">
                <a:tc gridSpan="2">
                  <a:txBody>
                    <a:bodyPr/>
                    <a:lstStyle/>
                    <a:p>
                      <a:pPr algn="l" fontAlgn="b"/>
                      <a:r>
                        <a:rPr lang="en-US" sz="2100" b="1" i="0" u="none" strike="noStrike" baseline="0" dirty="0" smtClean="0">
                          <a:solidFill>
                            <a:srgbClr val="000000"/>
                          </a:solidFill>
                          <a:effectLst/>
                          <a:latin typeface="Times New Roman" charset="0"/>
                        </a:rPr>
                        <a:t> Bank</a:t>
                      </a: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b"/>
                      <a:endParaRPr lang="en-US" sz="2100" b="1" i="0" u="none" strike="noStrike" baseline="0" dirty="0" smtClean="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err="1" smtClean="0">
                          <a:solidFill>
                            <a:srgbClr val="000000"/>
                          </a:solidFill>
                          <a:effectLst/>
                          <a:latin typeface="Times New Roman" charset="0"/>
                        </a:rPr>
                        <a:t>Bname</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err="1" smtClean="0">
                          <a:solidFill>
                            <a:srgbClr val="000000"/>
                          </a:solidFill>
                          <a:effectLst/>
                          <a:latin typeface="Times New Roman" charset="0"/>
                        </a:rPr>
                        <a:t>BAddress</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44737192"/>
              </p:ext>
            </p:extLst>
          </p:nvPr>
        </p:nvGraphicFramePr>
        <p:xfrm>
          <a:off x="5702300" y="3565356"/>
          <a:ext cx="2050563" cy="662072"/>
        </p:xfrm>
        <a:graphic>
          <a:graphicData uri="http://schemas.openxmlformats.org/drawingml/2006/table">
            <a:tbl>
              <a:tblPr/>
              <a:tblGrid>
                <a:gridCol w="903289"/>
                <a:gridCol w="1147274"/>
              </a:tblGrid>
              <a:tr h="329874">
                <a:tc gridSpan="2">
                  <a:txBody>
                    <a:bodyPr/>
                    <a:lstStyle/>
                    <a:p>
                      <a:pPr algn="l" fontAlgn="b"/>
                      <a:r>
                        <a:rPr lang="en-US" sz="2100" b="1" i="0" u="none" strike="noStrike" baseline="0" dirty="0" smtClean="0">
                          <a:solidFill>
                            <a:srgbClr val="000000"/>
                          </a:solidFill>
                          <a:effectLst/>
                          <a:latin typeface="Times New Roman" charset="0"/>
                        </a:rPr>
                        <a:t> Company</a:t>
                      </a: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b"/>
                      <a:endParaRPr lang="en-US" sz="2100" b="1" i="0" u="none" strike="noStrike" baseline="0" dirty="0" smtClean="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err="1" smtClean="0">
                          <a:solidFill>
                            <a:srgbClr val="000000"/>
                          </a:solidFill>
                          <a:effectLst/>
                          <a:latin typeface="Times New Roman" charset="0"/>
                        </a:rPr>
                        <a:t>Cname</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err="1" smtClean="0">
                          <a:solidFill>
                            <a:srgbClr val="000000"/>
                          </a:solidFill>
                          <a:effectLst/>
                          <a:latin typeface="Times New Roman" charset="0"/>
                        </a:rPr>
                        <a:t>CAddress</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15016209"/>
              </p:ext>
            </p:extLst>
          </p:nvPr>
        </p:nvGraphicFramePr>
        <p:xfrm>
          <a:off x="3413405" y="1843296"/>
          <a:ext cx="1296299" cy="331036"/>
        </p:xfrm>
        <a:graphic>
          <a:graphicData uri="http://schemas.openxmlformats.org/drawingml/2006/table">
            <a:tbl>
              <a:tblPr/>
              <a:tblGrid>
                <a:gridCol w="1296299"/>
              </a:tblGrid>
              <a:tr h="329874">
                <a:tc>
                  <a:txBody>
                    <a:bodyPr/>
                    <a:lstStyle/>
                    <a:p>
                      <a:pPr algn="ctr" fontAlgn="b"/>
                      <a:r>
                        <a:rPr lang="en-US" sz="2100" b="0" i="0" u="sng" strike="noStrike" dirty="0" err="1" smtClean="0">
                          <a:solidFill>
                            <a:srgbClr val="000000"/>
                          </a:solidFill>
                          <a:effectLst/>
                          <a:latin typeface="Times New Roman" charset="0"/>
                        </a:rPr>
                        <a:t>OwnerID</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763414226"/>
              </p:ext>
            </p:extLst>
          </p:nvPr>
        </p:nvGraphicFramePr>
        <p:xfrm>
          <a:off x="7786130" y="1856414"/>
          <a:ext cx="1296299" cy="331036"/>
        </p:xfrm>
        <a:graphic>
          <a:graphicData uri="http://schemas.openxmlformats.org/drawingml/2006/table">
            <a:tbl>
              <a:tblPr/>
              <a:tblGrid>
                <a:gridCol w="1296299"/>
              </a:tblGrid>
              <a:tr h="329874">
                <a:tc>
                  <a:txBody>
                    <a:bodyPr/>
                    <a:lstStyle/>
                    <a:p>
                      <a:pPr algn="ctr" fontAlgn="b"/>
                      <a:r>
                        <a:rPr lang="en-US" sz="2100" b="0" i="0" u="sng" strike="noStrike" dirty="0" err="1" smtClean="0">
                          <a:solidFill>
                            <a:srgbClr val="000000"/>
                          </a:solidFill>
                          <a:effectLst/>
                          <a:latin typeface="Times New Roman" charset="0"/>
                        </a:rPr>
                        <a:t>OwnerID</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688481760"/>
              </p:ext>
            </p:extLst>
          </p:nvPr>
        </p:nvGraphicFramePr>
        <p:xfrm>
          <a:off x="7758801" y="3896392"/>
          <a:ext cx="1296299" cy="331036"/>
        </p:xfrm>
        <a:graphic>
          <a:graphicData uri="http://schemas.openxmlformats.org/drawingml/2006/table">
            <a:tbl>
              <a:tblPr/>
              <a:tblGrid>
                <a:gridCol w="1296299"/>
              </a:tblGrid>
              <a:tr h="329874">
                <a:tc>
                  <a:txBody>
                    <a:bodyPr/>
                    <a:lstStyle/>
                    <a:p>
                      <a:pPr algn="ctr" fontAlgn="b"/>
                      <a:r>
                        <a:rPr lang="en-US" sz="2100" b="0" i="0" u="sng" strike="noStrike" dirty="0" err="1" smtClean="0">
                          <a:solidFill>
                            <a:srgbClr val="000000"/>
                          </a:solidFill>
                          <a:effectLst/>
                          <a:latin typeface="Times New Roman" charset="0"/>
                        </a:rPr>
                        <a:t>OwnerID</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
        <p:nvSpPr>
          <p:cNvPr id="15" name="Rounded Rectangle 14"/>
          <p:cNvSpPr/>
          <p:nvPr/>
        </p:nvSpPr>
        <p:spPr bwMode="auto">
          <a:xfrm>
            <a:off x="4725298" y="5003800"/>
            <a:ext cx="761101" cy="246632"/>
          </a:xfrm>
          <a:prstGeom prst="round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5"/>
          <p:cNvSpPr/>
          <p:nvPr/>
        </p:nvSpPr>
        <p:spPr>
          <a:xfrm>
            <a:off x="758946" y="2250532"/>
            <a:ext cx="8305800" cy="1569660"/>
          </a:xfrm>
          <a:prstGeom prst="rect">
            <a:avLst/>
          </a:prstGeom>
          <a:solidFill>
            <a:schemeClr val="bg1"/>
          </a:solidFill>
          <a:ln>
            <a:solidFill>
              <a:schemeClr val="accent1"/>
            </a:solidFill>
          </a:ln>
        </p:spPr>
        <p:txBody>
          <a:bodyPr wrap="square">
            <a:spAutoFit/>
          </a:bodyPr>
          <a:lstStyle/>
          <a:p>
            <a:r>
              <a:rPr lang="en-US" altLang="en-US" dirty="0" smtClean="0">
                <a:solidFill>
                  <a:srgbClr val="790033"/>
                </a:solidFill>
                <a:ea typeface="MS PGothic" charset="-128"/>
              </a:rPr>
              <a:t>Create </a:t>
            </a:r>
            <a:r>
              <a:rPr lang="en-US" altLang="en-US" dirty="0">
                <a:solidFill>
                  <a:srgbClr val="790033"/>
                </a:solidFill>
                <a:ea typeface="MS PGothic" charset="-128"/>
              </a:rPr>
              <a:t>a relation OWNER to correspond to the OWNER category and include any attributes of the category in this relation. The primary key of the OWNER relation is the surrogate key, which we called </a:t>
            </a:r>
            <a:r>
              <a:rPr lang="en-US" altLang="en-US" dirty="0" err="1" smtClean="0">
                <a:solidFill>
                  <a:srgbClr val="790033"/>
                </a:solidFill>
                <a:ea typeface="MS PGothic" charset="-128"/>
              </a:rPr>
              <a:t>OwnerId</a:t>
            </a:r>
            <a:endParaRPr lang="en-US" altLang="en-US" dirty="0" smtClean="0">
              <a:solidFill>
                <a:srgbClr val="790033"/>
              </a:solidFill>
              <a:ea typeface="MS PGothic" charset="-128"/>
            </a:endParaRPr>
          </a:p>
        </p:txBody>
      </p:sp>
      <p:graphicFrame>
        <p:nvGraphicFramePr>
          <p:cNvPr id="17" name="Table 16"/>
          <p:cNvGraphicFramePr>
            <a:graphicFrameLocks noGrp="1"/>
          </p:cNvGraphicFramePr>
          <p:nvPr>
            <p:extLst>
              <p:ext uri="{D42A27DB-BD31-4B8C-83A1-F6EECF244321}">
                <p14:modId xmlns:p14="http://schemas.microsoft.com/office/powerpoint/2010/main" val="2020285611"/>
              </p:ext>
            </p:extLst>
          </p:nvPr>
        </p:nvGraphicFramePr>
        <p:xfrm>
          <a:off x="239711" y="1520680"/>
          <a:ext cx="3189289" cy="662072"/>
        </p:xfrm>
        <a:graphic>
          <a:graphicData uri="http://schemas.openxmlformats.org/drawingml/2006/table">
            <a:tbl>
              <a:tblPr/>
              <a:tblGrid>
                <a:gridCol w="658946"/>
                <a:gridCol w="744219"/>
                <a:gridCol w="744219"/>
                <a:gridCol w="1041905"/>
              </a:tblGrid>
              <a:tr h="329874">
                <a:tc gridSpan="4">
                  <a:txBody>
                    <a:bodyPr/>
                    <a:lstStyle/>
                    <a:p>
                      <a:pPr algn="l" fontAlgn="b"/>
                      <a:r>
                        <a:rPr lang="en-US" sz="2100" b="1" i="0" u="none" strike="noStrike" baseline="0" dirty="0" smtClean="0">
                          <a:solidFill>
                            <a:srgbClr val="000000"/>
                          </a:solidFill>
                          <a:effectLst/>
                          <a:latin typeface="Times New Roman" charset="0"/>
                        </a:rPr>
                        <a:t> Person</a:t>
                      </a: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pPr algn="l" fontAlgn="b"/>
                      <a:endParaRPr lang="en-US" sz="2100" b="1" i="0" u="none" strike="noStrike" baseline="0" dirty="0" smtClean="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b"/>
                      <a:endParaRPr lang="en-US" sz="2100" b="1" i="0" u="none" strike="noStrike" baseline="0" dirty="0" smtClean="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SSN</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err="1" smtClean="0">
                          <a:solidFill>
                            <a:srgbClr val="000000"/>
                          </a:solidFill>
                          <a:effectLst/>
                          <a:latin typeface="Times New Roman" charset="0"/>
                        </a:rPr>
                        <a:t>DLNo</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smtClean="0">
                          <a:solidFill>
                            <a:srgbClr val="000000"/>
                          </a:solidFill>
                          <a:effectLst/>
                          <a:latin typeface="Times New Roman" charset="0"/>
                        </a:rPr>
                        <a:t>Name</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smtClean="0">
                          <a:solidFill>
                            <a:srgbClr val="000000"/>
                          </a:solidFill>
                          <a:effectLst/>
                          <a:latin typeface="Times New Roman" charset="0"/>
                        </a:rPr>
                        <a:t>Address</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
        <p:nvSpPr>
          <p:cNvPr id="5" name="Rectangle 4"/>
          <p:cNvSpPr/>
          <p:nvPr/>
        </p:nvSpPr>
        <p:spPr>
          <a:xfrm>
            <a:off x="804042" y="3846498"/>
            <a:ext cx="4600940" cy="461665"/>
          </a:xfrm>
          <a:prstGeom prst="rect">
            <a:avLst/>
          </a:prstGeom>
          <a:solidFill>
            <a:schemeClr val="bg1"/>
          </a:solidFill>
          <a:ln>
            <a:solidFill>
              <a:schemeClr val="accent1"/>
            </a:solidFill>
          </a:ln>
        </p:spPr>
        <p:txBody>
          <a:bodyPr wrap="none">
            <a:spAutoFit/>
          </a:bodyPr>
          <a:lstStyle/>
          <a:p>
            <a:r>
              <a:rPr lang="en-US" altLang="en-US" dirty="0" smtClean="0">
                <a:solidFill>
                  <a:srgbClr val="790033"/>
                </a:solidFill>
                <a:ea typeface="MS PGothic" charset="-128"/>
              </a:rPr>
              <a:t>Add </a:t>
            </a:r>
            <a:r>
              <a:rPr lang="en-US" altLang="en-US" dirty="0" err="1" smtClean="0">
                <a:solidFill>
                  <a:srgbClr val="790033"/>
                </a:solidFill>
                <a:ea typeface="MS PGothic" charset="-128"/>
              </a:rPr>
              <a:t>OwnerId</a:t>
            </a:r>
            <a:r>
              <a:rPr lang="en-US" altLang="en-US" dirty="0" smtClean="0">
                <a:solidFill>
                  <a:srgbClr val="790033"/>
                </a:solidFill>
                <a:ea typeface="MS PGothic" charset="-128"/>
              </a:rPr>
              <a:t> to all </a:t>
            </a:r>
            <a:r>
              <a:rPr lang="en-US" altLang="en-US" dirty="0" err="1" smtClean="0">
                <a:solidFill>
                  <a:srgbClr val="790033"/>
                </a:solidFill>
                <a:ea typeface="MS PGothic" charset="-128"/>
              </a:rPr>
              <a:t>superclasses</a:t>
            </a:r>
            <a:endParaRPr lang="en-US" altLang="en-US" dirty="0">
              <a:solidFill>
                <a:srgbClr val="790033"/>
              </a:solidFill>
              <a:ea typeface="MS PGothic" charset="-128"/>
            </a:endParaRPr>
          </a:p>
        </p:txBody>
      </p:sp>
    </p:spTree>
    <p:extLst>
      <p:ext uri="{BB962C8B-B14F-4D97-AF65-F5344CB8AC3E}">
        <p14:creationId xmlns:p14="http://schemas.microsoft.com/office/powerpoint/2010/main" val="18792111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 calcmode="lin" valueType="num">
                                      <p:cBhvr additive="base">
                                        <p:cTn id="2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0" y="0"/>
            <a:ext cx="9144000" cy="838200"/>
          </a:xfrm>
        </p:spPr>
        <p:txBody>
          <a:bodyPr anchor="ctr"/>
          <a:lstStyle/>
          <a:p>
            <a:pPr eaLnBrk="1" hangingPunct="1"/>
            <a:r>
              <a:rPr lang="en-US" altLang="en-US" dirty="0">
                <a:ea typeface="MS PGothic" charset="-128"/>
              </a:rPr>
              <a:t>C</a:t>
            </a:r>
            <a:r>
              <a:rPr lang="en-US" altLang="en-US" dirty="0" smtClean="0">
                <a:ea typeface="MS PGothic" charset="-128"/>
              </a:rPr>
              <a:t>ategories (Union Sets) mapping</a:t>
            </a:r>
            <a:endParaRPr lang="en-US" altLang="en-US" sz="5400" dirty="0">
              <a:ea typeface="MS PGothic" charset="-128"/>
            </a:endParaRPr>
          </a:p>
        </p:txBody>
      </p:sp>
      <p:pic>
        <p:nvPicPr>
          <p:cNvPr id="70660" name="Picture 2" descr="fig09_07.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66552" y="1144306"/>
            <a:ext cx="4577448" cy="57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228600" y="1143000"/>
            <a:ext cx="4114800" cy="5661687"/>
          </a:xfrm>
        </p:spPr>
      </p:pic>
      <p:sp>
        <p:nvSpPr>
          <p:cNvPr id="3" name="Slide Number Placeholder 2"/>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42</a:t>
            </a:fld>
            <a:endParaRPr lang="en-CA" altLang="zh-CN" sz="2000" b="0" dirty="0"/>
          </a:p>
        </p:txBody>
      </p:sp>
    </p:spTree>
    <p:extLst>
      <p:ext uri="{BB962C8B-B14F-4D97-AF65-F5344CB8AC3E}">
        <p14:creationId xmlns:p14="http://schemas.microsoft.com/office/powerpoint/2010/main" val="7802203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94" y="1146175"/>
            <a:ext cx="8727537"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Rectangle 3"/>
          <p:cNvSpPr>
            <a:spLocks noGrp="1" noChangeArrowheads="1"/>
          </p:cNvSpPr>
          <p:nvPr>
            <p:ph type="title"/>
          </p:nvPr>
        </p:nvSpPr>
        <p:spPr>
          <a:xfrm>
            <a:off x="0" y="1"/>
            <a:ext cx="9144000" cy="838200"/>
          </a:xfrm>
        </p:spPr>
        <p:txBody>
          <a:bodyPr/>
          <a:lstStyle/>
          <a:p>
            <a:pPr eaLnBrk="1" hangingPunct="1"/>
            <a:r>
              <a:rPr lang="en-US" altLang="en-US" dirty="0">
                <a:ea typeface="MS PGothic" charset="-128"/>
              </a:rPr>
              <a:t>Mapping Exercise-1</a:t>
            </a:r>
          </a:p>
        </p:txBody>
      </p:sp>
      <p:sp>
        <p:nvSpPr>
          <p:cNvPr id="72710" name="Rectangle 5"/>
          <p:cNvSpPr>
            <a:spLocks noChangeArrowheads="1"/>
          </p:cNvSpPr>
          <p:nvPr/>
        </p:nvSpPr>
        <p:spPr bwMode="auto">
          <a:xfrm>
            <a:off x="5791200" y="1684338"/>
            <a:ext cx="2994025"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eaLnBrk="1" hangingPunct="1">
              <a:spcBef>
                <a:spcPct val="0"/>
              </a:spcBef>
              <a:buClrTx/>
              <a:buSzTx/>
              <a:buFontTx/>
              <a:buNone/>
            </a:pPr>
            <a:r>
              <a:rPr lang="en-US" altLang="en-US" sz="1800" b="1">
                <a:solidFill>
                  <a:srgbClr val="800000"/>
                </a:solidFill>
              </a:rPr>
              <a:t>FIGURE 9.8</a:t>
            </a:r>
            <a:br>
              <a:rPr lang="en-US" altLang="en-US" sz="1800" b="1">
                <a:solidFill>
                  <a:srgbClr val="800000"/>
                </a:solidFill>
              </a:rPr>
            </a:br>
            <a:r>
              <a:rPr lang="en-US" altLang="en-US" sz="1800">
                <a:solidFill>
                  <a:srgbClr val="800000"/>
                </a:solidFill>
              </a:rPr>
              <a:t>An ER schema for a SHIP_TRACKING database.</a:t>
            </a:r>
            <a:r>
              <a:rPr lang="en-US" altLang="en-US" sz="1800" b="1">
                <a:solidFill>
                  <a:srgbClr val="800000"/>
                </a:solidFill>
              </a:rPr>
              <a:t/>
            </a:r>
            <a:br>
              <a:rPr lang="en-US" altLang="en-US" sz="1800" b="1">
                <a:solidFill>
                  <a:srgbClr val="800000"/>
                </a:solidFill>
              </a:rPr>
            </a:br>
            <a:endParaRPr lang="en-US" altLang="en-US" sz="1800" b="1">
              <a:solidFill>
                <a:srgbClr val="800000"/>
              </a:solidFill>
            </a:endParaRPr>
          </a:p>
        </p:txBody>
      </p:sp>
      <p:sp>
        <p:nvSpPr>
          <p:cNvPr id="3" name="Slide Number Placeholder 2"/>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43</a:t>
            </a:fld>
            <a:endParaRPr lang="en-CA" altLang="zh-CN" sz="2000" b="0" dirty="0"/>
          </a:p>
        </p:txBody>
      </p:sp>
    </p:spTree>
    <p:extLst>
      <p:ext uri="{BB962C8B-B14F-4D97-AF65-F5344CB8AC3E}">
        <p14:creationId xmlns:p14="http://schemas.microsoft.com/office/powerpoint/2010/main" val="2083456802"/>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0" y="0"/>
            <a:ext cx="9144000" cy="838199"/>
          </a:xfrm>
        </p:spPr>
        <p:txBody>
          <a:bodyPr/>
          <a:lstStyle/>
          <a:p>
            <a:r>
              <a:rPr lang="en-US" altLang="en-US" dirty="0">
                <a:ea typeface="MS PGothic" charset="-128"/>
              </a:rPr>
              <a:t>Mapping Exercise-2</a:t>
            </a:r>
          </a:p>
        </p:txBody>
      </p:sp>
      <p:pic>
        <p:nvPicPr>
          <p:cNvPr id="74756" name="Picture 2" descr="fig09_09.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526" y="1192784"/>
            <a:ext cx="8164926" cy="5463527"/>
          </a:xfrm>
          <a:noFill/>
        </p:spPr>
      </p:pic>
      <p:sp>
        <p:nvSpPr>
          <p:cNvPr id="74758" name="TextBox 6"/>
          <p:cNvSpPr txBox="1">
            <a:spLocks noChangeArrowheads="1"/>
          </p:cNvSpPr>
          <p:nvPr/>
        </p:nvSpPr>
        <p:spPr bwMode="auto">
          <a:xfrm>
            <a:off x="6553200" y="1192784"/>
            <a:ext cx="2438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charset="2"/>
              <a:buChar char="n"/>
              <a:defRPr sz="2800">
                <a:solidFill>
                  <a:schemeClr val="tx2"/>
                </a:solidFill>
                <a:latin typeface="Arial" charset="0"/>
                <a:ea typeface="MS PGothic" charset="-128"/>
              </a:defRPr>
            </a:lvl1pPr>
            <a:lvl2pPr marL="742950" indent="-285750">
              <a:spcBef>
                <a:spcPct val="20000"/>
              </a:spcBef>
              <a:buClr>
                <a:schemeClr val="tx2"/>
              </a:buClr>
              <a:buSzPct val="55000"/>
              <a:buFont typeface="Wingdings" charset="2"/>
              <a:buChar char="n"/>
              <a:defRPr sz="2600">
                <a:solidFill>
                  <a:srgbClr val="800000"/>
                </a:solidFill>
                <a:latin typeface="Arial" charset="0"/>
                <a:ea typeface="MS PGothic" charset="-128"/>
              </a:defRPr>
            </a:lvl2pPr>
            <a:lvl3pPr marL="1143000" indent="-228600">
              <a:spcBef>
                <a:spcPct val="20000"/>
              </a:spcBef>
              <a:buClr>
                <a:srgbClr val="990033"/>
              </a:buClr>
              <a:buSzPct val="50000"/>
              <a:buFont typeface="Wingdings" charset="2"/>
              <a:buChar char="n"/>
              <a:defRPr sz="2400">
                <a:solidFill>
                  <a:schemeClr val="tx2"/>
                </a:solidFill>
                <a:latin typeface="Arial" charset="0"/>
                <a:ea typeface="MS PGothic" charset="-128"/>
              </a:defRPr>
            </a:lvl3pPr>
            <a:lvl4pPr marL="1600200" indent="-228600">
              <a:spcBef>
                <a:spcPct val="20000"/>
              </a:spcBef>
              <a:buClr>
                <a:schemeClr val="tx2"/>
              </a:buClr>
              <a:buSzPct val="55000"/>
              <a:buFont typeface="Wingdings" charset="2"/>
              <a:buChar char="n"/>
              <a:defRPr sz="2000">
                <a:solidFill>
                  <a:srgbClr val="800000"/>
                </a:solidFill>
                <a:latin typeface="Arial" charset="0"/>
                <a:ea typeface="MS PGothic" charset="-128"/>
              </a:defRPr>
            </a:lvl4pPr>
            <a:lvl5pPr marL="2057400" indent="-228600">
              <a:spcBef>
                <a:spcPct val="20000"/>
              </a:spcBef>
              <a:buClr>
                <a:srgbClr val="990033"/>
              </a:buClr>
              <a:buSzPct val="50000"/>
              <a:buFont typeface="Wingdings" charset="2"/>
              <a:buChar char="n"/>
              <a:defRPr sz="2000">
                <a:solidFill>
                  <a:schemeClr val="tx2"/>
                </a:solidFill>
                <a:latin typeface="Arial" charset="0"/>
                <a:ea typeface="MS PGothic" charset="-128"/>
              </a:defRPr>
            </a:lvl5pPr>
            <a:lvl6pPr marL="25146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6pPr>
            <a:lvl7pPr marL="29718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7pPr>
            <a:lvl8pPr marL="34290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8pPr>
            <a:lvl9pPr marL="3886200" indent="-228600" eaLnBrk="0" fontAlgn="base" hangingPunct="0">
              <a:spcBef>
                <a:spcPct val="20000"/>
              </a:spcBef>
              <a:spcAft>
                <a:spcPct val="0"/>
              </a:spcAft>
              <a:buClr>
                <a:srgbClr val="990033"/>
              </a:buClr>
              <a:buSzPct val="50000"/>
              <a:buFont typeface="Wingdings" charset="2"/>
              <a:buChar char="n"/>
              <a:defRPr sz="2000">
                <a:solidFill>
                  <a:schemeClr val="tx2"/>
                </a:solidFill>
                <a:latin typeface="Arial" charset="0"/>
                <a:ea typeface="MS PGothic" charset="-128"/>
              </a:defRPr>
            </a:lvl9pPr>
          </a:lstStyle>
          <a:p>
            <a:pPr>
              <a:spcBef>
                <a:spcPct val="0"/>
              </a:spcBef>
              <a:buClrTx/>
              <a:buSzTx/>
              <a:buFontTx/>
              <a:buNone/>
            </a:pPr>
            <a:r>
              <a:rPr lang="en-US" altLang="en-US" sz="2000" b="1" dirty="0">
                <a:solidFill>
                  <a:srgbClr val="990033"/>
                </a:solidFill>
              </a:rPr>
              <a:t>FIGURE 9.9</a:t>
            </a:r>
          </a:p>
          <a:p>
            <a:pPr>
              <a:spcBef>
                <a:spcPct val="0"/>
              </a:spcBef>
              <a:buClrTx/>
              <a:buSzTx/>
              <a:buFontTx/>
              <a:buNone/>
            </a:pPr>
            <a:r>
              <a:rPr lang="en-US" altLang="en-US" sz="2000" dirty="0">
                <a:solidFill>
                  <a:srgbClr val="990033"/>
                </a:solidFill>
              </a:rPr>
              <a:t>EER diagram for a car dealer</a:t>
            </a:r>
          </a:p>
        </p:txBody>
      </p:sp>
      <p:sp>
        <p:nvSpPr>
          <p:cNvPr id="3" name="Slide Number Placeholder 2"/>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44</a:t>
            </a:fld>
            <a:endParaRPr lang="en-CA" altLang="zh-CN" sz="2000" b="0" dirty="0"/>
          </a:p>
        </p:txBody>
      </p:sp>
    </p:spTree>
    <p:extLst>
      <p:ext uri="{BB962C8B-B14F-4D97-AF65-F5344CB8AC3E}">
        <p14:creationId xmlns:p14="http://schemas.microsoft.com/office/powerpoint/2010/main" val="916792245"/>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en-US" altLang="en-US">
                <a:ea typeface="MS PGothic" charset="-128"/>
              </a:rPr>
              <a:t>Chapter Summary</a:t>
            </a:r>
          </a:p>
        </p:txBody>
      </p:sp>
      <p:sp>
        <p:nvSpPr>
          <p:cNvPr id="75780" name="Rectangle 3"/>
          <p:cNvSpPr>
            <a:spLocks noGrp="1" noChangeArrowheads="1"/>
          </p:cNvSpPr>
          <p:nvPr>
            <p:ph type="body" idx="1"/>
          </p:nvPr>
        </p:nvSpPr>
        <p:spPr/>
        <p:txBody>
          <a:bodyPr/>
          <a:lstStyle/>
          <a:p>
            <a:pPr eaLnBrk="1" hangingPunct="1"/>
            <a:r>
              <a:rPr lang="en-US" altLang="en-US" sz="2400" b="1" dirty="0">
                <a:ea typeface="MS PGothic" charset="-128"/>
              </a:rPr>
              <a:t>ER-to-Relational Mapping Algorithm </a:t>
            </a:r>
          </a:p>
          <a:p>
            <a:pPr lvl="1" eaLnBrk="1" hangingPunct="1"/>
            <a:r>
              <a:rPr lang="en-US" altLang="en-US" sz="2100" dirty="0">
                <a:ea typeface="MS PGothic" charset="-128"/>
              </a:rPr>
              <a:t>Step 1: Mapping of Regular Entity </a:t>
            </a:r>
            <a:r>
              <a:rPr lang="en-US" altLang="en-US" sz="2100" dirty="0" smtClean="0">
                <a:ea typeface="MS PGothic" charset="-128"/>
              </a:rPr>
              <a:t>Sets</a:t>
            </a:r>
            <a:endParaRPr lang="en-US" altLang="en-US" sz="2100" dirty="0">
              <a:ea typeface="MS PGothic" charset="-128"/>
            </a:endParaRPr>
          </a:p>
          <a:p>
            <a:pPr lvl="1" eaLnBrk="1" hangingPunct="1"/>
            <a:r>
              <a:rPr lang="en-US" altLang="en-US" sz="2100" dirty="0">
                <a:ea typeface="MS PGothic" charset="-128"/>
              </a:rPr>
              <a:t>Step 2: Mapping of Weak Entity </a:t>
            </a:r>
            <a:r>
              <a:rPr lang="en-US" altLang="en-US" sz="2100" dirty="0" smtClean="0">
                <a:ea typeface="MS PGothic" charset="-128"/>
              </a:rPr>
              <a:t>Sets</a:t>
            </a:r>
            <a:endParaRPr lang="en-US" altLang="en-US" sz="2100" dirty="0">
              <a:ea typeface="MS PGothic" charset="-128"/>
            </a:endParaRPr>
          </a:p>
          <a:p>
            <a:pPr lvl="1" eaLnBrk="1" hangingPunct="1"/>
            <a:r>
              <a:rPr lang="en-US" altLang="en-US" sz="2100" dirty="0">
                <a:ea typeface="MS PGothic" charset="-128"/>
              </a:rPr>
              <a:t>Step 3: Mapping of Binary 1:1 Relation </a:t>
            </a:r>
            <a:r>
              <a:rPr lang="en-US" altLang="en-US" sz="2100" dirty="0" smtClean="0">
                <a:ea typeface="MS PGothic" charset="-128"/>
              </a:rPr>
              <a:t>Sets</a:t>
            </a:r>
            <a:endParaRPr lang="en-US" altLang="en-US" sz="2100" dirty="0">
              <a:ea typeface="MS PGothic" charset="-128"/>
            </a:endParaRPr>
          </a:p>
          <a:p>
            <a:pPr lvl="1" eaLnBrk="1" hangingPunct="1"/>
            <a:r>
              <a:rPr lang="en-US" altLang="en-US" sz="2100" dirty="0">
                <a:ea typeface="MS PGothic" charset="-128"/>
              </a:rPr>
              <a:t>Step 4: Mapping of Binary 1:N Relationship </a:t>
            </a:r>
            <a:r>
              <a:rPr lang="en-US" altLang="en-US" sz="2100" dirty="0" smtClean="0">
                <a:ea typeface="MS PGothic" charset="-128"/>
              </a:rPr>
              <a:t>Sets.</a:t>
            </a:r>
            <a:endParaRPr lang="en-US" altLang="en-US" sz="2100" dirty="0">
              <a:ea typeface="MS PGothic" charset="-128"/>
            </a:endParaRPr>
          </a:p>
          <a:p>
            <a:pPr lvl="1" eaLnBrk="1" hangingPunct="1"/>
            <a:r>
              <a:rPr lang="en-US" altLang="en-US" sz="2100" dirty="0">
                <a:ea typeface="MS PGothic" charset="-128"/>
              </a:rPr>
              <a:t>Step 5: Mapping of Binary M:N Relationship </a:t>
            </a:r>
            <a:r>
              <a:rPr lang="en-US" altLang="en-US" sz="2100" dirty="0" smtClean="0">
                <a:ea typeface="MS PGothic" charset="-128"/>
              </a:rPr>
              <a:t>Sets.</a:t>
            </a:r>
            <a:endParaRPr lang="en-US" altLang="en-US" sz="2100" dirty="0">
              <a:ea typeface="MS PGothic" charset="-128"/>
            </a:endParaRPr>
          </a:p>
          <a:p>
            <a:pPr lvl="1" eaLnBrk="1" hangingPunct="1"/>
            <a:r>
              <a:rPr lang="en-US" altLang="en-US" sz="2100" dirty="0">
                <a:ea typeface="MS PGothic" charset="-128"/>
              </a:rPr>
              <a:t>Step 6: Mapping of Multivalued attributes.</a:t>
            </a:r>
          </a:p>
          <a:p>
            <a:pPr lvl="1" eaLnBrk="1" hangingPunct="1"/>
            <a:r>
              <a:rPr lang="en-US" altLang="en-US" sz="2100" dirty="0">
                <a:ea typeface="MS PGothic" charset="-128"/>
              </a:rPr>
              <a:t>Step 7: Mapping of N-</a:t>
            </a:r>
            <a:r>
              <a:rPr lang="en-US" altLang="en-US" sz="2100" dirty="0" err="1">
                <a:ea typeface="MS PGothic" charset="-128"/>
              </a:rPr>
              <a:t>ary</a:t>
            </a:r>
            <a:r>
              <a:rPr lang="en-US" altLang="en-US" sz="2100" dirty="0">
                <a:ea typeface="MS PGothic" charset="-128"/>
              </a:rPr>
              <a:t> Relationship </a:t>
            </a:r>
            <a:r>
              <a:rPr lang="en-US" altLang="en-US" sz="2100" dirty="0" smtClean="0">
                <a:ea typeface="MS PGothic" charset="-128"/>
              </a:rPr>
              <a:t>Sets.</a:t>
            </a:r>
            <a:endParaRPr lang="en-US" altLang="en-US" sz="2100" dirty="0">
              <a:ea typeface="MS PGothic" charset="-128"/>
            </a:endParaRPr>
          </a:p>
          <a:p>
            <a:pPr lvl="1" eaLnBrk="1" hangingPunct="1"/>
            <a:endParaRPr lang="en-US" altLang="en-US" sz="2100" dirty="0">
              <a:ea typeface="MS PGothic" charset="-128"/>
            </a:endParaRPr>
          </a:p>
          <a:p>
            <a:pPr eaLnBrk="1" hangingPunct="1"/>
            <a:r>
              <a:rPr lang="en-US" altLang="en-US" sz="2400" b="1" dirty="0">
                <a:ea typeface="MS PGothic" charset="-128"/>
              </a:rPr>
              <a:t>Mapping EER Model Constructs to Relations </a:t>
            </a:r>
          </a:p>
          <a:p>
            <a:pPr lvl="1" eaLnBrk="1" hangingPunct="1"/>
            <a:r>
              <a:rPr lang="en-US" altLang="en-US" sz="2100" dirty="0">
                <a:ea typeface="MS PGothic" charset="-128"/>
              </a:rPr>
              <a:t>Step 8: Options for Mapping Specialization or Generalization.</a:t>
            </a:r>
          </a:p>
          <a:p>
            <a:pPr lvl="1" eaLnBrk="1" hangingPunct="1"/>
            <a:r>
              <a:rPr lang="en-US" altLang="en-US" sz="2100" dirty="0">
                <a:ea typeface="MS PGothic" charset="-128"/>
              </a:rPr>
              <a:t>Step 9: Mapping of Union </a:t>
            </a:r>
            <a:r>
              <a:rPr lang="en-US" altLang="en-US" sz="2100" dirty="0" smtClean="0">
                <a:ea typeface="MS PGothic" charset="-128"/>
              </a:rPr>
              <a:t>Sets </a:t>
            </a:r>
            <a:r>
              <a:rPr lang="en-US" altLang="en-US" sz="2100" dirty="0">
                <a:ea typeface="MS PGothic" charset="-128"/>
              </a:rPr>
              <a:t>(Categories).</a:t>
            </a:r>
          </a:p>
        </p:txBody>
      </p:sp>
      <p:sp>
        <p:nvSpPr>
          <p:cNvPr id="3" name="Slide Number Placeholder 2"/>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45</a:t>
            </a:fld>
            <a:endParaRPr lang="en-CA" altLang="zh-CN" sz="2000" b="0" dirty="0"/>
          </a:p>
        </p:txBody>
      </p:sp>
    </p:spTree>
    <p:extLst>
      <p:ext uri="{BB962C8B-B14F-4D97-AF65-F5344CB8AC3E}">
        <p14:creationId xmlns:p14="http://schemas.microsoft.com/office/powerpoint/2010/main" val="332094490"/>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Impedance Mismatch</a:t>
            </a:r>
            <a:endParaRPr lang="en-US" dirty="0"/>
          </a:p>
        </p:txBody>
      </p:sp>
      <p:sp>
        <p:nvSpPr>
          <p:cNvPr id="4" name="Rectangle 3"/>
          <p:cNvSpPr txBox="1">
            <a:spLocks noChangeArrowheads="1"/>
          </p:cNvSpPr>
          <p:nvPr/>
        </p:nvSpPr>
        <p:spPr bwMode="auto">
          <a:xfrm>
            <a:off x="251520" y="914400"/>
            <a:ext cx="8511479" cy="515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charset="2"/>
              <a:buChar char="n"/>
              <a:defRPr sz="27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charset="2"/>
              <a:buChar char="n"/>
              <a:defRPr sz="26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charset="2"/>
              <a:buChar char="n"/>
              <a:defRPr sz="22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charset="2"/>
              <a:buChar char="n"/>
              <a:defRPr sz="24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eaLnBrk="1" hangingPunct="1"/>
            <a:r>
              <a:rPr lang="en-CA" kern="0" smtClean="0"/>
              <a:t>Impedance mismatch occurs between the database and application programs.  </a:t>
            </a:r>
          </a:p>
          <a:p>
            <a:pPr lvl="1" eaLnBrk="1" hangingPunct="1"/>
            <a:r>
              <a:rPr lang="en-CA" kern="0" smtClean="0"/>
              <a:t>Applications are represented in ER and EER which have various objects</a:t>
            </a:r>
          </a:p>
          <a:p>
            <a:pPr lvl="1" eaLnBrk="1" hangingPunct="1"/>
            <a:r>
              <a:rPr lang="en-CA" kern="0" smtClean="0"/>
              <a:t>The database only have various tables</a:t>
            </a:r>
          </a:p>
          <a:p>
            <a:pPr eaLnBrk="1" hangingPunct="1"/>
            <a:r>
              <a:rPr lang="en-CA" kern="0" smtClean="0"/>
              <a:t>Mapping objects to tables and vice versa creates a performance disadvantage when you have complex data. </a:t>
            </a:r>
            <a:endParaRPr lang="en-US" kern="0" dirty="0"/>
          </a:p>
        </p:txBody>
      </p:sp>
      <p:sp>
        <p:nvSpPr>
          <p:cNvPr id="5" name="Slide Number Placeholder 4"/>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46</a:t>
            </a:fld>
            <a:endParaRPr lang="en-CA" altLang="zh-CN" sz="2000" b="0" dirty="0"/>
          </a:p>
        </p:txBody>
      </p:sp>
    </p:spTree>
    <p:extLst>
      <p:ext uri="{BB962C8B-B14F-4D97-AF65-F5344CB8AC3E}">
        <p14:creationId xmlns:p14="http://schemas.microsoft.com/office/powerpoint/2010/main" val="20515290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Impedance Mismatch</a:t>
            </a:r>
            <a:endParaRPr lang="en-US" dirty="0"/>
          </a:p>
        </p:txBody>
      </p:sp>
      <p:pic>
        <p:nvPicPr>
          <p:cNvPr id="1026" name="Picture 2" descr="ttp://service-architecture.static-barryandassociates.com/images/database/impedance-mismat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143000"/>
            <a:ext cx="5105400" cy="572177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47</a:t>
            </a:fld>
            <a:endParaRPr lang="en-CA" altLang="zh-CN" sz="2000" b="0" dirty="0"/>
          </a:p>
        </p:txBody>
      </p:sp>
    </p:spTree>
    <p:extLst>
      <p:ext uri="{BB962C8B-B14F-4D97-AF65-F5344CB8AC3E}">
        <p14:creationId xmlns:p14="http://schemas.microsoft.com/office/powerpoint/2010/main" val="111888916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ER Diagram</a:t>
            </a:r>
            <a:endParaRPr lang="en-US" dirty="0"/>
          </a:p>
        </p:txBody>
      </p:sp>
      <p:sp>
        <p:nvSpPr>
          <p:cNvPr id="4" name="Slide Number Placeholder 3"/>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5</a:t>
            </a:fld>
            <a:endParaRPr lang="en-CA" altLang="zh-CN" sz="2000" b="0" dirty="0"/>
          </a:p>
        </p:txBody>
      </p:sp>
      <p:pic>
        <p:nvPicPr>
          <p:cNvPr id="5" name="Picture 2" descr="fig09_01.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6682" y="1217122"/>
            <a:ext cx="5681749" cy="503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560829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p:txBody>
          <a:bodyPr/>
          <a:lstStyle/>
          <a:p>
            <a:pPr eaLnBrk="1" hangingPunct="1"/>
            <a:r>
              <a:rPr lang="en-US" altLang="en-US" dirty="0">
                <a:ea typeface="MS PGothic" charset="-128"/>
              </a:rPr>
              <a:t>Mapping ERD to Relational Schema</a:t>
            </a:r>
          </a:p>
        </p:txBody>
      </p:sp>
      <p:sp>
        <p:nvSpPr>
          <p:cNvPr id="10244" name="Rectangle 5"/>
          <p:cNvSpPr>
            <a:spLocks noGrp="1" noChangeArrowheads="1"/>
          </p:cNvSpPr>
          <p:nvPr>
            <p:ph type="body" idx="1"/>
          </p:nvPr>
        </p:nvSpPr>
        <p:spPr/>
        <p:txBody>
          <a:bodyPr/>
          <a:lstStyle/>
          <a:p>
            <a:pPr eaLnBrk="1" hangingPunct="1">
              <a:lnSpc>
                <a:spcPct val="80000"/>
              </a:lnSpc>
            </a:pPr>
            <a:r>
              <a:rPr lang="en-US" altLang="en-US" sz="2400" b="1" dirty="0">
                <a:ea typeface="MS PGothic" charset="-128"/>
              </a:rPr>
              <a:t>ER-to-Relational Mapping Algorithm </a:t>
            </a:r>
          </a:p>
          <a:p>
            <a:pPr lvl="1" eaLnBrk="1" hangingPunct="1">
              <a:lnSpc>
                <a:spcPct val="80000"/>
              </a:lnSpc>
            </a:pPr>
            <a:r>
              <a:rPr lang="en-US" altLang="en-US" sz="2100" dirty="0">
                <a:ea typeface="MS PGothic" charset="-128"/>
              </a:rPr>
              <a:t>Step 1: Mapping of Regular Entity </a:t>
            </a:r>
            <a:r>
              <a:rPr lang="en-US" altLang="en-US" sz="2100" dirty="0" smtClean="0">
                <a:ea typeface="MS PGothic" charset="-128"/>
              </a:rPr>
              <a:t>Sets</a:t>
            </a:r>
            <a:endParaRPr lang="en-US" altLang="en-US" sz="2100" dirty="0">
              <a:ea typeface="MS PGothic" charset="-128"/>
            </a:endParaRPr>
          </a:p>
          <a:p>
            <a:pPr lvl="1" eaLnBrk="1" hangingPunct="1">
              <a:lnSpc>
                <a:spcPct val="80000"/>
              </a:lnSpc>
            </a:pPr>
            <a:r>
              <a:rPr lang="en-US" altLang="en-US" sz="2100" dirty="0">
                <a:ea typeface="MS PGothic" charset="-128"/>
              </a:rPr>
              <a:t>Step 2: Mapping of Weak Entity </a:t>
            </a:r>
            <a:r>
              <a:rPr lang="en-US" altLang="en-US" sz="2100" dirty="0" smtClean="0">
                <a:ea typeface="MS PGothic" charset="-128"/>
              </a:rPr>
              <a:t>Sets</a:t>
            </a:r>
            <a:endParaRPr lang="en-US" altLang="en-US" sz="2100" dirty="0">
              <a:ea typeface="MS PGothic" charset="-128"/>
            </a:endParaRPr>
          </a:p>
          <a:p>
            <a:pPr lvl="1" eaLnBrk="1" hangingPunct="1">
              <a:lnSpc>
                <a:spcPct val="80000"/>
              </a:lnSpc>
            </a:pPr>
            <a:r>
              <a:rPr lang="en-US" altLang="en-US" sz="2100" dirty="0">
                <a:ea typeface="MS PGothic" charset="-128"/>
              </a:rPr>
              <a:t>Step 3: Mapping of Binary 1:1 Relation </a:t>
            </a:r>
            <a:r>
              <a:rPr lang="en-US" altLang="en-US" sz="2100" dirty="0" smtClean="0">
                <a:ea typeface="MS PGothic" charset="-128"/>
              </a:rPr>
              <a:t>Sets</a:t>
            </a:r>
            <a:endParaRPr lang="en-US" altLang="en-US" sz="2100" dirty="0">
              <a:ea typeface="MS PGothic" charset="-128"/>
            </a:endParaRPr>
          </a:p>
          <a:p>
            <a:pPr lvl="1" eaLnBrk="1" hangingPunct="1">
              <a:lnSpc>
                <a:spcPct val="80000"/>
              </a:lnSpc>
            </a:pPr>
            <a:r>
              <a:rPr lang="en-US" altLang="en-US" sz="2100" dirty="0">
                <a:ea typeface="MS PGothic" charset="-128"/>
              </a:rPr>
              <a:t>Step 4: Mapping of Binary 1:N Relationship </a:t>
            </a:r>
            <a:r>
              <a:rPr lang="en-US" altLang="en-US" sz="2100" dirty="0" smtClean="0">
                <a:ea typeface="MS PGothic" charset="-128"/>
              </a:rPr>
              <a:t>Sets.</a:t>
            </a:r>
            <a:endParaRPr lang="en-US" altLang="en-US" sz="2100" dirty="0">
              <a:ea typeface="MS PGothic" charset="-128"/>
            </a:endParaRPr>
          </a:p>
          <a:p>
            <a:pPr lvl="1" eaLnBrk="1" hangingPunct="1">
              <a:lnSpc>
                <a:spcPct val="80000"/>
              </a:lnSpc>
            </a:pPr>
            <a:r>
              <a:rPr lang="en-US" altLang="en-US" sz="2100" dirty="0">
                <a:ea typeface="MS PGothic" charset="-128"/>
              </a:rPr>
              <a:t>Step 5: Mapping of Binary M:N Relationship </a:t>
            </a:r>
            <a:r>
              <a:rPr lang="en-US" altLang="en-US" sz="2100" dirty="0" smtClean="0">
                <a:ea typeface="MS PGothic" charset="-128"/>
              </a:rPr>
              <a:t>Sets.</a:t>
            </a:r>
            <a:endParaRPr lang="en-US" altLang="en-US" sz="2100" dirty="0">
              <a:ea typeface="MS PGothic" charset="-128"/>
            </a:endParaRPr>
          </a:p>
          <a:p>
            <a:pPr lvl="1" eaLnBrk="1" hangingPunct="1">
              <a:lnSpc>
                <a:spcPct val="80000"/>
              </a:lnSpc>
            </a:pPr>
            <a:r>
              <a:rPr lang="en-US" altLang="en-US" sz="2100" dirty="0">
                <a:ea typeface="MS PGothic" charset="-128"/>
              </a:rPr>
              <a:t>Step 6: Mapping of Multivalued attributes.</a:t>
            </a:r>
          </a:p>
          <a:p>
            <a:pPr lvl="1" eaLnBrk="1" hangingPunct="1">
              <a:lnSpc>
                <a:spcPct val="80000"/>
              </a:lnSpc>
            </a:pPr>
            <a:r>
              <a:rPr lang="en-US" altLang="en-US" sz="2100" dirty="0">
                <a:ea typeface="MS PGothic" charset="-128"/>
              </a:rPr>
              <a:t>Step 7: Mapping of N-</a:t>
            </a:r>
            <a:r>
              <a:rPr lang="en-US" altLang="en-US" sz="2100" dirty="0" err="1">
                <a:ea typeface="MS PGothic" charset="-128"/>
              </a:rPr>
              <a:t>ary</a:t>
            </a:r>
            <a:r>
              <a:rPr lang="en-US" altLang="en-US" sz="2100" dirty="0">
                <a:ea typeface="MS PGothic" charset="-128"/>
              </a:rPr>
              <a:t> Relationship </a:t>
            </a:r>
            <a:r>
              <a:rPr lang="en-US" altLang="en-US" sz="2100" dirty="0" smtClean="0">
                <a:ea typeface="MS PGothic" charset="-128"/>
              </a:rPr>
              <a:t>Sets.</a:t>
            </a:r>
            <a:endParaRPr lang="en-US" altLang="en-US" sz="2100" dirty="0">
              <a:ea typeface="MS PGothic" charset="-128"/>
            </a:endParaRPr>
          </a:p>
          <a:p>
            <a:pPr lvl="1" eaLnBrk="1" hangingPunct="1">
              <a:lnSpc>
                <a:spcPct val="80000"/>
              </a:lnSpc>
            </a:pPr>
            <a:endParaRPr lang="en-US" altLang="en-US" sz="2100" dirty="0">
              <a:ea typeface="MS PGothic" charset="-128"/>
            </a:endParaRPr>
          </a:p>
          <a:p>
            <a:pPr eaLnBrk="1" hangingPunct="1">
              <a:lnSpc>
                <a:spcPct val="80000"/>
              </a:lnSpc>
            </a:pPr>
            <a:r>
              <a:rPr lang="en-US" altLang="en-US" sz="2400" b="1" dirty="0">
                <a:ea typeface="MS PGothic" charset="-128"/>
              </a:rPr>
              <a:t>Mapping EER Model Constructs to Relations </a:t>
            </a:r>
          </a:p>
          <a:p>
            <a:pPr lvl="1" eaLnBrk="1" hangingPunct="1">
              <a:lnSpc>
                <a:spcPct val="80000"/>
              </a:lnSpc>
            </a:pPr>
            <a:r>
              <a:rPr lang="en-US" altLang="en-US" sz="2100" dirty="0">
                <a:ea typeface="MS PGothic" charset="-128"/>
              </a:rPr>
              <a:t>Step 8: Options for Mapping Specialization or Generalization.</a:t>
            </a:r>
          </a:p>
          <a:p>
            <a:pPr lvl="1" eaLnBrk="1" hangingPunct="1">
              <a:lnSpc>
                <a:spcPct val="80000"/>
              </a:lnSpc>
            </a:pPr>
            <a:r>
              <a:rPr lang="en-US" altLang="en-US" sz="2100" dirty="0">
                <a:ea typeface="MS PGothic" charset="-128"/>
              </a:rPr>
              <a:t>Step 9: Mapping of Union </a:t>
            </a:r>
            <a:r>
              <a:rPr lang="en-US" altLang="en-US" sz="2100" dirty="0" smtClean="0">
                <a:ea typeface="MS PGothic" charset="-128"/>
              </a:rPr>
              <a:t>Sets </a:t>
            </a:r>
            <a:r>
              <a:rPr lang="en-US" altLang="en-US" sz="2100" dirty="0">
                <a:ea typeface="MS PGothic" charset="-128"/>
              </a:rPr>
              <a:t>(Categories).</a:t>
            </a:r>
          </a:p>
        </p:txBody>
      </p:sp>
      <p:sp>
        <p:nvSpPr>
          <p:cNvPr id="3" name="Slide Number Placeholder 2"/>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6</a:t>
            </a:fld>
            <a:endParaRPr lang="en-CA" altLang="zh-CN" sz="2000" b="0" dirty="0"/>
          </a:p>
        </p:txBody>
      </p:sp>
    </p:spTree>
    <p:extLst>
      <p:ext uri="{BB962C8B-B14F-4D97-AF65-F5344CB8AC3E}">
        <p14:creationId xmlns:p14="http://schemas.microsoft.com/office/powerpoint/2010/main" val="32791613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5"/>
          <p:cNvSpPr>
            <a:spLocks noGrp="1" noChangeArrowheads="1"/>
          </p:cNvSpPr>
          <p:nvPr>
            <p:ph type="body" idx="1"/>
          </p:nvPr>
        </p:nvSpPr>
        <p:spPr/>
        <p:txBody>
          <a:bodyPr/>
          <a:lstStyle/>
          <a:p>
            <a:pPr marL="0" indent="0" eaLnBrk="1" hangingPunct="1">
              <a:buNone/>
            </a:pPr>
            <a:r>
              <a:rPr lang="en-US" altLang="en-US" dirty="0">
                <a:ea typeface="MS PGothic" charset="-128"/>
              </a:rPr>
              <a:t>Step 1: Mapping of </a:t>
            </a:r>
            <a:r>
              <a:rPr lang="en-US" altLang="en-US" dirty="0" smtClean="0">
                <a:ea typeface="MS PGothic" charset="-128"/>
              </a:rPr>
              <a:t>Regular (Strong) </a:t>
            </a:r>
            <a:r>
              <a:rPr lang="en-US" altLang="en-US" dirty="0">
                <a:ea typeface="MS PGothic" charset="-128"/>
              </a:rPr>
              <a:t>Entity </a:t>
            </a:r>
            <a:r>
              <a:rPr lang="en-US" altLang="en-US" dirty="0" smtClean="0">
                <a:ea typeface="MS PGothic" charset="-128"/>
              </a:rPr>
              <a:t>Sets.</a:t>
            </a:r>
            <a:endParaRPr lang="en-US" altLang="en-US" dirty="0">
              <a:ea typeface="MS PGothic" charset="-128"/>
            </a:endParaRPr>
          </a:p>
          <a:p>
            <a:pPr eaLnBrk="1" hangingPunct="1"/>
            <a:r>
              <a:rPr lang="en-US" altLang="en-US" sz="2400" dirty="0">
                <a:solidFill>
                  <a:srgbClr val="790033"/>
                </a:solidFill>
                <a:ea typeface="MS PGothic" charset="-128"/>
              </a:rPr>
              <a:t>For each regular (strong) entity </a:t>
            </a:r>
            <a:r>
              <a:rPr lang="en-US" altLang="en-US" sz="2400" dirty="0" smtClean="0">
                <a:solidFill>
                  <a:srgbClr val="790033"/>
                </a:solidFill>
                <a:ea typeface="MS PGothic" charset="-128"/>
              </a:rPr>
              <a:t>set </a:t>
            </a:r>
            <a:r>
              <a:rPr lang="en-US" altLang="en-US" sz="2400" dirty="0">
                <a:solidFill>
                  <a:srgbClr val="790033"/>
                </a:solidFill>
                <a:ea typeface="MS PGothic" charset="-128"/>
              </a:rPr>
              <a:t>E in the ER </a:t>
            </a:r>
            <a:r>
              <a:rPr lang="en-US" altLang="en-US" sz="2400" dirty="0" smtClean="0">
                <a:solidFill>
                  <a:srgbClr val="790033"/>
                </a:solidFill>
                <a:ea typeface="MS PGothic" charset="-128"/>
              </a:rPr>
              <a:t>diagram, </a:t>
            </a:r>
            <a:r>
              <a:rPr lang="en-US" altLang="en-US" sz="2400" dirty="0">
                <a:solidFill>
                  <a:srgbClr val="790033"/>
                </a:solidFill>
                <a:ea typeface="MS PGothic" charset="-128"/>
              </a:rPr>
              <a:t>create a relation R that includes all the simple attributes of E.</a:t>
            </a:r>
          </a:p>
          <a:p>
            <a:pPr eaLnBrk="1" hangingPunct="1"/>
            <a:r>
              <a:rPr lang="en-US" altLang="en-US" sz="2400" dirty="0">
                <a:solidFill>
                  <a:srgbClr val="790033"/>
                </a:solidFill>
                <a:ea typeface="MS PGothic" charset="-128"/>
              </a:rPr>
              <a:t>Choose one of the key attributes of E as the primary key for R.</a:t>
            </a:r>
          </a:p>
          <a:p>
            <a:pPr eaLnBrk="1" hangingPunct="1"/>
            <a:r>
              <a:rPr lang="en-US" altLang="en-US" sz="2400" dirty="0">
                <a:solidFill>
                  <a:srgbClr val="790033"/>
                </a:solidFill>
                <a:ea typeface="MS PGothic" charset="-128"/>
              </a:rPr>
              <a:t>If the chosen key of E is composite, the set of simple attributes that form it will together form the primary key of R</a:t>
            </a:r>
            <a:r>
              <a:rPr lang="en-US" altLang="en-US" sz="2400" dirty="0" smtClean="0">
                <a:solidFill>
                  <a:srgbClr val="790033"/>
                </a:solidFill>
                <a:ea typeface="MS PGothic" charset="-128"/>
              </a:rPr>
              <a:t>.</a:t>
            </a:r>
          </a:p>
        </p:txBody>
      </p:sp>
      <p:sp>
        <p:nvSpPr>
          <p:cNvPr id="7" name="Rectangle 4"/>
          <p:cNvSpPr>
            <a:spLocks noGrp="1" noChangeArrowheads="1"/>
          </p:cNvSpPr>
          <p:nvPr>
            <p:ph type="title"/>
          </p:nvPr>
        </p:nvSpPr>
        <p:spPr/>
        <p:txBody>
          <a:bodyPr/>
          <a:lstStyle/>
          <a:p>
            <a:pPr eaLnBrk="1" hangingPunct="1"/>
            <a:r>
              <a:rPr lang="en-US" altLang="en-US" sz="3200" dirty="0" smtClean="0">
                <a:ea typeface="MS PGothic" charset="-128"/>
              </a:rPr>
              <a:t>Regular Entity Set Mapping</a:t>
            </a:r>
            <a:endParaRPr lang="en-US" altLang="en-US" sz="3200" dirty="0">
              <a:ea typeface="MS PGothic" charset="-128"/>
            </a:endParaRPr>
          </a:p>
        </p:txBody>
      </p:sp>
      <p:sp>
        <p:nvSpPr>
          <p:cNvPr id="3" name="Slide Number Placeholder 2"/>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7</a:t>
            </a:fld>
            <a:endParaRPr lang="en-CA" altLang="zh-CN" sz="2000" b="0" dirty="0"/>
          </a:p>
        </p:txBody>
      </p:sp>
    </p:spTree>
    <p:extLst>
      <p:ext uri="{BB962C8B-B14F-4D97-AF65-F5344CB8AC3E}">
        <p14:creationId xmlns:p14="http://schemas.microsoft.com/office/powerpoint/2010/main" val="4843489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smtClean="0">
                <a:latin typeface="Verdana" charset="0"/>
                <a:ea typeface="MS PGothic" charset="-128"/>
              </a:rPr>
              <a:t>Regular Entity Examples</a:t>
            </a:r>
            <a:endParaRPr lang="en-US" altLang="en-US" sz="4400" i="1" dirty="0">
              <a:latin typeface="Verdana" charset="0"/>
              <a:ea typeface="MS PGothic" charset="-128"/>
            </a:endParaRPr>
          </a:p>
        </p:txBody>
      </p:sp>
      <p:pic>
        <p:nvPicPr>
          <p:cNvPr id="15363" name="Picture 2" descr="fig09_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3295" y="914400"/>
            <a:ext cx="6644505" cy="588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0"/>
          </p:nvPr>
        </p:nvSpPr>
        <p:spPr/>
        <p:txBody>
          <a:bodyPr/>
          <a:lstStyle/>
          <a:p>
            <a:pPr>
              <a:defRPr/>
            </a:pPr>
            <a:fld id="{FB434464-7AAA-FD4D-BA48-F9318BD2A42F}" type="slidenum">
              <a:rPr lang="en-US" altLang="en-US" smtClean="0"/>
              <a:pPr>
                <a:defRPr/>
              </a:pPr>
              <a:t>8</a:t>
            </a:fld>
            <a:endParaRPr lang="en-CA" altLang="zh-CN" dirty="0"/>
          </a:p>
        </p:txBody>
      </p:sp>
      <p:graphicFrame>
        <p:nvGraphicFramePr>
          <p:cNvPr id="3" name="Table 2"/>
          <p:cNvGraphicFramePr>
            <a:graphicFrameLocks noGrp="1"/>
          </p:cNvGraphicFramePr>
          <p:nvPr>
            <p:extLst>
              <p:ext uri="{D42A27DB-BD31-4B8C-83A1-F6EECF244321}">
                <p14:modId xmlns:p14="http://schemas.microsoft.com/office/powerpoint/2010/main" val="992671384"/>
              </p:ext>
            </p:extLst>
          </p:nvPr>
        </p:nvGraphicFramePr>
        <p:xfrm>
          <a:off x="234955" y="2233527"/>
          <a:ext cx="3041646" cy="662072"/>
        </p:xfrm>
        <a:graphic>
          <a:graphicData uri="http://schemas.openxmlformats.org/drawingml/2006/table">
            <a:tbl>
              <a:tblPr/>
              <a:tblGrid>
                <a:gridCol w="443753"/>
                <a:gridCol w="750014"/>
                <a:gridCol w="675012"/>
                <a:gridCol w="1172867"/>
              </a:tblGrid>
              <a:tr h="329874">
                <a:tc gridSpan="4">
                  <a:txBody>
                    <a:bodyPr/>
                    <a:lstStyle/>
                    <a:p>
                      <a:pPr algn="l" fontAlgn="b"/>
                      <a:r>
                        <a:rPr lang="en-US" sz="2100" b="1" i="0" u="none" strike="noStrike" baseline="0" dirty="0" smtClean="0">
                          <a:solidFill>
                            <a:srgbClr val="000000"/>
                          </a:solidFill>
                          <a:effectLst/>
                          <a:latin typeface="Times New Roman" charset="0"/>
                        </a:rPr>
                        <a:t>  Employee</a:t>
                      </a: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pPr algn="l" fontAlgn="b"/>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pPr algn="l" fontAlgn="b"/>
                      <a:endParaRPr lang="sk-SK"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err="1" smtClean="0">
                          <a:solidFill>
                            <a:srgbClr val="000000"/>
                          </a:solidFill>
                          <a:effectLst/>
                          <a:latin typeface="Times New Roman" charset="0"/>
                        </a:rPr>
                        <a:t>Ssn</a:t>
                      </a:r>
                      <a:endParaRPr lang="uk-UA"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err="1" smtClean="0">
                          <a:solidFill>
                            <a:srgbClr val="000000"/>
                          </a:solidFill>
                          <a:effectLst/>
                          <a:latin typeface="Times New Roman" charset="0"/>
                        </a:rPr>
                        <a:t>Fname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err="1" smtClean="0">
                          <a:solidFill>
                            <a:srgbClr val="000000"/>
                          </a:solidFill>
                          <a:effectLst/>
                          <a:latin typeface="Times New Roman" charset="0"/>
                        </a:rPr>
                        <a:t>Minit</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mr-IN" sz="2100" b="0" i="0" u="none" strike="noStrike" dirty="0" smtClean="0">
                          <a:solidFill>
                            <a:srgbClr val="000000"/>
                          </a:solidFill>
                          <a:effectLst/>
                          <a:latin typeface="Times New Roman" charset="0"/>
                        </a:rPr>
                        <a:t>…</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08339016"/>
              </p:ext>
            </p:extLst>
          </p:nvPr>
        </p:nvGraphicFramePr>
        <p:xfrm>
          <a:off x="7287611" y="914400"/>
          <a:ext cx="1807778" cy="662072"/>
        </p:xfrm>
        <a:graphic>
          <a:graphicData uri="http://schemas.openxmlformats.org/drawingml/2006/table">
            <a:tbl>
              <a:tblPr/>
              <a:tblGrid>
                <a:gridCol w="637189"/>
                <a:gridCol w="1170589"/>
              </a:tblGrid>
              <a:tr h="329874">
                <a:tc gridSpan="2">
                  <a:txBody>
                    <a:bodyPr/>
                    <a:lstStyle/>
                    <a:p>
                      <a:pPr algn="l" fontAlgn="b"/>
                      <a:r>
                        <a:rPr lang="en-US" sz="2100" b="1" i="0" u="none" strike="noStrike" dirty="0" smtClean="0">
                          <a:solidFill>
                            <a:srgbClr val="000000"/>
                          </a:solidFill>
                          <a:effectLst/>
                          <a:latin typeface="Times New Roman" charset="0"/>
                        </a:rPr>
                        <a:t> Department</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r h="329874">
                <a:tc>
                  <a:txBody>
                    <a:bodyPr/>
                    <a:lstStyle/>
                    <a:p>
                      <a:pPr algn="ctr" fontAlgn="b"/>
                      <a:r>
                        <a:rPr lang="en-US" sz="2100" b="0" i="0" u="sng" strike="noStrike" dirty="0" smtClean="0">
                          <a:solidFill>
                            <a:srgbClr val="000000"/>
                          </a:solidFill>
                          <a:effectLst/>
                          <a:latin typeface="Times New Roman" charset="0"/>
                        </a:rPr>
                        <a:t>D#</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none" strike="noStrike" dirty="0" smtClean="0">
                          <a:solidFill>
                            <a:srgbClr val="000000"/>
                          </a:solidFill>
                          <a:effectLst/>
                          <a:latin typeface="Times New Roman" charset="0"/>
                        </a:rPr>
                        <a:t>Name</a:t>
                      </a:r>
                      <a:endParaRPr lang="en-US" sz="2100" b="0" i="0" u="none"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583581943"/>
              </p:ext>
            </p:extLst>
          </p:nvPr>
        </p:nvGraphicFramePr>
        <p:xfrm>
          <a:off x="6705599" y="5257800"/>
          <a:ext cx="2286001" cy="662072"/>
        </p:xfrm>
        <a:graphic>
          <a:graphicData uri="http://schemas.openxmlformats.org/drawingml/2006/table">
            <a:tbl>
              <a:tblPr/>
              <a:tblGrid>
                <a:gridCol w="428626"/>
                <a:gridCol w="714375"/>
                <a:gridCol w="1143000"/>
              </a:tblGrid>
              <a:tr h="329874">
                <a:tc gridSpan="2">
                  <a:txBody>
                    <a:bodyPr/>
                    <a:lstStyle/>
                    <a:p>
                      <a:pPr algn="l" fontAlgn="b"/>
                      <a:r>
                        <a:rPr lang="en-US" sz="2100" b="1" i="0" u="none" strike="noStrike" dirty="0" smtClean="0">
                          <a:solidFill>
                            <a:srgbClr val="000000"/>
                          </a:solidFill>
                          <a:effectLst/>
                          <a:latin typeface="Times New Roman" charset="0"/>
                        </a:rPr>
                        <a:t> Project</a:t>
                      </a:r>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algn="l" fontAlgn="b"/>
                      <a:endParaRPr lang="en-US" sz="2100" b="1" i="0" u="none" strike="noStrike" dirty="0">
                        <a:solidFill>
                          <a:srgbClr val="000000"/>
                        </a:solidFill>
                        <a:effectLst/>
                        <a:latin typeface="Times New Roman" charset="0"/>
                      </a:endParaRPr>
                    </a:p>
                  </a:txBody>
                  <a:tcPr marL="10996" marR="10996" marT="10996"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r>
              <a:tr h="329874">
                <a:tc>
                  <a:txBody>
                    <a:bodyPr/>
                    <a:lstStyle/>
                    <a:p>
                      <a:pPr algn="ctr" fontAlgn="b"/>
                      <a:r>
                        <a:rPr lang="en-US" sz="2100" b="0" i="0" u="sng" strike="noStrike" dirty="0" smtClean="0">
                          <a:solidFill>
                            <a:srgbClr val="000000"/>
                          </a:solidFill>
                          <a:effectLst/>
                          <a:latin typeface="Times New Roman" charset="0"/>
                        </a:rPr>
                        <a:t>P#</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smtClean="0">
                          <a:solidFill>
                            <a:srgbClr val="000000"/>
                          </a:solidFill>
                          <a:effectLst/>
                          <a:latin typeface="Times New Roman" charset="0"/>
                        </a:rPr>
                        <a:t>Name</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c>
                  <a:txBody>
                    <a:bodyPr/>
                    <a:lstStyle/>
                    <a:p>
                      <a:pPr algn="ctr" fontAlgn="b"/>
                      <a:r>
                        <a:rPr lang="en-US" sz="2100" b="0" i="0" u="sng" strike="noStrike" dirty="0" smtClean="0">
                          <a:solidFill>
                            <a:srgbClr val="000000"/>
                          </a:solidFill>
                          <a:effectLst/>
                          <a:latin typeface="Times New Roman" charset="0"/>
                        </a:rPr>
                        <a:t>Location</a:t>
                      </a:r>
                      <a:endParaRPr lang="en-US" sz="2100" b="0" i="0" u="sng" strike="noStrike" dirty="0">
                        <a:solidFill>
                          <a:srgbClr val="000000"/>
                        </a:solidFill>
                        <a:effectLst/>
                        <a:latin typeface="Times New Roman" charset="0"/>
                      </a:endParaRPr>
                    </a:p>
                  </a:txBody>
                  <a:tcPr marL="10996" marR="10996" marT="10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4"/>
                    </a:solidFill>
                  </a:tcPr>
                </a:tc>
              </a:tr>
            </a:tbl>
          </a:graphicData>
        </a:graphic>
      </p:graphicFrame>
      <p:sp>
        <p:nvSpPr>
          <p:cNvPr id="11" name="Rounded Rectangle 10"/>
          <p:cNvSpPr/>
          <p:nvPr/>
        </p:nvSpPr>
        <p:spPr bwMode="auto">
          <a:xfrm>
            <a:off x="3352800" y="2534692"/>
            <a:ext cx="1075852" cy="360907"/>
          </a:xfrm>
          <a:prstGeom prst="round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2" name="Rounded Rectangle 11"/>
          <p:cNvSpPr/>
          <p:nvPr/>
        </p:nvSpPr>
        <p:spPr bwMode="auto">
          <a:xfrm>
            <a:off x="7548066" y="2534693"/>
            <a:ext cx="1214934" cy="360906"/>
          </a:xfrm>
          <a:prstGeom prst="round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3" name="Rounded Rectangle 12"/>
          <p:cNvSpPr/>
          <p:nvPr/>
        </p:nvSpPr>
        <p:spPr bwMode="auto">
          <a:xfrm>
            <a:off x="7548066" y="4038600"/>
            <a:ext cx="1214934" cy="338265"/>
          </a:xfrm>
          <a:prstGeom prst="roundRect">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1379823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1" animBg="1"/>
      <p:bldP spid="1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type="body" idx="1"/>
          </p:nvPr>
        </p:nvSpPr>
        <p:spPr>
          <a:xfrm>
            <a:off x="228600" y="914400"/>
            <a:ext cx="8686800" cy="5257800"/>
          </a:xfrm>
        </p:spPr>
        <p:txBody>
          <a:bodyPr/>
          <a:lstStyle/>
          <a:p>
            <a:pPr marL="0" indent="0" eaLnBrk="1" hangingPunct="1">
              <a:buNone/>
            </a:pPr>
            <a:r>
              <a:rPr lang="en-US" altLang="en-US" dirty="0">
                <a:ea typeface="MS PGothic" charset="-128"/>
              </a:rPr>
              <a:t>Step 2: Mapping of Weak Entity </a:t>
            </a:r>
            <a:r>
              <a:rPr lang="en-US" altLang="en-US" dirty="0" smtClean="0">
                <a:ea typeface="MS PGothic" charset="-128"/>
              </a:rPr>
              <a:t>Sets</a:t>
            </a:r>
            <a:endParaRPr lang="en-US" altLang="en-US" dirty="0">
              <a:ea typeface="MS PGothic" charset="-128"/>
            </a:endParaRPr>
          </a:p>
          <a:p>
            <a:pPr eaLnBrk="1" hangingPunct="1"/>
            <a:r>
              <a:rPr lang="en-US" altLang="en-US" sz="2400" dirty="0">
                <a:solidFill>
                  <a:srgbClr val="790033"/>
                </a:solidFill>
                <a:ea typeface="MS PGothic" charset="-128"/>
              </a:rPr>
              <a:t>For each weak entity </a:t>
            </a:r>
            <a:r>
              <a:rPr lang="en-US" altLang="en-US" sz="2400" dirty="0" smtClean="0">
                <a:solidFill>
                  <a:srgbClr val="790033"/>
                </a:solidFill>
                <a:ea typeface="MS PGothic" charset="-128"/>
              </a:rPr>
              <a:t>set </a:t>
            </a:r>
            <a:r>
              <a:rPr lang="en-US" altLang="en-US" sz="2400" dirty="0">
                <a:solidFill>
                  <a:srgbClr val="790033"/>
                </a:solidFill>
                <a:ea typeface="MS PGothic" charset="-128"/>
              </a:rPr>
              <a:t>W in the ER </a:t>
            </a:r>
            <a:r>
              <a:rPr lang="en-US" altLang="en-US" sz="2400" dirty="0" smtClean="0">
                <a:solidFill>
                  <a:srgbClr val="790033"/>
                </a:solidFill>
                <a:ea typeface="MS PGothic" charset="-128"/>
              </a:rPr>
              <a:t>diagram </a:t>
            </a:r>
            <a:r>
              <a:rPr lang="en-US" altLang="en-US" sz="2400" dirty="0">
                <a:solidFill>
                  <a:srgbClr val="790033"/>
                </a:solidFill>
                <a:ea typeface="MS PGothic" charset="-128"/>
              </a:rPr>
              <a:t>with owner entity </a:t>
            </a:r>
            <a:r>
              <a:rPr lang="en-US" altLang="en-US" sz="2400" dirty="0" smtClean="0">
                <a:solidFill>
                  <a:srgbClr val="790033"/>
                </a:solidFill>
                <a:ea typeface="MS PGothic" charset="-128"/>
              </a:rPr>
              <a:t>set </a:t>
            </a:r>
            <a:r>
              <a:rPr lang="en-US" altLang="en-US" sz="2400" dirty="0">
                <a:solidFill>
                  <a:srgbClr val="790033"/>
                </a:solidFill>
                <a:ea typeface="MS PGothic" charset="-128"/>
              </a:rPr>
              <a:t>E, create a relation R </a:t>
            </a:r>
            <a:r>
              <a:rPr lang="en-US" altLang="en-US" sz="2400" dirty="0" smtClean="0">
                <a:solidFill>
                  <a:srgbClr val="790033"/>
                </a:solidFill>
                <a:ea typeface="MS PGothic" charset="-128"/>
              </a:rPr>
              <a:t>that </a:t>
            </a:r>
            <a:r>
              <a:rPr lang="en-US" altLang="en-US" sz="2400" dirty="0">
                <a:solidFill>
                  <a:srgbClr val="790033"/>
                </a:solidFill>
                <a:ea typeface="MS PGothic" charset="-128"/>
              </a:rPr>
              <a:t>include all simple attributes (or simple components of composite attributes) of W as attributes of R.</a:t>
            </a:r>
          </a:p>
          <a:p>
            <a:pPr eaLnBrk="1" hangingPunct="1"/>
            <a:r>
              <a:rPr lang="en-US" altLang="en-US" sz="2400" dirty="0">
                <a:solidFill>
                  <a:srgbClr val="790033"/>
                </a:solidFill>
                <a:ea typeface="MS PGothic" charset="-128"/>
              </a:rPr>
              <a:t>Also, include as foreign key attributes of R the primary key attribute(s) of the relation(s) that correspond to the owner entity </a:t>
            </a:r>
            <a:r>
              <a:rPr lang="en-US" altLang="en-US" sz="2400" dirty="0" smtClean="0">
                <a:solidFill>
                  <a:srgbClr val="790033"/>
                </a:solidFill>
                <a:ea typeface="MS PGothic" charset="-128"/>
              </a:rPr>
              <a:t>set(s</a:t>
            </a:r>
            <a:r>
              <a:rPr lang="en-US" altLang="en-US" sz="2400" dirty="0">
                <a:solidFill>
                  <a:srgbClr val="790033"/>
                </a:solidFill>
                <a:ea typeface="MS PGothic" charset="-128"/>
              </a:rPr>
              <a:t>).</a:t>
            </a:r>
          </a:p>
          <a:p>
            <a:pPr eaLnBrk="1" hangingPunct="1"/>
            <a:r>
              <a:rPr lang="en-US" altLang="en-US" sz="2400" dirty="0">
                <a:solidFill>
                  <a:srgbClr val="790033"/>
                </a:solidFill>
                <a:ea typeface="MS PGothic" charset="-128"/>
              </a:rPr>
              <a:t>The primary key of R is the </a:t>
            </a:r>
            <a:r>
              <a:rPr lang="en-US" altLang="en-US" sz="2400" i="1" dirty="0">
                <a:solidFill>
                  <a:srgbClr val="790033"/>
                </a:solidFill>
                <a:ea typeface="MS PGothic" charset="-128"/>
              </a:rPr>
              <a:t>combination of</a:t>
            </a:r>
            <a:r>
              <a:rPr lang="en-US" altLang="en-US" sz="2400" dirty="0">
                <a:solidFill>
                  <a:srgbClr val="790033"/>
                </a:solidFill>
                <a:ea typeface="MS PGothic" charset="-128"/>
              </a:rPr>
              <a:t> the primary key(s) of the owner(s) and the partial key of the weak entity </a:t>
            </a:r>
            <a:r>
              <a:rPr lang="en-US" altLang="en-US" sz="2400" dirty="0" smtClean="0">
                <a:solidFill>
                  <a:srgbClr val="790033"/>
                </a:solidFill>
                <a:ea typeface="MS PGothic" charset="-128"/>
              </a:rPr>
              <a:t>set </a:t>
            </a:r>
            <a:r>
              <a:rPr lang="en-US" altLang="en-US" sz="2400" dirty="0">
                <a:solidFill>
                  <a:srgbClr val="790033"/>
                </a:solidFill>
                <a:ea typeface="MS PGothic" charset="-128"/>
              </a:rPr>
              <a:t>W, if any</a:t>
            </a:r>
            <a:r>
              <a:rPr lang="en-US" altLang="en-US" sz="2400" dirty="0" smtClean="0">
                <a:solidFill>
                  <a:srgbClr val="790033"/>
                </a:solidFill>
                <a:ea typeface="MS PGothic" charset="-128"/>
              </a:rPr>
              <a:t>.</a:t>
            </a:r>
          </a:p>
          <a:p>
            <a:pPr marL="0" indent="0" eaLnBrk="1" hangingPunct="1">
              <a:buNone/>
            </a:pPr>
            <a:r>
              <a:rPr lang="en-US" altLang="en-US" sz="2400" dirty="0"/>
              <a:t>A weak entity set becomes a table that includes </a:t>
            </a:r>
            <a:r>
              <a:rPr lang="en-US" altLang="en-US" sz="2400" dirty="0" smtClean="0"/>
              <a:t>an attribute </a:t>
            </a:r>
            <a:r>
              <a:rPr lang="en-US" altLang="en-US" sz="2400" dirty="0"/>
              <a:t>for the primary key of the identifying strong entity set</a:t>
            </a:r>
          </a:p>
          <a:p>
            <a:pPr marL="0" indent="0" eaLnBrk="1" hangingPunct="1">
              <a:buNone/>
            </a:pPr>
            <a:endParaRPr lang="en-US" altLang="en-US" sz="2400" dirty="0">
              <a:solidFill>
                <a:srgbClr val="790033"/>
              </a:solidFill>
              <a:ea typeface="MS PGothic" charset="-128"/>
            </a:endParaRPr>
          </a:p>
        </p:txBody>
      </p:sp>
      <p:sp>
        <p:nvSpPr>
          <p:cNvPr id="2" name="Title 1"/>
          <p:cNvSpPr>
            <a:spLocks noGrp="1"/>
          </p:cNvSpPr>
          <p:nvPr>
            <p:ph type="title"/>
          </p:nvPr>
        </p:nvSpPr>
        <p:spPr/>
        <p:txBody>
          <a:bodyPr/>
          <a:lstStyle/>
          <a:p>
            <a:r>
              <a:rPr lang="en-US" altLang="en-US" dirty="0" smtClean="0">
                <a:ea typeface="MS PGothic" charset="-128"/>
              </a:rPr>
              <a:t>Weak Entity Set Mapping</a:t>
            </a:r>
            <a:endParaRPr lang="en-US" dirty="0"/>
          </a:p>
        </p:txBody>
      </p:sp>
      <p:sp>
        <p:nvSpPr>
          <p:cNvPr id="4" name="Slide Number Placeholder 3"/>
          <p:cNvSpPr>
            <a:spLocks noGrp="1"/>
          </p:cNvSpPr>
          <p:nvPr>
            <p:ph type="sldNum" sz="quarter" idx="10"/>
          </p:nvPr>
        </p:nvSpPr>
        <p:spPr/>
        <p:txBody>
          <a:bodyPr/>
          <a:lstStyle/>
          <a:p>
            <a:pPr>
              <a:defRPr/>
            </a:pPr>
            <a:r>
              <a:rPr lang="en-US" altLang="en-US" smtClean="0"/>
              <a:t> </a:t>
            </a:r>
            <a:fld id="{B13F14CE-EB90-BA4D-95EA-001E2238487A}" type="slidenum">
              <a:rPr lang="en-US" altLang="en-US" sz="2000" b="0" smtClean="0"/>
              <a:pPr>
                <a:defRPr/>
              </a:pPr>
              <a:t>9</a:t>
            </a:fld>
            <a:endParaRPr lang="en-CA" altLang="zh-CN" sz="2000" b="0" dirty="0"/>
          </a:p>
        </p:txBody>
      </p:sp>
    </p:spTree>
    <p:extLst>
      <p:ext uri="{BB962C8B-B14F-4D97-AF65-F5344CB8AC3E}">
        <p14:creationId xmlns:p14="http://schemas.microsoft.com/office/powerpoint/2010/main" val="18940323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8656</TotalTime>
  <Words>2644</Words>
  <Application>Microsoft Macintosh PowerPoint</Application>
  <PresentationFormat>Letter Paper (8.5x11 in)</PresentationFormat>
  <Paragraphs>681</Paragraphs>
  <Slides>47</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MS PGothic</vt:lpstr>
      <vt:lpstr>Tahoma</vt:lpstr>
      <vt:lpstr>Times New Roman</vt:lpstr>
      <vt:lpstr>Verdana</vt:lpstr>
      <vt:lpstr>Wingdings</vt:lpstr>
      <vt:lpstr>宋体</vt:lpstr>
      <vt:lpstr>Arial</vt:lpstr>
      <vt:lpstr>Blends</vt:lpstr>
      <vt:lpstr>Chapter 9</vt:lpstr>
      <vt:lpstr>ER Model</vt:lpstr>
      <vt:lpstr>ER Model Constraints</vt:lpstr>
      <vt:lpstr>Mapping Goals</vt:lpstr>
      <vt:lpstr>An ER Diagram</vt:lpstr>
      <vt:lpstr>Mapping ERD to Relational Schema</vt:lpstr>
      <vt:lpstr>Regular Entity Set Mapping</vt:lpstr>
      <vt:lpstr>Regular Entity Examples</vt:lpstr>
      <vt:lpstr>Weak Entity Set Mapping</vt:lpstr>
      <vt:lpstr>Weak Entity Example</vt:lpstr>
      <vt:lpstr>Binary 1:1 Relationship Set Mapping</vt:lpstr>
      <vt:lpstr>Binary 1:1 Relationship Set Mapping</vt:lpstr>
      <vt:lpstr>Binary 1:1 Relationship Set Mapping</vt:lpstr>
      <vt:lpstr>Binary 1:1 Relationship Example</vt:lpstr>
      <vt:lpstr>Binary 1:N Relationship Set Mapping</vt:lpstr>
      <vt:lpstr>Binary 1:N Relationship Example</vt:lpstr>
      <vt:lpstr>Binary M:N Relationship Set Mapping</vt:lpstr>
      <vt:lpstr>Binary M:N Relationship Example</vt:lpstr>
      <vt:lpstr>Multivalued Attribute Mapping</vt:lpstr>
      <vt:lpstr>Multivalued Attribute Example</vt:lpstr>
      <vt:lpstr>N-ary Relationship Set Mapping</vt:lpstr>
      <vt:lpstr>Company ER Diagram</vt:lpstr>
      <vt:lpstr>COMPANY ER Diagram Mapping</vt:lpstr>
      <vt:lpstr>Relations for Aggregation</vt:lpstr>
      <vt:lpstr>Mapping ERD to Relational Schema</vt:lpstr>
      <vt:lpstr>Summary of ER Mapping</vt:lpstr>
      <vt:lpstr>EER Mapping</vt:lpstr>
      <vt:lpstr>Superclass and Subclass Mapping</vt:lpstr>
      <vt:lpstr>Superclass and Subclass Mapping</vt:lpstr>
      <vt:lpstr>8A: Superclass and subclass Relations</vt:lpstr>
      <vt:lpstr>Method 8A Example</vt:lpstr>
      <vt:lpstr>Subclass Relations</vt:lpstr>
      <vt:lpstr>Method 8B Example</vt:lpstr>
      <vt:lpstr>8C Superclass Relation with a Discriminator</vt:lpstr>
      <vt:lpstr>Method 8C Example</vt:lpstr>
      <vt:lpstr>8D Superclass Relation with Indicators</vt:lpstr>
      <vt:lpstr>EER Example Method 8D</vt:lpstr>
      <vt:lpstr>Summary of Generalization Hierarchies Mapping</vt:lpstr>
      <vt:lpstr>Multiple Inheritance Mapping</vt:lpstr>
      <vt:lpstr>Multiple inheritance in EER</vt:lpstr>
      <vt:lpstr>Union Set Mapping &amp; Example</vt:lpstr>
      <vt:lpstr>Categories (Union Sets) mapping</vt:lpstr>
      <vt:lpstr>Mapping Exercise-1</vt:lpstr>
      <vt:lpstr>Mapping Exercise-2</vt:lpstr>
      <vt:lpstr>Chapter Summary</vt:lpstr>
      <vt:lpstr>Impedance Mismatch</vt:lpstr>
      <vt:lpstr>Impedance Mismatch</vt:lpstr>
    </vt:vector>
  </TitlesOfParts>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dc:title>
  <dc:subject>Enhanced Entity-Relationship (EER) Modeling</dc:subject>
  <dc:creator>Microsoft Office User</dc:creator>
  <cp:lastModifiedBy>Microsoft Office User</cp:lastModifiedBy>
  <cp:revision>119</cp:revision>
  <cp:lastPrinted>2001-11-04T00:51:13Z</cp:lastPrinted>
  <dcterms:created xsi:type="dcterms:W3CDTF">2016-11-16T01:16:28Z</dcterms:created>
  <dcterms:modified xsi:type="dcterms:W3CDTF">2019-10-31T16:37:40Z</dcterms:modified>
</cp:coreProperties>
</file>