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324" r:id="rId2"/>
    <p:sldId id="386" r:id="rId3"/>
    <p:sldId id="461" r:id="rId4"/>
    <p:sldId id="477" r:id="rId5"/>
    <p:sldId id="476" r:id="rId6"/>
    <p:sldId id="480" r:id="rId7"/>
    <p:sldId id="447" r:id="rId8"/>
    <p:sldId id="481" r:id="rId9"/>
    <p:sldId id="449" r:id="rId10"/>
    <p:sldId id="450" r:id="rId11"/>
    <p:sldId id="482" r:id="rId12"/>
    <p:sldId id="483" r:id="rId13"/>
    <p:sldId id="387" r:id="rId14"/>
    <p:sldId id="451" r:id="rId15"/>
    <p:sldId id="452" r:id="rId16"/>
    <p:sldId id="486" r:id="rId17"/>
    <p:sldId id="487" r:id="rId18"/>
    <p:sldId id="455" r:id="rId19"/>
    <p:sldId id="484" r:id="rId20"/>
    <p:sldId id="485" r:id="rId21"/>
    <p:sldId id="346" r:id="rId22"/>
    <p:sldId id="456" r:id="rId23"/>
    <p:sldId id="457" r:id="rId24"/>
    <p:sldId id="454" r:id="rId25"/>
    <p:sldId id="347" r:id="rId26"/>
    <p:sldId id="458" r:id="rId27"/>
    <p:sldId id="459" r:id="rId28"/>
    <p:sldId id="478" r:id="rId29"/>
    <p:sldId id="479" r:id="rId30"/>
    <p:sldId id="475" r:id="rId31"/>
    <p:sldId id="460" r:id="rId32"/>
    <p:sldId id="344" r:id="rId33"/>
    <p:sldId id="463" r:id="rId34"/>
    <p:sldId id="402" r:id="rId35"/>
    <p:sldId id="488" r:id="rId36"/>
    <p:sldId id="396" r:id="rId37"/>
    <p:sldId id="397" r:id="rId38"/>
    <p:sldId id="398" r:id="rId39"/>
    <p:sldId id="422" r:id="rId40"/>
    <p:sldId id="399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EDC7"/>
    <a:srgbClr val="790033"/>
    <a:srgbClr val="990033"/>
    <a:srgbClr val="677228"/>
    <a:srgbClr val="6E792B"/>
    <a:srgbClr val="000066"/>
    <a:srgbClr val="FFFF66"/>
    <a:srgbClr val="666699"/>
    <a:srgbClr val="FF66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36"/>
    <p:restoredTop sz="92632"/>
  </p:normalViewPr>
  <p:slideViewPr>
    <p:cSldViewPr snapToObjects="1">
      <p:cViewPr varScale="1">
        <p:scale>
          <a:sx n="89" d="100"/>
          <a:sy n="89" d="100"/>
        </p:scale>
        <p:origin x="184" y="192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821" y="217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A8CF7AD4-4BBD-3F4E-B7CD-047116C026E9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770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noProof="0" smtClean="0"/>
              <a:t>Click to edit Master text styles</a:t>
            </a:r>
          </a:p>
          <a:p>
            <a:pPr lvl="1"/>
            <a:r>
              <a:rPr lang="en-CA" altLang="zh-CN" noProof="0" smtClean="0"/>
              <a:t>Second level</a:t>
            </a:r>
          </a:p>
          <a:p>
            <a:pPr lvl="2"/>
            <a:r>
              <a:rPr lang="en-CA" altLang="zh-CN" noProof="0" smtClean="0"/>
              <a:t>Third level</a:t>
            </a:r>
          </a:p>
          <a:p>
            <a:pPr lvl="3"/>
            <a:r>
              <a:rPr lang="en-CA" altLang="zh-CN" noProof="0" smtClean="0"/>
              <a:t>Fourth level</a:t>
            </a:r>
          </a:p>
          <a:p>
            <a:pPr lvl="4"/>
            <a:r>
              <a:rPr lang="en-CA" altLang="zh-CN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charset="0"/>
              </a:defRPr>
            </a:lvl1pPr>
          </a:lstStyle>
          <a:p>
            <a:pPr>
              <a:defRPr/>
            </a:pPr>
            <a:fld id="{53A8143D-BC91-3942-9A92-E3F542485D4A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82340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4524484-CD3F-754C-8405-A9C7CC402CDF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</a:t>
            </a:fld>
            <a:endParaRPr lang="en-CA" altLang="zh-CN">
              <a:latin typeface="Tahoma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437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E04174D8-DE4C-B540-9F82-3E16C7A4C97C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21</a:t>
            </a:fld>
            <a:endParaRPr lang="en-CA" altLang="zh-CN">
              <a:latin typeface="Tahoma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574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1D44B9-A7A3-A349-B4E4-CCEA4E1EF34B}" type="slidenum">
              <a:rPr lang="zh-CN" altLang="en-CA" sz="1300">
                <a:latin typeface="Tahoma" charset="0"/>
                <a:cs typeface="Arial" charset="0"/>
              </a:rPr>
              <a:pPr/>
              <a:t>22</a:t>
            </a:fld>
            <a:endParaRPr lang="en-CA" altLang="zh-CN" sz="1300">
              <a:latin typeface="Tahoma" charset="0"/>
              <a:cs typeface="Arial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01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CF0E71C-6E20-454E-8330-5F38756B76CC}" type="slidenum">
              <a:rPr lang="zh-CN" altLang="en-CA" sz="1300">
                <a:latin typeface="Tahoma" charset="0"/>
                <a:cs typeface="Arial" charset="0"/>
              </a:rPr>
              <a:pPr/>
              <a:t>23</a:t>
            </a:fld>
            <a:endParaRPr lang="en-CA" altLang="zh-CN" sz="1300">
              <a:latin typeface="Tahoma" charset="0"/>
              <a:cs typeface="Arial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010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227F01D-9931-9843-ACBC-162FFB14ADE2}" type="slidenum">
              <a:rPr lang="zh-CN" altLang="en-CA" sz="1300">
                <a:latin typeface="Tahoma" charset="0"/>
                <a:cs typeface="Arial" charset="0"/>
              </a:rPr>
              <a:pPr/>
              <a:t>24</a:t>
            </a:fld>
            <a:endParaRPr lang="en-CA" altLang="zh-CN" sz="1300">
              <a:latin typeface="Tahoma" charset="0"/>
              <a:cs typeface="Arial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49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844683F3-866E-3E43-9042-20119062A92C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25</a:t>
            </a:fld>
            <a:endParaRPr lang="en-CA" altLang="zh-CN">
              <a:latin typeface="Tahoma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3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0A941F-CEF9-264A-B162-CF049C93FB9E}" type="slidenum">
              <a:rPr lang="zh-CN" altLang="en-CA" sz="1300">
                <a:latin typeface="Tahoma" charset="0"/>
                <a:cs typeface="Arial" charset="0"/>
              </a:rPr>
              <a:pPr/>
              <a:t>26</a:t>
            </a:fld>
            <a:endParaRPr lang="en-CA" altLang="zh-CN" sz="1300">
              <a:latin typeface="Tahoma" charset="0"/>
              <a:cs typeface="Arial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9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09EAC03-902B-954E-87A2-735C47035B0B}" type="slidenum">
              <a:rPr lang="zh-CN" altLang="en-CA" sz="1300">
                <a:latin typeface="Tahoma" charset="0"/>
                <a:cs typeface="Arial" charset="0"/>
              </a:rPr>
              <a:pPr/>
              <a:t>27</a:t>
            </a:fld>
            <a:endParaRPr lang="en-CA" altLang="zh-CN" sz="1300">
              <a:latin typeface="Tahoma" charset="0"/>
              <a:cs typeface="Arial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305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79A60A-0069-1D45-A4CD-0F3D54B83E0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993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dirty="0" smtClean="0"/>
              <a:t>ODBMSs provide a direct representation of objects to DBMSs overcoming the </a:t>
            </a:r>
            <a:r>
              <a:rPr lang="en-US" altLang="x-none" i="1" dirty="0" smtClean="0"/>
              <a:t>impedance mismatch</a:t>
            </a:r>
            <a:r>
              <a:rPr lang="en-US" altLang="x-none" dirty="0" smtClean="0"/>
              <a:t>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A8143D-BC91-3942-9A92-E3F542485D4A}" type="slidenum">
              <a:rPr lang="zh-CN" altLang="en-CA" smtClean="0"/>
              <a:pPr>
                <a:defRPr/>
              </a:pPr>
              <a:t>30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12700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6402095-5622-B341-8C65-449408C9DDE0}" type="slidenum">
              <a:rPr lang="zh-CN" altLang="en-CA" sz="1300">
                <a:latin typeface="Tahoma" charset="0"/>
                <a:cs typeface="Arial" charset="0"/>
              </a:rPr>
              <a:pPr/>
              <a:t>31</a:t>
            </a:fld>
            <a:endParaRPr lang="en-CA" altLang="zh-CN" sz="1300">
              <a:latin typeface="Tahoma" charset="0"/>
              <a:cs typeface="Arial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489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9D9DA4A-6284-F34B-AF45-EC3D44E25C3B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2</a:t>
            </a:fld>
            <a:endParaRPr lang="en-CA" altLang="zh-CN">
              <a:latin typeface="Tahoma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13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3591C89D-4FE1-B946-BD97-FA4429886A37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32</a:t>
            </a:fld>
            <a:endParaRPr lang="en-CA" altLang="zh-CN">
              <a:latin typeface="Tahoma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728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495F54E-BB46-1548-8005-AAFABCCA1811}" type="slidenum">
              <a:rPr lang="zh-CN" altLang="en-CA" sz="1300">
                <a:latin typeface="Tahoma" charset="0"/>
                <a:ea typeface="宋体" charset="-122"/>
              </a:rPr>
              <a:pPr/>
              <a:t>33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a typeface="宋体" charset="-122"/>
              </a:rPr>
              <a:t>tells the server that the processing of query results has been completed and result in server memory can be erased</a:t>
            </a:r>
          </a:p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83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BBA8D1D-ECB7-3F41-8286-354ABF33E4DF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34</a:t>
            </a:fld>
            <a:endParaRPr lang="en-CA" altLang="zh-CN">
              <a:latin typeface="Tahom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22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1BBA8D1D-ECB7-3F41-8286-354ABF33E4DF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35</a:t>
            </a:fld>
            <a:endParaRPr lang="en-CA" altLang="zh-CN">
              <a:latin typeface="Tahoma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55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7AC78A9-2B25-B34F-9519-06B2B8C2B59A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36</a:t>
            </a:fld>
            <a:endParaRPr lang="en-CA" altLang="zh-CN">
              <a:latin typeface="Tahoma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955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70F9DEE8-BC96-DD46-AE15-28BB89B696C8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37</a:t>
            </a:fld>
            <a:endParaRPr lang="en-CA" altLang="zh-CN">
              <a:latin typeface="Tahoma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7031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9F653EFA-99E2-3240-A243-8D7ACC750238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38</a:t>
            </a:fld>
            <a:endParaRPr lang="en-CA" altLang="zh-CN">
              <a:latin typeface="Tahoma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29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66A02B2-14BE-CD44-B65D-F77466D6CCDB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39</a:t>
            </a:fld>
            <a:endParaRPr lang="en-CA" altLang="zh-CN">
              <a:latin typeface="Tahoma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578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DD98248-60F0-114A-AE9F-81C1904D6876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40</a:t>
            </a:fld>
            <a:endParaRPr lang="en-CA" altLang="zh-CN">
              <a:latin typeface="Tahoma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73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392C1B4-D7B8-AA41-9FCE-FB247E2D5526}" type="slidenum">
              <a:rPr lang="zh-CN" altLang="en-CA" sz="1300">
                <a:latin typeface="Tahoma" charset="0"/>
                <a:ea typeface="宋体" charset="-122"/>
              </a:rPr>
              <a:pPr/>
              <a:t>41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25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3EF19-811B-7C43-A800-935B41187579}" type="slidenum">
              <a:rPr lang="en-CA" altLang="en-US" smtClean="0"/>
              <a:pPr/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45417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5833C86-E80D-5A4F-8A89-A1BBB554F909}" type="slidenum">
              <a:rPr lang="zh-CN" altLang="en-CA" sz="1300">
                <a:latin typeface="Tahoma" charset="0"/>
                <a:ea typeface="宋体" charset="-122"/>
              </a:rPr>
              <a:pPr/>
              <a:t>42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6207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D688FFC-DA2D-E142-B3C3-054C28147E54}" type="slidenum">
              <a:rPr lang="zh-CN" altLang="en-CA" sz="1300">
                <a:latin typeface="Tahoma" charset="0"/>
                <a:ea typeface="宋体" charset="-122"/>
              </a:rPr>
              <a:pPr/>
              <a:t>44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3415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E1132E1E-2B21-9C4D-905E-615EDCB31E95}" type="slidenum">
              <a:rPr lang="zh-CN" altLang="en-CA" sz="1300">
                <a:latin typeface="Tahoma" charset="0"/>
                <a:ea typeface="宋体" charset="-122"/>
              </a:rPr>
              <a:pPr/>
              <a:t>45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2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C2B91FA-8434-E747-85D6-0E4551E363E1}" type="slidenum">
              <a:rPr lang="zh-CN" altLang="en-CA" sz="1300">
                <a:latin typeface="Tahoma" charset="0"/>
                <a:ea typeface="宋体" charset="-122"/>
              </a:rPr>
              <a:pPr/>
              <a:t>46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58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361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8D6CF5B-0D43-9340-B80C-D98011C398B8}" type="slidenum">
              <a:rPr lang="zh-CN" altLang="en-CA" sz="1200">
                <a:latin typeface="Tahoma" charset="0"/>
              </a:rPr>
              <a:pPr/>
              <a:t>9</a:t>
            </a:fld>
            <a:endParaRPr lang="en-CA" altLang="zh-CN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8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EFE38D0-9576-0448-9C8A-BDBE9DE6F4B6}" type="slidenum">
              <a:rPr lang="zh-CN" altLang="en-CA" sz="1300">
                <a:latin typeface="Tahoma" charset="0"/>
                <a:ea typeface="宋体" charset="-122"/>
              </a:rPr>
              <a:pPr/>
              <a:t>12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491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6B8755A-DB54-F442-B64D-B9A0FC38CAE6}" type="slidenum">
              <a:rPr lang="zh-CN" altLang="en-CA">
                <a:latin typeface="Tahoma" charset="0"/>
              </a:rPr>
              <a:pPr>
                <a:spcBef>
                  <a:spcPct val="0"/>
                </a:spcBef>
              </a:pPr>
              <a:t>13</a:t>
            </a:fld>
            <a:endParaRPr lang="en-CA" altLang="zh-CN">
              <a:latin typeface="Tahoma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22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1F1690E-B4D8-9C42-A443-0CAAD73F560B}" type="slidenum">
              <a:rPr lang="zh-CN" altLang="en-CA" sz="1300">
                <a:latin typeface="Tahoma" charset="0"/>
                <a:cs typeface="Arial" charset="0"/>
              </a:rPr>
              <a:pPr/>
              <a:t>15</a:t>
            </a:fld>
            <a:endParaRPr lang="en-CA" altLang="zh-CN" sz="1300">
              <a:latin typeface="Tahoma" charset="0"/>
              <a:cs typeface="Arial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114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18E56D9-ECE2-5541-BDED-F22248E1B0E4}" type="slidenum">
              <a:rPr lang="zh-CN" altLang="en-CA" sz="1300">
                <a:latin typeface="Tahoma" charset="0"/>
                <a:cs typeface="Arial" charset="0"/>
              </a:rPr>
              <a:pPr/>
              <a:t>18</a:t>
            </a:fld>
            <a:endParaRPr lang="en-CA" altLang="zh-CN" sz="1300">
              <a:latin typeface="Tahoma" charset="0"/>
              <a:cs typeface="Arial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30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C75047C0-0E68-6249-977F-CB10761AB6E7}" type="slidenum">
              <a:rPr lang="zh-CN" altLang="en-CA" sz="1300">
                <a:latin typeface="Tahoma" charset="0"/>
                <a:ea typeface="宋体" charset="-122"/>
              </a:rPr>
              <a:pPr/>
              <a:t>20</a:t>
            </a:fld>
            <a:endParaRPr lang="en-CA" altLang="zh-CN" sz="1300">
              <a:latin typeface="Tahoma" charset="0"/>
              <a:ea typeface="宋体" charset="-122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92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763" y="2514600"/>
            <a:ext cx="17732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281093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44450"/>
            <a:ext cx="9105900" cy="103505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altLang="en-US"/>
              <a:t> </a:t>
            </a:r>
            <a:fld id="{282BCD02-1A74-184C-BC49-A5F279F00CF1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03189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1027B-0FAE-9042-8396-DF204917C757}" type="slidenum">
              <a:rPr lang="en-US" altLang="en-US" smtClean="0"/>
              <a:pPr>
                <a:defRPr/>
              </a:pPr>
              <a:t>‹#›</a:t>
            </a:fld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135816569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C28150FE-B60E-C746-9099-B1EA4F4F1C9A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08713509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2F9AAF2B-DCAC-7A48-B582-32CD2BEE700B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867298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5ADACDEE-DE42-D14B-86C5-F3CF078CAAB9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375524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B74C8300-0E9B-2742-AD63-DD94E8CE5B0A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122717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AD53625B-6AEE-984A-B3CE-B99E0F0ADEAF}" type="slidenum">
              <a:rPr lang="en-US" altLang="en-US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8991437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16200000">
            <a:off x="4151314" y="-4151313"/>
            <a:ext cx="838200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smtClean="0">
              <a:latin typeface="Tahoma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0" y="-1"/>
            <a:ext cx="9140825" cy="8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2000" b="1">
                <a:solidFill>
                  <a:srgbClr val="990033"/>
                </a:solidFill>
                <a:ea typeface="宋体" charset="-122"/>
              </a:defRPr>
            </a:lvl1pPr>
          </a:lstStyle>
          <a:p>
            <a:pPr>
              <a:defRPr/>
            </a:pPr>
            <a:fld id="{2959EE7E-9BBC-454E-9B30-B433D3E7F8CC}" type="slidenum">
              <a:rPr lang="en-US" altLang="en-US"/>
              <a:pPr>
                <a:defRPr/>
              </a:pPr>
              <a:t>‹#›</a:t>
            </a:fld>
            <a:endParaRPr lang="en-CA" altLang="zh-CN" dirty="0"/>
          </a:p>
        </p:txBody>
      </p:sp>
      <p:sp>
        <p:nvSpPr>
          <p:cNvPr id="1029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5425" y="980728"/>
            <a:ext cx="87249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6" name="Picture 10" descr="C:\Users\Mengchi\AppData\Roaming\Tencent\Users\675139391\QQ\WinTemp\RichOle\R@FC@W[@@_87}DC0E@U90YU.jp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7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6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charset="2"/>
        <a:buChar char="n"/>
        <a:defRPr sz="25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charset="2"/>
        <a:buChar char="n"/>
        <a:defRPr sz="24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Relationship Id="rId3" Type="http://schemas.openxmlformats.org/officeDocument/2006/relationships/image" Target="../media/image16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3" Type="http://schemas.openxmlformats.org/officeDocument/2006/relationships/image" Target="../media/image18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4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tiff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</a:t>
            </a:r>
            <a:r>
              <a:rPr lang="en-US" altLang="en-US">
                <a:ea typeface="宋体" charset="-122"/>
              </a:rPr>
              <a:t>10</a:t>
            </a:r>
            <a:endParaRPr lang="en-US" altLang="en-US"/>
          </a:p>
        </p:txBody>
      </p:sp>
      <p:sp>
        <p:nvSpPr>
          <p:cNvPr id="1229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dirty="0"/>
              <a:t>SQL </a:t>
            </a:r>
            <a:r>
              <a:rPr lang="en-US" altLang="en-US" dirty="0" smtClean="0"/>
              <a:t>Programming Techniques</a:t>
            </a:r>
          </a:p>
          <a:p>
            <a:pPr eaLnBrk="1" hangingPunct="1">
              <a:buFont typeface="Wingdings" charset="2"/>
              <a:buNone/>
            </a:pPr>
            <a:r>
              <a:rPr lang="en-US" altLang="zh-CN" dirty="0" smtClean="0"/>
              <a:t>4003</a:t>
            </a:r>
            <a:r>
              <a:rPr lang="zh-CN" altLang="en-US" dirty="0" smtClean="0"/>
              <a:t> </a:t>
            </a:r>
            <a:r>
              <a:rPr lang="en-US" altLang="zh-CN" dirty="0" smtClean="0"/>
              <a:t>3.Embedded</a:t>
            </a:r>
            <a:r>
              <a:rPr lang="zh-CN" altLang="en-US" dirty="0" smtClean="0"/>
              <a:t> </a:t>
            </a:r>
            <a:r>
              <a:rPr lang="en-US" altLang="zh-CN" smtClean="0"/>
              <a:t>SQL</a:t>
            </a: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18951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Logical Two-Tier Architecture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048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7CC6E8-102B-BE42-A21A-CDF2970BC3FD}" type="slidenum">
              <a:rPr lang="en-US" altLang="zh-CN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19872" y="4203327"/>
            <a:ext cx="1584176" cy="109788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DBMS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 smtClean="0"/>
              <a:t>Server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652120" y="1916832"/>
            <a:ext cx="1584176" cy="6211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259632" y="1916832"/>
            <a:ext cx="1448523" cy="6211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7773" y="2772217"/>
            <a:ext cx="16882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smtClean="0"/>
              <a:t>Network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441999" y="3376699"/>
            <a:ext cx="5650281" cy="2536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7" idx="2"/>
          </p:cNvCxnSpPr>
          <p:nvPr/>
        </p:nvCxnSpPr>
        <p:spPr bwMode="auto">
          <a:xfrm flipH="1">
            <a:off x="1983893" y="2537965"/>
            <a:ext cx="1" cy="86409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>
            <a:endCxn id="5" idx="0"/>
          </p:cNvCxnSpPr>
          <p:nvPr/>
        </p:nvCxnSpPr>
        <p:spPr bwMode="auto">
          <a:xfrm>
            <a:off x="4211960" y="3402061"/>
            <a:ext cx="0" cy="80126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6444208" y="2492896"/>
            <a:ext cx="0" cy="87775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755576" y="2743200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altLang="zh-CN" sz="3600" dirty="0">
                <a:solidFill>
                  <a:srgbClr val="800000"/>
                </a:solidFill>
              </a:rPr>
              <a:t>SQL</a:t>
            </a:r>
            <a:endParaRPr lang="zh-CN" alt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6300192" y="2782669"/>
            <a:ext cx="137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altLang="zh-CN" sz="3600" dirty="0">
                <a:solidFill>
                  <a:srgbClr val="800000"/>
                </a:solidFill>
              </a:rPr>
              <a:t>SQL</a:t>
            </a:r>
            <a:endParaRPr lang="zh-CN" alt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Database Programming Techniques</a:t>
            </a:r>
            <a:endParaRPr lang="zh-CN" altLang="en-US">
              <a:ea typeface="宋体" charset="-122"/>
            </a:endParaRP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zh-CN">
                <a:latin typeface="Arial" charset="0"/>
                <a:ea typeface="宋体" charset="-122"/>
              </a:rPr>
              <a:t>Embedded SQL</a:t>
            </a:r>
          </a:p>
          <a:p>
            <a:r>
              <a:rPr lang="en-CA" altLang="zh-CN">
                <a:latin typeface="Arial" charset="0"/>
                <a:ea typeface="宋体" charset="-122"/>
              </a:rPr>
              <a:t>Dynamic SQL</a:t>
            </a:r>
          </a:p>
          <a:p>
            <a:r>
              <a:rPr lang="en-CA" altLang="zh-CN">
                <a:latin typeface="Arial" charset="0"/>
                <a:ea typeface="宋体" charset="-122"/>
              </a:rPr>
              <a:t>JDBC</a:t>
            </a:r>
          </a:p>
          <a:p>
            <a:r>
              <a:rPr lang="en-CA" altLang="zh-CN">
                <a:latin typeface="Arial" charset="0"/>
                <a:ea typeface="宋体" charset="-122"/>
              </a:rPr>
              <a:t>PL/SQL</a:t>
            </a:r>
          </a:p>
          <a:p>
            <a:r>
              <a:rPr lang="en-CA" altLang="zh-CN">
                <a:latin typeface="Arial" charset="0"/>
                <a:ea typeface="宋体" charset="-122"/>
              </a:rPr>
              <a:t>SQLJ</a:t>
            </a:r>
            <a:endParaRPr lang="zh-CN" altLang="en-US">
              <a:ea typeface="宋体" charset="-122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1024456-A216-ED4B-87C3-E988D05191DF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11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56809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525"/>
            <a:ext cx="8736013" cy="9048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DBMS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294688" cy="5408613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	Provides SQL  to access the DB that supports:</a:t>
            </a:r>
          </a:p>
          <a:p>
            <a:pPr lvl="1" eaLnBrk="1" hangingPunct="1"/>
            <a:r>
              <a:rPr lang="en-CA" altLang="zh-CN">
                <a:latin typeface="Arial" charset="0"/>
                <a:ea typeface="宋体" charset="-122"/>
              </a:rPr>
              <a:t>data definition: DDL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	create, drop, and alter schema, integrity constraints, views</a:t>
            </a:r>
          </a:p>
          <a:p>
            <a:pPr lvl="1" eaLnBrk="1" hangingPunct="1"/>
            <a:r>
              <a:rPr lang="en-CA" altLang="zh-CN">
                <a:latin typeface="Arial" charset="0"/>
                <a:ea typeface="宋体" charset="-122"/>
              </a:rPr>
              <a:t>data manipulation: DML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   insert, delete and update tuples</a:t>
            </a:r>
          </a:p>
          <a:p>
            <a:pPr lvl="1" eaLnBrk="1" hangingPunct="1"/>
            <a:r>
              <a:rPr lang="en-CA" altLang="zh-CN">
                <a:latin typeface="Arial" charset="0"/>
                <a:ea typeface="宋体" charset="-122"/>
              </a:rPr>
              <a:t>query: QL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>
                <a:latin typeface="Arial" charset="0"/>
                <a:ea typeface="宋体" charset="-122"/>
              </a:rPr>
              <a:t>   select tuples </a:t>
            </a:r>
          </a:p>
        </p:txBody>
      </p:sp>
      <p:sp>
        <p:nvSpPr>
          <p:cNvPr id="1741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5FBCB7C-44C7-A94E-A8C3-A8D1CC697E5C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12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1231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836712"/>
          </a:xfrm>
        </p:spPr>
        <p:txBody>
          <a:bodyPr/>
          <a:lstStyle/>
          <a:p>
            <a:pPr eaLnBrk="1" hangingPunct="1"/>
            <a:r>
              <a:rPr lang="en-US" altLang="en-US"/>
              <a:t>What is lacking?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SzPct val="100000"/>
              <a:buFont typeface="+mj-lt"/>
              <a:buAutoNum type="arabicPeriod"/>
            </a:pPr>
            <a:r>
              <a:rPr lang="en-CA" altLang="en-US" dirty="0" smtClean="0"/>
              <a:t>DB Server can only be accessed </a:t>
            </a:r>
            <a:r>
              <a:rPr lang="en-CA" altLang="en-US" dirty="0"/>
              <a:t>with </a:t>
            </a:r>
            <a:r>
              <a:rPr lang="en-CA" altLang="en-US" dirty="0" smtClean="0"/>
              <a:t>SQL</a:t>
            </a:r>
            <a:endParaRPr lang="en-CA" altLang="en-US" dirty="0"/>
          </a:p>
          <a:p>
            <a:pPr marL="514350" indent="-514350" eaLnBrk="1" hangingPunct="1">
              <a:buSzPct val="100000"/>
              <a:buFont typeface="+mj-lt"/>
              <a:buAutoNum type="arabicPeriod"/>
            </a:pPr>
            <a:r>
              <a:rPr lang="en-CA" altLang="en-US" dirty="0"/>
              <a:t>SQL is not a complete programming language, cannot be used to program the </a:t>
            </a:r>
            <a:r>
              <a:rPr lang="en-CA" altLang="en-US" dirty="0" smtClean="0"/>
              <a:t>application</a:t>
            </a:r>
          </a:p>
          <a:p>
            <a:pPr marL="914400" lvl="1" indent="-514350" eaLnBrk="1" hangingPunct="1">
              <a:buSzPct val="100000"/>
              <a:buFont typeface="+mj-lt"/>
              <a:buAutoNum type="arabicPeriod"/>
            </a:pPr>
            <a:r>
              <a:rPr lang="en-CA" altLang="zh-CN" dirty="0" smtClean="0">
                <a:latin typeface="Arial" charset="0"/>
                <a:ea typeface="宋体" charset="-122"/>
              </a:rPr>
              <a:t>We </a:t>
            </a:r>
            <a:r>
              <a:rPr lang="en-CA" altLang="zh-CN" dirty="0">
                <a:latin typeface="Arial" charset="0"/>
                <a:ea typeface="宋体" charset="-122"/>
              </a:rPr>
              <a:t>cannot use SQL to write sophisticated </a:t>
            </a:r>
            <a:r>
              <a:rPr lang="en-CA" altLang="zh-CN" dirty="0" smtClean="0">
                <a:latin typeface="Arial" charset="0"/>
                <a:ea typeface="宋体" charset="-122"/>
              </a:rPr>
              <a:t>applications </a:t>
            </a:r>
            <a:r>
              <a:rPr lang="en-CA" altLang="zh-CN" dirty="0">
                <a:latin typeface="Arial" charset="0"/>
                <a:ea typeface="宋体" charset="-122"/>
              </a:rPr>
              <a:t>that interact with the users and also  </a:t>
            </a:r>
            <a:r>
              <a:rPr lang="en-CA" altLang="zh-CN" dirty="0" smtClean="0">
                <a:latin typeface="Arial" charset="0"/>
                <a:ea typeface="宋体" charset="-122"/>
              </a:rPr>
              <a:t>DBMS </a:t>
            </a:r>
          </a:p>
          <a:p>
            <a:pPr marL="914400" lvl="1" indent="-514350" eaLnBrk="1" hangingPunct="1">
              <a:buSzPct val="100000"/>
              <a:buFont typeface="+mj-lt"/>
              <a:buAutoNum type="arabicPeriod"/>
            </a:pPr>
            <a:r>
              <a:rPr lang="en-CA" altLang="zh-CN" dirty="0" smtClean="0">
                <a:latin typeface="Arial" charset="0"/>
                <a:ea typeface="宋体" charset="-122"/>
              </a:rPr>
              <a:t>End </a:t>
            </a:r>
            <a:r>
              <a:rPr lang="en-CA" altLang="zh-CN" dirty="0">
                <a:latin typeface="Arial" charset="0"/>
                <a:ea typeface="宋体" charset="-122"/>
              </a:rPr>
              <a:t>users do not use SQL to access the DB as </a:t>
            </a:r>
            <a:r>
              <a:rPr lang="en-CA" altLang="zh-CN" dirty="0" smtClean="0">
                <a:latin typeface="Arial" charset="0"/>
                <a:ea typeface="宋体" charset="-122"/>
              </a:rPr>
              <a:t>they </a:t>
            </a:r>
            <a:r>
              <a:rPr lang="en-CA" altLang="zh-CN" dirty="0">
                <a:latin typeface="Arial" charset="0"/>
                <a:ea typeface="宋体" charset="-122"/>
              </a:rPr>
              <a:t>normally do not know  how to use </a:t>
            </a:r>
            <a:r>
              <a:rPr lang="en-CA" altLang="zh-CN" dirty="0" smtClean="0">
                <a:latin typeface="Arial" charset="0"/>
                <a:ea typeface="宋体" charset="-122"/>
              </a:rPr>
              <a:t>SQL</a:t>
            </a:r>
          </a:p>
          <a:p>
            <a:pPr marL="914400" lvl="1" indent="-514350" eaLnBrk="1" hangingPunct="1">
              <a:buSzPct val="100000"/>
              <a:buFont typeface="+mj-lt"/>
              <a:buAutoNum type="arabicPeriod"/>
            </a:pPr>
            <a:r>
              <a:rPr lang="en-CA" altLang="en-US" dirty="0" smtClean="0"/>
              <a:t>Nice </a:t>
            </a:r>
            <a:r>
              <a:rPr lang="en-CA" altLang="en-US" dirty="0"/>
              <a:t>graphical user interface is needed for </a:t>
            </a:r>
            <a:r>
              <a:rPr lang="en-CA" altLang="en-US" dirty="0" smtClean="0"/>
              <a:t>end</a:t>
            </a:r>
            <a:r>
              <a:rPr lang="en-CA" altLang="en-US" dirty="0"/>
              <a:t>	  </a:t>
            </a:r>
            <a:r>
              <a:rPr lang="en-CA" altLang="en-US" dirty="0" smtClean="0"/>
              <a:t>users</a:t>
            </a:r>
          </a:p>
          <a:p>
            <a:pPr marL="914400" lvl="1" indent="-514350" eaLnBrk="1" hangingPunct="1">
              <a:buSzPct val="100000"/>
              <a:buFont typeface="+mj-lt"/>
              <a:buAutoNum type="arabicPeriod"/>
            </a:pPr>
            <a:r>
              <a:rPr lang="en-CA" altLang="en-US" dirty="0" smtClean="0"/>
              <a:t>Other </a:t>
            </a:r>
            <a:r>
              <a:rPr lang="en-CA" altLang="en-US" dirty="0"/>
              <a:t>programming tasks </a:t>
            </a:r>
            <a:r>
              <a:rPr lang="en-CA" altLang="en-US" dirty="0" smtClean="0"/>
              <a:t>need to </a:t>
            </a:r>
            <a:r>
              <a:rPr lang="en-CA" altLang="en-US" dirty="0"/>
              <a:t>be </a:t>
            </a:r>
            <a:r>
              <a:rPr lang="en-CA" altLang="en-US" dirty="0" smtClean="0"/>
              <a:t>performed</a:t>
            </a:r>
          </a:p>
          <a:p>
            <a:pPr eaLnBrk="1" hangingPunct="1">
              <a:buFont typeface="Wingdings" charset="2"/>
              <a:buNone/>
            </a:pPr>
            <a:endParaRPr lang="en-CA" altLang="en-US" dirty="0"/>
          </a:p>
          <a:p>
            <a:pPr eaLnBrk="1" hangingPunct="1">
              <a:buFont typeface="Wingdings" charset="2"/>
              <a:buNone/>
            </a:pPr>
            <a:endParaRPr lang="en-CA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13</a:t>
            </a:fld>
            <a:endParaRPr lang="en-CA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Database Programming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392112" y="980728"/>
            <a:ext cx="8294688" cy="4859337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SQL is a language to access database on server</a:t>
            </a:r>
          </a:p>
          <a:p>
            <a:r>
              <a:rPr lang="en-US" altLang="zh-CN" dirty="0">
                <a:ea typeface="宋体" charset="-122"/>
              </a:rPr>
              <a:t>It is not a complete programming language </a:t>
            </a:r>
          </a:p>
          <a:p>
            <a:pPr lvl="1"/>
            <a:r>
              <a:rPr lang="en-US" altLang="zh-CN" dirty="0">
                <a:ea typeface="宋体" charset="-122"/>
              </a:rPr>
              <a:t>No variables and types</a:t>
            </a:r>
          </a:p>
          <a:p>
            <a:pPr lvl="1"/>
            <a:r>
              <a:rPr lang="en-US" altLang="zh-CN" dirty="0">
                <a:ea typeface="宋体" charset="-122"/>
              </a:rPr>
              <a:t>No input/output statements</a:t>
            </a:r>
          </a:p>
          <a:p>
            <a:pPr lvl="1"/>
            <a:r>
              <a:rPr lang="en-US" altLang="zh-CN" dirty="0">
                <a:ea typeface="宋体" charset="-122"/>
              </a:rPr>
              <a:t>No control constructs </a:t>
            </a:r>
          </a:p>
          <a:p>
            <a:pPr lvl="2"/>
            <a:r>
              <a:rPr lang="en-US" altLang="zh-CN" dirty="0">
                <a:ea typeface="宋体" charset="-122"/>
              </a:rPr>
              <a:t>No if then else statement	</a:t>
            </a:r>
          </a:p>
          <a:p>
            <a:pPr lvl="2"/>
            <a:r>
              <a:rPr lang="en-US" altLang="zh-CN" dirty="0">
                <a:ea typeface="宋体" charset="-122"/>
              </a:rPr>
              <a:t>No loop </a:t>
            </a:r>
          </a:p>
          <a:p>
            <a:pPr lvl="2"/>
            <a:r>
              <a:rPr lang="en-US" altLang="zh-CN" dirty="0">
                <a:ea typeface="宋体" charset="-122"/>
              </a:rPr>
              <a:t>No error handling</a:t>
            </a:r>
          </a:p>
          <a:p>
            <a:pPr lvl="1"/>
            <a:r>
              <a:rPr lang="en-US" altLang="zh-CN" dirty="0">
                <a:ea typeface="宋体" charset="-122"/>
              </a:rPr>
              <a:t>No procedures, functions, packages</a:t>
            </a:r>
          </a:p>
          <a:p>
            <a:r>
              <a:rPr lang="en-US" altLang="zh-CN" dirty="0">
                <a:ea typeface="宋体" charset="-122"/>
              </a:rPr>
              <a:t>End users cannot use SQL to query database</a:t>
            </a:r>
          </a:p>
          <a:p>
            <a:pPr lvl="1"/>
            <a:endParaRPr lang="zh-CN" altLang="en-US" dirty="0">
              <a:ea typeface="宋体" charset="-122"/>
            </a:endParaRPr>
          </a:p>
        </p:txBody>
      </p:sp>
      <p:sp>
        <p:nvSpPr>
          <p:cNvPr id="2355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2730CA-3020-0E4D-9548-2C82B22D18C3}" type="slidenum">
              <a:rPr lang="en-US" altLang="zh-CN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3813"/>
            <a:ext cx="8736013" cy="99218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Database Programming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72715"/>
            <a:ext cx="8294688" cy="5408613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Objective: 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To access a database from an application program (as opposed to interactive interfaces)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Why?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An interactive interface is convenient but not sufficient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majority of database operations are made through application programs (increasingly through web applications)</a:t>
            </a:r>
          </a:p>
          <a:p>
            <a:pPr eaLnBrk="1" hangingPunct="1"/>
            <a:r>
              <a:rPr lang="en-CA" altLang="zh-CN" dirty="0">
                <a:ea typeface="宋体" charset="-122"/>
              </a:rPr>
              <a:t>Use SQL to access the DB, C,  java, etc. to do other things</a:t>
            </a:r>
          </a:p>
          <a:p>
            <a:pPr eaLnBrk="1" hangingPunct="1">
              <a:buFont typeface="Wingdings" charset="2"/>
              <a:buNone/>
            </a:pPr>
            <a:endParaRPr lang="en-CA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2" eaLnBrk="1" hangingPunct="1"/>
            <a:endParaRPr lang="en-US" altLang="zh-CN" dirty="0">
              <a:ea typeface="宋体" charset="-122"/>
            </a:endParaRPr>
          </a:p>
        </p:txBody>
      </p:sp>
      <p:sp>
        <p:nvSpPr>
          <p:cNvPr id="2457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326F42-DFD0-2546-A1FD-0753E1C91347}" type="slidenum">
              <a:rPr lang="en-US" altLang="zh-CN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44451"/>
            <a:ext cx="9105900" cy="791468"/>
          </a:xfrm>
        </p:spPr>
        <p:txBody>
          <a:bodyPr/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5" y="908720"/>
            <a:ext cx="8724900" cy="28110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16</a:t>
            </a:fld>
            <a:endParaRPr lang="en-CA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3743994"/>
            <a:ext cx="8724900" cy="27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336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44451"/>
            <a:ext cx="9105900" cy="936278"/>
          </a:xfrm>
        </p:spPr>
        <p:txBody>
          <a:bodyPr/>
          <a:lstStyle/>
          <a:p>
            <a:r>
              <a:rPr lang="en-US"/>
              <a:t>Database </a:t>
            </a:r>
            <a:r>
              <a:rPr lang="en-US" smtClean="0"/>
              <a:t>Connection 2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25" y="981135"/>
            <a:ext cx="8724900" cy="20400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17</a:t>
            </a:fld>
            <a:endParaRPr lang="en-CA" altLang="zh-C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3263727"/>
            <a:ext cx="8724900" cy="131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0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3813"/>
            <a:ext cx="8736013" cy="1173162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charset="-122"/>
              </a:rPr>
              <a:t>Steps in Database Programming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0728"/>
            <a:ext cx="8599488" cy="4572000"/>
          </a:xfrm>
        </p:spPr>
        <p:txBody>
          <a:bodyPr/>
          <a:lstStyle/>
          <a:p>
            <a:pPr marL="609600" indent="-609600" eaLnBrk="1" hangingPunct="1">
              <a:buSzPct val="100000"/>
              <a:buFont typeface="Wingdings" charset="2"/>
              <a:buAutoNum type="arabicPeriod"/>
            </a:pPr>
            <a:r>
              <a:rPr lang="en-US" altLang="zh-CN" dirty="0" smtClean="0">
                <a:ea typeface="宋体" charset="-122"/>
              </a:rPr>
              <a:t>Start the client program</a:t>
            </a:r>
          </a:p>
          <a:p>
            <a:pPr marL="609600" indent="-609600" eaLnBrk="1" hangingPunct="1">
              <a:buSzPct val="100000"/>
              <a:buFont typeface="Wingdings" charset="2"/>
              <a:buAutoNum type="arabicPeriod"/>
            </a:pPr>
            <a:r>
              <a:rPr lang="en-US" altLang="zh-CN" dirty="0" smtClean="0">
                <a:ea typeface="宋体" charset="-122"/>
              </a:rPr>
              <a:t>Client </a:t>
            </a:r>
            <a:r>
              <a:rPr lang="en-US" altLang="zh-CN" dirty="0">
                <a:ea typeface="宋体" charset="-122"/>
              </a:rPr>
              <a:t>program 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opens a connection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to the database </a:t>
            </a:r>
            <a:r>
              <a:rPr lang="en-US" altLang="zh-CN" dirty="0" smtClean="0">
                <a:ea typeface="宋体" charset="-122"/>
              </a:rPr>
              <a:t>server</a:t>
            </a:r>
          </a:p>
          <a:p>
            <a:pPr marL="609600" indent="-609600" eaLnBrk="1" hangingPunct="1">
              <a:buSzPct val="100000"/>
              <a:buFont typeface="Wingdings" charset="2"/>
              <a:buAutoNum type="arabicPeriod"/>
            </a:pPr>
            <a:r>
              <a:rPr lang="en-US" altLang="zh-CN" dirty="0" smtClean="0">
                <a:ea typeface="宋体" charset="-122"/>
              </a:rPr>
              <a:t>Login to the server</a:t>
            </a:r>
            <a:endParaRPr lang="en-US" altLang="zh-CN" dirty="0">
              <a:ea typeface="宋体" charset="-122"/>
            </a:endParaRPr>
          </a:p>
          <a:p>
            <a:pPr marL="609600" indent="-609600" eaLnBrk="1" hangingPunct="1">
              <a:buSzPct val="100000"/>
              <a:buFont typeface="Wingdings" charset="2"/>
              <a:buAutoNum type="arabicPeriod"/>
            </a:pPr>
            <a:r>
              <a:rPr lang="en-US" altLang="zh-CN" dirty="0">
                <a:ea typeface="宋体" charset="-122"/>
              </a:rPr>
              <a:t>Client program 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submits a SQL QL or DML </a:t>
            </a:r>
            <a:r>
              <a:rPr lang="en-US" altLang="zh-CN" i="1" dirty="0">
                <a:ea typeface="宋体" charset="-122"/>
              </a:rPr>
              <a:t>to query and/or updates</a:t>
            </a:r>
            <a:r>
              <a:rPr lang="en-US" altLang="zh-CN" dirty="0">
                <a:ea typeface="宋体" charset="-122"/>
              </a:rPr>
              <a:t> the database</a:t>
            </a:r>
          </a:p>
          <a:p>
            <a:pPr marL="609600" indent="-609600" eaLnBrk="1" hangingPunct="1">
              <a:buSzPct val="100000"/>
              <a:buFont typeface="Wingdings" charset="2"/>
              <a:buAutoNum type="arabicPeriod"/>
            </a:pPr>
            <a:r>
              <a:rPr lang="en-US" altLang="zh-CN" dirty="0">
                <a:ea typeface="宋体" charset="-122"/>
              </a:rPr>
              <a:t>Database server 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sends</a:t>
            </a:r>
            <a:r>
              <a:rPr lang="en-US" altLang="zh-CN" dirty="0">
                <a:ea typeface="宋体" charset="-122"/>
              </a:rPr>
              <a:t> the result back to the client</a:t>
            </a:r>
          </a:p>
          <a:p>
            <a:pPr marL="609600" indent="-609600" eaLnBrk="1" hangingPunct="1">
              <a:buSzPct val="100000"/>
              <a:buFont typeface="Wingdings" charset="2"/>
              <a:buAutoNum type="arabicPeriod"/>
            </a:pPr>
            <a:r>
              <a:rPr lang="en-US" altLang="zh-CN" dirty="0">
                <a:ea typeface="宋体" charset="-122"/>
              </a:rPr>
              <a:t>Client program 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processes</a:t>
            </a:r>
            <a:r>
              <a:rPr lang="en-US" altLang="zh-CN" dirty="0">
                <a:ea typeface="宋体" charset="-122"/>
              </a:rPr>
              <a:t> the result</a:t>
            </a:r>
          </a:p>
          <a:p>
            <a:pPr marL="609600" indent="-609600" eaLnBrk="1" hangingPunct="1">
              <a:buSzPct val="100000"/>
              <a:buFont typeface="Wingdings" charset="2"/>
              <a:buAutoNum type="arabicPeriod"/>
            </a:pPr>
            <a:r>
              <a:rPr lang="en-US" altLang="zh-CN" dirty="0">
                <a:ea typeface="宋体" charset="-122"/>
              </a:rPr>
              <a:t>Client program 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closes (terminates) the connection </a:t>
            </a:r>
            <a:r>
              <a:rPr lang="en-US" altLang="zh-CN" dirty="0">
                <a:ea typeface="宋体" charset="-122"/>
              </a:rPr>
              <a:t>when database access is no longer needed</a:t>
            </a:r>
            <a:endParaRPr lang="en-US" altLang="zh-CN" i="1" dirty="0">
              <a:solidFill>
                <a:srgbClr val="FF0000"/>
              </a:solidFill>
              <a:ea typeface="宋体" charset="-122"/>
            </a:endParaRPr>
          </a:p>
          <a:p>
            <a:pPr marL="609600" indent="-609600" eaLnBrk="1" hangingPunct="1">
              <a:buFont typeface="Wingdings" charset="2"/>
              <a:buAutoNum type="arabicPeriod"/>
            </a:pPr>
            <a:endParaRPr lang="en-US" altLang="zh-CN" i="1" dirty="0">
              <a:ea typeface="宋体" charset="-122"/>
            </a:endParaRPr>
          </a:p>
        </p:txBody>
      </p:sp>
      <p:sp>
        <p:nvSpPr>
          <p:cNvPr id="2662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C4B33D-8922-6049-B9FD-F5DF4FD1C806}" type="slidenum">
              <a:rPr lang="en-US" altLang="zh-CN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200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3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Database Programming Approaches</a:t>
            </a:r>
            <a:endParaRPr lang="zh-CN" altLang="en-US">
              <a:ea typeface="宋体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SzPct val="100000"/>
              <a:buFont typeface="+mj-lt"/>
              <a:buAutoNum type="arabicPeriod"/>
              <a:defRPr/>
            </a:pPr>
            <a:r>
              <a:rPr lang="en-CA" altLang="zh-CN" dirty="0" smtClean="0">
                <a:latin typeface="Arial" charset="0"/>
              </a:rPr>
              <a:t>Statement </a:t>
            </a:r>
            <a:r>
              <a:rPr lang="en-CA" altLang="zh-CN" dirty="0">
                <a:latin typeface="Arial" charset="0"/>
              </a:rPr>
              <a:t>Level Interface (SLI</a:t>
            </a:r>
            <a:r>
              <a:rPr lang="en-CA" altLang="zh-CN" dirty="0" smtClean="0">
                <a:latin typeface="Arial" charset="0"/>
              </a:rPr>
              <a:t>)</a:t>
            </a:r>
          </a:p>
          <a:p>
            <a:pPr marL="514350" indent="-514350">
              <a:lnSpc>
                <a:spcPct val="200000"/>
              </a:lnSpc>
              <a:buSzPct val="100000"/>
              <a:buFont typeface="+mj-lt"/>
              <a:buAutoNum type="arabicPeriod"/>
              <a:defRPr/>
            </a:pPr>
            <a:r>
              <a:rPr lang="en-CA" altLang="zh-CN" dirty="0">
                <a:latin typeface="Arial" charset="0"/>
              </a:rPr>
              <a:t>Call Level Interface (CLI)</a:t>
            </a:r>
          </a:p>
          <a:p>
            <a:pPr>
              <a:defRPr/>
            </a:pPr>
            <a:endParaRPr lang="en-CA" altLang="zh-CN" dirty="0">
              <a:latin typeface="Arial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0085F870-7BE0-9744-9E62-33184A25B5E3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19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656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83671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DBMS and SQL</a:t>
            </a:r>
            <a:endParaRPr lang="en-US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en-US" dirty="0" smtClean="0"/>
              <a:t>	provides </a:t>
            </a:r>
            <a:r>
              <a:rPr lang="en-CA" altLang="en-US" dirty="0"/>
              <a:t>SQL or PL/SQL to access the DB </a:t>
            </a:r>
            <a:r>
              <a:rPr lang="en-CA" altLang="en-US" dirty="0" smtClean="0"/>
              <a:t>that supports</a:t>
            </a:r>
            <a:r>
              <a:rPr lang="en-CA" altLang="en-US" dirty="0"/>
              <a:t>:</a:t>
            </a:r>
          </a:p>
          <a:p>
            <a:pPr lvl="1" eaLnBrk="1" hangingPunct="1"/>
            <a:r>
              <a:rPr lang="en-CA" altLang="en-US" dirty="0"/>
              <a:t>Data Definition Language (DDL)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en-US" dirty="0"/>
              <a:t>	</a:t>
            </a:r>
            <a:r>
              <a:rPr lang="en-CA" altLang="en-US" dirty="0">
                <a:solidFill>
                  <a:srgbClr val="002060"/>
                </a:solidFill>
              </a:rPr>
              <a:t>create, drop, and alter schema, integrity constraints, views</a:t>
            </a:r>
          </a:p>
          <a:p>
            <a:pPr lvl="1" eaLnBrk="1" hangingPunct="1"/>
            <a:r>
              <a:rPr lang="en-CA" altLang="en-US" dirty="0"/>
              <a:t>Data Manipulation Language (DML)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en-US" dirty="0"/>
              <a:t>   </a:t>
            </a:r>
            <a:r>
              <a:rPr lang="en-CA" altLang="en-US" dirty="0">
                <a:solidFill>
                  <a:srgbClr val="002060"/>
                </a:solidFill>
              </a:rPr>
              <a:t>insert, delete and update tuples</a:t>
            </a:r>
          </a:p>
          <a:p>
            <a:pPr lvl="1" eaLnBrk="1" hangingPunct="1"/>
            <a:r>
              <a:rPr lang="en-CA" altLang="en-US" dirty="0"/>
              <a:t>Query Language (QL)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en-US" dirty="0"/>
              <a:t>   </a:t>
            </a:r>
            <a:r>
              <a:rPr lang="en-CA" altLang="en-US" dirty="0">
                <a:solidFill>
                  <a:srgbClr val="002060"/>
                </a:solidFill>
              </a:rPr>
              <a:t>select </a:t>
            </a:r>
            <a:r>
              <a:rPr lang="en-CA" altLang="en-US" dirty="0" smtClean="0">
                <a:solidFill>
                  <a:srgbClr val="002060"/>
                </a:solidFill>
              </a:rPr>
              <a:t>part of tuples satisfying some conditions.  </a:t>
            </a:r>
            <a:endParaRPr lang="en-CA" altLang="en-US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</a:t>
            </a:fld>
            <a:endParaRPr lang="en-CA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350"/>
            <a:ext cx="8736013" cy="992188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Arial" charset="0"/>
                <a:ea typeface="宋体" charset="-122"/>
              </a:rPr>
              <a:t>Database Programming Approaches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94688" cy="54086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Embedded commands: (Embedded SQL)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-122"/>
              </a:rPr>
              <a:t>Database commands are embedded in a general-purpose programming language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Library of database functions: (JDBC)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-122"/>
              </a:rPr>
              <a:t>Available to the host language for database calls; known as an </a:t>
            </a:r>
            <a:r>
              <a:rPr lang="en-US" altLang="zh-CN" i="1">
                <a:latin typeface="Arial" charset="0"/>
                <a:ea typeface="宋体" charset="-122"/>
              </a:rPr>
              <a:t>API</a:t>
            </a:r>
          </a:p>
          <a:p>
            <a:pPr lvl="2" eaLnBrk="1" hangingPunct="1"/>
            <a:r>
              <a:rPr lang="en-US" altLang="zh-CN" i="1">
                <a:latin typeface="Arial" charset="0"/>
                <a:ea typeface="宋体" charset="-122"/>
              </a:rPr>
              <a:t>API</a:t>
            </a:r>
            <a:r>
              <a:rPr lang="en-US" altLang="zh-CN">
                <a:latin typeface="Arial" charset="0"/>
                <a:ea typeface="宋体" charset="-122"/>
              </a:rPr>
              <a:t> standards for Application Program Interface</a:t>
            </a:r>
            <a:endParaRPr lang="en-US" altLang="zh-CN" i="1"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A brand new, full-fledged language (SQLJ)</a:t>
            </a:r>
          </a:p>
          <a:p>
            <a:pPr lvl="1" eaLnBrk="1" hangingPunct="1"/>
            <a:r>
              <a:rPr lang="en-US" altLang="zh-CN">
                <a:latin typeface="Arial" charset="0"/>
                <a:ea typeface="宋体" charset="-122"/>
              </a:rPr>
              <a:t>Minimizes impedance mismatch</a:t>
            </a:r>
          </a:p>
        </p:txBody>
      </p:sp>
      <p:sp>
        <p:nvSpPr>
          <p:cNvPr id="2765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A17FD423-DF2B-0D43-8F89-D099CB35C84F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20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677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9105900" cy="720254"/>
          </a:xfrm>
        </p:spPr>
        <p:txBody>
          <a:bodyPr/>
          <a:lstStyle/>
          <a:p>
            <a:pPr eaLnBrk="1" hangingPunct="1"/>
            <a:r>
              <a:rPr lang="en-US" altLang="en-US"/>
              <a:t>Embedded SQL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0728"/>
            <a:ext cx="8294688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Embed SQL in a general-purpose </a:t>
            </a:r>
            <a:r>
              <a:rPr lang="en-US" altLang="en-US" i="1" dirty="0"/>
              <a:t>host</a:t>
            </a:r>
            <a:r>
              <a:rPr lang="en-US" altLang="en-US" dirty="0"/>
              <a:t> programming language such as COBOL, C,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program can now have two kinds of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dirty="0"/>
              <a:t>normal programming language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dirty="0"/>
              <a:t>embed</a:t>
            </a:r>
            <a:r>
              <a:rPr lang="en-US" altLang="zh-CN" dirty="0"/>
              <a:t>d</a:t>
            </a:r>
            <a:r>
              <a:rPr lang="en-CA" altLang="en-US" dirty="0" err="1"/>
              <a:t>ed</a:t>
            </a:r>
            <a:r>
              <a:rPr lang="en-CA" altLang="en-US" dirty="0"/>
              <a:t> SQL statements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Any problem?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we compile this program, what will happen?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Solution: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dirty="0"/>
              <a:t>Distinguish SQL statements from normal programming statements.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en-US" dirty="0"/>
              <a:t>Embedded SQL statements are prefixed by "</a:t>
            </a:r>
            <a:r>
              <a:rPr lang="en-CA" altLang="en-US" dirty="0">
                <a:solidFill>
                  <a:srgbClr val="002060"/>
                </a:solidFill>
              </a:rPr>
              <a:t>exec </a:t>
            </a:r>
            <a:r>
              <a:rPr lang="en-CA" altLang="en-US" dirty="0" err="1">
                <a:solidFill>
                  <a:srgbClr val="002060"/>
                </a:solidFill>
              </a:rPr>
              <a:t>sql</a:t>
            </a:r>
            <a:r>
              <a:rPr lang="en-CA" altLang="en-US" dirty="0"/>
              <a:t>“</a:t>
            </a:r>
          </a:p>
          <a:p>
            <a:pPr eaLnBrk="1" hangingPunct="1">
              <a:lnSpc>
                <a:spcPct val="90000"/>
              </a:lnSpc>
            </a:pPr>
            <a:endParaRPr lang="en-CA" altLang="en-US" dirty="0"/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21</a:t>
            </a:fld>
            <a:endParaRPr lang="en-CA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350"/>
            <a:ext cx="8736013" cy="790208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Embedded SQL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980728"/>
            <a:ext cx="8294687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Embed SQL in a general-purpose </a:t>
            </a:r>
            <a:r>
              <a:rPr lang="en-US" altLang="zh-CN" i="1" dirty="0">
                <a:ea typeface="宋体" charset="-122"/>
              </a:rPr>
              <a:t>host</a:t>
            </a:r>
            <a:r>
              <a:rPr lang="en-US" altLang="zh-CN" dirty="0">
                <a:ea typeface="宋体" charset="-122"/>
              </a:rPr>
              <a:t> programming language such as C/C++,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 program can now have two kinds of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ea typeface="宋体" charset="-122"/>
              </a:rPr>
              <a:t>normal programming language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 dirty="0">
                <a:ea typeface="宋体" charset="-122"/>
              </a:rPr>
              <a:t>embed</a:t>
            </a:r>
            <a:r>
              <a:rPr lang="en-US" altLang="zh-CN" dirty="0">
                <a:ea typeface="宋体" charset="-122"/>
              </a:rPr>
              <a:t>d</a:t>
            </a:r>
            <a:r>
              <a:rPr lang="en-CA" altLang="zh-CN" dirty="0" err="1">
                <a:ea typeface="宋体" charset="-122"/>
              </a:rPr>
              <a:t>ed</a:t>
            </a:r>
            <a:r>
              <a:rPr lang="en-CA" altLang="zh-CN" dirty="0">
                <a:ea typeface="宋体" charset="-122"/>
              </a:rPr>
              <a:t> SQL statements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973513" y="3489325"/>
            <a:ext cx="4572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 err="1">
                <a:ea typeface="宋体" charset="-122"/>
                <a:cs typeface="Arial" charset="0"/>
              </a:rPr>
              <a:t>int</a:t>
            </a:r>
            <a:r>
              <a:rPr lang="en-CA" altLang="zh-CN" sz="2400" dirty="0">
                <a:ea typeface="宋体" charset="-122"/>
                <a:cs typeface="Arial" charset="0"/>
              </a:rPr>
              <a:t> main()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...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exec </a:t>
            </a:r>
            <a:r>
              <a:rPr lang="en-CA" altLang="zh-CN" sz="2400" dirty="0" err="1">
                <a:ea typeface="宋体" charset="-122"/>
                <a:cs typeface="Arial" charset="0"/>
              </a:rPr>
              <a:t>sql</a:t>
            </a:r>
            <a:r>
              <a:rPr lang="en-CA" altLang="zh-CN" sz="2400" dirty="0">
                <a:ea typeface="宋体" charset="-122"/>
                <a:cs typeface="Arial" charset="0"/>
              </a:rPr>
              <a:t>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    select </a:t>
            </a:r>
            <a:r>
              <a:rPr lang="en-CA" altLang="zh-CN" sz="2400" dirty="0" err="1">
                <a:ea typeface="宋体" charset="-122"/>
                <a:cs typeface="Arial" charset="0"/>
              </a:rPr>
              <a:t>sname</a:t>
            </a:r>
            <a:r>
              <a:rPr lang="en-CA" altLang="zh-CN" sz="2400" dirty="0">
                <a:ea typeface="宋体" charset="-122"/>
                <a:cs typeface="Arial" charset="0"/>
              </a:rPr>
              <a:t>, age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    from   student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    where  s# = ‘1000’;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while (…)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...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}</a:t>
            </a:r>
            <a:endParaRPr lang="en-CA" altLang="zh-CN" sz="2000" dirty="0">
              <a:ea typeface="宋体" charset="-122"/>
              <a:cs typeface="Arial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2C7BD4-AF82-B54D-A133-B6D60FCF6A2C}" type="slidenum">
              <a:rPr lang="en-US" altLang="zh-CN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807706"/>
              </p:ext>
            </p:extLst>
          </p:nvPr>
        </p:nvGraphicFramePr>
        <p:xfrm>
          <a:off x="425450" y="3424238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autoUpdateAnimBg="0"/>
      <p:bldP spid="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31300" cy="87595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Embedded SQL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276600"/>
            <a:ext cx="8294688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Any problem?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If we compile this program, what will happen?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What is the output of this program?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Solution: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>
                <a:ea typeface="宋体" charset="-122"/>
              </a:rPr>
              <a:t>Distinguish SQL statements from normal programming statements.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CA" altLang="zh-CN">
                <a:ea typeface="宋体" charset="-122"/>
              </a:rPr>
              <a:t>Embedded SQL statements are prefixed by "</a:t>
            </a:r>
            <a:r>
              <a:rPr lang="en-CA" altLang="zh-CN">
                <a:solidFill>
                  <a:srgbClr val="002060"/>
                </a:solidFill>
                <a:ea typeface="宋体" charset="-122"/>
              </a:rPr>
              <a:t>exec sql“</a:t>
            </a:r>
          </a:p>
          <a:p>
            <a:pPr eaLnBrk="1" hangingPunct="1">
              <a:lnSpc>
                <a:spcPct val="90000"/>
              </a:lnSpc>
            </a:pPr>
            <a:endParaRPr lang="en-CA" altLang="zh-CN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>
              <a:ea typeface="宋体" charset="-122"/>
            </a:endParaRPr>
          </a:p>
        </p:txBody>
      </p:sp>
      <p:sp>
        <p:nvSpPr>
          <p:cNvPr id="3277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F8D545-7A4E-6842-96A7-8AE495BD9434}" type="slidenum">
              <a:rPr lang="en-US" altLang="zh-CN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32772" name="矩形 1"/>
          <p:cNvSpPr>
            <a:spLocks noChangeArrowheads="1"/>
          </p:cNvSpPr>
          <p:nvPr/>
        </p:nvSpPr>
        <p:spPr bwMode="auto">
          <a:xfrm>
            <a:off x="4559300" y="908720"/>
            <a:ext cx="4572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 err="1">
                <a:ea typeface="宋体" charset="-122"/>
                <a:cs typeface="Arial" charset="0"/>
              </a:rPr>
              <a:t>int</a:t>
            </a:r>
            <a:r>
              <a:rPr lang="en-CA" altLang="zh-CN" sz="2400" dirty="0">
                <a:ea typeface="宋体" charset="-122"/>
                <a:cs typeface="Arial" charset="0"/>
              </a:rPr>
              <a:t> main()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...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exec </a:t>
            </a:r>
            <a:r>
              <a:rPr lang="en-CA" altLang="zh-CN" sz="2400" dirty="0" err="1">
                <a:ea typeface="宋体" charset="-122"/>
                <a:cs typeface="Arial" charset="0"/>
              </a:rPr>
              <a:t>sql</a:t>
            </a:r>
            <a:r>
              <a:rPr lang="en-CA" altLang="zh-CN" sz="2400" dirty="0">
                <a:ea typeface="宋体" charset="-122"/>
                <a:cs typeface="Arial" charset="0"/>
              </a:rPr>
              <a:t> 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    select </a:t>
            </a:r>
            <a:r>
              <a:rPr lang="en-CA" altLang="zh-CN" sz="2400" dirty="0" err="1">
                <a:ea typeface="宋体" charset="-122"/>
                <a:cs typeface="Arial" charset="0"/>
              </a:rPr>
              <a:t>sname</a:t>
            </a:r>
            <a:r>
              <a:rPr lang="en-CA" altLang="zh-CN" sz="2400" dirty="0">
                <a:ea typeface="宋体" charset="-122"/>
                <a:cs typeface="Arial" charset="0"/>
              </a:rPr>
              <a:t>, age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    from   student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    where  s# = ‘1000’;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while (…) {</a:t>
            </a:r>
          </a:p>
          <a:p>
            <a:pPr lvl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 dirty="0">
                <a:ea typeface="宋体" charset="-122"/>
                <a:cs typeface="Arial" charset="0"/>
              </a:rPr>
              <a:t>}</a:t>
            </a:r>
            <a:endParaRPr lang="en-CA" altLang="zh-CN" sz="2000" dirty="0">
              <a:ea typeface="宋体" charset="-122"/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750" y="1185863"/>
          <a:ext cx="3340100" cy="1905000"/>
        </p:xfrm>
        <a:graphic>
          <a:graphicData uri="http://schemas.openxmlformats.org/drawingml/2006/table">
            <a:tbl>
              <a:tblPr/>
              <a:tblGrid>
                <a:gridCol w="827888"/>
                <a:gridCol w="1256106"/>
                <a:gridCol w="1256106"/>
              </a:tblGrid>
              <a:tr h="381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Student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uk-UA" sz="2400" b="0" i="0" u="sng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S#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SNAME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Kate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3000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Tony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836712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Embedded SQL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0728"/>
            <a:ext cx="8663880" cy="5408613"/>
          </a:xfrm>
        </p:spPr>
        <p:txBody>
          <a:bodyPr/>
          <a:lstStyle/>
          <a:p>
            <a:pPr eaLnBrk="1" hangingPunct="1"/>
            <a:r>
              <a:rPr lang="en-CA" altLang="zh-CN" dirty="0">
                <a:ea typeface="宋体" charset="-122"/>
              </a:rPr>
              <a:t>Application program is a mixture of host language statements and SQL statements and directives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dirty="0">
                <a:ea typeface="宋体" charset="-122"/>
              </a:rPr>
              <a:t>       </a:t>
            </a:r>
            <a:r>
              <a:rPr lang="en-CA" altLang="zh-CN" dirty="0" smtClean="0">
                <a:ea typeface="宋体" charset="-122"/>
              </a:rPr>
              <a:t>- </a:t>
            </a:r>
            <a:r>
              <a:rPr lang="en-CA" altLang="zh-CN" sz="2400" dirty="0">
                <a:ea typeface="宋体" charset="-122"/>
              </a:rPr>
              <a:t>(Static) </a:t>
            </a:r>
            <a:r>
              <a:rPr lang="en-CA" altLang="zh-CN" sz="2400" dirty="0">
                <a:solidFill>
                  <a:srgbClr val="FF0000"/>
                </a:solidFill>
                <a:ea typeface="宋体" charset="-122"/>
              </a:rPr>
              <a:t>Embedded SQL</a:t>
            </a:r>
            <a:r>
              <a:rPr lang="en-CA" altLang="zh-CN" sz="2400" dirty="0">
                <a:ea typeface="宋体" charset="-122"/>
              </a:rPr>
              <a:t>; standardized</a:t>
            </a:r>
          </a:p>
          <a:p>
            <a:pPr lvl="3" eaLnBrk="1" hangingPunct="1"/>
            <a:r>
              <a:rPr lang="en-CA" altLang="zh-CN" sz="2400" dirty="0">
                <a:ea typeface="宋体" charset="-122"/>
              </a:rPr>
              <a:t>hardcode SQL into program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ea typeface="宋体" charset="-122"/>
              </a:rPr>
              <a:t>        - </a:t>
            </a:r>
            <a:r>
              <a:rPr lang="en-CA" altLang="zh-CN" sz="2400" dirty="0">
                <a:solidFill>
                  <a:srgbClr val="FF0000"/>
                </a:solidFill>
                <a:ea typeface="宋体" charset="-122"/>
              </a:rPr>
              <a:t>Dynamic</a:t>
            </a:r>
            <a:r>
              <a:rPr lang="en-CA" altLang="zh-CN" sz="2400" dirty="0">
                <a:ea typeface="宋体" charset="-122"/>
              </a:rPr>
              <a:t> (Embedded) </a:t>
            </a:r>
            <a:r>
              <a:rPr lang="en-CA" altLang="zh-CN" sz="2400" dirty="0">
                <a:solidFill>
                  <a:srgbClr val="FF0000"/>
                </a:solidFill>
                <a:ea typeface="宋体" charset="-122"/>
              </a:rPr>
              <a:t>SQL</a:t>
            </a:r>
          </a:p>
          <a:p>
            <a:pPr lvl="3" eaLnBrk="1" hangingPunct="1"/>
            <a:r>
              <a:rPr lang="en-CA" altLang="zh-CN" sz="2400" dirty="0">
                <a:ea typeface="宋体" charset="-122"/>
              </a:rPr>
              <a:t>can generate flexible SQL queries at run-time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Pre-compilation necessary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dirty="0">
                <a:ea typeface="宋体" charset="-122"/>
              </a:rPr>
              <a:t>   </a:t>
            </a:r>
            <a:r>
              <a:rPr lang="en-US" altLang="zh-CN" sz="2400" dirty="0">
                <a:ea typeface="宋体" charset="-122"/>
              </a:rPr>
              <a:t>translates the embedded SQL statements into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</a:t>
            </a:r>
            <a:r>
              <a:rPr lang="en-US" altLang="zh-CN" sz="2400" dirty="0">
                <a:solidFill>
                  <a:srgbClr val="000090"/>
                </a:solidFill>
                <a:ea typeface="宋体" charset="-122"/>
              </a:rPr>
              <a:t>standard runtime library calls</a:t>
            </a:r>
            <a:r>
              <a:rPr lang="en-US" altLang="zh-CN" sz="2400" dirty="0">
                <a:ea typeface="宋体" charset="-122"/>
              </a:rPr>
              <a:t>, and generates a 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>
                <a:ea typeface="宋体" charset="-122"/>
              </a:rPr>
              <a:t>   modified source program that can be compiled</a:t>
            </a:r>
          </a:p>
        </p:txBody>
      </p:sp>
      <p:sp>
        <p:nvSpPr>
          <p:cNvPr id="3481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A651C1-0FE4-B94B-84B2-1C0D53738445}" type="slidenum">
              <a:rPr lang="en-US" altLang="zh-CN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200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9105900" cy="792262"/>
          </a:xfrm>
        </p:spPr>
        <p:txBody>
          <a:bodyPr/>
          <a:lstStyle/>
          <a:p>
            <a:pPr eaLnBrk="1" hangingPunct="1"/>
            <a:r>
              <a:rPr lang="en-US" altLang="en-US" dirty="0"/>
              <a:t>Variable Declaration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640960" cy="5257800"/>
          </a:xfrm>
        </p:spPr>
        <p:txBody>
          <a:bodyPr/>
          <a:lstStyle/>
          <a:p>
            <a:pPr eaLnBrk="1" hangingPunct="1"/>
            <a:r>
              <a:rPr lang="en-CA" altLang="en-US" sz="2400" dirty="0"/>
              <a:t>DBMS and program need to communicate and exchange values using variables</a:t>
            </a:r>
          </a:p>
          <a:p>
            <a:pPr eaLnBrk="1" hangingPunct="1"/>
            <a:r>
              <a:rPr lang="en-CA" altLang="en-US" sz="2400" dirty="0"/>
              <a:t>We need to get tuples from DB into variables or use values in variables for SQL. </a:t>
            </a:r>
          </a:p>
          <a:p>
            <a:pPr eaLnBrk="1" hangingPunct="1"/>
            <a:r>
              <a:rPr lang="en-US" altLang="en-US" sz="2400" dirty="0"/>
              <a:t>We have </a:t>
            </a:r>
            <a:r>
              <a:rPr lang="en-US" altLang="en-US" sz="2400" b="1" dirty="0">
                <a:solidFill>
                  <a:srgbClr val="C00000"/>
                </a:solidFill>
              </a:rPr>
              <a:t>attributes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C00000"/>
                </a:solidFill>
              </a:rPr>
              <a:t>variables</a:t>
            </a:r>
            <a:r>
              <a:rPr lang="en-US" altLang="en-US" sz="2400" dirty="0"/>
              <a:t> in SQL statement, how to distinguish them? 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en-US" sz="2400" dirty="0"/>
              <a:t>exec </a:t>
            </a:r>
            <a:r>
              <a:rPr lang="en-CA" altLang="en-US" sz="2400" dirty="0" err="1"/>
              <a:t>sql</a:t>
            </a:r>
            <a:r>
              <a:rPr lang="en-CA" altLang="en-US" sz="2400" dirty="0"/>
              <a:t> select </a:t>
            </a:r>
            <a:r>
              <a:rPr lang="en-CA" altLang="en-US" sz="2400" dirty="0" err="1"/>
              <a:t>sname</a:t>
            </a:r>
            <a:r>
              <a:rPr lang="en-CA" altLang="en-US" sz="2400" dirty="0"/>
              <a:t>, age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en-US" sz="2400" dirty="0"/>
              <a:t>         from </a:t>
            </a:r>
            <a:r>
              <a:rPr lang="en-CA" altLang="en-US" sz="2400" dirty="0" smtClean="0"/>
              <a:t>student</a:t>
            </a:r>
            <a:endParaRPr lang="en-CA" altLang="en-US" sz="2400" dirty="0"/>
          </a:p>
          <a:p>
            <a:pPr lvl="1" eaLnBrk="1" hangingPunct="1">
              <a:buFont typeface="Wingdings" charset="2"/>
              <a:buNone/>
            </a:pPr>
            <a:r>
              <a:rPr lang="en-CA" altLang="en-US" sz="2400" dirty="0"/>
              <a:t>         where  s# = </a:t>
            </a:r>
            <a:r>
              <a:rPr lang="en-CA" altLang="en-US" sz="2400" dirty="0" err="1"/>
              <a:t>sno</a:t>
            </a:r>
            <a:r>
              <a:rPr lang="en-US" altLang="zh-CN" sz="2400" dirty="0"/>
              <a:t>;</a:t>
            </a:r>
            <a:endParaRPr lang="en-CA" altLang="en-US" sz="2400" dirty="0"/>
          </a:p>
          <a:p>
            <a:pPr eaLnBrk="1" hangingPunct="1"/>
            <a:r>
              <a:rPr lang="en-CA" altLang="en-US" sz="2400" dirty="0"/>
              <a:t>What is variable and what is attribute here?</a:t>
            </a:r>
          </a:p>
          <a:p>
            <a:pPr eaLnBrk="1" hangingPunct="1"/>
            <a:r>
              <a:rPr lang="en-US" altLang="en-US" sz="2400" dirty="0"/>
              <a:t>Variables inside </a:t>
            </a:r>
            <a:r>
              <a:rPr lang="en-US" altLang="en-US" sz="2400" b="1" dirty="0">
                <a:solidFill>
                  <a:srgbClr val="C00000"/>
                </a:solidFill>
              </a:rPr>
              <a:t>DECLARE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are shared and can appear  (while prefixed by a colon) in SQL statements</a:t>
            </a:r>
            <a:endParaRPr lang="en-CA" altLang="en-US" sz="2400" dirty="0"/>
          </a:p>
          <a:p>
            <a:pPr lvl="1" eaLnBrk="1" hangingPunct="1">
              <a:buFont typeface="Wingdings" charset="2"/>
              <a:buNone/>
            </a:pPr>
            <a:endParaRPr lang="en-US" altLang="en-US" sz="2200" dirty="0">
              <a:latin typeface="Courier New" charset="0"/>
            </a:endParaRPr>
          </a:p>
          <a:p>
            <a:pPr eaLnBrk="1" hangingPunct="1"/>
            <a:endParaRPr lang="en-US" altLang="en-US" sz="2400" b="1" dirty="0">
              <a:solidFill>
                <a:srgbClr val="800000"/>
              </a:solidFill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25</a:t>
            </a:fld>
            <a:endParaRPr lang="en-CA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4288"/>
            <a:ext cx="9144000" cy="923008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charset="-122"/>
              </a:rPr>
              <a:t>Solution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13149"/>
            <a:ext cx="8659813" cy="5421312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CA" altLang="zh-CN" sz="2400" dirty="0">
                <a:ea typeface="ＭＳ Ｐゴシック" charset="-128"/>
              </a:rPr>
              <a:t>exec </a:t>
            </a:r>
            <a:r>
              <a:rPr lang="en-CA" altLang="zh-CN" sz="2400" dirty="0" err="1">
                <a:ea typeface="ＭＳ Ｐゴシック" charset="-128"/>
              </a:rPr>
              <a:t>sql</a:t>
            </a:r>
            <a:r>
              <a:rPr lang="en-CA" altLang="zh-CN" sz="2400" dirty="0">
                <a:ea typeface="ＭＳ Ｐゴシック" charset="-128"/>
              </a:rPr>
              <a:t> select </a:t>
            </a:r>
            <a:r>
              <a:rPr lang="en-CA" altLang="zh-CN" sz="2400" dirty="0" err="1">
                <a:ea typeface="ＭＳ Ｐゴシック" charset="-128"/>
              </a:rPr>
              <a:t>sname</a:t>
            </a:r>
            <a:r>
              <a:rPr lang="en-CA" altLang="zh-CN" sz="2400" dirty="0">
                <a:ea typeface="ＭＳ Ｐゴシック" charset="-128"/>
              </a:rPr>
              <a:t>, age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 dirty="0">
                <a:ea typeface="ＭＳ Ｐゴシック" charset="-128"/>
              </a:rPr>
              <a:t>         from   student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 dirty="0">
                <a:ea typeface="ＭＳ Ｐゴシック" charset="-128"/>
              </a:rPr>
              <a:t>         where  s# = </a:t>
            </a:r>
            <a:r>
              <a:rPr lang="en-CA" altLang="zh-CN" sz="2400" dirty="0" err="1">
                <a:ea typeface="ＭＳ Ｐゴシック" charset="-128"/>
              </a:rPr>
              <a:t>sno</a:t>
            </a:r>
            <a:r>
              <a:rPr lang="en-US" altLang="zh-CN" sz="2400" dirty="0">
                <a:ea typeface="ＭＳ Ｐゴシック" charset="-128"/>
              </a:rPr>
              <a:t>;</a:t>
            </a:r>
            <a:endParaRPr lang="en-CA" altLang="zh-CN" sz="2400" dirty="0">
              <a:ea typeface="ＭＳ Ｐゴシック" charset="-128"/>
            </a:endParaRPr>
          </a:p>
          <a:p>
            <a:pPr eaLnBrk="1" hangingPunct="1"/>
            <a:r>
              <a:rPr lang="en-CA" altLang="zh-CN" dirty="0">
                <a:ea typeface="宋体" charset="-122"/>
              </a:rPr>
              <a:t>In embedded SQL statement, program variables are prefixed with a colon (:)</a:t>
            </a:r>
            <a:endParaRPr lang="en-CA" altLang="zh-CN" sz="2400" b="1" dirty="0">
              <a:latin typeface="Courier New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CA" altLang="zh-CN" sz="2400" dirty="0">
                <a:ea typeface="ＭＳ Ｐゴシック" charset="-128"/>
              </a:rPr>
              <a:t>exec </a:t>
            </a:r>
            <a:r>
              <a:rPr lang="en-CA" altLang="zh-CN" sz="2400" dirty="0" err="1">
                <a:ea typeface="ＭＳ Ｐゴシック" charset="-128"/>
              </a:rPr>
              <a:t>sql</a:t>
            </a:r>
            <a:r>
              <a:rPr lang="en-CA" altLang="zh-CN" sz="2400" dirty="0">
                <a:ea typeface="ＭＳ Ｐゴシック" charset="-128"/>
              </a:rPr>
              <a:t> select </a:t>
            </a:r>
            <a:r>
              <a:rPr lang="en-CA" altLang="zh-CN" sz="2400" dirty="0" err="1">
                <a:ea typeface="ＭＳ Ｐゴシック" charset="-128"/>
              </a:rPr>
              <a:t>sname</a:t>
            </a:r>
            <a:r>
              <a:rPr lang="en-CA" altLang="zh-CN" sz="2400" dirty="0">
                <a:ea typeface="ＭＳ Ｐゴシック" charset="-128"/>
              </a:rPr>
              <a:t>, age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 dirty="0">
                <a:ea typeface="ＭＳ Ｐゴシック" charset="-128"/>
              </a:rPr>
              <a:t>         from   student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 dirty="0">
                <a:ea typeface="ＭＳ Ｐゴシック" charset="-128"/>
              </a:rPr>
              <a:t>         where  s# = :</a:t>
            </a:r>
            <a:r>
              <a:rPr lang="en-CA" altLang="zh-CN" sz="2400" dirty="0" err="1">
                <a:ea typeface="ＭＳ Ｐゴシック" charset="-128"/>
              </a:rPr>
              <a:t>sno</a:t>
            </a:r>
            <a:r>
              <a:rPr lang="en-US" altLang="zh-CN" sz="2400" dirty="0">
                <a:ea typeface="ＭＳ Ｐゴシック" charset="-128"/>
              </a:rPr>
              <a:t>;</a:t>
            </a:r>
            <a:endParaRPr lang="en-CA" altLang="zh-CN" sz="2800" dirty="0">
              <a:ea typeface="ＭＳ Ｐゴシック" charset="-128"/>
            </a:endParaRPr>
          </a:p>
          <a:p>
            <a:pPr eaLnBrk="1" hangingPunct="1"/>
            <a:r>
              <a:rPr lang="en-CA" altLang="zh-CN" sz="2400" dirty="0">
                <a:ea typeface="宋体" charset="-122"/>
              </a:rPr>
              <a:t>Any problem with this statement? </a:t>
            </a:r>
          </a:p>
          <a:p>
            <a:pPr eaLnBrk="1" hangingPunct="1"/>
            <a:r>
              <a:rPr lang="en-CA" altLang="zh-CN" sz="2400" dirty="0">
                <a:ea typeface="宋体" charset="-122"/>
              </a:rPr>
              <a:t>What is the status of the execution?</a:t>
            </a:r>
          </a:p>
          <a:p>
            <a:pPr eaLnBrk="1" hangingPunct="1"/>
            <a:r>
              <a:rPr lang="en-CA" altLang="zh-CN" sz="2400" dirty="0">
                <a:ea typeface="宋体" charset="-122"/>
              </a:rPr>
              <a:t>Where to get the query result</a:t>
            </a:r>
          </a:p>
          <a:p>
            <a:pPr eaLnBrk="1" hangingPunct="1">
              <a:buFont typeface="Wingdings" charset="2"/>
              <a:buNone/>
            </a:pPr>
            <a:endParaRPr lang="en-CA" altLang="zh-CN" sz="2400" dirty="0">
              <a:ea typeface="宋体" charset="-122"/>
            </a:endParaRPr>
          </a:p>
        </p:txBody>
      </p:sp>
      <p:sp>
        <p:nvSpPr>
          <p:cNvPr id="3891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3C5158-3924-B244-8AED-73B01E76FB81}" type="slidenum">
              <a:rPr lang="en-US" altLang="zh-CN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200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eaLnBrk="1" hangingPunct="1"/>
            <a:r>
              <a:rPr lang="en-US" altLang="zh-CN" sz="3200">
                <a:ea typeface="宋体" charset="-122"/>
              </a:rPr>
              <a:t>Query Result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217" y="1003757"/>
            <a:ext cx="8720395" cy="5373688"/>
          </a:xfrm>
        </p:spPr>
        <p:txBody>
          <a:bodyPr/>
          <a:lstStyle/>
          <a:p>
            <a:pPr eaLnBrk="1" hangingPunct="1"/>
            <a:r>
              <a:rPr lang="en-CA" altLang="zh-CN" dirty="0">
                <a:ea typeface="宋体" charset="-122"/>
              </a:rPr>
              <a:t>Given a select statement, the result if any will be  on the server. </a:t>
            </a:r>
            <a:endParaRPr lang="en-CA" altLang="zh-CN" dirty="0" smtClean="0">
              <a:ea typeface="宋体" charset="-122"/>
            </a:endParaRPr>
          </a:p>
          <a:p>
            <a:pPr marL="457200" lvl="1" indent="0" eaLnBrk="1" hangingPunct="1">
              <a:buFont typeface="Wingdings" charset="2"/>
              <a:buNone/>
            </a:pPr>
            <a:r>
              <a:rPr lang="en-CA" altLang="zh-CN" dirty="0" smtClean="0">
                <a:ea typeface="ＭＳ Ｐゴシック" charset="-128"/>
              </a:rPr>
              <a:t>exec </a:t>
            </a:r>
            <a:r>
              <a:rPr lang="en-CA" altLang="zh-CN" dirty="0" err="1" smtClean="0">
                <a:ea typeface="ＭＳ Ｐゴシック" charset="-128"/>
              </a:rPr>
              <a:t>sql</a:t>
            </a:r>
            <a:r>
              <a:rPr lang="en-CA" altLang="zh-CN" dirty="0" smtClean="0">
                <a:ea typeface="ＭＳ Ｐゴシック" charset="-128"/>
              </a:rPr>
              <a:t> select </a:t>
            </a:r>
            <a:r>
              <a:rPr lang="en-CA" altLang="zh-CN" dirty="0" err="1" smtClean="0">
                <a:ea typeface="ＭＳ Ｐゴシック" charset="-128"/>
              </a:rPr>
              <a:t>sname</a:t>
            </a:r>
            <a:r>
              <a:rPr lang="en-CA" altLang="zh-CN" dirty="0" smtClean="0">
                <a:ea typeface="ＭＳ Ｐゴシック" charset="-128"/>
              </a:rPr>
              <a:t>, age</a:t>
            </a:r>
          </a:p>
          <a:p>
            <a:pPr marL="457200" lvl="1" indent="0" eaLnBrk="1" hangingPunct="1">
              <a:buNone/>
            </a:pPr>
            <a:r>
              <a:rPr lang="en-CA" altLang="zh-CN" dirty="0">
                <a:ea typeface="ＭＳ Ｐゴシック" charset="-128"/>
              </a:rPr>
              <a:t>       from   student</a:t>
            </a:r>
          </a:p>
          <a:p>
            <a:pPr marL="457200" lvl="1" indent="0" eaLnBrk="1" hangingPunct="1">
              <a:buNone/>
            </a:pPr>
            <a:r>
              <a:rPr lang="en-CA" altLang="zh-CN" dirty="0">
                <a:ea typeface="ＭＳ Ｐゴシック" charset="-128"/>
              </a:rPr>
              <a:t>       where  s# = :</a:t>
            </a:r>
            <a:r>
              <a:rPr lang="en-CA" altLang="zh-CN" dirty="0" err="1">
                <a:ea typeface="ＭＳ Ｐゴシック" charset="-128"/>
              </a:rPr>
              <a:t>sno</a:t>
            </a:r>
            <a:r>
              <a:rPr lang="en-US" altLang="zh-CN" dirty="0">
                <a:ea typeface="ＭＳ Ｐゴシック" charset="-128"/>
              </a:rPr>
              <a:t>;</a:t>
            </a:r>
            <a:endParaRPr lang="en-CA" altLang="zh-CN" dirty="0">
              <a:ea typeface="ＭＳ Ｐゴシック" charset="-128"/>
            </a:endParaRPr>
          </a:p>
          <a:p>
            <a:pPr eaLnBrk="1" hangingPunct="1"/>
            <a:r>
              <a:rPr lang="en-CA" altLang="zh-CN" sz="2400" dirty="0">
                <a:ea typeface="宋体" charset="-122"/>
              </a:rPr>
              <a:t>We need to use variables to hold the result </a:t>
            </a:r>
            <a:r>
              <a:rPr lang="en-CA" altLang="zh-CN" sz="2400" i="1" dirty="0">
                <a:solidFill>
                  <a:srgbClr val="FF0000"/>
                </a:solidFill>
                <a:ea typeface="宋体" charset="-122"/>
              </a:rPr>
              <a:t>if possible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ea typeface="宋体" charset="-122"/>
              </a:rPr>
              <a:t>   </a:t>
            </a:r>
            <a:r>
              <a:rPr lang="en-CA" altLang="zh-CN" sz="2400" dirty="0" smtClean="0">
                <a:solidFill>
                  <a:srgbClr val="800000"/>
                </a:solidFill>
                <a:ea typeface="宋体" charset="-122"/>
              </a:rPr>
              <a:t>  exec </a:t>
            </a:r>
            <a:r>
              <a:rPr lang="en-CA" altLang="zh-CN" sz="2400" dirty="0" err="1">
                <a:solidFill>
                  <a:srgbClr val="800000"/>
                </a:solidFill>
                <a:ea typeface="宋体" charset="-122"/>
              </a:rPr>
              <a:t>sql</a:t>
            </a:r>
            <a:r>
              <a:rPr lang="en-CA" altLang="zh-CN" sz="2400" dirty="0">
                <a:solidFill>
                  <a:srgbClr val="800000"/>
                </a:solidFill>
                <a:ea typeface="宋体" charset="-122"/>
              </a:rPr>
              <a:t> select </a:t>
            </a:r>
            <a:r>
              <a:rPr lang="en-CA" altLang="zh-CN" sz="2400" dirty="0" err="1">
                <a:solidFill>
                  <a:srgbClr val="800000"/>
                </a:solidFill>
                <a:ea typeface="宋体" charset="-122"/>
              </a:rPr>
              <a:t>sname</a:t>
            </a:r>
            <a:r>
              <a:rPr lang="en-CA" altLang="zh-CN" sz="2400" dirty="0">
                <a:solidFill>
                  <a:srgbClr val="800000"/>
                </a:solidFill>
                <a:ea typeface="宋体" charset="-122"/>
              </a:rPr>
              <a:t>, age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ea typeface="宋体" charset="-122"/>
              </a:rPr>
              <a:t>            into  :</a:t>
            </a:r>
            <a:r>
              <a:rPr lang="en-CA" altLang="zh-CN" sz="2400" dirty="0" err="1">
                <a:solidFill>
                  <a:srgbClr val="800000"/>
                </a:solidFill>
                <a:ea typeface="宋体" charset="-122"/>
              </a:rPr>
              <a:t>sname</a:t>
            </a:r>
            <a:r>
              <a:rPr lang="en-CA" altLang="zh-CN" sz="2400" dirty="0">
                <a:solidFill>
                  <a:srgbClr val="800000"/>
                </a:solidFill>
                <a:ea typeface="宋体" charset="-122"/>
              </a:rPr>
              <a:t>, :age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ea typeface="宋体" charset="-122"/>
              </a:rPr>
              <a:t>            from   student</a:t>
            </a:r>
          </a:p>
          <a:p>
            <a:pPr eaLnBrk="1" hangingPunct="1">
              <a:buFont typeface="Wingdings" charset="2"/>
              <a:buNone/>
            </a:pPr>
            <a:r>
              <a:rPr lang="en-CA" altLang="zh-CN" sz="2400" dirty="0">
                <a:solidFill>
                  <a:srgbClr val="800000"/>
                </a:solidFill>
                <a:ea typeface="宋体" charset="-122"/>
              </a:rPr>
              <a:t>            where  s# = :</a:t>
            </a:r>
            <a:r>
              <a:rPr lang="en-CA" altLang="zh-CN" sz="2400" dirty="0" err="1">
                <a:solidFill>
                  <a:srgbClr val="800000"/>
                </a:solidFill>
                <a:ea typeface="宋体" charset="-122"/>
              </a:rPr>
              <a:t>sno</a:t>
            </a:r>
            <a:endParaRPr lang="en-CA" altLang="zh-CN" sz="2400" dirty="0">
              <a:solidFill>
                <a:srgbClr val="800000"/>
              </a:solidFill>
              <a:ea typeface="宋体" charset="-122"/>
            </a:endParaRPr>
          </a:p>
          <a:p>
            <a:pPr marL="457200" lvl="1" indent="0" eaLnBrk="1" hangingPunct="1">
              <a:buFont typeface="Wingdings" charset="2"/>
              <a:buNone/>
            </a:pPr>
            <a:endParaRPr lang="en-CA" altLang="zh-CN" sz="2200" dirty="0"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CA" altLang="zh-CN" sz="2400" dirty="0">
              <a:ea typeface="宋体" charset="-122"/>
            </a:endParaRP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825AD-AE54-8040-B21B-AFFFD45873C1}" type="slidenum">
              <a:rPr lang="en-US" altLang="zh-CN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200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Impedance Mismatch</a:t>
            </a:r>
            <a:endParaRPr lang="en-US" dirty="0"/>
          </a:p>
        </p:txBody>
      </p:sp>
      <p:pic>
        <p:nvPicPr>
          <p:cNvPr id="1026" name="Picture 2" descr="ttp://service-architecture.static-barryandassociates.com/images/database/impedance-misma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105400" cy="572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B13F14CE-EB90-BA4D-95EA-001E2238487A}" type="slidenum">
              <a:rPr lang="en-US" altLang="en-US" sz="2000" b="0" smtClean="0"/>
              <a:pPr>
                <a:defRPr/>
              </a:pPr>
              <a:t>28</a:t>
            </a:fld>
            <a:endParaRPr lang="en-CA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354989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44451"/>
            <a:ext cx="9105900" cy="792262"/>
          </a:xfrm>
        </p:spPr>
        <p:txBody>
          <a:bodyPr/>
          <a:lstStyle/>
          <a:p>
            <a:r>
              <a:rPr lang="en-US" dirty="0" smtClean="0"/>
              <a:t>Objects in Relational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948375"/>
            <a:ext cx="6780942" cy="492889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x-none" dirty="0"/>
              <a:t>To put objects into relational databases, they must be described in terms of simple string, integer, or real number data. </a:t>
            </a:r>
            <a:endParaRPr lang="en-US" altLang="x-none" dirty="0" smtClean="0"/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x-none" dirty="0" err="1" smtClean="0"/>
              <a:t>Eg</a:t>
            </a:r>
            <a:r>
              <a:rPr lang="en-US" altLang="x-none" dirty="0" smtClean="0"/>
              <a:t>. in </a:t>
            </a:r>
            <a:r>
              <a:rPr lang="en-US" altLang="x-none" dirty="0"/>
              <a:t>the case of an airplane. </a:t>
            </a:r>
            <a:endParaRPr lang="en-US" altLang="x-none" dirty="0" smtClean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x-none" dirty="0" smtClean="0"/>
              <a:t>The </a:t>
            </a:r>
            <a:r>
              <a:rPr lang="en-US" altLang="x-none" dirty="0"/>
              <a:t>wing may be placed in one table with rows and columns describing its dimensions and characteristics. </a:t>
            </a:r>
            <a:endParaRPr lang="en-US" altLang="x-none" dirty="0" smtClean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x-none" dirty="0" smtClean="0"/>
              <a:t>The </a:t>
            </a:r>
            <a:r>
              <a:rPr lang="en-US" altLang="x-none" dirty="0"/>
              <a:t>fuselage may be in another table, </a:t>
            </a:r>
            <a:endParaRPr lang="en-US" altLang="x-none" dirty="0" smtClean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x-none" dirty="0"/>
              <a:t>T</a:t>
            </a:r>
            <a:r>
              <a:rPr lang="en-US" altLang="x-none" dirty="0" smtClean="0"/>
              <a:t>he </a:t>
            </a:r>
            <a:r>
              <a:rPr lang="en-US" altLang="x-none" dirty="0"/>
              <a:t>propeller in another table, </a:t>
            </a:r>
            <a:endParaRPr lang="en-US" altLang="x-none" dirty="0" smtClean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x-none" dirty="0" smtClean="0"/>
              <a:t>The tires</a:t>
            </a:r>
            <a:r>
              <a:rPr lang="en-US" altLang="x-none" dirty="0"/>
              <a:t>, and so on. </a:t>
            </a:r>
            <a:endParaRPr lang="en-US" altLang="x-none" dirty="0" smtClean="0"/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36C9F8CD-F845-5747-AA97-3841C273ED42}" type="slidenum">
              <a:rPr lang="en-US" smtClean="0"/>
              <a:pPr>
                <a:defRPr/>
              </a:pPr>
              <a:t>29</a:t>
            </a:fld>
            <a:endParaRPr lang="en-CA" altLang="zh-C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2" y="901576"/>
            <a:ext cx="1943100" cy="2311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32" y="3394751"/>
            <a:ext cx="26035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577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>
          <a:xfrm>
            <a:off x="34925" y="0"/>
            <a:ext cx="9105900" cy="764704"/>
          </a:xfrm>
        </p:spPr>
        <p:txBody>
          <a:bodyPr/>
          <a:lstStyle/>
          <a:p>
            <a:r>
              <a:rPr lang="en-US" altLang="zh-CN" dirty="0"/>
              <a:t>Generations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endParaRPr lang="en-US" altLang="en-US" dirty="0"/>
          </a:p>
        </p:txBody>
      </p:sp>
      <p:sp>
        <p:nvSpPr>
          <p:cNvPr id="146434" name="Content Placeholder 2"/>
          <p:cNvSpPr>
            <a:spLocks noGrp="1"/>
          </p:cNvSpPr>
          <p:nvPr>
            <p:ph idx="1"/>
          </p:nvPr>
        </p:nvSpPr>
        <p:spPr>
          <a:xfrm>
            <a:off x="225424" y="908720"/>
            <a:ext cx="8918575" cy="5732462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dirty="0"/>
              <a:t>1</a:t>
            </a:r>
            <a:r>
              <a:rPr lang="en-US" altLang="en-US" baseline="30000" dirty="0"/>
              <a:t>st</a:t>
            </a:r>
            <a:r>
              <a:rPr lang="en-US" altLang="en-US" dirty="0"/>
              <a:t> generation language (1GL)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 smtClean="0"/>
              <a:t>Machine </a:t>
            </a:r>
            <a:r>
              <a:rPr lang="en-US" altLang="en-US" sz="2400" dirty="0"/>
              <a:t>languages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nd</a:t>
            </a:r>
            <a:r>
              <a:rPr lang="en-US" altLang="en-US" dirty="0"/>
              <a:t> generation language (2GL)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/>
              <a:t>Assembly languages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dirty="0"/>
              <a:t>3</a:t>
            </a:r>
            <a:r>
              <a:rPr lang="en-US" altLang="en-US" baseline="30000" dirty="0"/>
              <a:t>rd</a:t>
            </a:r>
            <a:r>
              <a:rPr lang="en-US" altLang="en-US" dirty="0"/>
              <a:t> generation language (3GL)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/>
              <a:t>High-level procedural programming language: C, </a:t>
            </a:r>
            <a:r>
              <a:rPr lang="en-US" altLang="en-US" sz="2400" dirty="0" smtClean="0"/>
              <a:t>Java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en-US" dirty="0" smtClean="0"/>
              <a:t>4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generation language (4GL)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en-US" sz="2400" dirty="0" smtClean="0"/>
              <a:t>Declarative in nature such as SQL 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CA" altLang="zh-CN" sz="2400" dirty="0">
                <a:latin typeface="Arial" charset="0"/>
              </a:rPr>
              <a:t>S</a:t>
            </a:r>
            <a:r>
              <a:rPr lang="en-CA" altLang="zh-CN" sz="2400" dirty="0" smtClean="0">
                <a:latin typeface="Arial" charset="0"/>
              </a:rPr>
              <a:t>pecify </a:t>
            </a:r>
            <a:r>
              <a:rPr lang="en-CA" altLang="zh-CN" sz="2400" dirty="0">
                <a:latin typeface="Arial" charset="0"/>
              </a:rPr>
              <a:t>what to do rather than how to </a:t>
            </a:r>
            <a:r>
              <a:rPr lang="en-CA" altLang="zh-CN" sz="2400" dirty="0" smtClean="0">
                <a:latin typeface="Arial" charset="0"/>
              </a:rPr>
              <a:t>do: </a:t>
            </a:r>
          </a:p>
          <a:p>
            <a:pPr marL="914400" lvl="2" indent="0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en-CA" altLang="zh-CN" dirty="0" smtClean="0">
                <a:latin typeface="Arial" charset="0"/>
              </a:rPr>
              <a:t>SELECT * FROM Student;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CA" altLang="zh-CN" sz="2400" dirty="0">
                <a:latin typeface="Arial" charset="0"/>
              </a:rPr>
              <a:t>S</a:t>
            </a:r>
            <a:r>
              <a:rPr lang="en-CA" altLang="zh-CN" sz="2400" dirty="0" smtClean="0">
                <a:latin typeface="Arial" charset="0"/>
              </a:rPr>
              <a:t>impler </a:t>
            </a:r>
            <a:r>
              <a:rPr lang="en-CA" altLang="zh-CN" sz="2400" dirty="0">
                <a:latin typeface="Arial" charset="0"/>
              </a:rPr>
              <a:t>to use and have fewer commands</a:t>
            </a:r>
          </a:p>
          <a:p>
            <a:pPr lvl="1" eaLnBrk="1" hangingPunct="1">
              <a:spcBef>
                <a:spcPts val="600"/>
              </a:spcBef>
              <a:spcAft>
                <a:spcPts val="0"/>
              </a:spcAft>
            </a:pPr>
            <a:r>
              <a:rPr lang="en-CA" altLang="zh-CN" sz="2400" dirty="0">
                <a:latin typeface="Arial" charset="0"/>
              </a:rPr>
              <a:t>I</a:t>
            </a:r>
            <a:r>
              <a:rPr lang="en-CA" altLang="zh-CN" sz="2400" dirty="0" smtClean="0">
                <a:latin typeface="Arial" charset="0"/>
              </a:rPr>
              <a:t>nsulate </a:t>
            </a:r>
            <a:r>
              <a:rPr lang="en-CA" altLang="zh-CN" sz="2400" dirty="0">
                <a:latin typeface="Arial" charset="0"/>
              </a:rPr>
              <a:t>the user from the data structures and algorithms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148064" y="908720"/>
            <a:ext cx="39736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Each generations provides a higher level of abstraction of the internal computer hardware details, making the language more programmer-friendly, powerful and versatile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74206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0"/>
            <a:ext cx="9105900" cy="835919"/>
          </a:xfrm>
        </p:spPr>
        <p:txBody>
          <a:bodyPr/>
          <a:lstStyle/>
          <a:p>
            <a:r>
              <a:rPr lang="en-US" dirty="0"/>
              <a:t>Impedance </a:t>
            </a:r>
            <a:r>
              <a:rPr lang="en-US" dirty="0" smtClean="0"/>
              <a:t>Mismatch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25" y="936898"/>
            <a:ext cx="8724900" cy="5732462"/>
          </a:xfrm>
        </p:spPr>
        <p:txBody>
          <a:bodyPr/>
          <a:lstStyle/>
          <a:p>
            <a:r>
              <a:rPr lang="en-US" altLang="x-none" dirty="0"/>
              <a:t>Complex objects in emerging DBMS applications cannot be effectively represented as records in relational model.</a:t>
            </a:r>
          </a:p>
          <a:p>
            <a:r>
              <a:rPr lang="en-US" altLang="x-none" dirty="0"/>
              <a:t>Representing information in RDBMSs requires complex and inefficient conversion into and from the relational model to the application programming </a:t>
            </a:r>
            <a:r>
              <a:rPr lang="en-US" altLang="x-none" dirty="0" smtClean="0"/>
              <a:t>language</a:t>
            </a:r>
          </a:p>
          <a:p>
            <a:r>
              <a:rPr lang="en-US" altLang="x-none" dirty="0" smtClean="0">
                <a:solidFill>
                  <a:srgbClr val="790033"/>
                </a:solidFill>
              </a:rPr>
              <a:t>Data representation mismatch</a:t>
            </a:r>
            <a:endParaRPr lang="en-US" altLang="x-none" dirty="0">
              <a:solidFill>
                <a:srgbClr val="790033"/>
              </a:solidFill>
            </a:endParaRPr>
          </a:p>
          <a:p>
            <a:endParaRPr lang="en-US" altLang="x-non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E590D-EF9D-A14E-9C6B-CBFEAE0809A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3852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Impedance </a:t>
            </a:r>
            <a:r>
              <a:rPr lang="en-US" altLang="zh-CN" dirty="0" smtClean="0">
                <a:ea typeface="宋体" charset="-122"/>
              </a:rPr>
              <a:t>Mismatch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80728"/>
            <a:ext cx="8294688" cy="4800600"/>
          </a:xfrm>
        </p:spPr>
        <p:txBody>
          <a:bodyPr/>
          <a:lstStyle/>
          <a:p>
            <a:pPr eaLnBrk="1" hangingPunct="1"/>
            <a:r>
              <a:rPr lang="en-CA" altLang="zh-CN" dirty="0">
                <a:ea typeface="宋体" charset="-122"/>
              </a:rPr>
              <a:t>Sometimes, it is impossible to use variables as a SQL query can generate a list of results</a:t>
            </a:r>
            <a:endParaRPr lang="en-US" altLang="zh-CN" dirty="0"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CA" altLang="zh-CN" dirty="0">
                <a:ea typeface="宋体" charset="-122"/>
              </a:rPr>
              <a:t>exec </a:t>
            </a:r>
            <a:r>
              <a:rPr lang="en-CA" altLang="zh-CN" dirty="0" err="1">
                <a:ea typeface="宋体" charset="-122"/>
              </a:rPr>
              <a:t>sql</a:t>
            </a:r>
            <a:r>
              <a:rPr lang="en-CA" altLang="zh-CN" dirty="0">
                <a:ea typeface="宋体" charset="-122"/>
              </a:rPr>
              <a:t> select </a:t>
            </a:r>
            <a:r>
              <a:rPr lang="en-CA" altLang="zh-CN" dirty="0" smtClean="0">
                <a:ea typeface="宋体" charset="-122"/>
              </a:rPr>
              <a:t>S#,</a:t>
            </a:r>
            <a:r>
              <a:rPr lang="en-CA" altLang="zh-CN" dirty="0" err="1" smtClean="0">
                <a:ea typeface="宋体" charset="-122"/>
              </a:rPr>
              <a:t>Sname</a:t>
            </a:r>
            <a:r>
              <a:rPr lang="en-CA" altLang="zh-CN" dirty="0" smtClean="0">
                <a:ea typeface="宋体" charset="-122"/>
              </a:rPr>
              <a:t>, Age</a:t>
            </a:r>
            <a:endParaRPr lang="en-CA" altLang="zh-CN" dirty="0"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CA" altLang="zh-CN" dirty="0">
                <a:ea typeface="宋体" charset="-122"/>
              </a:rPr>
              <a:t>              into     :</a:t>
            </a:r>
            <a:r>
              <a:rPr lang="en-CA" altLang="zh-CN" dirty="0" err="1">
                <a:ea typeface="宋体" charset="-122"/>
              </a:rPr>
              <a:t>sno</a:t>
            </a:r>
            <a:r>
              <a:rPr lang="en-CA" altLang="zh-CN" dirty="0">
                <a:ea typeface="宋体" charset="-122"/>
              </a:rPr>
              <a:t>, :</a:t>
            </a:r>
            <a:r>
              <a:rPr lang="en-CA" altLang="zh-CN" dirty="0" err="1">
                <a:ea typeface="宋体" charset="-122"/>
              </a:rPr>
              <a:t>sname</a:t>
            </a:r>
            <a:r>
              <a:rPr lang="en-CA" altLang="zh-CN" dirty="0">
                <a:ea typeface="宋体" charset="-122"/>
              </a:rPr>
              <a:t>, :age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dirty="0">
                <a:ea typeface="宋体" charset="-122"/>
              </a:rPr>
              <a:t>              from    student;</a:t>
            </a:r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SQL is 4GL which is set at a time processing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 is 3GL which is record at a time processing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we combine them together, we have this impedance mismatch problem. 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</p:txBody>
      </p:sp>
      <p:sp>
        <p:nvSpPr>
          <p:cNvPr id="430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391400" y="6356350"/>
            <a:ext cx="1295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9C8E9A-6A80-514D-BED6-C3F09CB1D5AA}" type="slidenum">
              <a:rPr lang="en-US" altLang="zh-CN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solidFill>
                <a:srgbClr val="898989"/>
              </a:solidFill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4" y="0"/>
            <a:ext cx="9109075" cy="832392"/>
          </a:xfrm>
        </p:spPr>
        <p:txBody>
          <a:bodyPr/>
          <a:lstStyle/>
          <a:p>
            <a:pPr eaLnBrk="1" hangingPunct="1"/>
            <a:r>
              <a:rPr lang="en-US" altLang="en-US" dirty="0"/>
              <a:t>Impedance </a:t>
            </a:r>
            <a:r>
              <a:rPr lang="en-US" altLang="en-US" dirty="0" smtClean="0"/>
              <a:t>Mismatch (3)</a:t>
            </a:r>
            <a:endParaRPr lang="en-US" alt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079500"/>
            <a:ext cx="6192688" cy="5778500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CA" dirty="0"/>
              <a:t>Impedance mismatch occurs between the database and application programs.  </a:t>
            </a:r>
            <a:endParaRPr lang="en-US" dirty="0"/>
          </a:p>
          <a:p>
            <a:pPr eaLnBrk="1" hangingPunct="1"/>
            <a:r>
              <a:rPr lang="en-CA" altLang="en-US" dirty="0" smtClean="0"/>
              <a:t>Program </a:t>
            </a:r>
            <a:r>
              <a:rPr lang="en-CA" altLang="en-US" dirty="0"/>
              <a:t>variables can only hold one tuple at a time </a:t>
            </a:r>
          </a:p>
          <a:p>
            <a:pPr eaLnBrk="1" hangingPunct="1"/>
            <a:r>
              <a:rPr lang="en-CA" altLang="en-US" dirty="0"/>
              <a:t>SQL queries can generate a list of results</a:t>
            </a: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CA" altLang="en-US" dirty="0"/>
              <a:t>exec </a:t>
            </a:r>
            <a:r>
              <a:rPr lang="en-CA" altLang="en-US" dirty="0" err="1"/>
              <a:t>sql</a:t>
            </a:r>
            <a:r>
              <a:rPr lang="en-CA" altLang="en-US" dirty="0"/>
              <a:t> select s#, </a:t>
            </a:r>
            <a:r>
              <a:rPr lang="en-CA" altLang="en-US" dirty="0" err="1"/>
              <a:t>sname</a:t>
            </a:r>
            <a:r>
              <a:rPr lang="en-CA" altLang="en-US" dirty="0"/>
              <a:t>, age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en-US" dirty="0"/>
              <a:t>              into  :</a:t>
            </a:r>
            <a:r>
              <a:rPr lang="en-CA" altLang="en-US" dirty="0" err="1"/>
              <a:t>sno</a:t>
            </a:r>
            <a:r>
              <a:rPr lang="en-CA" altLang="en-US" dirty="0"/>
              <a:t>, :</a:t>
            </a:r>
            <a:r>
              <a:rPr lang="en-CA" altLang="en-US" dirty="0" err="1"/>
              <a:t>sname</a:t>
            </a:r>
            <a:r>
              <a:rPr lang="en-CA" altLang="en-US" dirty="0"/>
              <a:t>, :age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en-US" dirty="0"/>
              <a:t>              from  student</a:t>
            </a:r>
            <a:endParaRPr lang="en-US" altLang="en-US" dirty="0"/>
          </a:p>
          <a:p>
            <a:pPr eaLnBrk="1" hangingPunct="1"/>
            <a:r>
              <a:rPr lang="en-US" altLang="en-US" dirty="0"/>
              <a:t>set vs. record-at-a-time </a:t>
            </a:r>
            <a:r>
              <a:rPr lang="en-US" altLang="en-US" dirty="0" smtClean="0"/>
              <a:t>processing</a:t>
            </a:r>
          </a:p>
          <a:p>
            <a:pPr eaLnBrk="1" hangingPunct="1"/>
            <a:r>
              <a:rPr lang="en-US" altLang="en-US" dirty="0" smtClean="0">
                <a:solidFill>
                  <a:srgbClr val="790033"/>
                </a:solidFill>
              </a:rPr>
              <a:t>Data processing mismatch</a:t>
            </a:r>
            <a:endParaRPr lang="en-US" altLang="en-US" dirty="0">
              <a:solidFill>
                <a:srgbClr val="790033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20272" y="2440093"/>
            <a:ext cx="1224136" cy="6558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DBMS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Server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12360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56176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7174" y="1604599"/>
            <a:ext cx="1298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 smtClean="0"/>
              <a:t>Network</a:t>
            </a:r>
            <a:endParaRPr lang="en-US" sz="2200" b="1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940152" y="2060848"/>
            <a:ext cx="3166513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11" idx="2"/>
          </p:cNvCxnSpPr>
          <p:nvPr/>
        </p:nvCxnSpPr>
        <p:spPr bwMode="auto">
          <a:xfrm>
            <a:off x="676824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38842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7668344" y="2060848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32</a:t>
            </a:fld>
            <a:endParaRPr lang="en-CA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747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Solution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980728"/>
            <a:ext cx="6289511" cy="587727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Use </a:t>
            </a:r>
            <a:r>
              <a:rPr lang="en-US" altLang="zh-CN" b="1" dirty="0">
                <a:latin typeface="Arial" charset="0"/>
                <a:ea typeface="宋体" charset="-122"/>
              </a:rPr>
              <a:t>the cursor mechanism </a:t>
            </a:r>
            <a:r>
              <a:rPr lang="en-US" altLang="zh-CN" dirty="0">
                <a:latin typeface="Arial" charset="0"/>
                <a:ea typeface="宋体" charset="-122"/>
              </a:rPr>
              <a:t>and special </a:t>
            </a:r>
            <a:r>
              <a:rPr lang="en-US" altLang="zh-CN" b="1" dirty="0">
                <a:latin typeface="Arial" charset="0"/>
                <a:ea typeface="宋体" charset="-122"/>
              </a:rPr>
              <a:t>iterators </a:t>
            </a:r>
            <a:r>
              <a:rPr lang="en-US" altLang="zh-CN" dirty="0">
                <a:latin typeface="Arial" charset="0"/>
                <a:ea typeface="宋体" charset="-122"/>
              </a:rPr>
              <a:t>to loop over query results. 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A </a:t>
            </a:r>
            <a:r>
              <a:rPr lang="en-US" altLang="zh-CN" b="1" dirty="0">
                <a:latin typeface="Arial" charset="0"/>
                <a:ea typeface="宋体" charset="-122"/>
              </a:rPr>
              <a:t>cursor</a:t>
            </a:r>
            <a:r>
              <a:rPr lang="en-US" altLang="zh-CN" dirty="0">
                <a:latin typeface="Arial" charset="0"/>
                <a:ea typeface="宋体" charset="-122"/>
              </a:rPr>
              <a:t> (iterator)  specifies a query that may have  a set of tuples. </a:t>
            </a:r>
            <a:endParaRPr lang="en-US" altLang="zh-CN" dirty="0" smtClean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 smtClean="0">
                <a:latin typeface="Arial" charset="0"/>
                <a:ea typeface="宋体" charset="-122"/>
              </a:rPr>
              <a:t>exec </a:t>
            </a:r>
            <a:r>
              <a:rPr lang="en-US" altLang="zh-CN" sz="2800" dirty="0" err="1" smtClean="0">
                <a:latin typeface="Arial" charset="0"/>
                <a:ea typeface="宋体" charset="-122"/>
              </a:rPr>
              <a:t>sql</a:t>
            </a:r>
            <a:r>
              <a:rPr lang="en-US" altLang="zh-CN" sz="2800" dirty="0" smtClean="0">
                <a:latin typeface="Arial" charset="0"/>
                <a:ea typeface="宋体" charset="-122"/>
              </a:rPr>
              <a:t> </a:t>
            </a:r>
            <a:r>
              <a:rPr lang="en-US" altLang="zh-CN" sz="2800" smtClean="0">
                <a:latin typeface="Arial" charset="0"/>
                <a:ea typeface="宋体" charset="-122"/>
              </a:rPr>
              <a:t>declare s-cursor </a:t>
            </a:r>
            <a:r>
              <a:rPr lang="en-US" altLang="zh-CN" sz="2800" dirty="0" smtClean="0">
                <a:latin typeface="Arial" charset="0"/>
                <a:ea typeface="宋体" charset="-122"/>
              </a:rPr>
              <a:t>cursor for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 smtClean="0">
                <a:latin typeface="Arial" charset="0"/>
                <a:ea typeface="宋体" charset="-122"/>
              </a:rPr>
              <a:t>                   </a:t>
            </a:r>
            <a:r>
              <a:rPr lang="en-US" altLang="zh-CN" sz="2800" dirty="0">
                <a:latin typeface="Arial" charset="0"/>
                <a:ea typeface="宋体" charset="-122"/>
              </a:rPr>
              <a:t>select s#, </a:t>
            </a:r>
            <a:r>
              <a:rPr lang="en-US" altLang="zh-CN" sz="2800" dirty="0" err="1">
                <a:latin typeface="Arial" charset="0"/>
                <a:ea typeface="宋体" charset="-122"/>
              </a:rPr>
              <a:t>sname</a:t>
            </a:r>
            <a:r>
              <a:rPr lang="en-US" altLang="zh-CN" sz="2800" dirty="0">
                <a:latin typeface="Arial" charset="0"/>
                <a:ea typeface="宋体" charset="-122"/>
              </a:rPr>
              <a:t>, age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                   from   student;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exec 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dirty="0">
                <a:latin typeface="Arial" charset="0"/>
                <a:ea typeface="宋体" charset="-122"/>
              </a:rPr>
              <a:t> open s-cursor; 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…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latin typeface="Arial" charset="0"/>
                <a:ea typeface="宋体" charset="-122"/>
              </a:rPr>
              <a:t>exec </a:t>
            </a:r>
            <a:r>
              <a:rPr lang="en-US" altLang="zh-CN" sz="28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800" dirty="0">
                <a:latin typeface="Arial" charset="0"/>
                <a:ea typeface="宋体" charset="-122"/>
              </a:rPr>
              <a:t> close s-cursor;</a:t>
            </a:r>
          </a:p>
          <a:p>
            <a:pPr eaLnBrk="1" hangingPunct="1"/>
            <a:endParaRPr lang="en-US" altLang="zh-CN" sz="20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endParaRPr lang="en-US" altLang="zh-CN" sz="1800" dirty="0">
              <a:latin typeface="Arial" charset="0"/>
              <a:ea typeface="宋体" charset="-122"/>
            </a:endParaRPr>
          </a:p>
          <a:p>
            <a:pPr eaLnBrk="1" hangingPunct="1">
              <a:buFont typeface="Wingdings" charset="2"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/>
            <a:endParaRPr lang="en-US" altLang="zh-CN" sz="1800" dirty="0">
              <a:latin typeface="Arial" charset="0"/>
              <a:ea typeface="宋体" charset="-122"/>
            </a:endParaRPr>
          </a:p>
          <a:p>
            <a:pPr eaLnBrk="1" hangingPunct="1"/>
            <a:endParaRPr lang="en-US" altLang="zh-CN" sz="1800" dirty="0">
              <a:latin typeface="Arial" charset="0"/>
              <a:ea typeface="宋体" charset="-122"/>
            </a:endParaRPr>
          </a:p>
          <a:p>
            <a:pPr lvl="1" eaLnBrk="1" hangingPunct="1"/>
            <a:endParaRPr lang="en-US" altLang="zh-CN" sz="1800" dirty="0">
              <a:latin typeface="Arial" charset="0"/>
              <a:ea typeface="宋体" charset="-122"/>
            </a:endParaRPr>
          </a:p>
          <a:p>
            <a:pPr lvl="1" eaLnBrk="1" hangingPunct="1"/>
            <a:endParaRPr lang="en-US" altLang="zh-CN" sz="1800" dirty="0">
              <a:latin typeface="Arial" charset="0"/>
              <a:ea typeface="宋体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685476" y="4941168"/>
            <a:ext cx="420700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200" b="1" dirty="0">
                <a:solidFill>
                  <a:srgbClr val="0000FF"/>
                </a:solidFill>
                <a:ea typeface="宋体" charset="-122"/>
              </a:rPr>
              <a:t>The result is in </a:t>
            </a:r>
            <a:r>
              <a:rPr lang="en-US" altLang="zh-CN" sz="2200" b="1" dirty="0" smtClean="0">
                <a:solidFill>
                  <a:srgbClr val="0000FF"/>
                </a:solidFill>
                <a:ea typeface="宋体" charset="-122"/>
              </a:rPr>
              <a:t>main memory on the server</a:t>
            </a:r>
          </a:p>
          <a:p>
            <a:endParaRPr lang="zh-CN" altLang="en-US" sz="2200" b="1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80520" y="6021814"/>
            <a:ext cx="42119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altLang="zh-CN" sz="2200" b="1">
                <a:solidFill>
                  <a:srgbClr val="0000FF"/>
                </a:solidFill>
                <a:ea typeface="宋体" charset="-122"/>
              </a:rPr>
              <a:t>The </a:t>
            </a:r>
            <a:r>
              <a:rPr lang="en-US" altLang="zh-CN" sz="2200" b="1" smtClean="0">
                <a:solidFill>
                  <a:srgbClr val="0000FF"/>
                </a:solidFill>
                <a:ea typeface="宋体" charset="-122"/>
              </a:rPr>
              <a:t>result on the server is erased </a:t>
            </a:r>
            <a:endParaRPr lang="en-US" altLang="zh-CN" sz="2200" dirty="0">
              <a:solidFill>
                <a:srgbClr val="0000FF"/>
              </a:solidFill>
              <a:ea typeface="宋体" charset="-122"/>
            </a:endParaRPr>
          </a:p>
        </p:txBody>
      </p:sp>
      <p:sp>
        <p:nvSpPr>
          <p:cNvPr id="46085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5D3F110-AE79-D44B-B994-4EDC391EE4AB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33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20272" y="2440093"/>
            <a:ext cx="1224136" cy="6558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DBMS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Server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812360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156176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7174" y="1604599"/>
            <a:ext cx="1298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 smtClean="0"/>
              <a:t>Network</a:t>
            </a:r>
            <a:endParaRPr lang="en-US" sz="2200" b="1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940152" y="2060848"/>
            <a:ext cx="3166513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14" idx="2"/>
          </p:cNvCxnSpPr>
          <p:nvPr/>
        </p:nvCxnSpPr>
        <p:spPr bwMode="auto">
          <a:xfrm>
            <a:off x="676824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838842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7668344" y="2060848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4966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7455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Embedded SQL in </a:t>
            </a:r>
            <a:r>
              <a:rPr lang="en-US" altLang="en-US" sz="3200" smtClean="0"/>
              <a:t>C Programs</a:t>
            </a:r>
            <a:endParaRPr lang="en-US" altLang="en-US" sz="32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425" y="936898"/>
            <a:ext cx="5808254" cy="4508326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990033"/>
                </a:solidFill>
              </a:rPr>
              <a:t>cursor</a:t>
            </a:r>
            <a:r>
              <a:rPr lang="en-US" altLang="en-US" dirty="0">
                <a:solidFill>
                  <a:srgbClr val="990033"/>
                </a:solidFill>
              </a:rPr>
              <a:t> </a:t>
            </a:r>
            <a:r>
              <a:rPr lang="en-US" altLang="en-US" dirty="0"/>
              <a:t>(iterator) is needed to process multiple tuples</a:t>
            </a:r>
          </a:p>
          <a:p>
            <a:pPr eaLnBrk="1" hangingPunct="1"/>
            <a:r>
              <a:rPr lang="en-US" altLang="en-US" b="1" dirty="0">
                <a:solidFill>
                  <a:srgbClr val="990033"/>
                </a:solidFill>
              </a:rPr>
              <a:t>FETCH</a:t>
            </a:r>
            <a:r>
              <a:rPr lang="en-US" altLang="en-US" dirty="0">
                <a:solidFill>
                  <a:srgbClr val="990033"/>
                </a:solidFill>
              </a:rPr>
              <a:t> </a:t>
            </a:r>
            <a:r>
              <a:rPr lang="en-US" altLang="en-US" dirty="0"/>
              <a:t>commands </a:t>
            </a:r>
            <a:r>
              <a:rPr lang="en-US" altLang="en-US" b="1" dirty="0"/>
              <a:t>get a tuple </a:t>
            </a:r>
            <a:r>
              <a:rPr lang="en-US" altLang="en-US" dirty="0"/>
              <a:t>from server memory to client memory and </a:t>
            </a:r>
            <a:r>
              <a:rPr lang="en-US" altLang="en-US" b="1" dirty="0"/>
              <a:t>move the cursor to </a:t>
            </a:r>
            <a:r>
              <a:rPr lang="en-US" altLang="en-US" dirty="0"/>
              <a:t>the </a:t>
            </a:r>
            <a:r>
              <a:rPr lang="en-US" altLang="en-US" i="1" dirty="0"/>
              <a:t>next</a:t>
            </a:r>
            <a:r>
              <a:rPr lang="en-US" altLang="en-US" dirty="0"/>
              <a:t> tuple</a:t>
            </a:r>
          </a:p>
          <a:p>
            <a:pPr eaLnBrk="1" hangingPunct="1"/>
            <a:r>
              <a:rPr lang="en-US" altLang="en-US" b="1" dirty="0">
                <a:solidFill>
                  <a:srgbClr val="990033"/>
                </a:solidFill>
              </a:rPr>
              <a:t>CLOSE CURSOR</a:t>
            </a:r>
            <a:r>
              <a:rPr lang="en-US" altLang="en-US" dirty="0">
                <a:solidFill>
                  <a:srgbClr val="990033"/>
                </a:solidFill>
              </a:rPr>
              <a:t> </a:t>
            </a:r>
            <a:r>
              <a:rPr lang="en-US" altLang="en-US" dirty="0"/>
              <a:t>indicates that the processing of query results has been completed and result in server memory can be erased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020272" y="2440093"/>
            <a:ext cx="1224136" cy="6558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DBMS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Server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812360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156176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67174" y="1604599"/>
            <a:ext cx="1298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 smtClean="0"/>
              <a:t>Network</a:t>
            </a:r>
            <a:endParaRPr lang="en-US" sz="2200" b="1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5940152" y="2060848"/>
            <a:ext cx="3166513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9" idx="2"/>
          </p:cNvCxnSpPr>
          <p:nvPr/>
        </p:nvCxnSpPr>
        <p:spPr bwMode="auto">
          <a:xfrm>
            <a:off x="676824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838842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7668344" y="2060848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34</a:t>
            </a:fld>
            <a:endParaRPr lang="en-CA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0825" cy="7455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Embedded SQL in </a:t>
            </a:r>
            <a:r>
              <a:rPr lang="en-US" altLang="en-US" sz="3200" smtClean="0"/>
              <a:t>C Programs</a:t>
            </a:r>
            <a:endParaRPr lang="en-US" alt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35</a:t>
            </a:fld>
            <a:endParaRPr lang="en-CA" altLang="zh-CN"/>
          </a:p>
        </p:txBody>
      </p:sp>
      <p:sp>
        <p:nvSpPr>
          <p:cNvPr id="7" name="AutoShape 8" descr="mage result for database cursor"/>
          <p:cNvSpPr>
            <a:spLocks noChangeAspect="1" noChangeArrowheads="1"/>
          </p:cNvSpPr>
          <p:nvPr/>
        </p:nvSpPr>
        <p:spPr bwMode="auto">
          <a:xfrm>
            <a:off x="0" y="0"/>
            <a:ext cx="5580112" cy="558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mage result for database curs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11803"/>
            <a:ext cx="8640960" cy="493769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835696" y="5846415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990033"/>
                </a:solidFill>
              </a:rPr>
              <a:t>Client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12160" y="5877272"/>
            <a:ext cx="114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990033"/>
                </a:solidFill>
              </a:rPr>
              <a:t>Server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2865" y="4777407"/>
            <a:ext cx="1007007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CLOSE C1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724128" y="3068960"/>
            <a:ext cx="2376264" cy="2016224"/>
          </a:xfrm>
          <a:prstGeom prst="rect">
            <a:avLst/>
          </a:prstGeom>
          <a:solidFill>
            <a:srgbClr val="4FED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Elbow Connector 23"/>
          <p:cNvCxnSpPr/>
          <p:nvPr/>
        </p:nvCxnSpPr>
        <p:spPr bwMode="auto">
          <a:xfrm flipV="1">
            <a:off x="3419872" y="4365104"/>
            <a:ext cx="2304256" cy="576064"/>
          </a:xfrm>
          <a:prstGeom prst="bentConnector3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63348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0825" cy="701050"/>
          </a:xfrm>
        </p:spPr>
        <p:txBody>
          <a:bodyPr/>
          <a:lstStyle/>
          <a:p>
            <a:pPr eaLnBrk="1" hangingPunct="1"/>
            <a:r>
              <a:rPr lang="en-US" altLang="en-US"/>
              <a:t>Cursor Example (</a:t>
            </a:r>
            <a:r>
              <a:rPr lang="en-US" altLang="en-US" dirty="0" err="1"/>
              <a:t>cursor.pc</a:t>
            </a:r>
            <a:r>
              <a:rPr lang="en-US" altLang="en-US" dirty="0"/>
              <a:t>) Highlight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980728"/>
            <a:ext cx="6768752" cy="52578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begin declare section;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	</a:t>
            </a:r>
            <a:r>
              <a:rPr lang="en-CA" altLang="en-US" sz="2400" i="1" dirty="0">
                <a:solidFill>
                  <a:srgbClr val="C00000"/>
                </a:solidFill>
              </a:rPr>
              <a:t>all variables needed 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end declare section;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exec </a:t>
            </a:r>
            <a:r>
              <a:rPr lang="en-US" altLang="en-US" sz="2400" dirty="0" err="1">
                <a:solidFill>
                  <a:srgbClr val="C00000"/>
                </a:solidFill>
              </a:rPr>
              <a:t>sql</a:t>
            </a:r>
            <a:r>
              <a:rPr lang="en-US" altLang="en-US" sz="2400" dirty="0">
                <a:solidFill>
                  <a:srgbClr val="C00000"/>
                </a:solidFill>
              </a:rPr>
              <a:t> declare </a:t>
            </a:r>
            <a:r>
              <a:rPr lang="en-US" altLang="en-US" sz="2400" dirty="0" err="1">
                <a:solidFill>
                  <a:srgbClr val="C00000"/>
                </a:solidFill>
              </a:rPr>
              <a:t>scursor</a:t>
            </a:r>
            <a:r>
              <a:rPr lang="en-US" altLang="en-US" sz="2400" dirty="0">
                <a:solidFill>
                  <a:srgbClr val="C00000"/>
                </a:solidFill>
              </a:rPr>
              <a:t> cursor for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               select s#, </a:t>
            </a:r>
            <a:r>
              <a:rPr lang="en-US" altLang="en-US" sz="2400" dirty="0" err="1">
                <a:solidFill>
                  <a:srgbClr val="C00000"/>
                </a:solidFill>
              </a:rPr>
              <a:t>sname</a:t>
            </a:r>
            <a:r>
              <a:rPr lang="en-US" altLang="en-US" sz="2400" dirty="0">
                <a:solidFill>
                  <a:srgbClr val="C00000"/>
                </a:solidFill>
              </a:rPr>
              <a:t>, age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               from   student;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whenever </a:t>
            </a:r>
            <a:r>
              <a:rPr lang="en-CA" altLang="en-US" sz="2400" dirty="0" err="1">
                <a:solidFill>
                  <a:srgbClr val="C00000"/>
                </a:solidFill>
              </a:rPr>
              <a:t>sqlerror</a:t>
            </a:r>
            <a:r>
              <a:rPr lang="en-CA" altLang="en-US" sz="2400" dirty="0">
                <a:solidFill>
                  <a:srgbClr val="C00000"/>
                </a:solidFill>
              </a:rPr>
              <a:t> </a:t>
            </a:r>
            <a:r>
              <a:rPr lang="en-CA" altLang="en-US" sz="2400" dirty="0" err="1">
                <a:solidFill>
                  <a:srgbClr val="C00000"/>
                </a:solidFill>
              </a:rPr>
              <a:t>goto</a:t>
            </a:r>
            <a:r>
              <a:rPr lang="en-CA" altLang="en-US" sz="2400" dirty="0">
                <a:solidFill>
                  <a:srgbClr val="C00000"/>
                </a:solidFill>
              </a:rPr>
              <a:t> error;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whenever not found do break;</a:t>
            </a:r>
            <a:r>
              <a:rPr lang="en-US" altLang="en-US" sz="2400" dirty="0">
                <a:solidFill>
                  <a:srgbClr val="C00000"/>
                </a:solidFill>
              </a:rPr>
              <a:t>                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exec </a:t>
            </a:r>
            <a:r>
              <a:rPr lang="en-US" altLang="en-US" sz="2400" dirty="0" err="1">
                <a:solidFill>
                  <a:srgbClr val="C00000"/>
                </a:solidFill>
              </a:rPr>
              <a:t>sql</a:t>
            </a:r>
            <a:r>
              <a:rPr lang="en-US" altLang="en-US" sz="2400" dirty="0">
                <a:solidFill>
                  <a:srgbClr val="C00000"/>
                </a:solidFill>
              </a:rPr>
              <a:t> open s-cursor;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loop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exec </a:t>
            </a:r>
            <a:r>
              <a:rPr lang="en-US" altLang="en-US" sz="2400" dirty="0" err="1">
                <a:solidFill>
                  <a:srgbClr val="C00000"/>
                </a:solidFill>
              </a:rPr>
              <a:t>sql</a:t>
            </a:r>
            <a:r>
              <a:rPr lang="en-US" altLang="en-US" sz="2400" dirty="0">
                <a:solidFill>
                  <a:srgbClr val="C00000"/>
                </a:solidFill>
              </a:rPr>
              <a:t> fetch s-cursor into :</a:t>
            </a:r>
            <a:r>
              <a:rPr lang="en-US" altLang="en-US" sz="2400" dirty="0" err="1">
                <a:solidFill>
                  <a:srgbClr val="C00000"/>
                </a:solidFill>
              </a:rPr>
              <a:t>sno</a:t>
            </a:r>
            <a:r>
              <a:rPr lang="en-US" altLang="en-US" sz="2400" dirty="0">
                <a:solidFill>
                  <a:srgbClr val="C00000"/>
                </a:solidFill>
              </a:rPr>
              <a:t>,:</a:t>
            </a:r>
            <a:r>
              <a:rPr lang="en-US" altLang="en-US" sz="2400" dirty="0" err="1">
                <a:solidFill>
                  <a:srgbClr val="C00000"/>
                </a:solidFill>
              </a:rPr>
              <a:t>sname</a:t>
            </a:r>
            <a:r>
              <a:rPr lang="en-US" altLang="en-US" sz="2400" dirty="0">
                <a:solidFill>
                  <a:srgbClr val="C00000"/>
                </a:solidFill>
              </a:rPr>
              <a:t>,:age;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exec </a:t>
            </a:r>
            <a:r>
              <a:rPr lang="en-US" altLang="en-US" sz="2400" dirty="0" err="1">
                <a:solidFill>
                  <a:srgbClr val="C00000"/>
                </a:solidFill>
              </a:rPr>
              <a:t>sql</a:t>
            </a:r>
            <a:r>
              <a:rPr lang="en-US" altLang="en-US" sz="2400" dirty="0">
                <a:solidFill>
                  <a:srgbClr val="C00000"/>
                </a:solidFill>
              </a:rPr>
              <a:t> close s-cursor;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020272" y="2440093"/>
            <a:ext cx="1224136" cy="6558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DBMS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Server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12360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56176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7174" y="1604599"/>
            <a:ext cx="1298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 smtClean="0"/>
              <a:t>Network</a:t>
            </a:r>
            <a:endParaRPr lang="en-US" sz="2200" b="1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940152" y="2060848"/>
            <a:ext cx="3166513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11" idx="2"/>
          </p:cNvCxnSpPr>
          <p:nvPr/>
        </p:nvCxnSpPr>
        <p:spPr bwMode="auto">
          <a:xfrm>
            <a:off x="676824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38842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7668344" y="2060848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36</a:t>
            </a:fld>
            <a:endParaRPr lang="en-CA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4" y="44450"/>
            <a:ext cx="9109075" cy="701050"/>
          </a:xfrm>
        </p:spPr>
        <p:txBody>
          <a:bodyPr/>
          <a:lstStyle/>
          <a:p>
            <a:pPr eaLnBrk="1" hangingPunct="1"/>
            <a:r>
              <a:rPr lang="en-US" altLang="en-US"/>
              <a:t>Cursor Example (</a:t>
            </a:r>
            <a:r>
              <a:rPr lang="en-US" altLang="en-US" dirty="0" err="1"/>
              <a:t>cursor.pc</a:t>
            </a:r>
            <a:r>
              <a:rPr lang="en-US" altLang="en-US" dirty="0"/>
              <a:t>)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79500"/>
            <a:ext cx="6012669" cy="4800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#include &lt;</a:t>
            </a:r>
            <a:r>
              <a:rPr lang="en-US" altLang="en-US" sz="2400" dirty="0" err="1">
                <a:solidFill>
                  <a:srgbClr val="C00000"/>
                </a:solidFill>
              </a:rPr>
              <a:t>stdio.h</a:t>
            </a:r>
            <a:r>
              <a:rPr lang="en-US" altLang="en-US" sz="2400" dirty="0">
                <a:solidFill>
                  <a:srgbClr val="C00000"/>
                </a:solidFill>
              </a:rPr>
              <a:t>&gt;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main() {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exec </a:t>
            </a:r>
            <a:r>
              <a:rPr lang="en-US" altLang="en-US" sz="2400" dirty="0" err="1">
                <a:solidFill>
                  <a:srgbClr val="C00000"/>
                </a:solidFill>
              </a:rPr>
              <a:t>sql</a:t>
            </a:r>
            <a:r>
              <a:rPr lang="en-US" altLang="en-US" sz="2400" dirty="0">
                <a:solidFill>
                  <a:srgbClr val="C00000"/>
                </a:solidFill>
              </a:rPr>
              <a:t> include </a:t>
            </a:r>
            <a:r>
              <a:rPr lang="en-US" altLang="en-US" sz="2400" dirty="0" err="1">
                <a:solidFill>
                  <a:srgbClr val="C00000"/>
                </a:solidFill>
              </a:rPr>
              <a:t>sqlca</a:t>
            </a:r>
            <a:r>
              <a:rPr lang="en-US" altLang="en-US" sz="2400" dirty="0">
                <a:solidFill>
                  <a:srgbClr val="C00000"/>
                </a:solidFill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exec </a:t>
            </a:r>
            <a:r>
              <a:rPr lang="en-US" altLang="en-US" sz="2400" dirty="0" err="1">
                <a:solidFill>
                  <a:srgbClr val="C00000"/>
                </a:solidFill>
              </a:rPr>
              <a:t>sql</a:t>
            </a:r>
            <a:r>
              <a:rPr lang="en-US" altLang="en-US" sz="2400" dirty="0">
                <a:solidFill>
                  <a:srgbClr val="C00000"/>
                </a:solidFill>
              </a:rPr>
              <a:t> begin </a:t>
            </a:r>
            <a:r>
              <a:rPr lang="en-US" altLang="en-US" sz="2400" dirty="0" smtClean="0">
                <a:solidFill>
                  <a:srgbClr val="C00000"/>
                </a:solidFill>
              </a:rPr>
              <a:t>declare </a:t>
            </a:r>
            <a:r>
              <a:rPr lang="en-US" altLang="en-US" sz="2400" dirty="0">
                <a:solidFill>
                  <a:srgbClr val="C00000"/>
                </a:solidFill>
              </a:rPr>
              <a:t>section;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     char </a:t>
            </a:r>
            <a:r>
              <a:rPr lang="en-US" altLang="en-US" sz="2400" dirty="0" err="1">
                <a:solidFill>
                  <a:srgbClr val="C00000"/>
                </a:solidFill>
              </a:rPr>
              <a:t>sno</a:t>
            </a:r>
            <a:r>
              <a:rPr lang="en-US" altLang="en-US" sz="2400" dirty="0">
                <a:solidFill>
                  <a:srgbClr val="C00000"/>
                </a:solidFill>
              </a:rPr>
              <a:t>[5];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     char </a:t>
            </a:r>
            <a:r>
              <a:rPr lang="en-US" altLang="en-US" sz="2400" dirty="0" err="1">
                <a:solidFill>
                  <a:srgbClr val="C00000"/>
                </a:solidFill>
              </a:rPr>
              <a:t>sname</a:t>
            </a:r>
            <a:r>
              <a:rPr lang="en-US" altLang="en-US" sz="2400" dirty="0">
                <a:solidFill>
                  <a:srgbClr val="C00000"/>
                </a:solidFill>
              </a:rPr>
              <a:t>[20];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     </a:t>
            </a:r>
            <a:r>
              <a:rPr lang="en-US" altLang="en-US" sz="2400" dirty="0" err="1">
                <a:solidFill>
                  <a:srgbClr val="C00000"/>
                </a:solidFill>
              </a:rPr>
              <a:t>int</a:t>
            </a:r>
            <a:r>
              <a:rPr lang="en-US" altLang="en-US" sz="2400" dirty="0">
                <a:solidFill>
                  <a:srgbClr val="C00000"/>
                </a:solidFill>
              </a:rPr>
              <a:t>  age;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     char *MYID= </a:t>
            </a:r>
            <a:r>
              <a:rPr lang="en-US" altLang="en-US" sz="2400" dirty="0" smtClean="0">
                <a:solidFill>
                  <a:srgbClr val="C00000"/>
                </a:solidFill>
              </a:rPr>
              <a:t>"fedora/oracle"; 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exec </a:t>
            </a:r>
            <a:r>
              <a:rPr lang="en-US" altLang="en-US" sz="2400" dirty="0" err="1">
                <a:solidFill>
                  <a:srgbClr val="C00000"/>
                </a:solidFill>
              </a:rPr>
              <a:t>sql</a:t>
            </a:r>
            <a:r>
              <a:rPr lang="en-US" altLang="en-US" sz="2400" dirty="0">
                <a:solidFill>
                  <a:srgbClr val="C00000"/>
                </a:solidFill>
              </a:rPr>
              <a:t> end declare section;</a:t>
            </a:r>
          </a:p>
          <a:p>
            <a:pPr lvl="1" eaLnBrk="1" hangingPunct="1">
              <a:buFont typeface="Wingdings" charset="2"/>
              <a:buNone/>
            </a:pPr>
            <a:endParaRPr lang="en-US" altLang="en-US" dirty="0"/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7020272" y="2440093"/>
            <a:ext cx="1224136" cy="6558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DBMS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Server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12360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56176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67174" y="1604599"/>
            <a:ext cx="1298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 smtClean="0"/>
              <a:t>Network</a:t>
            </a:r>
            <a:endParaRPr lang="en-US" sz="2200" b="1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5940152" y="2060848"/>
            <a:ext cx="3166513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8" idx="2"/>
          </p:cNvCxnSpPr>
          <p:nvPr/>
        </p:nvCxnSpPr>
        <p:spPr bwMode="auto">
          <a:xfrm>
            <a:off x="676824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838842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668344" y="2060848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37</a:t>
            </a:fld>
            <a:endParaRPr lang="en-CA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9105900" cy="701050"/>
          </a:xfrm>
        </p:spPr>
        <p:txBody>
          <a:bodyPr/>
          <a:lstStyle/>
          <a:p>
            <a:pPr eaLnBrk="1" hangingPunct="1"/>
            <a:r>
              <a:rPr lang="en-US" altLang="en-US"/>
              <a:t>Cursor Example (</a:t>
            </a:r>
            <a:r>
              <a:rPr lang="en-US" altLang="en-US" dirty="0" err="1"/>
              <a:t>cursor.pc</a:t>
            </a:r>
            <a:r>
              <a:rPr lang="en-US" altLang="en-US" dirty="0"/>
              <a:t>)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908720"/>
            <a:ext cx="5689203" cy="4800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en-US" sz="2400" dirty="0" smtClean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declare </a:t>
            </a:r>
            <a:r>
              <a:rPr lang="en-CA" altLang="en-US" sz="2400" dirty="0" err="1">
                <a:solidFill>
                  <a:srgbClr val="C00000"/>
                </a:solidFill>
              </a:rPr>
              <a:t>scursor</a:t>
            </a:r>
            <a:r>
              <a:rPr lang="en-CA" altLang="en-US" sz="2400" dirty="0">
                <a:solidFill>
                  <a:srgbClr val="C00000"/>
                </a:solidFill>
              </a:rPr>
              <a:t> cursor for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        select *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        from Student;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whenever </a:t>
            </a:r>
            <a:r>
              <a:rPr lang="en-CA" altLang="en-US" sz="2400" dirty="0" err="1">
                <a:solidFill>
                  <a:srgbClr val="C00000"/>
                </a:solidFill>
              </a:rPr>
              <a:t>sqlerror</a:t>
            </a:r>
            <a:r>
              <a:rPr lang="en-CA" altLang="en-US" sz="2400" dirty="0">
                <a:solidFill>
                  <a:srgbClr val="C00000"/>
                </a:solidFill>
              </a:rPr>
              <a:t> </a:t>
            </a:r>
            <a:r>
              <a:rPr lang="en-CA" altLang="en-US" sz="2400" dirty="0" err="1">
                <a:solidFill>
                  <a:srgbClr val="C00000"/>
                </a:solidFill>
              </a:rPr>
              <a:t>goto</a:t>
            </a:r>
            <a:r>
              <a:rPr lang="en-CA" altLang="en-US" sz="2400" dirty="0">
                <a:solidFill>
                  <a:srgbClr val="C00000"/>
                </a:solidFill>
              </a:rPr>
              <a:t> error;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whenever not found do break;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connect :MYID;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 err="1">
                <a:solidFill>
                  <a:srgbClr val="C00000"/>
                </a:solidFill>
              </a:rPr>
              <a:t>printf</a:t>
            </a:r>
            <a:r>
              <a:rPr lang="en-CA" altLang="en-US" sz="2400" dirty="0">
                <a:solidFill>
                  <a:srgbClr val="C00000"/>
                </a:solidFill>
              </a:rPr>
              <a:t>("Connected to ORACLE\n");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open </a:t>
            </a:r>
            <a:r>
              <a:rPr lang="en-CA" altLang="en-US" sz="2400" dirty="0" err="1">
                <a:solidFill>
                  <a:srgbClr val="C00000"/>
                </a:solidFill>
              </a:rPr>
              <a:t>scursor</a:t>
            </a:r>
            <a:r>
              <a:rPr lang="en-CA" altLang="en-US" sz="2400" dirty="0">
                <a:solidFill>
                  <a:srgbClr val="C00000"/>
                </a:solidFill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 err="1">
                <a:solidFill>
                  <a:srgbClr val="C00000"/>
                </a:solidFill>
              </a:rPr>
              <a:t>printf</a:t>
            </a:r>
            <a:r>
              <a:rPr lang="en-US" altLang="en-US" sz="2400" dirty="0">
                <a:solidFill>
                  <a:srgbClr val="C00000"/>
                </a:solidFill>
              </a:rPr>
              <a:t>("Cursor opened\n");</a:t>
            </a:r>
          </a:p>
          <a:p>
            <a:pPr eaLnBrk="1" hangingPunct="1">
              <a:buFont typeface="Wingdings" charset="2"/>
              <a:buNone/>
            </a:pPr>
            <a:endParaRPr lang="en-US" altLang="en-US" sz="2400" dirty="0">
              <a:solidFill>
                <a:srgbClr val="C00000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020272" y="2440093"/>
            <a:ext cx="1224136" cy="6558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DBMS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Server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12360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56176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7174" y="1604599"/>
            <a:ext cx="1298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 smtClean="0"/>
              <a:t>Network</a:t>
            </a:r>
            <a:endParaRPr lang="en-US" sz="2200" b="1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940152" y="2060848"/>
            <a:ext cx="3166513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11" idx="2"/>
          </p:cNvCxnSpPr>
          <p:nvPr/>
        </p:nvCxnSpPr>
        <p:spPr bwMode="auto">
          <a:xfrm>
            <a:off x="676824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38842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7668344" y="2060848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38</a:t>
            </a:fld>
            <a:endParaRPr lang="en-CA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309" y="4003322"/>
            <a:ext cx="5064195" cy="288206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9105900" cy="701050"/>
          </a:xfrm>
        </p:spPr>
        <p:txBody>
          <a:bodyPr/>
          <a:lstStyle/>
          <a:p>
            <a:pPr eaLnBrk="1" hangingPunct="1"/>
            <a:r>
              <a:rPr lang="en-US" altLang="en-US"/>
              <a:t>Cursor Example (</a:t>
            </a:r>
            <a:r>
              <a:rPr lang="en-US" altLang="en-US" dirty="0" err="1"/>
              <a:t>cursor.pc</a:t>
            </a:r>
            <a:r>
              <a:rPr lang="en-US" altLang="en-US" dirty="0"/>
              <a:t>)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6" y="1079500"/>
            <a:ext cx="7057356" cy="52578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   while(1) {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        exec </a:t>
            </a:r>
            <a:r>
              <a:rPr lang="en-CA" altLang="en-US" sz="2400" dirty="0" err="1">
                <a:solidFill>
                  <a:srgbClr val="C00000"/>
                </a:solidFill>
              </a:rPr>
              <a:t>sql</a:t>
            </a:r>
            <a:r>
              <a:rPr lang="en-CA" altLang="en-US" sz="2400" dirty="0">
                <a:solidFill>
                  <a:srgbClr val="C00000"/>
                </a:solidFill>
              </a:rPr>
              <a:t> fetch </a:t>
            </a:r>
            <a:r>
              <a:rPr lang="en-CA" altLang="en-US" sz="2400" dirty="0" err="1">
                <a:solidFill>
                  <a:srgbClr val="C00000"/>
                </a:solidFill>
              </a:rPr>
              <a:t>s_cursor</a:t>
            </a:r>
            <a:endParaRPr lang="en-CA" altLang="en-US" sz="2400" dirty="0">
              <a:solidFill>
                <a:srgbClr val="C00000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        into :</a:t>
            </a:r>
            <a:r>
              <a:rPr lang="en-CA" altLang="en-US" sz="2400" dirty="0" err="1">
                <a:solidFill>
                  <a:srgbClr val="C00000"/>
                </a:solidFill>
              </a:rPr>
              <a:t>sno</a:t>
            </a:r>
            <a:r>
              <a:rPr lang="en-CA" altLang="en-US" sz="2400" dirty="0">
                <a:solidFill>
                  <a:srgbClr val="C00000"/>
                </a:solidFill>
              </a:rPr>
              <a:t>, :</a:t>
            </a:r>
            <a:r>
              <a:rPr lang="en-CA" altLang="en-US" sz="2400" dirty="0" err="1">
                <a:solidFill>
                  <a:srgbClr val="C00000"/>
                </a:solidFill>
              </a:rPr>
              <a:t>sname</a:t>
            </a:r>
            <a:r>
              <a:rPr lang="en-CA" altLang="en-US" sz="2400" dirty="0">
                <a:solidFill>
                  <a:srgbClr val="C00000"/>
                </a:solidFill>
              </a:rPr>
              <a:t>, :age;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        </a:t>
            </a:r>
            <a:r>
              <a:rPr lang="en-CA" altLang="en-US" sz="2400" dirty="0" err="1">
                <a:solidFill>
                  <a:srgbClr val="C00000"/>
                </a:solidFill>
              </a:rPr>
              <a:t>printf</a:t>
            </a:r>
            <a:r>
              <a:rPr lang="en-CA" altLang="en-US" sz="2400" dirty="0">
                <a:solidFill>
                  <a:srgbClr val="C00000"/>
                </a:solidFill>
              </a:rPr>
              <a:t>("%4s  %10s %11d\n", </a:t>
            </a:r>
            <a:r>
              <a:rPr lang="en-CA" altLang="en-US" sz="2400" dirty="0" err="1">
                <a:solidFill>
                  <a:srgbClr val="C00000"/>
                </a:solidFill>
              </a:rPr>
              <a:t>sno</a:t>
            </a:r>
            <a:r>
              <a:rPr lang="en-CA" altLang="en-US" sz="2400" dirty="0">
                <a:solidFill>
                  <a:srgbClr val="C00000"/>
                </a:solidFill>
              </a:rPr>
              <a:t>, </a:t>
            </a:r>
            <a:r>
              <a:rPr lang="en-CA" altLang="en-US" sz="2400" dirty="0" err="1">
                <a:solidFill>
                  <a:srgbClr val="C00000"/>
                </a:solidFill>
              </a:rPr>
              <a:t>sname</a:t>
            </a:r>
            <a:r>
              <a:rPr lang="en-CA" altLang="en-US" sz="2400" dirty="0">
                <a:solidFill>
                  <a:srgbClr val="C00000"/>
                </a:solidFill>
              </a:rPr>
              <a:t>, age);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    }</a:t>
            </a:r>
          </a:p>
          <a:p>
            <a:pPr eaLnBrk="1" hangingPunct="1">
              <a:buFont typeface="Wingdings" charset="2"/>
              <a:buNone/>
            </a:pPr>
            <a:r>
              <a:rPr lang="en-CA" altLang="en-US" sz="2400" dirty="0">
                <a:solidFill>
                  <a:srgbClr val="C00000"/>
                </a:solidFill>
              </a:rPr>
              <a:t>    done: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	 exec </a:t>
            </a:r>
            <a:r>
              <a:rPr lang="en-US" altLang="en-US" sz="2400" dirty="0" err="1">
                <a:solidFill>
                  <a:srgbClr val="C00000"/>
                </a:solidFill>
              </a:rPr>
              <a:t>sql</a:t>
            </a:r>
            <a:r>
              <a:rPr lang="en-US" altLang="en-US" sz="2400" dirty="0">
                <a:solidFill>
                  <a:srgbClr val="C00000"/>
                </a:solidFill>
              </a:rPr>
              <a:t> close </a:t>
            </a:r>
            <a:r>
              <a:rPr lang="en-US" altLang="en-US" sz="2400" dirty="0" err="1">
                <a:solidFill>
                  <a:srgbClr val="C00000"/>
                </a:solidFill>
              </a:rPr>
              <a:t>s_cursor</a:t>
            </a:r>
            <a:r>
              <a:rPr lang="en-US" altLang="en-US" sz="2400" dirty="0">
                <a:solidFill>
                  <a:srgbClr val="C00000"/>
                </a:solidFill>
              </a:rPr>
              <a:t>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	 exec </a:t>
            </a:r>
            <a:r>
              <a:rPr lang="en-US" altLang="en-US" sz="2400" dirty="0" err="1">
                <a:solidFill>
                  <a:srgbClr val="C00000"/>
                </a:solidFill>
              </a:rPr>
              <a:t>sql</a:t>
            </a:r>
            <a:r>
              <a:rPr lang="en-US" altLang="en-US" sz="2400" dirty="0">
                <a:solidFill>
                  <a:srgbClr val="C00000"/>
                </a:solidFill>
              </a:rPr>
              <a:t> commit release;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</a:t>
            </a:r>
            <a:r>
              <a:rPr lang="en-US" altLang="en-US" sz="2400" dirty="0" err="1">
                <a:solidFill>
                  <a:srgbClr val="C00000"/>
                </a:solidFill>
              </a:rPr>
              <a:t>printf</a:t>
            </a:r>
            <a:r>
              <a:rPr lang="en-US" altLang="en-US" sz="2400" dirty="0" smtClean="0">
                <a:solidFill>
                  <a:srgbClr val="C00000"/>
                </a:solidFill>
              </a:rPr>
              <a:t>(”Successfully</a:t>
            </a:r>
            <a:r>
              <a:rPr lang="en-US" altLang="en-US" sz="2400" dirty="0">
                <a:solidFill>
                  <a:srgbClr val="C00000"/>
                </a:solidFill>
              </a:rPr>
              <a:t>!\n");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	 exit(0);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020272" y="2440093"/>
            <a:ext cx="1224136" cy="6558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DBMS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Server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12360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56176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7174" y="1604599"/>
            <a:ext cx="1298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 smtClean="0"/>
              <a:t>Network</a:t>
            </a:r>
            <a:endParaRPr lang="en-US" sz="2200" b="1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940152" y="2060848"/>
            <a:ext cx="3166513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11" idx="2"/>
          </p:cNvCxnSpPr>
          <p:nvPr/>
        </p:nvCxnSpPr>
        <p:spPr bwMode="auto">
          <a:xfrm>
            <a:off x="676824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38842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7668344" y="2060848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39</a:t>
            </a:fld>
            <a:endParaRPr lang="en-CA" altLang="zh-C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001" y="3861047"/>
            <a:ext cx="5248117" cy="298673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auto">
          <a:xfrm>
            <a:off x="7204074" y="4960558"/>
            <a:ext cx="1507465" cy="1348762"/>
          </a:xfrm>
          <a:prstGeom prst="rect">
            <a:avLst/>
          </a:prstGeom>
          <a:solidFill>
            <a:srgbClr val="4FEDC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0"/>
            <a:ext cx="9105900" cy="827249"/>
          </a:xfrm>
        </p:spPr>
        <p:txBody>
          <a:bodyPr/>
          <a:lstStyle/>
          <a:p>
            <a:r>
              <a:rPr lang="en-US" dirty="0" smtClean="0"/>
              <a:t>Database Applications</a:t>
            </a:r>
            <a:endParaRPr lang="en-US" dirty="0"/>
          </a:p>
        </p:txBody>
      </p:sp>
      <p:sp>
        <p:nvSpPr>
          <p:cNvPr id="17" name="TextBox 11"/>
          <p:cNvSpPr txBox="1">
            <a:spLocks noChangeArrowheads="1"/>
          </p:cNvSpPr>
          <p:nvPr/>
        </p:nvSpPr>
        <p:spPr bwMode="auto">
          <a:xfrm flipH="1">
            <a:off x="3485476" y="551437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Database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 flipH="1">
            <a:off x="3317672" y="4305771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Application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990600"/>
            <a:ext cx="4064000" cy="2019976"/>
          </a:xfrm>
          <a:prstGeom prst="rect">
            <a:avLst/>
          </a:prstGeom>
        </p:spPr>
      </p:pic>
      <p:pic>
        <p:nvPicPr>
          <p:cNvPr id="48" name="Picture 2" descr="mage result for u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67863"/>
            <a:ext cx="1828800" cy="14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64E85FE4-7CF5-2D44-B0AD-2C2FD1ACD568}" type="slidenum">
              <a:rPr lang="en-US" altLang="en-US" smtClean="0"/>
              <a:pPr>
                <a:defRPr/>
              </a:pPr>
              <a:t>4</a:t>
            </a:fld>
            <a:endParaRPr lang="en-CA" altLang="zh-CN"/>
          </a:p>
        </p:txBody>
      </p:sp>
      <p:grpSp>
        <p:nvGrpSpPr>
          <p:cNvPr id="27" name="Group 2"/>
          <p:cNvGrpSpPr>
            <a:grpSpLocks/>
          </p:cNvGrpSpPr>
          <p:nvPr/>
        </p:nvGrpSpPr>
        <p:grpSpPr bwMode="auto">
          <a:xfrm rot="2485781">
            <a:off x="2776450" y="3372698"/>
            <a:ext cx="3235810" cy="2856022"/>
            <a:chOff x="0" y="-1946"/>
            <a:chExt cx="2672189" cy="2279904"/>
          </a:xfrm>
        </p:grpSpPr>
        <p:sp>
          <p:nvSpPr>
            <p:cNvPr id="28" name="椭圆 6"/>
            <p:cNvSpPr>
              <a:spLocks/>
            </p:cNvSpPr>
            <p:nvPr/>
          </p:nvSpPr>
          <p:spPr bwMode="auto">
            <a:xfrm rot="10800000">
              <a:off x="366365" y="0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73E01"/>
                </a:gs>
                <a:gs pos="42999">
                  <a:srgbClr val="FF7711"/>
                </a:gs>
                <a:gs pos="67000">
                  <a:srgbClr val="FFAA01"/>
                </a:gs>
                <a:gs pos="80000">
                  <a:srgbClr val="FFC000"/>
                </a:gs>
                <a:gs pos="100000">
                  <a:srgbClr val="FECE0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29" name="Group 4"/>
            <p:cNvGrpSpPr>
              <a:grpSpLocks/>
            </p:cNvGrpSpPr>
            <p:nvPr/>
          </p:nvGrpSpPr>
          <p:grpSpPr bwMode="auto">
            <a:xfrm>
              <a:off x="373997" y="-1946"/>
              <a:ext cx="2298192" cy="2279904"/>
              <a:chOff x="0" y="0"/>
              <a:chExt cx="2298192" cy="2279904"/>
            </a:xfrm>
          </p:grpSpPr>
          <p:pic>
            <p:nvPicPr>
              <p:cNvPr id="34" name="椭圆 6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9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 rot="10800000">
                <a:off x="966" y="1946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0" name="Group 7"/>
            <p:cNvGrpSpPr>
              <a:grpSpLocks/>
            </p:cNvGrpSpPr>
            <p:nvPr/>
          </p:nvGrpSpPr>
          <p:grpSpPr bwMode="auto">
            <a:xfrm>
              <a:off x="2007725" y="376006"/>
              <a:ext cx="512064" cy="1018032"/>
              <a:chOff x="0" y="0"/>
              <a:chExt cx="512064" cy="1018032"/>
            </a:xfrm>
          </p:grpSpPr>
          <p:pic>
            <p:nvPicPr>
              <p:cNvPr id="32" name="椭圆 6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12064" cy="101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 rot="5217985">
                <a:off x="-104482" y="332410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1" name="椭圆 80"/>
            <p:cNvSpPr>
              <a:spLocks noChangeArrowheads="1"/>
            </p:cNvSpPr>
            <p:nvPr/>
          </p:nvSpPr>
          <p:spPr bwMode="auto">
            <a:xfrm rot="18967632">
              <a:off x="0" y="722069"/>
              <a:ext cx="2653328" cy="419772"/>
            </a:xfrm>
            <a:prstGeom prst="ellipse">
              <a:avLst/>
            </a:prstGeom>
            <a:gradFill rotWithShape="1">
              <a:gsLst>
                <a:gs pos="0">
                  <a:srgbClr val="7D2701"/>
                </a:gs>
                <a:gs pos="39999">
                  <a:srgbClr val="CC570B"/>
                </a:gs>
                <a:gs pos="64000">
                  <a:srgbClr val="FF7711"/>
                </a:gs>
                <a:gs pos="80000">
                  <a:srgbClr val="FFAA01"/>
                </a:gs>
                <a:gs pos="94000">
                  <a:srgbClr val="FFC000"/>
                </a:gs>
                <a:gs pos="100000">
                  <a:srgbClr val="FECE02"/>
                </a:gs>
              </a:gsLst>
              <a:lin ang="30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grpSp>
        <p:nvGrpSpPr>
          <p:cNvPr id="36" name="Group 12"/>
          <p:cNvGrpSpPr>
            <a:grpSpLocks/>
          </p:cNvGrpSpPr>
          <p:nvPr/>
        </p:nvGrpSpPr>
        <p:grpSpPr bwMode="auto">
          <a:xfrm rot="2505324">
            <a:off x="3105163" y="2995284"/>
            <a:ext cx="2876165" cy="2777838"/>
            <a:chOff x="-1116" y="-1069"/>
            <a:chExt cx="2311616" cy="2276483"/>
          </a:xfrm>
        </p:grpSpPr>
        <p:sp>
          <p:nvSpPr>
            <p:cNvPr id="37" name="椭圆 6"/>
            <p:cNvSpPr>
              <a:spLocks/>
            </p:cNvSpPr>
            <p:nvPr/>
          </p:nvSpPr>
          <p:spPr bwMode="auto">
            <a:xfrm>
              <a:off x="15371" y="1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5000">
                  <a:srgbClr val="D2144F"/>
                </a:gs>
                <a:gs pos="42000">
                  <a:srgbClr val="BE1247"/>
                </a:gs>
                <a:gs pos="100000">
                  <a:srgbClr val="FA9496"/>
                </a:gs>
              </a:gsLst>
              <a:lin ang="36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38" name="Group 14"/>
            <p:cNvGrpSpPr>
              <a:grpSpLocks/>
            </p:cNvGrpSpPr>
            <p:nvPr/>
          </p:nvGrpSpPr>
          <p:grpSpPr bwMode="auto">
            <a:xfrm>
              <a:off x="291492" y="254963"/>
              <a:ext cx="877824" cy="725424"/>
              <a:chOff x="0" y="0"/>
              <a:chExt cx="877824" cy="725424"/>
            </a:xfrm>
          </p:grpSpPr>
          <p:pic>
            <p:nvPicPr>
              <p:cNvPr id="42" name="椭圆 11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77824" cy="725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Text Box 16"/>
              <p:cNvSpPr txBox="1">
                <a:spLocks noChangeArrowheads="1"/>
              </p:cNvSpPr>
              <p:nvPr/>
            </p:nvSpPr>
            <p:spPr bwMode="auto">
              <a:xfrm rot="19429504">
                <a:off x="77519" y="185574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9" name="Group 17"/>
            <p:cNvGrpSpPr>
              <a:grpSpLocks/>
            </p:cNvGrpSpPr>
            <p:nvPr/>
          </p:nvGrpSpPr>
          <p:grpSpPr bwMode="auto">
            <a:xfrm>
              <a:off x="-1116" y="-1069"/>
              <a:ext cx="2298192" cy="2276483"/>
              <a:chOff x="0" y="0"/>
              <a:chExt cx="2298192" cy="2276483"/>
            </a:xfrm>
          </p:grpSpPr>
          <p:pic>
            <p:nvPicPr>
              <p:cNvPr id="40" name="椭圆 6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3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Text Box 19"/>
              <p:cNvSpPr txBox="1">
                <a:spLocks noChangeArrowheads="1"/>
              </p:cNvSpPr>
              <p:nvPr/>
            </p:nvSpPr>
            <p:spPr bwMode="auto">
              <a:xfrm>
                <a:off x="1116" y="1070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44" name="TextBox 11"/>
          <p:cNvSpPr txBox="1">
            <a:spLocks noChangeArrowheads="1"/>
          </p:cNvSpPr>
          <p:nvPr/>
        </p:nvSpPr>
        <p:spPr bwMode="auto">
          <a:xfrm flipH="1">
            <a:off x="3536090" y="4000971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Application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5" name="TextBox 11"/>
          <p:cNvSpPr txBox="1">
            <a:spLocks noChangeArrowheads="1"/>
          </p:cNvSpPr>
          <p:nvPr/>
        </p:nvSpPr>
        <p:spPr bwMode="auto">
          <a:xfrm flipH="1">
            <a:off x="3581400" y="5100935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Database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54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34925" y="44450"/>
            <a:ext cx="9105900" cy="701050"/>
          </a:xfrm>
        </p:spPr>
        <p:txBody>
          <a:bodyPr/>
          <a:lstStyle/>
          <a:p>
            <a:pPr eaLnBrk="1" hangingPunct="1"/>
            <a:r>
              <a:rPr lang="en-US" altLang="en-US"/>
              <a:t>Cursor Example (</a:t>
            </a:r>
            <a:r>
              <a:rPr lang="en-US" altLang="en-US" dirty="0" err="1"/>
              <a:t>cursor.pc</a:t>
            </a:r>
            <a:r>
              <a:rPr lang="en-US" altLang="en-US" dirty="0"/>
              <a:t>)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6" y="1079500"/>
            <a:ext cx="5706298" cy="4800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error: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</a:t>
            </a:r>
            <a:r>
              <a:rPr lang="en-US" altLang="en-US" sz="2400" dirty="0" err="1">
                <a:solidFill>
                  <a:srgbClr val="C00000"/>
                </a:solidFill>
              </a:rPr>
              <a:t>printf</a:t>
            </a:r>
            <a:r>
              <a:rPr lang="en-US" altLang="en-US" sz="2400" dirty="0">
                <a:solidFill>
                  <a:srgbClr val="C00000"/>
                </a:solidFill>
              </a:rPr>
              <a:t>(“SQL errors!\n”);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exec </a:t>
            </a:r>
            <a:r>
              <a:rPr lang="en-US" altLang="en-US" sz="2400" dirty="0" err="1">
                <a:solidFill>
                  <a:srgbClr val="C00000"/>
                </a:solidFill>
              </a:rPr>
              <a:t>sql</a:t>
            </a:r>
            <a:r>
              <a:rPr lang="en-US" altLang="en-US" sz="2400" dirty="0">
                <a:solidFill>
                  <a:srgbClr val="C00000"/>
                </a:solidFill>
              </a:rPr>
              <a:t> rollback release;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    exit(1);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}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020272" y="2440093"/>
            <a:ext cx="1224136" cy="6558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DBMS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/>
              <a:t>Server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812360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56176" y="1124744"/>
            <a:ext cx="1224136" cy="5040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7174" y="1604599"/>
            <a:ext cx="12987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200" b="1" dirty="0" smtClean="0"/>
              <a:t>Network</a:t>
            </a:r>
            <a:endParaRPr lang="en-US" sz="2200" b="1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940152" y="2060848"/>
            <a:ext cx="3166513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11" idx="2"/>
          </p:cNvCxnSpPr>
          <p:nvPr/>
        </p:nvCxnSpPr>
        <p:spPr bwMode="auto">
          <a:xfrm>
            <a:off x="676824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388424" y="1628800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7668344" y="2060848"/>
            <a:ext cx="0" cy="40668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40</a:t>
            </a:fld>
            <a:endParaRPr lang="en-CA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228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Database Connection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8778" y="972715"/>
            <a:ext cx="8294688" cy="5408613"/>
          </a:xfrm>
        </p:spPr>
        <p:txBody>
          <a:bodyPr/>
          <a:lstStyle/>
          <a:p>
            <a:pPr eaLnBrk="1" hangingPunct="1"/>
            <a:r>
              <a:rPr lang="en-CA" altLang="zh-CN" sz="3400" dirty="0">
                <a:latin typeface="Arial" charset="0"/>
                <a:ea typeface="宋体" charset="-122"/>
              </a:rPr>
              <a:t>If we type </a:t>
            </a:r>
            <a:r>
              <a:rPr lang="en-CA" altLang="zh-CN" sz="3400" b="1" dirty="0" err="1">
                <a:latin typeface="Arial" charset="0"/>
                <a:ea typeface="宋体" charset="-122"/>
              </a:rPr>
              <a:t>sqlplus</a:t>
            </a:r>
            <a:r>
              <a:rPr lang="en-CA" altLang="zh-CN" sz="3400" dirty="0">
                <a:latin typeface="Arial" charset="0"/>
                <a:ea typeface="宋体" charset="-122"/>
              </a:rPr>
              <a:t>, it will prompt for  </a:t>
            </a:r>
            <a:r>
              <a:rPr lang="en-CA" altLang="zh-CN" sz="3400" b="1" dirty="0">
                <a:latin typeface="Arial" charset="0"/>
                <a:ea typeface="宋体" charset="-122"/>
              </a:rPr>
              <a:t>username</a:t>
            </a:r>
            <a:r>
              <a:rPr lang="en-CA" altLang="zh-CN" sz="3400" dirty="0">
                <a:latin typeface="Arial" charset="0"/>
                <a:ea typeface="宋体" charset="-122"/>
              </a:rPr>
              <a:t> and </a:t>
            </a:r>
            <a:r>
              <a:rPr lang="en-CA" altLang="zh-CN" sz="3400" b="1" dirty="0">
                <a:latin typeface="Arial" charset="0"/>
                <a:ea typeface="宋体" charset="-122"/>
              </a:rPr>
              <a:t>password</a:t>
            </a:r>
            <a:r>
              <a:rPr lang="en-CA" altLang="zh-CN" sz="3400" dirty="0">
                <a:latin typeface="Arial" charset="0"/>
                <a:ea typeface="宋体" charset="-122"/>
              </a:rPr>
              <a:t> </a:t>
            </a:r>
          </a:p>
          <a:p>
            <a:pPr eaLnBrk="1" hangingPunct="1"/>
            <a:r>
              <a:rPr lang="en-CA" altLang="zh-CN" sz="3400" dirty="0">
                <a:latin typeface="Arial" charset="0"/>
                <a:ea typeface="宋体" charset="-122"/>
              </a:rPr>
              <a:t>Then we can issue DDL, DML, QL commands</a:t>
            </a:r>
          </a:p>
          <a:p>
            <a:pPr eaLnBrk="1" hangingPunct="1"/>
            <a:r>
              <a:rPr lang="en-CA" altLang="zh-CN" sz="3400" dirty="0">
                <a:latin typeface="Arial" charset="0"/>
                <a:ea typeface="宋体" charset="-122"/>
              </a:rPr>
              <a:t>In Embedded SQL, we also need to send </a:t>
            </a:r>
            <a:r>
              <a:rPr lang="en-CA" altLang="zh-CN" sz="3400" b="1" dirty="0">
                <a:latin typeface="Arial" charset="0"/>
                <a:ea typeface="宋体" charset="-122"/>
              </a:rPr>
              <a:t>username</a:t>
            </a:r>
            <a:r>
              <a:rPr lang="en-CA" altLang="zh-CN" sz="3400" dirty="0">
                <a:latin typeface="Arial" charset="0"/>
                <a:ea typeface="宋体" charset="-122"/>
              </a:rPr>
              <a:t> and </a:t>
            </a:r>
            <a:r>
              <a:rPr lang="en-CA" altLang="zh-CN" sz="3400" b="1" dirty="0">
                <a:latin typeface="Arial" charset="0"/>
                <a:ea typeface="宋体" charset="-122"/>
              </a:rPr>
              <a:t>password</a:t>
            </a:r>
            <a:r>
              <a:rPr lang="en-CA" altLang="zh-CN" sz="3400" dirty="0">
                <a:latin typeface="Arial" charset="0"/>
                <a:ea typeface="宋体" charset="-122"/>
              </a:rPr>
              <a:t> to setup connection.</a:t>
            </a:r>
          </a:p>
          <a:p>
            <a:pPr eaLnBrk="1" hangingPunct="1"/>
            <a:r>
              <a:rPr lang="en-CA" altLang="zh-CN" sz="3400" dirty="0">
                <a:latin typeface="Arial" charset="0"/>
                <a:ea typeface="宋体" charset="-122"/>
              </a:rPr>
              <a:t>Then we use embed SQL commands</a:t>
            </a:r>
          </a:p>
          <a:p>
            <a:pPr eaLnBrk="1" hangingPunct="1"/>
            <a:endParaRPr lang="en-CA" altLang="zh-CN" sz="3400" dirty="0">
              <a:latin typeface="Arial" charset="0"/>
              <a:ea typeface="宋体" charset="-122"/>
            </a:endParaRPr>
          </a:p>
        </p:txBody>
      </p:sp>
      <p:sp>
        <p:nvSpPr>
          <p:cNvPr id="4813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EF120C5-350B-3D4B-ACD5-1975AFBD0816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41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7998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36013" cy="764704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-122"/>
              </a:rPr>
              <a:t>How to connect to the server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80728"/>
            <a:ext cx="8294688" cy="504031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 charset="0"/>
                <a:ea typeface="宋体" charset="-122"/>
              </a:rPr>
              <a:t>Use </a:t>
            </a:r>
            <a:r>
              <a:rPr lang="en-US" altLang="zh-CN" dirty="0">
                <a:latin typeface="Arial" charset="0"/>
                <a:ea typeface="宋体" charset="-122"/>
              </a:rPr>
              <a:t>one variable for username and password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 exec </a:t>
            </a:r>
            <a:r>
              <a:rPr lang="en-US" altLang="zh-CN" sz="24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latin typeface="Arial" charset="0"/>
                <a:ea typeface="宋体" charset="-122"/>
              </a:rPr>
              <a:t> begin declare section;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     char *</a:t>
            </a:r>
            <a:r>
              <a:rPr lang="en-US" altLang="zh-CN" sz="2400" b="1" dirty="0">
                <a:latin typeface="Arial" charset="0"/>
                <a:ea typeface="宋体" charset="-122"/>
              </a:rPr>
              <a:t>MYID</a:t>
            </a:r>
            <a:r>
              <a:rPr lang="en-US" altLang="zh-CN" sz="2400" dirty="0">
                <a:latin typeface="Arial" charset="0"/>
                <a:ea typeface="宋体" charset="-122"/>
              </a:rPr>
              <a:t>= 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"fedora/oracle"; </a:t>
            </a:r>
            <a:endParaRPr lang="en-US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 exec </a:t>
            </a:r>
            <a:r>
              <a:rPr lang="en-US" altLang="zh-CN" sz="24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latin typeface="Arial" charset="0"/>
                <a:ea typeface="宋体" charset="-122"/>
              </a:rPr>
              <a:t> end declare section;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dirty="0">
                <a:latin typeface="Arial" charset="0"/>
                <a:ea typeface="宋体" charset="-122"/>
              </a:rPr>
              <a:t> exec </a:t>
            </a:r>
            <a:r>
              <a:rPr lang="en-CA" altLang="zh-CN" dirty="0" err="1">
                <a:latin typeface="Arial" charset="0"/>
                <a:ea typeface="宋体" charset="-122"/>
              </a:rPr>
              <a:t>sql</a:t>
            </a:r>
            <a:r>
              <a:rPr lang="en-CA" altLang="zh-CN" dirty="0">
                <a:latin typeface="Arial" charset="0"/>
                <a:ea typeface="宋体" charset="-122"/>
              </a:rPr>
              <a:t> connect </a:t>
            </a:r>
            <a:r>
              <a:rPr lang="en-CA" altLang="zh-CN" b="1" dirty="0">
                <a:latin typeface="Arial" charset="0"/>
                <a:ea typeface="宋体" charset="-122"/>
              </a:rPr>
              <a:t>:MYID</a:t>
            </a:r>
            <a:r>
              <a:rPr lang="en-CA" altLang="zh-CN" dirty="0" smtClean="0">
                <a:latin typeface="Arial" charset="0"/>
                <a:ea typeface="宋体" charset="-122"/>
              </a:rPr>
              <a:t>;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Use two variables for username and password</a:t>
            </a:r>
          </a:p>
          <a:p>
            <a:pPr lvl="1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latin typeface="Arial" charset="0"/>
                <a:ea typeface="宋体" charset="-122"/>
              </a:rPr>
              <a:t> begin declare section;</a:t>
            </a:r>
          </a:p>
          <a:p>
            <a:pPr lvl="1" eaLnBrk="1" hangingPunct="1"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    char *</a:t>
            </a:r>
            <a:r>
              <a:rPr lang="en-CA" altLang="zh-CN" sz="2400" b="1" dirty="0">
                <a:latin typeface="Arial" charset="0"/>
                <a:ea typeface="宋体" charset="-122"/>
              </a:rPr>
              <a:t>username</a:t>
            </a:r>
            <a:r>
              <a:rPr lang="en-CA" altLang="zh-CN" sz="2400" dirty="0">
                <a:latin typeface="Arial" charset="0"/>
                <a:ea typeface="宋体" charset="-122"/>
              </a:rPr>
              <a:t>= "fedora ";</a:t>
            </a:r>
          </a:p>
          <a:p>
            <a:pPr lvl="1" eaLnBrk="1" hangingPunct="1"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    char *</a:t>
            </a:r>
            <a:r>
              <a:rPr lang="en-CA" altLang="zh-CN" sz="2400" b="1" dirty="0">
                <a:latin typeface="Arial" charset="0"/>
                <a:ea typeface="宋体" charset="-122"/>
              </a:rPr>
              <a:t>password</a:t>
            </a:r>
            <a:r>
              <a:rPr lang="en-CA" altLang="zh-CN" sz="2400" dirty="0">
                <a:latin typeface="Arial" charset="0"/>
                <a:ea typeface="宋体" charset="-122"/>
              </a:rPr>
              <a:t>= </a:t>
            </a:r>
            <a:r>
              <a:rPr lang="en-CA" altLang="zh-CN" sz="2400" dirty="0" smtClean="0">
                <a:latin typeface="Arial" charset="0"/>
                <a:ea typeface="宋体" charset="-122"/>
              </a:rPr>
              <a:t>"oracle";</a:t>
            </a:r>
            <a:endParaRPr lang="en-CA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None/>
            </a:pPr>
            <a:r>
              <a:rPr lang="en-CA" altLang="zh-CN" sz="2400" dirty="0">
                <a:latin typeface="Arial" charset="0"/>
                <a:ea typeface="宋体" charset="-122"/>
              </a:rPr>
              <a:t>exec </a:t>
            </a:r>
            <a:r>
              <a:rPr lang="en-CA" altLang="zh-CN" sz="2400" dirty="0" err="1">
                <a:latin typeface="Arial" charset="0"/>
                <a:ea typeface="宋体" charset="-122"/>
              </a:rPr>
              <a:t>sql</a:t>
            </a:r>
            <a:r>
              <a:rPr lang="en-CA" altLang="zh-CN" sz="2400" dirty="0">
                <a:latin typeface="Arial" charset="0"/>
                <a:ea typeface="宋体" charset="-122"/>
              </a:rPr>
              <a:t> end declare section;</a:t>
            </a:r>
          </a:p>
          <a:p>
            <a:pPr lvl="1" eaLnBrk="1" hangingPunct="1">
              <a:buNone/>
            </a:pPr>
            <a:r>
              <a:rPr lang="en-US" altLang="zh-CN" sz="2400" dirty="0">
                <a:latin typeface="Arial" charset="0"/>
                <a:ea typeface="宋体" charset="-122"/>
              </a:rPr>
              <a:t>exec </a:t>
            </a:r>
            <a:r>
              <a:rPr lang="en-US" altLang="zh-CN" sz="2400" dirty="0" err="1">
                <a:latin typeface="Arial" charset="0"/>
                <a:ea typeface="宋体" charset="-122"/>
              </a:rPr>
              <a:t>sql</a:t>
            </a:r>
            <a:r>
              <a:rPr lang="en-US" altLang="zh-CN" sz="2400" dirty="0">
                <a:latin typeface="Arial" charset="0"/>
                <a:ea typeface="宋体" charset="-122"/>
              </a:rPr>
              <a:t> connect </a:t>
            </a:r>
            <a:r>
              <a:rPr lang="en-US" altLang="zh-CN" sz="2400" b="1" dirty="0">
                <a:latin typeface="Arial" charset="0"/>
                <a:ea typeface="宋体" charset="-122"/>
              </a:rPr>
              <a:t>:username</a:t>
            </a:r>
            <a:r>
              <a:rPr lang="en-US" altLang="zh-CN" sz="2400" dirty="0">
                <a:latin typeface="Arial" charset="0"/>
                <a:ea typeface="宋体" charset="-122"/>
              </a:rPr>
              <a:t> identified </a:t>
            </a:r>
            <a:r>
              <a:rPr lang="en-US" altLang="zh-CN" sz="2400" b="1" dirty="0">
                <a:latin typeface="Arial" charset="0"/>
                <a:ea typeface="宋体" charset="-122"/>
              </a:rPr>
              <a:t>by :password</a:t>
            </a:r>
            <a:r>
              <a:rPr lang="en-US" altLang="zh-CN" sz="2400" dirty="0">
                <a:latin typeface="Arial" charset="0"/>
                <a:ea typeface="宋体" charset="-122"/>
              </a:rPr>
              <a:t>;</a:t>
            </a:r>
            <a:endParaRPr lang="en-CA" altLang="zh-CN" sz="2400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endParaRPr lang="en-CA" altLang="zh-CN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endParaRPr lang="en-CA" altLang="zh-CN" dirty="0">
              <a:latin typeface="Arial" charset="0"/>
              <a:ea typeface="宋体" charset="-122"/>
            </a:endParaRPr>
          </a:p>
          <a:p>
            <a:pPr lvl="1" eaLnBrk="1" hangingPunct="1"/>
            <a:endParaRPr lang="en-CA" altLang="zh-CN" dirty="0">
              <a:latin typeface="Arial" charset="0"/>
              <a:ea typeface="宋体" charset="-122"/>
            </a:endParaRPr>
          </a:p>
        </p:txBody>
      </p:sp>
      <p:sp>
        <p:nvSpPr>
          <p:cNvPr id="50179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059003D-5BAF-A942-9D32-9BB68697E59E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42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23574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xfrm>
            <a:off x="533400" y="0"/>
            <a:ext cx="8015288" cy="764704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Embedded SQL Program Structure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381000" y="980728"/>
            <a:ext cx="8294688" cy="5408613"/>
          </a:xfrm>
        </p:spPr>
        <p:txBody>
          <a:bodyPr/>
          <a:lstStyle/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CA" altLang="zh-CN" sz="3200" dirty="0">
                <a:latin typeface="Arial" charset="0"/>
              </a:rPr>
              <a:t>Declaration Section 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CA" altLang="zh-CN" sz="3200" dirty="0">
                <a:latin typeface="Arial" charset="0"/>
              </a:rPr>
              <a:t>Database Connection Section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CA" altLang="zh-CN" sz="3200" dirty="0">
                <a:latin typeface="Arial" charset="0"/>
              </a:rPr>
              <a:t>Database Manipulation Section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CA" altLang="zh-CN" sz="3200" dirty="0">
                <a:latin typeface="Arial" charset="0"/>
              </a:rPr>
              <a:t>Database Disconnect Section</a:t>
            </a:r>
          </a:p>
          <a:p>
            <a:pPr marL="514350" indent="-514350">
              <a:buSzPct val="100000"/>
              <a:buFont typeface="+mj-lt"/>
              <a:buAutoNum type="arabicPeriod"/>
              <a:defRPr/>
            </a:pPr>
            <a:r>
              <a:rPr lang="en-CA" altLang="zh-CN" sz="3200" dirty="0">
                <a:latin typeface="Arial" charset="0"/>
              </a:rPr>
              <a:t>Error Handling Section</a:t>
            </a:r>
          </a:p>
          <a:p>
            <a:pPr>
              <a:defRPr/>
            </a:pPr>
            <a:endParaRPr lang="zh-CN" altLang="en-US" dirty="0">
              <a:latin typeface="Arial" charset="0"/>
            </a:endParaRPr>
          </a:p>
        </p:txBody>
      </p:sp>
      <p:sp>
        <p:nvSpPr>
          <p:cNvPr id="52227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1E705B3D-884C-9641-B7E8-C8E43D21B672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43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230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2906"/>
          </a:xfrm>
        </p:spPr>
        <p:txBody>
          <a:bodyPr/>
          <a:lstStyle/>
          <a:p>
            <a:r>
              <a:rPr lang="en-CA" altLang="zh-CN">
                <a:latin typeface="Arial" charset="0"/>
                <a:ea typeface="宋体" charset="-122"/>
              </a:rPr>
              <a:t>Declaration Section 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80728"/>
            <a:ext cx="8294688" cy="5257800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400" b="1" dirty="0">
                <a:latin typeface="Arial" charset="0"/>
                <a:ea typeface="宋体" charset="-122"/>
              </a:rPr>
              <a:t> begin declare section;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         char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sno</a:t>
            </a:r>
            <a:r>
              <a:rPr lang="en-US" altLang="zh-CN" sz="2400" b="1" dirty="0">
                <a:latin typeface="Arial" charset="0"/>
                <a:ea typeface="宋体" charset="-122"/>
              </a:rPr>
              <a:t>[4];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         char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sname</a:t>
            </a:r>
            <a:r>
              <a:rPr lang="en-US" altLang="zh-CN" sz="2400" b="1" dirty="0">
                <a:latin typeface="Arial" charset="0"/>
                <a:ea typeface="宋体" charset="-122"/>
              </a:rPr>
              <a:t>[20];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        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int</a:t>
            </a:r>
            <a:r>
              <a:rPr lang="en-US" altLang="zh-CN" sz="2400" b="1" dirty="0">
                <a:latin typeface="Arial" charset="0"/>
                <a:ea typeface="宋体" charset="-122"/>
              </a:rPr>
              <a:t>    age;</a:t>
            </a:r>
          </a:p>
          <a:p>
            <a:pPr lvl="1" eaLnBrk="1" hangingPunct="1"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         char *MYID</a:t>
            </a:r>
            <a:r>
              <a:rPr lang="en-US" altLang="zh-CN" sz="2400" dirty="0">
                <a:latin typeface="Arial" charset="0"/>
                <a:ea typeface="宋体" charset="-122"/>
              </a:rPr>
              <a:t>= "</a:t>
            </a:r>
            <a:r>
              <a:rPr lang="en-US" altLang="zh-CN" sz="2400" b="1" dirty="0" smtClean="0">
                <a:latin typeface="Arial" charset="0"/>
                <a:ea typeface="宋体" charset="-122"/>
              </a:rPr>
              <a:t>fedora/oracle</a:t>
            </a:r>
            <a:r>
              <a:rPr lang="en-US" altLang="zh-CN" sz="2400" dirty="0" smtClean="0">
                <a:latin typeface="Arial" charset="0"/>
                <a:ea typeface="宋体" charset="-122"/>
              </a:rPr>
              <a:t>"; </a:t>
            </a:r>
            <a:endParaRPr lang="en-US" altLang="zh-CN" sz="2400" b="1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400" b="1" dirty="0">
                <a:latin typeface="Arial" charset="0"/>
                <a:ea typeface="宋体" charset="-122"/>
              </a:rPr>
              <a:t> end declare section;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400" b="1" dirty="0">
                <a:latin typeface="Arial" charset="0"/>
                <a:ea typeface="宋体" charset="-122"/>
              </a:rPr>
              <a:t> declare s-cursor cursor for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                   select s#,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sname</a:t>
            </a:r>
            <a:r>
              <a:rPr lang="en-US" altLang="zh-CN" sz="2400" b="1" dirty="0">
                <a:latin typeface="Arial" charset="0"/>
                <a:ea typeface="宋体" charset="-122"/>
              </a:rPr>
              <a:t>, age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                   from   student;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 b="1" dirty="0">
                <a:latin typeface="Arial" charset="0"/>
                <a:ea typeface="宋体" charset="-122"/>
              </a:rPr>
              <a:t>exec 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sql</a:t>
            </a:r>
            <a:r>
              <a:rPr lang="en-CA" altLang="zh-CN" sz="2400" b="1" dirty="0">
                <a:latin typeface="Arial" charset="0"/>
                <a:ea typeface="宋体" charset="-122"/>
              </a:rPr>
              <a:t> whenever 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sqlerror</a:t>
            </a:r>
            <a:r>
              <a:rPr lang="en-CA" altLang="zh-CN" sz="2400" b="1" dirty="0">
                <a:latin typeface="Arial" charset="0"/>
                <a:ea typeface="宋体" charset="-122"/>
              </a:rPr>
              <a:t> 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goto</a:t>
            </a:r>
            <a:r>
              <a:rPr lang="en-CA" altLang="zh-CN" sz="2400" b="1" dirty="0">
                <a:latin typeface="Arial" charset="0"/>
                <a:ea typeface="宋体" charset="-122"/>
              </a:rPr>
              <a:t> error;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 b="1" dirty="0">
                <a:latin typeface="Arial" charset="0"/>
                <a:ea typeface="宋体" charset="-122"/>
              </a:rPr>
              <a:t>exec 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sql</a:t>
            </a:r>
            <a:r>
              <a:rPr lang="en-CA" altLang="zh-CN" sz="2400" b="1" dirty="0">
                <a:latin typeface="Arial" charset="0"/>
                <a:ea typeface="宋体" charset="-122"/>
              </a:rPr>
              <a:t> whenever not found do break;</a:t>
            </a:r>
            <a:r>
              <a:rPr lang="en-US" altLang="zh-CN" sz="2400" b="1" dirty="0">
                <a:latin typeface="Arial" charset="0"/>
                <a:ea typeface="宋体" charset="-122"/>
              </a:rPr>
              <a:t>                </a:t>
            </a:r>
          </a:p>
        </p:txBody>
      </p:sp>
      <p:sp>
        <p:nvSpPr>
          <p:cNvPr id="53251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5FC8AFB6-6D2E-0C49-BDDD-3BBE981F4155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44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7445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813"/>
            <a:ext cx="9144000" cy="812899"/>
          </a:xfrm>
        </p:spPr>
        <p:txBody>
          <a:bodyPr/>
          <a:lstStyle/>
          <a:p>
            <a:r>
              <a:rPr lang="en-CA" altLang="zh-CN">
                <a:latin typeface="Arial" charset="0"/>
                <a:ea typeface="宋体" charset="-122"/>
              </a:rPr>
              <a:t>Database Connection Section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980728"/>
            <a:ext cx="8724775" cy="5257800"/>
          </a:xfrm>
        </p:spPr>
        <p:txBody>
          <a:bodyPr/>
          <a:lstStyle/>
          <a:p>
            <a:pPr marL="457200" lvl="1" indent="0" eaLnBrk="1" hangingPunct="1">
              <a:buFont typeface="Wingdings" charset="2"/>
              <a:buNone/>
            </a:pPr>
            <a:r>
              <a:rPr lang="en-CA" altLang="zh-CN" sz="2400" b="1" dirty="0">
                <a:latin typeface="Arial" charset="0"/>
                <a:ea typeface="宋体" charset="-122"/>
              </a:rPr>
              <a:t>exec 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sql</a:t>
            </a:r>
            <a:r>
              <a:rPr lang="en-CA" altLang="zh-CN" sz="2400" b="1" dirty="0">
                <a:latin typeface="Arial" charset="0"/>
                <a:ea typeface="宋体" charset="-122"/>
              </a:rPr>
              <a:t> connect :MYID;</a:t>
            </a:r>
          </a:p>
          <a:p>
            <a:pPr marL="457200" lvl="1" indent="0" eaLnBrk="1" hangingPunct="1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or </a:t>
            </a:r>
          </a:p>
          <a:p>
            <a:pPr marL="457200" lvl="1" indent="0" eaLnBrk="1" hangingPunct="1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400" b="1" dirty="0">
                <a:latin typeface="Arial" charset="0"/>
                <a:ea typeface="宋体" charset="-122"/>
              </a:rPr>
              <a:t> connect :username identified by :password;</a:t>
            </a:r>
            <a:endParaRPr lang="en-CA" altLang="zh-CN" sz="2400" b="1" dirty="0">
              <a:latin typeface="Arial" charset="0"/>
              <a:ea typeface="宋体" charset="-122"/>
            </a:endParaRPr>
          </a:p>
          <a:p>
            <a:pPr marL="457200" lvl="1" indent="0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if (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sqlca.sqlcode</a:t>
            </a:r>
            <a:r>
              <a:rPr lang="en-US" altLang="zh-CN" sz="2400" b="1" dirty="0">
                <a:latin typeface="Arial" charset="0"/>
                <a:ea typeface="宋体" charset="-122"/>
              </a:rPr>
              <a:t> == 0)</a:t>
            </a:r>
          </a:p>
          <a:p>
            <a:pPr marL="457200" lvl="1" indent="0" eaLnBrk="1" hangingPunct="1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  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printf</a:t>
            </a:r>
            <a:r>
              <a:rPr lang="en-US" altLang="zh-CN" sz="2400" b="1" dirty="0">
                <a:latin typeface="Arial" charset="0"/>
                <a:ea typeface="宋体" charset="-122"/>
              </a:rPr>
              <a:t>("Connect to ORACLE\n");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else</a:t>
            </a:r>
          </a:p>
          <a:p>
            <a:pPr marL="457200" lvl="1" indent="0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  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printf</a:t>
            </a:r>
            <a:r>
              <a:rPr lang="en-US" altLang="zh-CN" sz="2400" b="1" dirty="0">
                <a:latin typeface="Arial" charset="0"/>
                <a:ea typeface="宋体" charset="-122"/>
              </a:rPr>
              <a:t>("Connect Failed\n");</a:t>
            </a:r>
          </a:p>
          <a:p>
            <a:pPr marL="457200" lvl="1" indent="0" eaLnBrk="1" hangingPunct="1">
              <a:buFont typeface="Wingdings" charset="2"/>
              <a:buNone/>
            </a:pPr>
            <a:endParaRPr lang="en-US" altLang="zh-CN" sz="2400" b="1" dirty="0">
              <a:latin typeface="Arial" charset="0"/>
              <a:ea typeface="宋体" charset="-122"/>
            </a:endParaRPr>
          </a:p>
        </p:txBody>
      </p:sp>
      <p:sp>
        <p:nvSpPr>
          <p:cNvPr id="55299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D3858B9-2F5A-1D4D-9211-2C7731FA2783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45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61170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3"/>
          </a:xfrm>
        </p:spPr>
        <p:txBody>
          <a:bodyPr/>
          <a:lstStyle/>
          <a:p>
            <a:r>
              <a:rPr lang="en-CA" altLang="zh-CN" dirty="0">
                <a:latin typeface="Arial" charset="0"/>
                <a:ea typeface="宋体" charset="-122"/>
              </a:rPr>
              <a:t>Query &amp; Manipulation Section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80728"/>
            <a:ext cx="8659688" cy="5257800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US" altLang="zh-CN" sz="2400" b="1" dirty="0">
                <a:latin typeface="Arial" charset="0"/>
                <a:ea typeface="宋体" charset="-122"/>
              </a:rPr>
              <a:t>exec </a:t>
            </a:r>
            <a:r>
              <a:rPr lang="en-US" altLang="zh-CN" sz="2400" b="1" dirty="0" err="1">
                <a:latin typeface="Arial" charset="0"/>
                <a:ea typeface="宋体" charset="-122"/>
              </a:rPr>
              <a:t>sql</a:t>
            </a:r>
            <a:r>
              <a:rPr lang="en-US" altLang="zh-CN" sz="2400" b="1" dirty="0">
                <a:latin typeface="Arial" charset="0"/>
                <a:ea typeface="宋体" charset="-122"/>
              </a:rPr>
              <a:t> open s-cursor;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 b="1" dirty="0">
                <a:latin typeface="Arial" charset="0"/>
                <a:ea typeface="宋体" charset="-122"/>
              </a:rPr>
              <a:t>while(1) {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 b="1" dirty="0">
                <a:latin typeface="Arial" charset="0"/>
                <a:ea typeface="宋体" charset="-122"/>
              </a:rPr>
              <a:t>        exec 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sql</a:t>
            </a:r>
            <a:r>
              <a:rPr lang="en-CA" altLang="zh-CN" sz="2400" b="1" dirty="0">
                <a:latin typeface="Arial" charset="0"/>
                <a:ea typeface="宋体" charset="-122"/>
              </a:rPr>
              <a:t> fetch 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s_cursor</a:t>
            </a:r>
            <a:endParaRPr lang="en-CA" altLang="zh-CN" sz="2400" b="1" dirty="0">
              <a:latin typeface="Arial" charset="0"/>
              <a:ea typeface="宋体" charset="-122"/>
            </a:endParaRPr>
          </a:p>
          <a:p>
            <a:pPr lvl="1" eaLnBrk="1" hangingPunct="1">
              <a:buFont typeface="Wingdings" charset="2"/>
              <a:buNone/>
            </a:pPr>
            <a:r>
              <a:rPr lang="en-CA" altLang="zh-CN" sz="2400" b="1" dirty="0">
                <a:latin typeface="Arial" charset="0"/>
                <a:ea typeface="宋体" charset="-122"/>
              </a:rPr>
              <a:t>        into :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sno</a:t>
            </a:r>
            <a:r>
              <a:rPr lang="en-CA" altLang="zh-CN" sz="2400" b="1" dirty="0">
                <a:latin typeface="Arial" charset="0"/>
                <a:ea typeface="宋体" charset="-122"/>
              </a:rPr>
              <a:t>, :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sname</a:t>
            </a:r>
            <a:r>
              <a:rPr lang="en-CA" altLang="zh-CN" sz="2400" b="1" dirty="0">
                <a:latin typeface="Arial" charset="0"/>
                <a:ea typeface="宋体" charset="-122"/>
              </a:rPr>
              <a:t>, :age;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 b="1" dirty="0">
                <a:latin typeface="Arial" charset="0"/>
                <a:ea typeface="宋体" charset="-122"/>
              </a:rPr>
              <a:t>        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printf</a:t>
            </a:r>
            <a:r>
              <a:rPr lang="en-CA" altLang="zh-CN" sz="2400" b="1" dirty="0">
                <a:latin typeface="Arial" charset="0"/>
                <a:ea typeface="宋体" charset="-122"/>
              </a:rPr>
              <a:t>("%4s  %10s %11d\n", 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sno</a:t>
            </a:r>
            <a:r>
              <a:rPr lang="en-CA" altLang="zh-CN" sz="2400" b="1" dirty="0">
                <a:latin typeface="Arial" charset="0"/>
                <a:ea typeface="宋体" charset="-122"/>
              </a:rPr>
              <a:t>, </a:t>
            </a:r>
            <a:r>
              <a:rPr lang="en-CA" altLang="zh-CN" sz="2400" b="1" dirty="0" err="1">
                <a:latin typeface="Arial" charset="0"/>
                <a:ea typeface="宋体" charset="-122"/>
              </a:rPr>
              <a:t>sname</a:t>
            </a:r>
            <a:r>
              <a:rPr lang="en-CA" altLang="zh-CN" sz="2400" b="1" dirty="0">
                <a:latin typeface="Arial" charset="0"/>
                <a:ea typeface="宋体" charset="-122"/>
              </a:rPr>
              <a:t>, age);</a:t>
            </a:r>
          </a:p>
          <a:p>
            <a:pPr lvl="1" eaLnBrk="1" hangingPunct="1">
              <a:buFont typeface="Wingdings" charset="2"/>
              <a:buNone/>
            </a:pPr>
            <a:r>
              <a:rPr lang="en-CA" altLang="zh-CN" sz="2400" b="1" dirty="0">
                <a:latin typeface="Arial" charset="0"/>
                <a:ea typeface="宋体" charset="-122"/>
              </a:rPr>
              <a:t> }</a:t>
            </a:r>
          </a:p>
        </p:txBody>
      </p:sp>
      <p:sp>
        <p:nvSpPr>
          <p:cNvPr id="57347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146DAEB-A1C9-9848-81EE-4B9074EDA489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46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91918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>
          <a:xfrm>
            <a:off x="609600" y="-76200"/>
            <a:ext cx="8015288" cy="992188"/>
          </a:xfrm>
        </p:spPr>
        <p:txBody>
          <a:bodyPr/>
          <a:lstStyle/>
          <a:p>
            <a:r>
              <a:rPr lang="en-CA" altLang="zh-CN">
                <a:latin typeface="Arial" charset="0"/>
                <a:ea typeface="宋体" charset="-122"/>
              </a:rPr>
              <a:t>Database Disconnect Section</a:t>
            </a: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239713" y="990600"/>
            <a:ext cx="8294687" cy="5076825"/>
          </a:xfrm>
        </p:spPr>
        <p:txBody>
          <a:bodyPr/>
          <a:lstStyle/>
          <a:p>
            <a:pPr lvl="1" eaLnBrk="1" hangingPunct="1">
              <a:buFont typeface="Wingdings" charset="2"/>
              <a:buNone/>
            </a:pPr>
            <a:r>
              <a:rPr lang="en-US" altLang="zh-CN" sz="2400" b="1">
                <a:latin typeface="Arial" charset="0"/>
                <a:ea typeface="宋体" charset="-122"/>
              </a:rPr>
              <a:t>	 exec sql close s_cursor;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b="1">
                <a:latin typeface="Arial" charset="0"/>
                <a:ea typeface="宋体" charset="-122"/>
              </a:rPr>
              <a:t>	 exec sql commit release;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b="1">
                <a:latin typeface="Arial" charset="0"/>
                <a:ea typeface="宋体" charset="-122"/>
              </a:rPr>
              <a:t>    printf("Work is done successfully!\n");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400" b="1">
                <a:latin typeface="Arial" charset="0"/>
                <a:ea typeface="宋体" charset="-122"/>
              </a:rPr>
              <a:t>	 exit(0);</a:t>
            </a:r>
          </a:p>
          <a:p>
            <a:pPr marL="0" indent="0">
              <a:buFont typeface="Wingdings" charset="2"/>
              <a:buNone/>
            </a:pPr>
            <a:endParaRPr lang="zh-CN" altLang="en-US" b="1">
              <a:latin typeface="Arial" charset="0"/>
              <a:ea typeface="宋体" charset="-122"/>
            </a:endParaRPr>
          </a:p>
        </p:txBody>
      </p:sp>
      <p:sp>
        <p:nvSpPr>
          <p:cNvPr id="59395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B502747-3797-0B4A-86C0-1EBF2BA8B183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47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054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36712"/>
          </a:xfrm>
        </p:spPr>
        <p:txBody>
          <a:bodyPr/>
          <a:lstStyle/>
          <a:p>
            <a:r>
              <a:rPr lang="en-CA" altLang="zh-CN">
                <a:latin typeface="Arial" charset="0"/>
                <a:ea typeface="宋体" charset="-122"/>
              </a:rPr>
              <a:t>Error Processing Section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60418" name="内容占位符 2"/>
          <p:cNvSpPr>
            <a:spLocks noGrp="1"/>
          </p:cNvSpPr>
          <p:nvPr>
            <p:ph idx="1"/>
          </p:nvPr>
        </p:nvSpPr>
        <p:spPr>
          <a:xfrm>
            <a:off x="239713" y="990600"/>
            <a:ext cx="8294687" cy="540861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Oracle reports any errors or warnings in SQLCA</a:t>
            </a:r>
          </a:p>
          <a:p>
            <a:pPr eaLnBrk="1" hangingPunct="1"/>
            <a:r>
              <a:rPr lang="en-US" altLang="zh-CN" dirty="0">
                <a:latin typeface="Arial" charset="0"/>
                <a:ea typeface="宋体" charset="-122"/>
              </a:rPr>
              <a:t>Two way to handle errors</a:t>
            </a:r>
          </a:p>
          <a:p>
            <a:pPr lvl="1" eaLnBrk="1" hangingPunct="1"/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explicit handling</a:t>
            </a:r>
          </a:p>
          <a:p>
            <a:pPr marL="857250" lvl="2" indent="0" eaLnBrk="1" hangingPunct="1">
              <a:buFont typeface="Wingdings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宋体" charset="-122"/>
              </a:rPr>
              <a:t>writing code to check the </a:t>
            </a:r>
            <a:r>
              <a:rPr lang="en-US" altLang="zh-CN" sz="2800" b="1" dirty="0" err="1">
                <a:solidFill>
                  <a:srgbClr val="C00000"/>
                </a:solidFill>
                <a:latin typeface="Arial" charset="0"/>
                <a:ea typeface="宋体" charset="-122"/>
              </a:rPr>
              <a:t>sqlca</a:t>
            </a:r>
            <a:r>
              <a:rPr lang="en-US" altLang="zh-CN" sz="2800" dirty="0">
                <a:solidFill>
                  <a:srgbClr val="C00000"/>
                </a:solidFill>
                <a:latin typeface="Arial" charset="0"/>
                <a:ea typeface="宋体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宋体" charset="-122"/>
              </a:rPr>
              <a:t>structure and takes appropriate action</a:t>
            </a:r>
          </a:p>
          <a:p>
            <a:pPr lvl="1" eaLnBrk="1" hangingPunct="1"/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implicit handling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zh-CN" sz="2800" dirty="0">
                <a:solidFill>
                  <a:schemeClr val="tx2"/>
                </a:solidFill>
                <a:latin typeface="Arial" charset="0"/>
                <a:ea typeface="宋体" charset="-122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宋体" charset="-122"/>
              </a:rPr>
              <a:t>using the </a:t>
            </a:r>
            <a:r>
              <a:rPr lang="en-US" altLang="zh-CN" sz="2800" b="1" dirty="0">
                <a:solidFill>
                  <a:srgbClr val="C00000"/>
                </a:solidFill>
                <a:latin typeface="Arial" charset="0"/>
                <a:ea typeface="宋体" charset="-122"/>
              </a:rPr>
              <a:t>whenever</a:t>
            </a:r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宋体" charset="-122"/>
              </a:rPr>
              <a:t> statement   </a:t>
            </a:r>
          </a:p>
        </p:txBody>
      </p:sp>
      <p:sp>
        <p:nvSpPr>
          <p:cNvPr id="60419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49CC5AC1-58E2-7545-85AB-92F814724FB7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48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5052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</a:t>
            </a:r>
            <a:r>
              <a:rPr lang="en-US" altLang="en-US" sz="3200" dirty="0" smtClean="0"/>
              <a:t>atabase System</a:t>
            </a:r>
            <a:endParaRPr lang="en-US" altLang="en-US" sz="32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 rot="2485781">
            <a:off x="307160" y="3372698"/>
            <a:ext cx="3235810" cy="2856022"/>
            <a:chOff x="0" y="-1946"/>
            <a:chExt cx="2672189" cy="2279904"/>
          </a:xfrm>
        </p:grpSpPr>
        <p:sp>
          <p:nvSpPr>
            <p:cNvPr id="5" name="椭圆 6"/>
            <p:cNvSpPr>
              <a:spLocks/>
            </p:cNvSpPr>
            <p:nvPr/>
          </p:nvSpPr>
          <p:spPr bwMode="auto">
            <a:xfrm rot="10800000">
              <a:off x="366365" y="0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73E01"/>
                </a:gs>
                <a:gs pos="42999">
                  <a:srgbClr val="FF7711"/>
                </a:gs>
                <a:gs pos="67000">
                  <a:srgbClr val="FFAA01"/>
                </a:gs>
                <a:gs pos="80000">
                  <a:srgbClr val="FFC000"/>
                </a:gs>
                <a:gs pos="100000">
                  <a:srgbClr val="FECE0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373997" y="-1946"/>
              <a:ext cx="2298192" cy="2279904"/>
              <a:chOff x="0" y="0"/>
              <a:chExt cx="2298192" cy="2279904"/>
            </a:xfrm>
          </p:grpSpPr>
          <p:pic>
            <p:nvPicPr>
              <p:cNvPr id="11" name="椭圆 6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9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 rot="10800000">
                <a:off x="966" y="1946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2007725" y="376006"/>
              <a:ext cx="512064" cy="1018032"/>
              <a:chOff x="0" y="0"/>
              <a:chExt cx="512064" cy="1018032"/>
            </a:xfrm>
          </p:grpSpPr>
          <p:pic>
            <p:nvPicPr>
              <p:cNvPr id="9" name="椭圆 6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12064" cy="101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 rot="5217985">
                <a:off x="-104482" y="332410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8" name="椭圆 80"/>
            <p:cNvSpPr>
              <a:spLocks noChangeArrowheads="1"/>
            </p:cNvSpPr>
            <p:nvPr/>
          </p:nvSpPr>
          <p:spPr bwMode="auto">
            <a:xfrm rot="18967632">
              <a:off x="0" y="722069"/>
              <a:ext cx="2653328" cy="419772"/>
            </a:xfrm>
            <a:prstGeom prst="ellipse">
              <a:avLst/>
            </a:prstGeom>
            <a:gradFill rotWithShape="1">
              <a:gsLst>
                <a:gs pos="0">
                  <a:srgbClr val="7D2701"/>
                </a:gs>
                <a:gs pos="39999">
                  <a:srgbClr val="CC570B"/>
                </a:gs>
                <a:gs pos="64000">
                  <a:srgbClr val="FF7711"/>
                </a:gs>
                <a:gs pos="80000">
                  <a:srgbClr val="FFAA01"/>
                </a:gs>
                <a:gs pos="94000">
                  <a:srgbClr val="FFC000"/>
                </a:gs>
                <a:gs pos="100000">
                  <a:srgbClr val="FECE02"/>
                </a:gs>
              </a:gsLst>
              <a:lin ang="30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13" name="TextBox 11"/>
          <p:cNvSpPr txBox="1">
            <a:spLocks noChangeArrowheads="1"/>
          </p:cNvSpPr>
          <p:nvPr/>
        </p:nvSpPr>
        <p:spPr bwMode="auto">
          <a:xfrm flipH="1">
            <a:off x="1234604" y="520957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Database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4" name="Group 12"/>
          <p:cNvGrpSpPr>
            <a:grpSpLocks/>
          </p:cNvGrpSpPr>
          <p:nvPr/>
        </p:nvGrpSpPr>
        <p:grpSpPr bwMode="auto">
          <a:xfrm rot="2505324">
            <a:off x="642813" y="2977089"/>
            <a:ext cx="2874484" cy="2798040"/>
            <a:chOff x="-1116" y="-1069"/>
            <a:chExt cx="2311616" cy="2276483"/>
          </a:xfrm>
        </p:grpSpPr>
        <p:sp>
          <p:nvSpPr>
            <p:cNvPr id="15" name="椭圆 6"/>
            <p:cNvSpPr>
              <a:spLocks/>
            </p:cNvSpPr>
            <p:nvPr/>
          </p:nvSpPr>
          <p:spPr bwMode="auto">
            <a:xfrm>
              <a:off x="15371" y="1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5000">
                  <a:srgbClr val="D2144F"/>
                </a:gs>
                <a:gs pos="42000">
                  <a:srgbClr val="BE1247"/>
                </a:gs>
                <a:gs pos="100000">
                  <a:srgbClr val="FA9496"/>
                </a:gs>
              </a:gsLst>
              <a:lin ang="36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91492" y="254963"/>
              <a:ext cx="877824" cy="725424"/>
              <a:chOff x="0" y="0"/>
              <a:chExt cx="877824" cy="725424"/>
            </a:xfrm>
          </p:grpSpPr>
          <p:pic>
            <p:nvPicPr>
              <p:cNvPr id="20" name="椭圆 11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77824" cy="725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 rot="19429504">
                <a:off x="77519" y="185574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7" name="Group 17"/>
            <p:cNvGrpSpPr>
              <a:grpSpLocks/>
            </p:cNvGrpSpPr>
            <p:nvPr/>
          </p:nvGrpSpPr>
          <p:grpSpPr bwMode="auto">
            <a:xfrm>
              <a:off x="-1116" y="-1069"/>
              <a:ext cx="2298192" cy="2276483"/>
              <a:chOff x="0" y="0"/>
              <a:chExt cx="2298192" cy="2276483"/>
            </a:xfrm>
          </p:grpSpPr>
          <p:pic>
            <p:nvPicPr>
              <p:cNvPr id="18" name="椭圆 6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3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1116" y="1070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22" name="TextBox 11"/>
          <p:cNvSpPr txBox="1">
            <a:spLocks noChangeArrowheads="1"/>
          </p:cNvSpPr>
          <p:nvPr/>
        </p:nvSpPr>
        <p:spPr bwMode="auto">
          <a:xfrm flipH="1">
            <a:off x="1066800" y="4000971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Application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2737737"/>
            <a:ext cx="3404073" cy="3766209"/>
          </a:xfrm>
          <a:prstGeom prst="rect">
            <a:avLst/>
          </a:prstGeom>
        </p:spPr>
      </p:pic>
      <p:pic>
        <p:nvPicPr>
          <p:cNvPr id="1026" name="Picture 2" descr="mage result for us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300863"/>
            <a:ext cx="1828800" cy="14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age result for us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1828800" cy="14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 bwMode="auto">
          <a:xfrm>
            <a:off x="5400867" y="3581400"/>
            <a:ext cx="3133534" cy="1474746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5287664" y="5056146"/>
            <a:ext cx="3322936" cy="1447800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943601" y="2895600"/>
            <a:ext cx="2438400" cy="685800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64E85FE4-7CF5-2D44-B0AD-2C2FD1ACD568}" type="slidenum">
              <a:rPr lang="en-US" altLang="en-US" smtClean="0"/>
              <a:pPr>
                <a:defRPr/>
              </a:pPr>
              <a:t>5</a:t>
            </a:fld>
            <a:endParaRPr lang="en-CA" altLang="zh-CN"/>
          </a:p>
        </p:txBody>
      </p:sp>
      <p:sp>
        <p:nvSpPr>
          <p:cNvPr id="29" name="Rounded Rectangle 28"/>
          <p:cNvSpPr/>
          <p:nvPr/>
        </p:nvSpPr>
        <p:spPr bwMode="auto">
          <a:xfrm>
            <a:off x="5867400" y="1257103"/>
            <a:ext cx="2438400" cy="1480634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67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xfrm>
            <a:off x="879475" y="44450"/>
            <a:ext cx="7796213" cy="992188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Physical Centralized Architecture</a:t>
            </a: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11266" name="Picture 1" descr="C:\Users\Mengchi\AppData\Roaming\Tencent\Users\675139391\QQ\WinTemp\RichOle\@YOYVA%AU6]{VEIW]@P$6C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990600"/>
            <a:ext cx="589597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BA965E0-C566-214D-AA12-D98DA7D5418D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6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4738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4" descr="fig02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8515"/>
            <a:ext cx="9180513" cy="751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452320" y="0"/>
            <a:ext cx="1582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+mn-lt"/>
              </a:rPr>
              <a:t>   End Users  </a:t>
            </a:r>
            <a:endParaRPr lang="en-US" sz="1800" dirty="0">
              <a:effectLst/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B74C8300-0E9B-2742-AD63-DD94E8CE5B0A}" type="slidenum">
              <a:rPr lang="en-US" altLang="en-US" smtClean="0"/>
              <a:pPr>
                <a:defRPr/>
              </a:pPr>
              <a:t>7</a:t>
            </a:fld>
            <a:endParaRPr lang="en-CA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879475" y="44450"/>
            <a:ext cx="7796213" cy="992188"/>
          </a:xfrm>
        </p:spPr>
        <p:txBody>
          <a:bodyPr/>
          <a:lstStyle/>
          <a:p>
            <a:r>
              <a:rPr lang="en-US" altLang="zh-CN">
                <a:latin typeface="Arial" charset="0"/>
                <a:ea typeface="宋体" charset="-122"/>
              </a:rPr>
              <a:t>Database Architecture</a:t>
            </a: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13314" name="Picture 1" descr="C:\Users\Mengchi\AppData\Roaming\Tencent\Users\675139391\QQ\WinTemp\RichOle\`%PZL3~[3SZZ[Q4V_DBQYQ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90600"/>
            <a:ext cx="5116513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矩形 1"/>
          <p:cNvSpPr>
            <a:spLocks noChangeArrowheads="1"/>
          </p:cNvSpPr>
          <p:nvPr/>
        </p:nvSpPr>
        <p:spPr bwMode="auto">
          <a:xfrm>
            <a:off x="6629400" y="1828800"/>
            <a:ext cx="207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CA" altLang="zh-CN" sz="1800">
                <a:ea typeface="宋体" charset="-122"/>
              </a:rPr>
              <a:t>C,Java,SQLJ</a:t>
            </a:r>
          </a:p>
        </p:txBody>
      </p:sp>
      <p:sp>
        <p:nvSpPr>
          <p:cNvPr id="1331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391400" y="6356350"/>
            <a:ext cx="1295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D08A6C64-BD0D-BF4C-86EC-00FED469FECA}" type="slidenum">
              <a:rPr lang="en-US" altLang="zh-CN" sz="1200">
                <a:solidFill>
                  <a:srgbClr val="898989"/>
                </a:solidFill>
                <a:ea typeface="宋体" charset="-122"/>
              </a:rPr>
              <a:pPr/>
              <a:t>8</a:t>
            </a:fld>
            <a:endParaRPr lang="en-US" altLang="zh-CN" sz="1200">
              <a:solidFill>
                <a:srgbClr val="89898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054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559" y="1052736"/>
            <a:ext cx="782637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12700"/>
            <a:ext cx="9144000" cy="830263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Client-Server Architecture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3496" y="1954436"/>
            <a:ext cx="2362200" cy="990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Application </a:t>
            </a:r>
          </a:p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Program</a:t>
            </a:r>
            <a:endParaRPr kumimoji="1" lang="zh-CN" altLang="en-US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83496" y="3859436"/>
            <a:ext cx="2362200" cy="9906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SQL </a:t>
            </a:r>
          </a:p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Engine</a:t>
            </a:r>
            <a:endParaRPr kumimoji="1" lang="zh-CN" altLang="en-US" dirty="0">
              <a:solidFill>
                <a:srgbClr val="000090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4540696" y="5427886"/>
            <a:ext cx="1447800" cy="990600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>
                <a:solidFill>
                  <a:srgbClr val="000090"/>
                </a:solidFill>
              </a:rPr>
              <a:t>DB</a:t>
            </a:r>
            <a:endParaRPr kumimoji="1" lang="zh-CN" altLang="en-US" dirty="0">
              <a:solidFill>
                <a:srgbClr val="000090"/>
              </a:solidFill>
            </a:endParaRPr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>
          <a:xfrm>
            <a:off x="5264596" y="2945036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0"/>
          </p:cNvCxnSpPr>
          <p:nvPr/>
        </p:nvCxnSpPr>
        <p:spPr>
          <a:xfrm>
            <a:off x="5264596" y="3630836"/>
            <a:ext cx="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</p:cNvCxnSpPr>
          <p:nvPr/>
        </p:nvCxnSpPr>
        <p:spPr>
          <a:xfrm>
            <a:off x="5264596" y="4850036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5" name="Rectangle 30"/>
          <p:cNvSpPr>
            <a:spLocks noChangeArrowheads="1"/>
          </p:cNvSpPr>
          <p:nvPr/>
        </p:nvSpPr>
        <p:spPr bwMode="auto">
          <a:xfrm>
            <a:off x="4883596" y="3173636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solidFill>
                  <a:srgbClr val="800000"/>
                </a:solidFill>
                <a:ea typeface="Arial" charset="0"/>
                <a:cs typeface="Arial" charset="0"/>
              </a:rPr>
              <a:t>SQL</a:t>
            </a:r>
            <a:endParaRPr lang="zh-CN" altLang="en-US" sz="24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2" name="AutoShape 5"/>
          <p:cNvSpPr>
            <a:spLocks/>
          </p:cNvSpPr>
          <p:nvPr/>
        </p:nvSpPr>
        <p:spPr bwMode="auto">
          <a:xfrm>
            <a:off x="7436296" y="3859436"/>
            <a:ext cx="152400" cy="2286000"/>
          </a:xfrm>
          <a:prstGeom prst="rightBrace">
            <a:avLst>
              <a:gd name="adj1" fmla="val 66667"/>
              <a:gd name="adj2" fmla="val 4501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ea typeface="宋体" charset="-122"/>
            </a:endParaRPr>
          </a:p>
        </p:txBody>
      </p:sp>
      <p:sp>
        <p:nvSpPr>
          <p:cNvPr id="33" name="AutoShape 5"/>
          <p:cNvSpPr>
            <a:spLocks/>
          </p:cNvSpPr>
          <p:nvPr/>
        </p:nvSpPr>
        <p:spPr bwMode="auto">
          <a:xfrm>
            <a:off x="7296596" y="2024286"/>
            <a:ext cx="215900" cy="539750"/>
          </a:xfrm>
          <a:prstGeom prst="rightBrace">
            <a:avLst>
              <a:gd name="adj1" fmla="val 66667"/>
              <a:gd name="adj2" fmla="val 4501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zh-CN" altLang="en-US">
              <a:ea typeface="宋体" charset="-122"/>
            </a:endParaRPr>
          </a:p>
        </p:txBody>
      </p:sp>
      <p:sp>
        <p:nvSpPr>
          <p:cNvPr id="19468" name="Rectangle 33"/>
          <p:cNvSpPr>
            <a:spLocks noChangeArrowheads="1"/>
          </p:cNvSpPr>
          <p:nvPr/>
        </p:nvSpPr>
        <p:spPr bwMode="auto">
          <a:xfrm>
            <a:off x="7926834" y="2102073"/>
            <a:ext cx="9794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solidFill>
                  <a:srgbClr val="800000"/>
                </a:solidFill>
                <a:ea typeface="Arial" charset="0"/>
                <a:cs typeface="Arial" charset="0"/>
              </a:rPr>
              <a:t>Client</a:t>
            </a:r>
            <a:endParaRPr lang="zh-CN" altLang="en-US" sz="24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19469" name="Rectangle 34"/>
          <p:cNvSpPr>
            <a:spLocks noChangeArrowheads="1"/>
          </p:cNvSpPr>
          <p:nvPr/>
        </p:nvSpPr>
        <p:spPr bwMode="auto">
          <a:xfrm>
            <a:off x="7941121" y="4616673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200">
                <a:solidFill>
                  <a:srgbClr val="800000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solidFill>
                  <a:srgbClr val="800000"/>
                </a:solidFill>
                <a:ea typeface="Arial" charset="0"/>
                <a:cs typeface="Arial" charset="0"/>
              </a:rPr>
              <a:t>Server</a:t>
            </a:r>
            <a:endParaRPr lang="zh-CN" altLang="en-US" sz="240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pic>
        <p:nvPicPr>
          <p:cNvPr id="48" name="Picture 2" descr="mage result for us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1828800" cy="144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2"/>
          <p:cNvGrpSpPr>
            <a:grpSpLocks/>
          </p:cNvGrpSpPr>
          <p:nvPr/>
        </p:nvGrpSpPr>
        <p:grpSpPr bwMode="auto">
          <a:xfrm rot="2485781">
            <a:off x="307160" y="3372698"/>
            <a:ext cx="3235810" cy="2856022"/>
            <a:chOff x="0" y="-1946"/>
            <a:chExt cx="2672189" cy="2279904"/>
          </a:xfrm>
        </p:grpSpPr>
        <p:sp>
          <p:nvSpPr>
            <p:cNvPr id="50" name="椭圆 6"/>
            <p:cNvSpPr>
              <a:spLocks/>
            </p:cNvSpPr>
            <p:nvPr/>
          </p:nvSpPr>
          <p:spPr bwMode="auto">
            <a:xfrm rot="10800000">
              <a:off x="366365" y="0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73E01"/>
                </a:gs>
                <a:gs pos="42999">
                  <a:srgbClr val="FF7711"/>
                </a:gs>
                <a:gs pos="67000">
                  <a:srgbClr val="FFAA01"/>
                </a:gs>
                <a:gs pos="80000">
                  <a:srgbClr val="FFC000"/>
                </a:gs>
                <a:gs pos="100000">
                  <a:srgbClr val="FECE0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51" name="Group 4"/>
            <p:cNvGrpSpPr>
              <a:grpSpLocks/>
            </p:cNvGrpSpPr>
            <p:nvPr/>
          </p:nvGrpSpPr>
          <p:grpSpPr bwMode="auto">
            <a:xfrm>
              <a:off x="373997" y="-1946"/>
              <a:ext cx="2298192" cy="2279904"/>
              <a:chOff x="0" y="0"/>
              <a:chExt cx="2298192" cy="2279904"/>
            </a:xfrm>
          </p:grpSpPr>
          <p:pic>
            <p:nvPicPr>
              <p:cNvPr id="56" name="椭圆 6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9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 rot="10800000">
                <a:off x="966" y="1946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52" name="Group 7"/>
            <p:cNvGrpSpPr>
              <a:grpSpLocks/>
            </p:cNvGrpSpPr>
            <p:nvPr/>
          </p:nvGrpSpPr>
          <p:grpSpPr bwMode="auto">
            <a:xfrm>
              <a:off x="2007725" y="376006"/>
              <a:ext cx="512064" cy="1018032"/>
              <a:chOff x="0" y="0"/>
              <a:chExt cx="512064" cy="1018032"/>
            </a:xfrm>
          </p:grpSpPr>
          <p:pic>
            <p:nvPicPr>
              <p:cNvPr id="54" name="椭圆 6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512064" cy="1018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Text Box 9"/>
              <p:cNvSpPr txBox="1">
                <a:spLocks noChangeArrowheads="1"/>
              </p:cNvSpPr>
              <p:nvPr/>
            </p:nvSpPr>
            <p:spPr bwMode="auto">
              <a:xfrm rot="5217985">
                <a:off x="-104482" y="332410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53" name="椭圆 80"/>
            <p:cNvSpPr>
              <a:spLocks noChangeArrowheads="1"/>
            </p:cNvSpPr>
            <p:nvPr/>
          </p:nvSpPr>
          <p:spPr bwMode="auto">
            <a:xfrm rot="18967632">
              <a:off x="0" y="722069"/>
              <a:ext cx="2653328" cy="419772"/>
            </a:xfrm>
            <a:prstGeom prst="ellipse">
              <a:avLst/>
            </a:prstGeom>
            <a:gradFill rotWithShape="1">
              <a:gsLst>
                <a:gs pos="0">
                  <a:srgbClr val="7D2701"/>
                </a:gs>
                <a:gs pos="39999">
                  <a:srgbClr val="CC570B"/>
                </a:gs>
                <a:gs pos="64000">
                  <a:srgbClr val="FF7711"/>
                </a:gs>
                <a:gs pos="80000">
                  <a:srgbClr val="FFAA01"/>
                </a:gs>
                <a:gs pos="94000">
                  <a:srgbClr val="FFC000"/>
                </a:gs>
                <a:gs pos="100000">
                  <a:srgbClr val="FECE02"/>
                </a:gs>
              </a:gsLst>
              <a:lin ang="30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</p:grpSp>
      <p:sp>
        <p:nvSpPr>
          <p:cNvPr id="58" name="TextBox 11"/>
          <p:cNvSpPr txBox="1">
            <a:spLocks noChangeArrowheads="1"/>
          </p:cNvSpPr>
          <p:nvPr/>
        </p:nvSpPr>
        <p:spPr bwMode="auto">
          <a:xfrm flipH="1">
            <a:off x="1234604" y="5209576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Database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59" name="Group 12"/>
          <p:cNvGrpSpPr>
            <a:grpSpLocks/>
          </p:cNvGrpSpPr>
          <p:nvPr/>
        </p:nvGrpSpPr>
        <p:grpSpPr bwMode="auto">
          <a:xfrm rot="2505324">
            <a:off x="642813" y="2977089"/>
            <a:ext cx="2874484" cy="2798040"/>
            <a:chOff x="-1116" y="-1069"/>
            <a:chExt cx="2311616" cy="2276483"/>
          </a:xfrm>
        </p:grpSpPr>
        <p:sp>
          <p:nvSpPr>
            <p:cNvPr id="60" name="椭圆 6"/>
            <p:cNvSpPr>
              <a:spLocks/>
            </p:cNvSpPr>
            <p:nvPr/>
          </p:nvSpPr>
          <p:spPr bwMode="auto">
            <a:xfrm>
              <a:off x="15371" y="1"/>
              <a:ext cx="2295129" cy="2275413"/>
            </a:xfrm>
            <a:custGeom>
              <a:avLst/>
              <a:gdLst>
                <a:gd name="T0" fmla="*/ 1337568 w 2295129"/>
                <a:gd name="T1" fmla="*/ 0 h 2275413"/>
                <a:gd name="T2" fmla="*/ 2295129 w 2295129"/>
                <a:gd name="T3" fmla="*/ 404701 h 2275413"/>
                <a:gd name="T4" fmla="*/ 384531 w 2295129"/>
                <a:gd name="T5" fmla="*/ 2275413 h 2275413"/>
                <a:gd name="T6" fmla="*/ 0 w 2295129"/>
                <a:gd name="T7" fmla="*/ 1337568 h 2275413"/>
                <a:gd name="T8" fmla="*/ 1337568 w 2295129"/>
                <a:gd name="T9" fmla="*/ 0 h 2275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5129" h="2275413">
                  <a:moveTo>
                    <a:pt x="1337568" y="0"/>
                  </a:moveTo>
                  <a:cubicBezTo>
                    <a:pt x="1713211" y="0"/>
                    <a:pt x="2052687" y="154850"/>
                    <a:pt x="2295129" y="404701"/>
                  </a:cubicBezTo>
                  <a:cubicBezTo>
                    <a:pt x="1827474" y="1308842"/>
                    <a:pt x="772209" y="2025485"/>
                    <a:pt x="384531" y="2275413"/>
                  </a:cubicBezTo>
                  <a:cubicBezTo>
                    <a:pt x="146596" y="2034317"/>
                    <a:pt x="0" y="1703062"/>
                    <a:pt x="0" y="1337568"/>
                  </a:cubicBezTo>
                  <a:cubicBezTo>
                    <a:pt x="0" y="598850"/>
                    <a:pt x="598850" y="0"/>
                    <a:pt x="133756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E1247"/>
                </a:gs>
                <a:gs pos="25000">
                  <a:srgbClr val="D2144F"/>
                </a:gs>
                <a:gs pos="42000">
                  <a:srgbClr val="BE1247"/>
                </a:gs>
                <a:gs pos="100000">
                  <a:srgbClr val="FA9496"/>
                </a:gs>
              </a:gsLst>
              <a:lin ang="360000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endParaRPr>
            </a:p>
          </p:txBody>
        </p:sp>
        <p:grpSp>
          <p:nvGrpSpPr>
            <p:cNvPr id="61" name="Group 14"/>
            <p:cNvGrpSpPr>
              <a:grpSpLocks/>
            </p:cNvGrpSpPr>
            <p:nvPr/>
          </p:nvGrpSpPr>
          <p:grpSpPr bwMode="auto">
            <a:xfrm>
              <a:off x="291492" y="254963"/>
              <a:ext cx="877824" cy="725424"/>
              <a:chOff x="0" y="0"/>
              <a:chExt cx="877824" cy="725424"/>
            </a:xfrm>
          </p:grpSpPr>
          <p:pic>
            <p:nvPicPr>
              <p:cNvPr id="65" name="椭圆 11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77824" cy="725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 Box 16"/>
              <p:cNvSpPr txBox="1">
                <a:spLocks noChangeArrowheads="1"/>
              </p:cNvSpPr>
              <p:nvPr/>
            </p:nvSpPr>
            <p:spPr bwMode="auto">
              <a:xfrm rot="19429504">
                <a:off x="77519" y="185574"/>
                <a:ext cx="717362" cy="3556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2" name="Group 17"/>
            <p:cNvGrpSpPr>
              <a:grpSpLocks/>
            </p:cNvGrpSpPr>
            <p:nvPr/>
          </p:nvGrpSpPr>
          <p:grpSpPr bwMode="auto">
            <a:xfrm>
              <a:off x="-1116" y="-1069"/>
              <a:ext cx="2298192" cy="2276483"/>
              <a:chOff x="0" y="0"/>
              <a:chExt cx="2298192" cy="2276483"/>
            </a:xfrm>
          </p:grpSpPr>
          <p:pic>
            <p:nvPicPr>
              <p:cNvPr id="63" name="椭圆 6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298192" cy="22738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Text Box 19"/>
              <p:cNvSpPr txBox="1">
                <a:spLocks noChangeArrowheads="1"/>
              </p:cNvSpPr>
              <p:nvPr/>
            </p:nvSpPr>
            <p:spPr bwMode="auto">
              <a:xfrm>
                <a:off x="1116" y="1070"/>
                <a:ext cx="2295129" cy="227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</p:grpSp>
      <p:sp>
        <p:nvSpPr>
          <p:cNvPr id="67" name="TextBox 11"/>
          <p:cNvSpPr txBox="1">
            <a:spLocks noChangeArrowheads="1"/>
          </p:cNvSpPr>
          <p:nvPr/>
        </p:nvSpPr>
        <p:spPr bwMode="auto">
          <a:xfrm flipH="1">
            <a:off x="1066800" y="4000971"/>
            <a:ext cx="2133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charset="0"/>
                <a:ea typeface="微软雅黑" charset="0"/>
                <a:cs typeface="微软雅黑" charset="0"/>
              </a:rPr>
              <a:t>Application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 </a:t>
            </a:r>
            <a:fld id="{282BCD02-1A74-184C-BC49-A5F279F00CF1}" type="slidenum">
              <a:rPr lang="en-US" altLang="en-US" smtClean="0"/>
              <a:pPr>
                <a:defRPr/>
              </a:pPr>
              <a:t>9</a:t>
            </a:fld>
            <a:endParaRPr lang="en-CA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8223</TotalTime>
  <Words>2095</Words>
  <Application>Microsoft Macintosh PowerPoint</Application>
  <PresentationFormat>Letter Paper (8.5x11 in)</PresentationFormat>
  <Paragraphs>516</Paragraphs>
  <Slides>48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Courier New</vt:lpstr>
      <vt:lpstr>ＭＳ Ｐゴシック</vt:lpstr>
      <vt:lpstr>Tahoma</vt:lpstr>
      <vt:lpstr>Times New Roman</vt:lpstr>
      <vt:lpstr>Wingdings</vt:lpstr>
      <vt:lpstr>宋体</vt:lpstr>
      <vt:lpstr>微软雅黑</vt:lpstr>
      <vt:lpstr>Arial</vt:lpstr>
      <vt:lpstr>Blends</vt:lpstr>
      <vt:lpstr>Chapter 10</vt:lpstr>
      <vt:lpstr>DBMS and SQL</vt:lpstr>
      <vt:lpstr>Generations of Programming Languages</vt:lpstr>
      <vt:lpstr>Database Applications</vt:lpstr>
      <vt:lpstr>Database System</vt:lpstr>
      <vt:lpstr>Physical Centralized Architecture</vt:lpstr>
      <vt:lpstr>PowerPoint Presentation</vt:lpstr>
      <vt:lpstr>Database Architecture</vt:lpstr>
      <vt:lpstr>Client-Server Architecture</vt:lpstr>
      <vt:lpstr>Logical Two-Tier Architecture</vt:lpstr>
      <vt:lpstr>Database Programming Techniques</vt:lpstr>
      <vt:lpstr>DBMS</vt:lpstr>
      <vt:lpstr>What is lacking? </vt:lpstr>
      <vt:lpstr>Database Programming</vt:lpstr>
      <vt:lpstr>Database Programming</vt:lpstr>
      <vt:lpstr>Database Connection</vt:lpstr>
      <vt:lpstr>Database Connection 2</vt:lpstr>
      <vt:lpstr>Steps in Database Programming</vt:lpstr>
      <vt:lpstr>Database Programming Approaches</vt:lpstr>
      <vt:lpstr>Database Programming Approaches</vt:lpstr>
      <vt:lpstr>Embedded SQL</vt:lpstr>
      <vt:lpstr>Embedded SQL</vt:lpstr>
      <vt:lpstr>Embedded SQL</vt:lpstr>
      <vt:lpstr>Embedded SQL</vt:lpstr>
      <vt:lpstr>Variable Declaration</vt:lpstr>
      <vt:lpstr>Solution</vt:lpstr>
      <vt:lpstr>Query Result</vt:lpstr>
      <vt:lpstr>Impedance Mismatch</vt:lpstr>
      <vt:lpstr>Objects in Relational DB</vt:lpstr>
      <vt:lpstr>Impedance Mismatch</vt:lpstr>
      <vt:lpstr>Impedance Mismatch</vt:lpstr>
      <vt:lpstr>Impedance Mismatch (3)</vt:lpstr>
      <vt:lpstr>Solution</vt:lpstr>
      <vt:lpstr>Embedded SQL in C Programs</vt:lpstr>
      <vt:lpstr>Embedded SQL in C Programs</vt:lpstr>
      <vt:lpstr>Cursor Example (cursor.pc) Highlight</vt:lpstr>
      <vt:lpstr>Cursor Example (cursor.pc)</vt:lpstr>
      <vt:lpstr>Cursor Example (cursor.pc)</vt:lpstr>
      <vt:lpstr>Cursor Example (cursor.pc)</vt:lpstr>
      <vt:lpstr>Cursor Example (cursor.pc)</vt:lpstr>
      <vt:lpstr>Database Connection</vt:lpstr>
      <vt:lpstr>How to connect to the server</vt:lpstr>
      <vt:lpstr>Embedded SQL Program Structure</vt:lpstr>
      <vt:lpstr>Declaration Section </vt:lpstr>
      <vt:lpstr>Database Connection Section</vt:lpstr>
      <vt:lpstr>Query &amp; Manipulation Section</vt:lpstr>
      <vt:lpstr>Database Disconnect Section</vt:lpstr>
      <vt:lpstr>Error Processing Section</vt:lpstr>
    </vt:vector>
  </TitlesOfParts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subject>Introduction to SQL Programming Techniques</dc:subject>
  <dc:creator>Microsoft Office User</dc:creator>
  <cp:lastModifiedBy>Microsoft Office User</cp:lastModifiedBy>
  <cp:revision>43</cp:revision>
  <cp:lastPrinted>2001-11-04T00:51:13Z</cp:lastPrinted>
  <dcterms:created xsi:type="dcterms:W3CDTF">2016-11-28T04:10:37Z</dcterms:created>
  <dcterms:modified xsi:type="dcterms:W3CDTF">2019-11-14T13:48:19Z</dcterms:modified>
</cp:coreProperties>
</file>