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324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4" r:id="rId13"/>
    <p:sldId id="445" r:id="rId14"/>
    <p:sldId id="461" r:id="rId15"/>
    <p:sldId id="464" r:id="rId16"/>
    <p:sldId id="463" r:id="rId17"/>
    <p:sldId id="465" r:id="rId18"/>
    <p:sldId id="466" r:id="rId19"/>
    <p:sldId id="470" r:id="rId20"/>
    <p:sldId id="467" r:id="rId21"/>
    <p:sldId id="471" r:id="rId22"/>
    <p:sldId id="472" r:id="rId23"/>
    <p:sldId id="468" r:id="rId24"/>
    <p:sldId id="469" r:id="rId25"/>
    <p:sldId id="473" r:id="rId26"/>
    <p:sldId id="479" r:id="rId27"/>
    <p:sldId id="496" r:id="rId28"/>
    <p:sldId id="497" r:id="rId29"/>
    <p:sldId id="498" r:id="rId30"/>
    <p:sldId id="499" r:id="rId31"/>
    <p:sldId id="481" r:id="rId32"/>
    <p:sldId id="485" r:id="rId33"/>
    <p:sldId id="482" r:id="rId34"/>
    <p:sldId id="484" r:id="rId35"/>
    <p:sldId id="488" r:id="rId36"/>
    <p:sldId id="483" r:id="rId37"/>
    <p:sldId id="487" r:id="rId38"/>
    <p:sldId id="489" r:id="rId39"/>
    <p:sldId id="490" r:id="rId40"/>
    <p:sldId id="486" r:id="rId41"/>
    <p:sldId id="491" r:id="rId42"/>
    <p:sldId id="447" r:id="rId43"/>
    <p:sldId id="492" r:id="rId44"/>
    <p:sldId id="495" r:id="rId45"/>
    <p:sldId id="493" r:id="rId46"/>
    <p:sldId id="448" r:id="rId47"/>
    <p:sldId id="476" r:id="rId48"/>
    <p:sldId id="475" r:id="rId49"/>
    <p:sldId id="477" r:id="rId50"/>
    <p:sldId id="478" r:id="rId51"/>
    <p:sldId id="500" r:id="rId52"/>
    <p:sldId id="501" r:id="rId5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92B"/>
    <a:srgbClr val="677228"/>
    <a:srgbClr val="990101"/>
    <a:srgbClr val="6D0101"/>
    <a:srgbClr val="3C0000"/>
    <a:srgbClr val="000066"/>
    <a:srgbClr val="FFFF66"/>
    <a:srgbClr val="666699"/>
    <a:srgbClr val="FF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1"/>
    <p:restoredTop sz="81754"/>
  </p:normalViewPr>
  <p:slideViewPr>
    <p:cSldViewPr snapToObjects="1">
      <p:cViewPr varScale="1">
        <p:scale>
          <a:sx n="72" d="100"/>
          <a:sy n="72" d="100"/>
        </p:scale>
        <p:origin x="216" y="3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821" y="2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A8CF7AD4-4BBD-3F4E-B7CD-047116C026E9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77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53A8143D-BC91-3942-9A92-E3F542485D4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23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4524484-CD3F-754C-8405-A9C7CC402C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3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6569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8778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M.Title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570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distinct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M, 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C;</a:t>
            </a:r>
          </a:p>
          <a:p>
            <a:endParaRPr lang="en-US" dirty="0" smtClean="0"/>
          </a:p>
          <a:p>
            <a:r>
              <a:rPr lang="en-US" dirty="0" smtClean="0"/>
              <a:t>when you use the TABLE function to refer to a scalar nested table type, the database returns a virtual table with a single column. This name of this </a:t>
            </a:r>
            <a:r>
              <a:rPr lang="en-US" dirty="0" err="1" smtClean="0"/>
              <a:t>pseudocolumn</a:t>
            </a:r>
            <a:r>
              <a:rPr lang="en-US" dirty="0" smtClean="0"/>
              <a:t> is COLUMN_VALUE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731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M.Title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 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4949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5154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350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8016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05312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Director D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 	not exists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 (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select	*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from	Director D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'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, table(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D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',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Movies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 M, table(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 C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where	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 = 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distinct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	*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D',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D'.Movies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M,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 =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9150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3E86D-3BB1-FC4B-8815-B127E631C68D}" type="slidenum">
              <a:rPr lang="zh-CN" altLang="en-CA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32054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38172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, </a:t>
            </a:r>
            <a:r>
              <a:rPr lang="en-US" altLang="zh-CN" kern="0" dirty="0" smtClean="0">
                <a:solidFill>
                  <a:srgbClr val="990101"/>
                </a:solidFill>
                <a:ea typeface="+mn-ea"/>
              </a:rPr>
              <a:t>(cast(multiset(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C) as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Name_v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))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40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13129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 	Director D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 	not exists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 (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select	*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from	Director D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'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, table(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D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',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Movies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 M, table(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 C</a:t>
            </a:r>
          </a:p>
          <a:p>
            <a:pPr marL="0" indent="0">
              <a:buNone/>
            </a:pP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where	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 = </a:t>
            </a:r>
            <a:r>
              <a:rPr lang="en-US" altLang="zh-CN" sz="1800" kern="0" baseline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r>
              <a:rPr lang="en-US" altLang="zh-CN" sz="1800" kern="0" baseline="0" dirty="0" smtClean="0">
                <a:solidFill>
                  <a:srgbClr val="990101"/>
                </a:solidFill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 	distinct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endParaRPr lang="en-US" altLang="zh-CN" sz="1800" kern="0" dirty="0" smtClean="0">
              <a:solidFill>
                <a:srgbClr val="990101"/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select	*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from	Director D', 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D'.Movies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M,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	table(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M.Cast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 C</a:t>
            </a:r>
          </a:p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where	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D.name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 = </a:t>
            </a:r>
            <a:r>
              <a:rPr lang="en-US" altLang="zh-CN" sz="1800" kern="0" dirty="0" err="1" smtClean="0">
                <a:solidFill>
                  <a:srgbClr val="990101"/>
                </a:solidFill>
                <a:ea typeface="+mn-ea"/>
              </a:rPr>
              <a:t>C.column_value</a:t>
            </a:r>
            <a:r>
              <a:rPr lang="en-US" altLang="zh-CN" sz="1800" kern="0" dirty="0" smtClean="0">
                <a:solidFill>
                  <a:srgbClr val="990101"/>
                </a:solidFill>
                <a:ea typeface="+mn-ea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41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9722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0FE5F55-D561-B14B-92BC-D007FBB440A1}" type="slidenum">
              <a:rPr kumimoji="0" lang="en-CA" altLang="zh-CN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2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3ED8C0A-4715-AB4E-A5B2-044DE4A2EA19}" type="slidenum">
              <a:rPr kumimoji="0" lang="en-CA" altLang="zh-CN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973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382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0076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025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28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2208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8109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"/>
            <a:ext cx="9105900" cy="83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980728"/>
            <a:ext cx="8724900" cy="57324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</a:t>
            </a:r>
            <a:fld id="{282BCD02-1A74-184C-BC49-A5F279F00CF1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0318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AB1027B-0FAE-9042-8396-DF204917C757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58165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28150FE-B60E-C746-9099-B1EA4F4F1C9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871350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F9AAF2B-DCAC-7A48-B582-32CD2BEE700B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86729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ADACDEE-DE42-D14B-86C5-F3CF078CAAB9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37552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74C8300-0E9B-2742-AD63-DD94E8CE5B0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12271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D53625B-6AEE-984A-B3CE-B99E0F0ADEAF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9914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16200000">
            <a:off x="4153644" y="-4146658"/>
            <a:ext cx="836712" cy="9144000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-1785" y="0"/>
            <a:ext cx="9142609" cy="81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529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2959EE7E-9BBC-454E-9B30-B433D3E7F8CC}" type="slidenum">
              <a:rPr lang="en-US" altLang="en-US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7962" y="980728"/>
            <a:ext cx="87249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6" name="Picture 7" descr="名片线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15279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cd/B28359_01/appdev.111/b28371/glossary.htm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Nested Relational Databases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9140825" cy="46085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kumimoji="0" lang="en-US" altLang="zh-CN" dirty="0">
                <a:solidFill>
                  <a:srgbClr val="800000"/>
                </a:solidFill>
              </a:rPr>
              <a:t>Attribute values </a:t>
            </a:r>
            <a:r>
              <a:rPr kumimoji="0" lang="en-US" altLang="zh-CN" dirty="0"/>
              <a:t>can be the following kinds</a:t>
            </a:r>
          </a:p>
          <a:p>
            <a:pPr lvl="1">
              <a:buFont typeface="Wingdings" charset="0"/>
              <a:buChar char="n"/>
              <a:defRPr/>
            </a:pPr>
            <a:r>
              <a:rPr kumimoji="0" lang="en-US" altLang="zh-CN" dirty="0">
                <a:solidFill>
                  <a:srgbClr val="000090"/>
                </a:solidFill>
              </a:rPr>
              <a:t>atomic values: </a:t>
            </a:r>
            <a:endParaRPr kumimoji="0" lang="en-US" altLang="zh-CN" dirty="0" smtClean="0">
              <a:solidFill>
                <a:srgbClr val="000090"/>
              </a:solidFill>
            </a:endParaRPr>
          </a:p>
          <a:p>
            <a:pPr marL="457200" lvl="1" indent="0">
              <a:buFont typeface="Wingdings" charset="0"/>
              <a:buNone/>
              <a:defRPr/>
            </a:pPr>
            <a:r>
              <a:rPr kumimoji="0" lang="en-US" altLang="zh-CN" dirty="0" smtClean="0"/>
              <a:t>	Bush</a:t>
            </a:r>
            <a:r>
              <a:rPr kumimoji="0" lang="en-US" altLang="zh-CN" dirty="0"/>
              <a:t>, 12, Queens, Ottawa</a:t>
            </a:r>
          </a:p>
          <a:p>
            <a:pPr lvl="1">
              <a:buFont typeface="Wingdings" charset="0"/>
              <a:buChar char="n"/>
              <a:defRPr/>
            </a:pPr>
            <a:r>
              <a:rPr kumimoji="0" lang="en-US" altLang="zh-CN" dirty="0" smtClean="0">
                <a:solidFill>
                  <a:srgbClr val="000090"/>
                </a:solidFill>
              </a:rPr>
              <a:t>tuples: </a:t>
            </a:r>
            <a:r>
              <a:rPr kumimoji="0" lang="en-US" altLang="zh-CN" dirty="0"/>
              <a:t>	</a:t>
            </a:r>
            <a:r>
              <a:rPr kumimoji="0" lang="en-US" altLang="zh-CN" dirty="0" smtClean="0"/>
              <a:t>	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kumimoji="0" lang="en-US" altLang="zh-CN" dirty="0"/>
              <a:t>	</a:t>
            </a:r>
            <a:r>
              <a:rPr kumimoji="0" lang="en-US" altLang="zh-CN" dirty="0" smtClean="0"/>
              <a:t>[</a:t>
            </a:r>
            <a:r>
              <a:rPr kumimoji="0" lang="en-US" altLang="zh-CN" dirty="0"/>
              <a:t>12,Queens,Ottawa], [27 Kings, Toronto]</a:t>
            </a:r>
          </a:p>
          <a:p>
            <a:pPr lvl="1">
              <a:buFont typeface="Wingdings" charset="0"/>
              <a:buChar char="n"/>
              <a:defRPr/>
            </a:pPr>
            <a:r>
              <a:rPr kumimoji="0" lang="en-US" altLang="zh-CN" dirty="0" smtClean="0">
                <a:solidFill>
                  <a:srgbClr val="000090"/>
                </a:solidFill>
              </a:rPr>
              <a:t>sets:</a:t>
            </a:r>
            <a:r>
              <a:rPr kumimoji="0" lang="en-US" altLang="zh-CN" dirty="0"/>
              <a:t>	</a:t>
            </a:r>
            <a:r>
              <a:rPr kumimoji="0" lang="en-US" altLang="zh-CN" dirty="0" smtClean="0"/>
              <a:t>	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kumimoji="0" lang="en-US" altLang="zh-CN" dirty="0"/>
              <a:t>	</a:t>
            </a:r>
            <a:r>
              <a:rPr kumimoji="0" lang="en-US" altLang="zh-CN" dirty="0" smtClean="0"/>
              <a:t>{</a:t>
            </a:r>
            <a:r>
              <a:rPr kumimoji="0" lang="en-US" altLang="zh-CN" dirty="0"/>
              <a:t>Green, Brown}, {Mike, Judy}</a:t>
            </a:r>
          </a:p>
          <a:p>
            <a:pPr lvl="1">
              <a:buFont typeface="Wingdings" charset="0"/>
              <a:buChar char="n"/>
              <a:defRPr/>
            </a:pPr>
            <a:r>
              <a:rPr kumimoji="0" lang="en-US" altLang="zh-CN" dirty="0" smtClean="0">
                <a:solidFill>
                  <a:srgbClr val="000090"/>
                </a:solidFill>
              </a:rPr>
              <a:t>Relation: 	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kumimoji="0" lang="en-US" altLang="zh-CN" dirty="0">
                <a:solidFill>
                  <a:srgbClr val="000090"/>
                </a:solidFill>
              </a:rPr>
              <a:t>	</a:t>
            </a:r>
            <a:r>
              <a:rPr kumimoji="0" lang="en-US" altLang="zh-CN" dirty="0" smtClean="0"/>
              <a:t>{[12,Queens,Ottawa], [27 Kings, Toronto]}</a:t>
            </a:r>
          </a:p>
          <a:p>
            <a:pPr lvl="1">
              <a:buFont typeface="Wingdings" charset="0"/>
              <a:buNone/>
              <a:defRPr/>
            </a:pPr>
            <a:r>
              <a:rPr kumimoji="0" lang="en-US" altLang="zh-CN" dirty="0"/>
              <a:t>		</a:t>
            </a:r>
            <a:endParaRPr kumimoji="0"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10</a:t>
            </a:fld>
            <a:endParaRPr lang="en-CA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ea typeface="宋体" charset="-122"/>
              </a:rPr>
              <a:t>Nested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239713" y="836613"/>
            <a:ext cx="8294687" cy="5408612"/>
          </a:xfrm>
        </p:spPr>
        <p:txBody>
          <a:bodyPr/>
          <a:lstStyle/>
          <a:p>
            <a:r>
              <a:rPr kumimoji="0" lang="en-US" altLang="zh-CN" dirty="0">
                <a:ea typeface="宋体" charset="-122"/>
              </a:rPr>
              <a:t>Domain: a set of values</a:t>
            </a:r>
          </a:p>
          <a:p>
            <a:pPr lvl="1"/>
            <a:r>
              <a:rPr kumimoji="0" lang="en-US" altLang="zh-CN" dirty="0">
                <a:ea typeface="宋体" charset="-122"/>
              </a:rPr>
              <a:t>Value can be </a:t>
            </a:r>
            <a:r>
              <a:rPr kumimoji="0" lang="en-US" altLang="zh-CN" b="1" dirty="0">
                <a:solidFill>
                  <a:srgbClr val="990033"/>
                </a:solidFill>
                <a:ea typeface="宋体" charset="-122"/>
              </a:rPr>
              <a:t>atomic</a:t>
            </a:r>
            <a:r>
              <a:rPr kumimoji="0" lang="en-US" altLang="zh-CN" dirty="0">
                <a:ea typeface="宋体" charset="-122"/>
              </a:rPr>
              <a:t> or </a:t>
            </a:r>
            <a:r>
              <a:rPr kumimoji="0" lang="en-US" altLang="zh-CN" b="1" dirty="0">
                <a:ea typeface="宋体" charset="-122"/>
              </a:rPr>
              <a:t>non-atomic</a:t>
            </a:r>
          </a:p>
          <a:p>
            <a:r>
              <a:rPr kumimoji="0" lang="en-US" altLang="zh-CN" dirty="0" err="1">
                <a:ea typeface="宋体" charset="-122"/>
              </a:rPr>
              <a:t>Primtive</a:t>
            </a:r>
            <a:r>
              <a:rPr kumimoji="0" lang="en-US" altLang="zh-CN" dirty="0">
                <a:ea typeface="宋体" charset="-122"/>
              </a:rPr>
              <a:t> Types: </a:t>
            </a:r>
          </a:p>
          <a:p>
            <a:pPr lvl="1"/>
            <a:r>
              <a:rPr kumimoji="0" lang="en-US" altLang="zh-CN" dirty="0">
                <a:ea typeface="宋体" charset="-122"/>
              </a:rPr>
              <a:t>Integer, Float, String, etc.</a:t>
            </a:r>
          </a:p>
          <a:p>
            <a:r>
              <a:rPr kumimoji="0" lang="en-US" altLang="zh-CN" dirty="0" err="1">
                <a:ea typeface="宋体" charset="-122"/>
              </a:rPr>
              <a:t>Contructed</a:t>
            </a:r>
            <a:r>
              <a:rPr kumimoji="0" lang="en-US" altLang="zh-CN" dirty="0">
                <a:ea typeface="宋体" charset="-122"/>
              </a:rPr>
              <a:t> Types: </a:t>
            </a:r>
          </a:p>
          <a:p>
            <a:pPr lvl="1"/>
            <a:r>
              <a:rPr kumimoji="0" lang="en-US" altLang="zh-CN" dirty="0">
                <a:solidFill>
                  <a:srgbClr val="0000FF"/>
                </a:solidFill>
                <a:ea typeface="宋体" charset="-122"/>
              </a:rPr>
              <a:t>Tuple Types</a:t>
            </a:r>
          </a:p>
          <a:p>
            <a:pPr lvl="1">
              <a:buNone/>
            </a:pPr>
            <a:r>
              <a:rPr kumimoji="0"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[A</a:t>
            </a:r>
            <a:r>
              <a:rPr lang="en-US" altLang="zh-CN" baseline="-25000" dirty="0" smtClean="0">
                <a:ea typeface="宋体" charset="-122"/>
              </a:rPr>
              <a:t>1 </a:t>
            </a:r>
            <a:r>
              <a:rPr kumimoji="0" lang="en-US" altLang="zh-CN" dirty="0" smtClean="0">
                <a:ea typeface="宋体" charset="-122"/>
              </a:rPr>
              <a:t>T</a:t>
            </a:r>
            <a:r>
              <a:rPr kumimoji="0" lang="en-US" altLang="zh-CN" baseline="-25000" dirty="0" smtClean="0">
                <a:ea typeface="宋体" charset="-122"/>
              </a:rPr>
              <a:t>1</a:t>
            </a:r>
            <a:r>
              <a:rPr kumimoji="0" lang="en-US" altLang="zh-CN" dirty="0">
                <a:ea typeface="宋体" charset="-122"/>
              </a:rPr>
              <a:t>, 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baseline="-25000" dirty="0" smtClean="0">
                <a:ea typeface="宋体" charset="-122"/>
              </a:rPr>
              <a:t> </a:t>
            </a:r>
            <a:r>
              <a:rPr kumimoji="0" lang="en-US" altLang="zh-CN" dirty="0" smtClean="0">
                <a:ea typeface="宋体" charset="-122"/>
              </a:rPr>
              <a:t>T</a:t>
            </a:r>
            <a:r>
              <a:rPr kumimoji="0" lang="en-US" altLang="zh-CN" baseline="-25000" dirty="0" smtClean="0">
                <a:ea typeface="宋体" charset="-122"/>
              </a:rPr>
              <a:t>2</a:t>
            </a:r>
            <a:r>
              <a:rPr kumimoji="0" lang="en-US" altLang="zh-CN" dirty="0">
                <a:ea typeface="宋体" charset="-122"/>
              </a:rPr>
              <a:t>, …,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baseline="-25000" dirty="0" smtClean="0">
                <a:ea typeface="宋体" charset="-122"/>
              </a:rPr>
              <a:t>n </a:t>
            </a:r>
            <a:r>
              <a:rPr kumimoji="0" lang="en-US" altLang="zh-CN" dirty="0" err="1" smtClean="0">
                <a:ea typeface="宋体" charset="-122"/>
              </a:rPr>
              <a:t>T</a:t>
            </a:r>
            <a:r>
              <a:rPr kumimoji="0" lang="en-US" altLang="zh-CN" baseline="-25000" dirty="0" err="1" smtClean="0">
                <a:ea typeface="宋体" charset="-122"/>
              </a:rPr>
              <a:t>n</a:t>
            </a:r>
            <a:r>
              <a:rPr kumimoji="0" lang="en-US" altLang="zh-CN" dirty="0">
                <a:ea typeface="宋体" charset="-122"/>
              </a:rPr>
              <a:t>]</a:t>
            </a:r>
          </a:p>
          <a:p>
            <a:pPr lvl="1"/>
            <a:r>
              <a:rPr kumimoji="0" lang="en-US" altLang="zh-CN" dirty="0">
                <a:solidFill>
                  <a:srgbClr val="0000FF"/>
                </a:solidFill>
                <a:ea typeface="宋体" charset="-122"/>
              </a:rPr>
              <a:t>Set Types</a:t>
            </a:r>
          </a:p>
          <a:p>
            <a:pPr lvl="1">
              <a:buFont typeface="Wingdings" charset="2"/>
              <a:buNone/>
            </a:pPr>
            <a:r>
              <a:rPr kumimoji="0" lang="en-US" altLang="zh-CN" dirty="0">
                <a:ea typeface="宋体" charset="-122"/>
              </a:rPr>
              <a:t>		T is a type, then {T} is a set type</a:t>
            </a:r>
            <a:endParaRPr kumimoji="0" lang="zh-CN" altLang="en-US" dirty="0">
              <a:ea typeface="宋体" charset="-122"/>
            </a:endParaRPr>
          </a:p>
          <a:p>
            <a:pPr>
              <a:buFont typeface="Wingdings" charset="2"/>
              <a:buNone/>
            </a:pPr>
            <a:endParaRPr kumimoji="0" lang="en-US" altLang="zh-CN" dirty="0">
              <a:ea typeface="宋体" charset="-122"/>
            </a:endParaRPr>
          </a:p>
          <a:p>
            <a:pPr lvl="1"/>
            <a:endParaRPr kumimoji="0" lang="zh-CN" altLang="en-US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11</a:t>
            </a:fld>
            <a:endParaRPr lang="en-CA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ea typeface="宋体" charset="-122"/>
              </a:rPr>
              <a:t>Nested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62211" y="3257551"/>
            <a:ext cx="5837981" cy="3483817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kumimoji="0" lang="en-US" altLang="zh-CN" sz="2400" dirty="0" smtClean="0">
                <a:ea typeface="宋体" charset="-122"/>
              </a:rPr>
              <a:t>Use defined types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Date = [Year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kumimoji="0" lang="en-US" altLang="zh-CN" sz="2400" dirty="0" smtClean="0">
                <a:ea typeface="宋体" charset="-122"/>
              </a:rPr>
              <a:t>Schema</a:t>
            </a:r>
            <a:endParaRPr kumimoji="0" lang="en-US" altLang="zh-CN" sz="2400" dirty="0">
              <a:ea typeface="宋体" charset="-122"/>
            </a:endParaRPr>
          </a:p>
          <a:p>
            <a:pPr marL="0" indent="0">
              <a:buFont typeface="Wingdings" charset="2"/>
              <a:buNone/>
            </a:pPr>
            <a:r>
              <a:rPr kumimoji="0" lang="en-US" altLang="zh-CN" sz="240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	 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kumimoji="0" lang="en-US" altLang="zh-CN" sz="2400" dirty="0" smtClean="0">
                <a:solidFill>
                  <a:srgbClr val="800000"/>
                </a:solidFill>
                <a:ea typeface="宋体" charset="-122"/>
              </a:rPr>
              <a:t>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       </a:t>
            </a:r>
            <a:r>
              <a:rPr kumimoji="0" lang="en-US" altLang="zh-CN" sz="2400" dirty="0" smtClean="0">
                <a:solidFill>
                  <a:srgbClr val="800000"/>
                </a:solidFill>
                <a:ea typeface="宋体" charset="-122"/>
              </a:rPr>
              <a:t>Children {Child},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       </a:t>
            </a:r>
            <a:r>
              <a:rPr kumimoji="0" lang="en-US" altLang="zh-CN" sz="2400" dirty="0" smtClean="0">
                <a:solidFill>
                  <a:srgbClr val="800000"/>
                </a:solidFill>
                <a:ea typeface="宋体" charset="-122"/>
              </a:rPr>
              <a:t>Phones  {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</a:t>
            </a:r>
            <a:r>
              <a:rPr kumimoji="0" lang="en-US" altLang="zh-CN" sz="2400" dirty="0" err="1" smtClean="0">
                <a:solidFill>
                  <a:srgbClr val="800000"/>
                </a:solidFill>
                <a:ea typeface="宋体" charset="-122"/>
              </a:rPr>
              <a:t>nt</a:t>
            </a:r>
            <a:r>
              <a:rPr kumimoji="0" lang="en-US" altLang="zh-CN" sz="2400" dirty="0" smtClean="0">
                <a:solidFill>
                  <a:srgbClr val="800000"/>
                </a:solidFill>
                <a:ea typeface="宋体" charset="-122"/>
              </a:rPr>
              <a:t>});</a:t>
            </a:r>
          </a:p>
          <a:p>
            <a:pPr marL="0" indent="0">
              <a:buFont typeface="Wingdings" charset="2"/>
              <a:buNone/>
            </a:pPr>
            <a:endParaRPr kumimoji="0" lang="en-US" altLang="zh-CN" sz="240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12</a:t>
            </a:fld>
            <a:endParaRPr lang="en-CA" altLang="zh-C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87495"/>
              </p:ext>
            </p:extLst>
          </p:nvPr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79912" y="3257551"/>
            <a:ext cx="5040560" cy="22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266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0" y="21406"/>
            <a:ext cx="9127728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7891" name="矩形 5"/>
          <p:cNvSpPr>
            <a:spLocks noChangeArrowheads="1"/>
          </p:cNvSpPr>
          <p:nvPr/>
        </p:nvSpPr>
        <p:spPr bwMode="auto">
          <a:xfrm>
            <a:off x="4211638" y="2995613"/>
            <a:ext cx="1223962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Employee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892" name="矩形 9"/>
          <p:cNvSpPr>
            <a:spLocks noChangeArrowheads="1"/>
          </p:cNvSpPr>
          <p:nvPr/>
        </p:nvSpPr>
        <p:spPr bwMode="auto">
          <a:xfrm>
            <a:off x="539750" y="4508500"/>
            <a:ext cx="1079500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893" name="矩形 10"/>
          <p:cNvSpPr>
            <a:spLocks noChangeArrowheads="1"/>
          </p:cNvSpPr>
          <p:nvPr/>
        </p:nvSpPr>
        <p:spPr bwMode="auto">
          <a:xfrm>
            <a:off x="2700338" y="4508500"/>
            <a:ext cx="1295400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37894" name="矩形 11"/>
          <p:cNvSpPr>
            <a:spLocks noChangeArrowheads="1"/>
          </p:cNvSpPr>
          <p:nvPr/>
        </p:nvSpPr>
        <p:spPr bwMode="auto">
          <a:xfrm>
            <a:off x="5435600" y="4508500"/>
            <a:ext cx="1223963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37895" name="矩形 12"/>
          <p:cNvSpPr>
            <a:spLocks noChangeArrowheads="1"/>
          </p:cNvSpPr>
          <p:nvPr/>
        </p:nvSpPr>
        <p:spPr bwMode="auto">
          <a:xfrm>
            <a:off x="7308850" y="4508500"/>
            <a:ext cx="1150938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Phones</a:t>
            </a:r>
          </a:p>
        </p:txBody>
      </p:sp>
      <p:sp>
        <p:nvSpPr>
          <p:cNvPr id="37896" name="矩形 13"/>
          <p:cNvSpPr>
            <a:spLocks noChangeArrowheads="1"/>
          </p:cNvSpPr>
          <p:nvPr/>
        </p:nvSpPr>
        <p:spPr bwMode="auto">
          <a:xfrm>
            <a:off x="539750" y="5013325"/>
            <a:ext cx="1079500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37897" name="矩形 14"/>
          <p:cNvSpPr>
            <a:spLocks noChangeArrowheads="1"/>
          </p:cNvSpPr>
          <p:nvPr/>
        </p:nvSpPr>
        <p:spPr bwMode="auto">
          <a:xfrm>
            <a:off x="1908175" y="5589736"/>
            <a:ext cx="792163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37898" name="矩形 15"/>
          <p:cNvSpPr>
            <a:spLocks noChangeArrowheads="1"/>
          </p:cNvSpPr>
          <p:nvPr/>
        </p:nvSpPr>
        <p:spPr bwMode="auto">
          <a:xfrm>
            <a:off x="2916238" y="5516463"/>
            <a:ext cx="962025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37899" name="矩形 16"/>
          <p:cNvSpPr>
            <a:spLocks noChangeArrowheads="1"/>
          </p:cNvSpPr>
          <p:nvPr/>
        </p:nvSpPr>
        <p:spPr bwMode="auto">
          <a:xfrm>
            <a:off x="3995738" y="5516463"/>
            <a:ext cx="647700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37900" name="矩形 22"/>
          <p:cNvSpPr>
            <a:spLocks noChangeArrowheads="1"/>
          </p:cNvSpPr>
          <p:nvPr/>
        </p:nvSpPr>
        <p:spPr bwMode="auto">
          <a:xfrm>
            <a:off x="4211638" y="3500438"/>
            <a:ext cx="1223962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 err="1">
                <a:solidFill>
                  <a:schemeClr val="tx1"/>
                </a:solidFill>
              </a:rPr>
              <a:t>setof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901" name="矩形 23"/>
          <p:cNvSpPr>
            <a:spLocks noChangeArrowheads="1"/>
          </p:cNvSpPr>
          <p:nvPr/>
        </p:nvSpPr>
        <p:spPr bwMode="auto">
          <a:xfrm>
            <a:off x="4210050" y="4005263"/>
            <a:ext cx="1223963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tupleof</a:t>
            </a:r>
            <a:endParaRPr kumimoji="0" lang="zh-CN" altLang="en-US" sz="2000">
              <a:solidFill>
                <a:schemeClr val="tx1"/>
              </a:solidFill>
            </a:endParaRPr>
          </a:p>
        </p:txBody>
      </p:sp>
      <p:sp>
        <p:nvSpPr>
          <p:cNvPr id="37902" name="矩形 24"/>
          <p:cNvSpPr>
            <a:spLocks noChangeArrowheads="1"/>
          </p:cNvSpPr>
          <p:nvPr/>
        </p:nvSpPr>
        <p:spPr bwMode="auto">
          <a:xfrm>
            <a:off x="4932363" y="6021388"/>
            <a:ext cx="1079500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903" name="矩形 26"/>
          <p:cNvSpPr>
            <a:spLocks noChangeArrowheads="1"/>
          </p:cNvSpPr>
          <p:nvPr/>
        </p:nvSpPr>
        <p:spPr bwMode="auto">
          <a:xfrm>
            <a:off x="6300788" y="6021388"/>
            <a:ext cx="647700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7904" name="矩形 27"/>
          <p:cNvSpPr>
            <a:spLocks noChangeArrowheads="1"/>
          </p:cNvSpPr>
          <p:nvPr/>
        </p:nvSpPr>
        <p:spPr bwMode="auto">
          <a:xfrm>
            <a:off x="4932363" y="6524625"/>
            <a:ext cx="1079500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37905" name="矩形 29"/>
          <p:cNvSpPr>
            <a:spLocks noChangeArrowheads="1"/>
          </p:cNvSpPr>
          <p:nvPr/>
        </p:nvSpPr>
        <p:spPr bwMode="auto">
          <a:xfrm>
            <a:off x="6300788" y="6524625"/>
            <a:ext cx="647700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37906" name="矩形 30"/>
          <p:cNvSpPr>
            <a:spLocks noChangeArrowheads="1"/>
          </p:cNvSpPr>
          <p:nvPr/>
        </p:nvSpPr>
        <p:spPr bwMode="auto">
          <a:xfrm>
            <a:off x="3995738" y="6019701"/>
            <a:ext cx="647700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37907" name="矩形 31"/>
          <p:cNvSpPr>
            <a:spLocks noChangeArrowheads="1"/>
          </p:cNvSpPr>
          <p:nvPr/>
        </p:nvSpPr>
        <p:spPr bwMode="auto">
          <a:xfrm>
            <a:off x="3059113" y="6019701"/>
            <a:ext cx="649287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37908" name="矩形 32"/>
          <p:cNvSpPr>
            <a:spLocks noChangeArrowheads="1"/>
          </p:cNvSpPr>
          <p:nvPr/>
        </p:nvSpPr>
        <p:spPr bwMode="auto">
          <a:xfrm>
            <a:off x="1979613" y="6019701"/>
            <a:ext cx="647700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37909" name="矩形 33"/>
          <p:cNvSpPr>
            <a:spLocks noChangeArrowheads="1"/>
          </p:cNvSpPr>
          <p:nvPr/>
        </p:nvSpPr>
        <p:spPr bwMode="auto">
          <a:xfrm>
            <a:off x="5435600" y="5013325"/>
            <a:ext cx="1223963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setof</a:t>
            </a:r>
            <a:endParaRPr kumimoji="0" lang="zh-CN" altLang="en-US" sz="2000">
              <a:solidFill>
                <a:schemeClr val="tx1"/>
              </a:solidFill>
            </a:endParaRPr>
          </a:p>
        </p:txBody>
      </p:sp>
      <p:sp>
        <p:nvSpPr>
          <p:cNvPr id="37910" name="矩形 34"/>
          <p:cNvSpPr>
            <a:spLocks noChangeArrowheads="1"/>
          </p:cNvSpPr>
          <p:nvPr/>
        </p:nvSpPr>
        <p:spPr bwMode="auto">
          <a:xfrm>
            <a:off x="5434013" y="5516563"/>
            <a:ext cx="1223962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tupleof</a:t>
            </a:r>
            <a:endParaRPr kumimoji="0" lang="zh-CN" altLang="en-US" sz="2000">
              <a:solidFill>
                <a:schemeClr val="tx1"/>
              </a:solidFill>
            </a:endParaRPr>
          </a:p>
        </p:txBody>
      </p:sp>
      <p:sp>
        <p:nvSpPr>
          <p:cNvPr id="37911" name="矩形 35"/>
          <p:cNvSpPr>
            <a:spLocks noChangeArrowheads="1"/>
          </p:cNvSpPr>
          <p:nvPr/>
        </p:nvSpPr>
        <p:spPr bwMode="auto">
          <a:xfrm>
            <a:off x="7308850" y="5013325"/>
            <a:ext cx="1150938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setof</a:t>
            </a:r>
            <a:endParaRPr kumimoji="0" lang="zh-CN" altLang="en-US" sz="2000">
              <a:solidFill>
                <a:schemeClr val="tx1"/>
              </a:solidFill>
            </a:endParaRPr>
          </a:p>
        </p:txBody>
      </p:sp>
      <p:sp>
        <p:nvSpPr>
          <p:cNvPr id="37912" name="矩形 36"/>
          <p:cNvSpPr>
            <a:spLocks noChangeArrowheads="1"/>
          </p:cNvSpPr>
          <p:nvPr/>
        </p:nvSpPr>
        <p:spPr bwMode="auto">
          <a:xfrm>
            <a:off x="7524750" y="5516563"/>
            <a:ext cx="647700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37913" name="内容占位符 2"/>
          <p:cNvSpPr>
            <a:spLocks noGrp="1"/>
          </p:cNvSpPr>
          <p:nvPr>
            <p:ph idx="1"/>
          </p:nvPr>
        </p:nvSpPr>
        <p:spPr>
          <a:xfrm>
            <a:off x="30163" y="2995613"/>
            <a:ext cx="3028950" cy="504825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kumimoji="0" lang="en-US" altLang="zh-CN" sz="2000" dirty="0">
                <a:solidFill>
                  <a:srgbClr val="800000"/>
                </a:solidFill>
                <a:ea typeface="宋体" charset="-122"/>
              </a:rPr>
              <a:t>Composition Hierarchy</a:t>
            </a: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  <p:cxnSp>
        <p:nvCxnSpPr>
          <p:cNvPr id="37914" name="直接箭头连接符 38"/>
          <p:cNvCxnSpPr>
            <a:cxnSpLocks noChangeShapeType="1"/>
            <a:stCxn id="37891" idx="2"/>
            <a:endCxn id="37900" idx="0"/>
          </p:cNvCxnSpPr>
          <p:nvPr/>
        </p:nvCxnSpPr>
        <p:spPr bwMode="auto">
          <a:xfrm>
            <a:off x="4824413" y="335597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箭头连接符 40"/>
          <p:cNvCxnSpPr>
            <a:cxnSpLocks noChangeShapeType="1"/>
          </p:cNvCxnSpPr>
          <p:nvPr/>
        </p:nvCxnSpPr>
        <p:spPr bwMode="auto">
          <a:xfrm>
            <a:off x="4859338" y="386080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箭头连接符 41"/>
          <p:cNvCxnSpPr>
            <a:cxnSpLocks noChangeShapeType="1"/>
          </p:cNvCxnSpPr>
          <p:nvPr/>
        </p:nvCxnSpPr>
        <p:spPr bwMode="auto">
          <a:xfrm>
            <a:off x="6011863" y="48688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箭头连接符 42"/>
          <p:cNvCxnSpPr>
            <a:cxnSpLocks noChangeShapeType="1"/>
          </p:cNvCxnSpPr>
          <p:nvPr/>
        </p:nvCxnSpPr>
        <p:spPr bwMode="auto">
          <a:xfrm>
            <a:off x="6011863" y="537210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箭头连接符 43"/>
          <p:cNvCxnSpPr>
            <a:cxnSpLocks noChangeShapeType="1"/>
          </p:cNvCxnSpPr>
          <p:nvPr/>
        </p:nvCxnSpPr>
        <p:spPr bwMode="auto">
          <a:xfrm>
            <a:off x="5508625" y="63801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直接箭头连接符 44"/>
          <p:cNvCxnSpPr>
            <a:cxnSpLocks noChangeShapeType="1"/>
          </p:cNvCxnSpPr>
          <p:nvPr/>
        </p:nvCxnSpPr>
        <p:spPr bwMode="auto">
          <a:xfrm>
            <a:off x="6659563" y="63801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0" name="直接箭头连接符 45"/>
          <p:cNvCxnSpPr>
            <a:cxnSpLocks noChangeShapeType="1"/>
          </p:cNvCxnSpPr>
          <p:nvPr/>
        </p:nvCxnSpPr>
        <p:spPr bwMode="auto">
          <a:xfrm>
            <a:off x="4356100" y="5875238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直接箭头连接符 46"/>
          <p:cNvCxnSpPr>
            <a:cxnSpLocks noChangeShapeType="1"/>
          </p:cNvCxnSpPr>
          <p:nvPr/>
        </p:nvCxnSpPr>
        <p:spPr bwMode="auto">
          <a:xfrm>
            <a:off x="3419475" y="5875238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直接箭头连接符 47"/>
          <p:cNvCxnSpPr>
            <a:cxnSpLocks noChangeShapeType="1"/>
          </p:cNvCxnSpPr>
          <p:nvPr/>
        </p:nvCxnSpPr>
        <p:spPr bwMode="auto">
          <a:xfrm>
            <a:off x="2339975" y="5875238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直接箭头连接符 48"/>
          <p:cNvCxnSpPr>
            <a:cxnSpLocks noChangeShapeType="1"/>
          </p:cNvCxnSpPr>
          <p:nvPr/>
        </p:nvCxnSpPr>
        <p:spPr bwMode="auto">
          <a:xfrm>
            <a:off x="1116013" y="48688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直接箭头连接符 49"/>
          <p:cNvCxnSpPr>
            <a:cxnSpLocks noChangeShapeType="1"/>
          </p:cNvCxnSpPr>
          <p:nvPr/>
        </p:nvCxnSpPr>
        <p:spPr bwMode="auto">
          <a:xfrm>
            <a:off x="7812088" y="537210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直接箭头连接符 50"/>
          <p:cNvCxnSpPr>
            <a:cxnSpLocks noChangeShapeType="1"/>
          </p:cNvCxnSpPr>
          <p:nvPr/>
        </p:nvCxnSpPr>
        <p:spPr bwMode="auto">
          <a:xfrm>
            <a:off x="7812088" y="48688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直接箭头连接符 51"/>
          <p:cNvCxnSpPr>
            <a:cxnSpLocks noChangeShapeType="1"/>
          </p:cNvCxnSpPr>
          <p:nvPr/>
        </p:nvCxnSpPr>
        <p:spPr bwMode="auto">
          <a:xfrm flipH="1">
            <a:off x="1619250" y="4364038"/>
            <a:ext cx="2592388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直接箭头连接符 53"/>
          <p:cNvCxnSpPr>
            <a:cxnSpLocks noChangeShapeType="1"/>
          </p:cNvCxnSpPr>
          <p:nvPr/>
        </p:nvCxnSpPr>
        <p:spPr bwMode="auto">
          <a:xfrm flipH="1">
            <a:off x="3995738" y="4364038"/>
            <a:ext cx="576262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直接箭头连接符 55"/>
          <p:cNvCxnSpPr>
            <a:cxnSpLocks noChangeShapeType="1"/>
          </p:cNvCxnSpPr>
          <p:nvPr/>
        </p:nvCxnSpPr>
        <p:spPr bwMode="auto">
          <a:xfrm>
            <a:off x="5148263" y="4364038"/>
            <a:ext cx="28575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直接箭头连接符 57"/>
          <p:cNvCxnSpPr>
            <a:cxnSpLocks noChangeShapeType="1"/>
          </p:cNvCxnSpPr>
          <p:nvPr/>
        </p:nvCxnSpPr>
        <p:spPr bwMode="auto">
          <a:xfrm>
            <a:off x="5435600" y="4364038"/>
            <a:ext cx="187325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箭头连接符 59"/>
          <p:cNvCxnSpPr>
            <a:cxnSpLocks noChangeShapeType="1"/>
          </p:cNvCxnSpPr>
          <p:nvPr/>
        </p:nvCxnSpPr>
        <p:spPr bwMode="auto">
          <a:xfrm>
            <a:off x="3348038" y="5372001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直接箭头连接符 60"/>
          <p:cNvCxnSpPr>
            <a:cxnSpLocks noChangeShapeType="1"/>
            <a:endCxn id="37899" idx="0"/>
          </p:cNvCxnSpPr>
          <p:nvPr/>
        </p:nvCxnSpPr>
        <p:spPr bwMode="auto">
          <a:xfrm>
            <a:off x="3995738" y="5372001"/>
            <a:ext cx="32385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直接箭头连接符 63"/>
          <p:cNvCxnSpPr>
            <a:cxnSpLocks noChangeShapeType="1"/>
          </p:cNvCxnSpPr>
          <p:nvPr/>
        </p:nvCxnSpPr>
        <p:spPr bwMode="auto">
          <a:xfrm flipH="1">
            <a:off x="2303463" y="5372001"/>
            <a:ext cx="396875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直接箭头连接符 65"/>
          <p:cNvCxnSpPr>
            <a:cxnSpLocks noChangeShapeType="1"/>
            <a:endCxn id="37902" idx="0"/>
          </p:cNvCxnSpPr>
          <p:nvPr/>
        </p:nvCxnSpPr>
        <p:spPr bwMode="auto">
          <a:xfrm flipH="1">
            <a:off x="5472113" y="5876925"/>
            <a:ext cx="395287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直接箭头连接符 67"/>
          <p:cNvCxnSpPr>
            <a:cxnSpLocks noChangeShapeType="1"/>
            <a:endCxn id="37903" idx="0"/>
          </p:cNvCxnSpPr>
          <p:nvPr/>
        </p:nvCxnSpPr>
        <p:spPr bwMode="auto">
          <a:xfrm>
            <a:off x="6227763" y="5876925"/>
            <a:ext cx="396875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13</a:t>
            </a:fld>
            <a:endParaRPr lang="en-CA" altLang="zh-CN" sz="2000" dirty="0"/>
          </a:p>
        </p:txBody>
      </p:sp>
      <p:sp>
        <p:nvSpPr>
          <p:cNvPr id="4" name="Rectangle 3"/>
          <p:cNvSpPr/>
          <p:nvPr/>
        </p:nvSpPr>
        <p:spPr>
          <a:xfrm>
            <a:off x="5821317" y="3464369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33"/>
                </a:solidFill>
              </a:rPr>
              <a:t>{</a:t>
            </a:r>
            <a:r>
              <a:rPr lang="mr-IN" dirty="0" smtClean="0">
                <a:solidFill>
                  <a:srgbClr val="990033"/>
                </a:solidFill>
              </a:rPr>
              <a:t>…</a:t>
            </a:r>
            <a:r>
              <a:rPr lang="en-US" dirty="0" smtClean="0">
                <a:solidFill>
                  <a:srgbClr val="990033"/>
                </a:solidFill>
              </a:rPr>
              <a:t>}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35642" y="3874589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[</a:t>
            </a:r>
            <a:r>
              <a:rPr lang="mr-IN" dirty="0" smtClean="0">
                <a:solidFill>
                  <a:srgbClr val="990033"/>
                </a:solidFill>
              </a:rPr>
              <a:t>…</a:t>
            </a:r>
            <a:r>
              <a:rPr lang="en-US" dirty="0">
                <a:solidFill>
                  <a:srgbClr val="990033"/>
                </a:solidFill>
              </a:rPr>
              <a:t>]</a:t>
            </a:r>
          </a:p>
        </p:txBody>
      </p:sp>
      <p:sp>
        <p:nvSpPr>
          <p:cNvPr id="52" name="矩形 23"/>
          <p:cNvSpPr>
            <a:spLocks noChangeArrowheads="1"/>
          </p:cNvSpPr>
          <p:nvPr/>
        </p:nvSpPr>
        <p:spPr bwMode="auto">
          <a:xfrm>
            <a:off x="2699792" y="5013176"/>
            <a:ext cx="1223963" cy="3587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 err="1">
                <a:solidFill>
                  <a:schemeClr val="tx1"/>
                </a:solidFill>
              </a:rPr>
              <a:t>tupleof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40"/>
          <p:cNvCxnSpPr>
            <a:cxnSpLocks noChangeShapeType="1"/>
          </p:cNvCxnSpPr>
          <p:nvPr/>
        </p:nvCxnSpPr>
        <p:spPr bwMode="auto">
          <a:xfrm>
            <a:off x="3347864" y="486916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56044"/>
              </p:ext>
            </p:extLst>
          </p:nvPr>
        </p:nvGraphicFramePr>
        <p:xfrm>
          <a:off x="539751" y="869950"/>
          <a:ext cx="7920037" cy="2141136"/>
        </p:xfrm>
        <a:graphic>
          <a:graphicData uri="http://schemas.openxmlformats.org/drawingml/2006/table">
            <a:tbl>
              <a:tblPr/>
              <a:tblGrid>
                <a:gridCol w="1117401"/>
                <a:gridCol w="1154238"/>
                <a:gridCol w="1166517"/>
                <a:gridCol w="994609"/>
                <a:gridCol w="933213"/>
                <a:gridCol w="1326146"/>
                <a:gridCol w="1227913"/>
              </a:tblGrid>
              <a:tr h="3568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5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68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68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8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6856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90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  <p:bldP spid="37901" grpId="0" animBg="1"/>
      <p:bldP spid="37902" grpId="0" animBg="1"/>
      <p:bldP spid="37903" grpId="0" animBg="1"/>
      <p:bldP spid="37904" grpId="0" animBg="1"/>
      <p:bldP spid="37905" grpId="0" animBg="1"/>
      <p:bldP spid="37906" grpId="0" animBg="1"/>
      <p:bldP spid="37907" grpId="0" animBg="1"/>
      <p:bldP spid="37908" grpId="0" animBg="1"/>
      <p:bldP spid="37909" grpId="0" animBg="1"/>
      <p:bldP spid="37910" grpId="0" animBg="1"/>
      <p:bldP spid="37911" grpId="0" animBg="1"/>
      <p:bldP spid="37912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23149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860031" y="3212927"/>
            <a:ext cx="4176466" cy="3600449"/>
          </a:xfrm>
          <a:ln w="25400">
            <a:solidFill>
              <a:srgbClr val="99010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990101"/>
                </a:solidFill>
              </a:rPr>
              <a:t>create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type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Date_t</a:t>
            </a:r>
            <a:r>
              <a:rPr lang="en-US" altLang="zh-CN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as</a:t>
            </a:r>
            <a:r>
              <a:rPr lang="en-US" altLang="zh-CN" sz="2200" dirty="0">
                <a:solidFill>
                  <a:srgbClr val="990101"/>
                </a:solidFill>
              </a:rPr>
              <a:t> object (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Year </a:t>
            </a:r>
            <a:r>
              <a:rPr lang="en-US" altLang="zh-CN" sz="2200" dirty="0" err="1">
                <a:solidFill>
                  <a:srgbClr val="990101"/>
                </a:solidFill>
              </a:rPr>
              <a:t>int</a:t>
            </a:r>
            <a:r>
              <a:rPr lang="en-US" altLang="zh-CN" sz="2200" dirty="0">
                <a:solidFill>
                  <a:srgbClr val="99010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Month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int</a:t>
            </a:r>
            <a:r>
              <a:rPr lang="en-US" altLang="zh-CN" sz="2200" dirty="0" smtClean="0">
                <a:solidFill>
                  <a:srgbClr val="990101"/>
                </a:solidFill>
              </a:rPr>
              <a:t>,</a:t>
            </a:r>
            <a:endParaRPr lang="en-US" altLang="zh-CN" sz="2200" dirty="0">
              <a:solidFill>
                <a:srgbClr val="990101"/>
              </a:solidFill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Day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int</a:t>
            </a:r>
            <a:r>
              <a:rPr lang="en-US" altLang="zh-CN" sz="2200" dirty="0" smtClean="0">
                <a:solidFill>
                  <a:srgbClr val="990101"/>
                </a:solidFill>
              </a:rPr>
              <a:t>);</a:t>
            </a:r>
            <a:endParaRPr lang="en-US" altLang="zh-CN" sz="2200" dirty="0">
              <a:solidFill>
                <a:srgbClr val="990101"/>
              </a:solidFill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990101"/>
                </a:solidFill>
              </a:rPr>
              <a:t>create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type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Child_t</a:t>
            </a:r>
            <a:r>
              <a:rPr lang="en-US" altLang="zh-CN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as</a:t>
            </a:r>
            <a:r>
              <a:rPr lang="en-US" altLang="zh-CN" sz="2200" dirty="0">
                <a:solidFill>
                  <a:srgbClr val="990101"/>
                </a:solidFill>
              </a:rPr>
              <a:t> object (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Name varchar(10),</a:t>
            </a:r>
            <a:endParaRPr lang="en-US" altLang="zh-CN" sz="2200" dirty="0">
              <a:solidFill>
                <a:srgbClr val="990101"/>
              </a:solidFill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Age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int</a:t>
            </a:r>
            <a:r>
              <a:rPr lang="en-US" altLang="zh-CN" sz="2200" dirty="0" smtClean="0">
                <a:solidFill>
                  <a:srgbClr val="990101"/>
                </a:solidFill>
              </a:rPr>
              <a:t>);</a:t>
            </a:r>
            <a:endParaRPr lang="en-US" altLang="zh-CN" sz="2200" dirty="0">
              <a:solidFill>
                <a:srgbClr val="990101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990101"/>
                </a:solidFill>
              </a:rPr>
              <a:t>/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990101"/>
              </a:solidFill>
            </a:endParaRPr>
          </a:p>
          <a:p>
            <a:pPr marL="0" indent="0">
              <a:buFont typeface="Wingdings" charset="2"/>
              <a:buNone/>
            </a:pP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63865"/>
              </p:ext>
            </p:extLst>
          </p:nvPr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14</a:t>
            </a:fld>
            <a:endParaRPr lang="en-CA" altLang="zh-CN" sz="2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5496" y="3212927"/>
            <a:ext cx="4824535" cy="3600449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Use defined types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Date_t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 = [Year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{Child};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={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};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Schema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Children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Phones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05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860031" y="3212927"/>
            <a:ext cx="4176466" cy="3600449"/>
          </a:xfrm>
          <a:ln w="25400">
            <a:solidFill>
              <a:srgbClr val="99010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990101"/>
                </a:solidFill>
              </a:rPr>
              <a:t>create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type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>
                <a:solidFill>
                  <a:srgbClr val="990101"/>
                </a:solidFill>
              </a:rPr>
              <a:t>Child_v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as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>
                <a:solidFill>
                  <a:srgbClr val="990101"/>
                </a:solidFill>
              </a:rPr>
              <a:t>varray</a:t>
            </a:r>
            <a:r>
              <a:rPr lang="en-US" altLang="zh-CN" sz="2200" dirty="0">
                <a:solidFill>
                  <a:srgbClr val="990101"/>
                </a:solidFill>
              </a:rPr>
              <a:t>(5) of </a:t>
            </a:r>
            <a:r>
              <a:rPr lang="en-US" altLang="zh-CN" sz="2200" dirty="0" err="1">
                <a:solidFill>
                  <a:srgbClr val="990101"/>
                </a:solidFill>
              </a:rPr>
              <a:t>Child_t</a:t>
            </a:r>
            <a:r>
              <a:rPr lang="en-US" altLang="zh-CN" sz="2200" dirty="0">
                <a:solidFill>
                  <a:srgbClr val="99010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990101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990101"/>
                </a:solidFill>
              </a:rPr>
              <a:t>create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type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>
                <a:solidFill>
                  <a:srgbClr val="990101"/>
                </a:solidFill>
              </a:rPr>
              <a:t>Phone_v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>
                <a:solidFill>
                  <a:srgbClr val="990101"/>
                </a:solidFill>
              </a:rPr>
              <a:t>as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err="1">
                <a:solidFill>
                  <a:srgbClr val="990101"/>
                </a:solidFill>
              </a:rPr>
              <a:t>varray</a:t>
            </a:r>
            <a:r>
              <a:rPr lang="en-US" altLang="zh-CN" sz="2200" dirty="0">
                <a:solidFill>
                  <a:srgbClr val="990101"/>
                </a:solidFill>
              </a:rPr>
              <a:t>(3) of </a:t>
            </a:r>
            <a:r>
              <a:rPr lang="en-US" altLang="zh-CN" sz="2200" dirty="0" err="1">
                <a:solidFill>
                  <a:srgbClr val="990101"/>
                </a:solidFill>
              </a:rPr>
              <a:t>Int</a:t>
            </a:r>
            <a:r>
              <a:rPr lang="en-US" altLang="zh-CN" sz="2200" dirty="0">
                <a:solidFill>
                  <a:srgbClr val="990101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90101"/>
                </a:solidFill>
              </a:rPr>
              <a:t>/</a:t>
            </a:r>
            <a:endParaRPr lang="en-US" altLang="zh-CN" sz="2400" dirty="0">
              <a:solidFill>
                <a:srgbClr val="990101"/>
              </a:solidFill>
            </a:endParaRPr>
          </a:p>
          <a:p>
            <a:pPr marL="0" indent="0">
              <a:buFont typeface="Wingdings" charset="2"/>
              <a:buNone/>
            </a:pP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15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3212927"/>
            <a:ext cx="4824535" cy="3600449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Use defined types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Date_t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 = [Year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{Child};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={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};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Schema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Children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Phones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90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16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3212927"/>
            <a:ext cx="4824535" cy="3600449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Use defined types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Date_t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 = [Year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{Child};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={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};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Schema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Children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Phones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860031" y="3212927"/>
            <a:ext cx="4176466" cy="3600449"/>
          </a:xfrm>
          <a:ln w="25400">
            <a:solidFill>
              <a:srgbClr val="99010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990101"/>
                </a:solidFill>
              </a:rPr>
              <a:t>create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b="1" dirty="0" smtClean="0">
                <a:solidFill>
                  <a:srgbClr val="990101"/>
                </a:solidFill>
              </a:rPr>
              <a:t>table</a:t>
            </a:r>
            <a:r>
              <a:rPr lang="en-US" altLang="zh-CN" sz="2200" dirty="0" smtClean="0">
                <a:solidFill>
                  <a:srgbClr val="990101"/>
                </a:solidFill>
              </a:rPr>
              <a:t> Employee ( 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Name Varchar(10),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Birthdate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Date_t</a:t>
            </a:r>
            <a:r>
              <a:rPr lang="en-US" altLang="zh-CN" sz="2200" dirty="0" smtClean="0">
                <a:solidFill>
                  <a:srgbClr val="99010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Children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Child_v</a:t>
            </a:r>
            <a:r>
              <a:rPr lang="en-US" altLang="zh-CN" sz="2200" dirty="0" smtClean="0">
                <a:solidFill>
                  <a:srgbClr val="99010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Phones </a:t>
            </a:r>
            <a:r>
              <a:rPr lang="en-US" altLang="zh-CN" sz="2200" dirty="0" err="1" smtClean="0">
                <a:solidFill>
                  <a:srgbClr val="990101"/>
                </a:solidFill>
              </a:rPr>
              <a:t>Phone_v</a:t>
            </a:r>
            <a:r>
              <a:rPr lang="en-US" altLang="zh-CN" sz="2200" dirty="0" smtClean="0">
                <a:solidFill>
                  <a:srgbClr val="990101"/>
                </a:solidFill>
              </a:rPr>
              <a:t>); </a:t>
            </a:r>
            <a:endParaRPr lang="en-US" altLang="zh-CN" sz="2200" dirty="0">
              <a:solidFill>
                <a:srgbClr val="99010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990101"/>
              </a:solidFill>
            </a:endParaRPr>
          </a:p>
          <a:p>
            <a:pPr marL="0" indent="0">
              <a:buFont typeface="Wingdings" charset="2"/>
              <a:buNone/>
            </a:pP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96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23149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17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7" y="3212927"/>
            <a:ext cx="4680520" cy="3600449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Use defined types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Date = [Year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{Child};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={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};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Schema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Children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Phones   </a:t>
            </a:r>
            <a:r>
              <a:rPr lang="en-US" altLang="zh-CN" sz="2200" kern="0" smtClean="0">
                <a:solidFill>
                  <a:srgbClr val="800000"/>
                </a:solidFill>
                <a:ea typeface="宋体" charset="-122"/>
              </a:rPr>
              <a:t>Phone_v);</a:t>
            </a:r>
            <a:endParaRPr lang="en-US" altLang="zh-CN" sz="2200" kern="0" dirty="0" smtClean="0">
              <a:solidFill>
                <a:srgbClr val="800000"/>
              </a:solidFill>
              <a:ea typeface="宋体" charset="-122"/>
            </a:endParaRPr>
          </a:p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16017" y="3212927"/>
            <a:ext cx="4320480" cy="3600449"/>
          </a:xfrm>
          <a:ln w="25400">
            <a:solidFill>
              <a:srgbClr val="99010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insert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into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Employee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Values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'Anna', 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Date_t</a:t>
            </a:r>
            <a:r>
              <a:rPr lang="en-US" altLang="zh-CN" sz="2200" dirty="0" smtClean="0">
                <a:solidFill>
                  <a:srgbClr val="990101"/>
                </a:solidFill>
              </a:rPr>
              <a:t>(1971,1,10</a:t>
            </a:r>
            <a:r>
              <a:rPr lang="en-US" altLang="zh-CN" sz="2200" dirty="0">
                <a:solidFill>
                  <a:srgbClr val="990101"/>
                </a:solidFill>
              </a:rPr>
              <a:t>)</a:t>
            </a:r>
            <a:r>
              <a:rPr lang="en-US" altLang="zh-CN" sz="2200" dirty="0" smtClean="0">
                <a:solidFill>
                  <a:srgbClr val="99010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Child_v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Child_t</a:t>
            </a:r>
            <a:r>
              <a:rPr lang="en-US" altLang="zh-CN" sz="2200" dirty="0" smtClean="0">
                <a:solidFill>
                  <a:srgbClr val="990101"/>
                </a:solidFill>
              </a:rPr>
              <a:t>('Clay',10),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Child_t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  <a:r>
              <a:rPr lang="en-US" altLang="zh-CN" sz="2200" dirty="0">
                <a:solidFill>
                  <a:srgbClr val="990101"/>
                </a:solidFill>
              </a:rPr>
              <a:t>'</a:t>
            </a:r>
            <a:r>
              <a:rPr lang="en-US" altLang="zh-CN" sz="2200" dirty="0" smtClean="0">
                <a:solidFill>
                  <a:srgbClr val="990101"/>
                </a:solidFill>
              </a:rPr>
              <a:t>Sara',15)),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Phone_v</a:t>
            </a:r>
            <a:r>
              <a:rPr lang="en-US" altLang="zh-CN" sz="2200" dirty="0" smtClean="0">
                <a:solidFill>
                  <a:srgbClr val="990101"/>
                </a:solidFill>
              </a:rPr>
              <a:t>(1234,3567));	</a:t>
            </a:r>
            <a:endParaRPr lang="en-US" altLang="zh-CN" sz="2400" dirty="0">
              <a:solidFill>
                <a:srgbClr val="990101"/>
              </a:solidFill>
            </a:endParaRPr>
          </a:p>
          <a:p>
            <a:pPr marL="0" indent="0">
              <a:buFont typeface="Wingdings" charset="2"/>
              <a:buNone/>
            </a:pP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788024" y="4077072"/>
            <a:ext cx="2304256" cy="343456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788023" y="4469222"/>
            <a:ext cx="2376263" cy="1192026"/>
          </a:xfrm>
          <a:prstGeom prst="round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788024" y="4888632"/>
            <a:ext cx="2160240" cy="375218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88024" y="5248672"/>
            <a:ext cx="2160240" cy="412576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88023" y="5676847"/>
            <a:ext cx="2736304" cy="340567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84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17216" y="23149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18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7" y="3212927"/>
            <a:ext cx="4680520" cy="3600449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Use defined types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Date = [Year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Month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Day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Child = [Name String, Age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];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{Child};</a:t>
            </a:r>
            <a:r>
              <a:rPr lang="zh-CN" altLang="en-US" sz="2200" kern="0" dirty="0" smtClean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Phone_v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={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};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ea typeface="宋体" charset="-122"/>
              </a:rPr>
              <a:t>Schema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Employee(Name String,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Birthdate Date,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Children  </a:t>
            </a:r>
            <a:r>
              <a:rPr lang="en-US" altLang="zh-CN" sz="2200" kern="0" dirty="0" err="1" smtClean="0">
                <a:solidFill>
                  <a:srgbClr val="800000"/>
                </a:solidFill>
                <a:ea typeface="宋体" charset="-122"/>
              </a:rPr>
              <a:t>Child_v</a:t>
            </a: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en-US" altLang="zh-CN" sz="2200" kern="0" dirty="0" smtClean="0">
                <a:solidFill>
                  <a:srgbClr val="800000"/>
                </a:solidFill>
                <a:ea typeface="宋体" charset="-122"/>
              </a:rPr>
              <a:t>	       Phones   </a:t>
            </a:r>
            <a:r>
              <a:rPr lang="en-US" altLang="zh-CN" sz="2200" kern="0" smtClean="0">
                <a:solidFill>
                  <a:srgbClr val="800000"/>
                </a:solidFill>
                <a:ea typeface="宋体" charset="-122"/>
              </a:rPr>
              <a:t>Phone_v);</a:t>
            </a:r>
            <a:endParaRPr lang="en-US" altLang="zh-CN" sz="2200" kern="0" dirty="0" smtClean="0">
              <a:solidFill>
                <a:srgbClr val="800000"/>
              </a:solidFill>
              <a:ea typeface="宋体" charset="-122"/>
            </a:endParaRPr>
          </a:p>
          <a:p>
            <a:pPr marL="0" indent="0">
              <a:buFont typeface="Wingdings" charset="2"/>
              <a:buNone/>
            </a:pPr>
            <a:endParaRPr lang="en-US" altLang="zh-CN" sz="2400" kern="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16017" y="3212927"/>
            <a:ext cx="4320480" cy="3600449"/>
          </a:xfrm>
          <a:ln w="25400">
            <a:solidFill>
              <a:srgbClr val="99010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insert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into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Employee</a:t>
            </a:r>
            <a:r>
              <a:rPr lang="zh-CN" altLang="en-US" sz="2200" dirty="0" smtClean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Values</a:t>
            </a:r>
            <a:r>
              <a:rPr lang="en-US" altLang="zh-CN" sz="2200" dirty="0">
                <a:solidFill>
                  <a:srgbClr val="990101"/>
                </a:solidFill>
              </a:rPr>
              <a:t> 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990101"/>
                </a:solidFill>
              </a:rPr>
              <a:t>'John', 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Date_t</a:t>
            </a:r>
            <a:r>
              <a:rPr lang="en-US" altLang="zh-CN" sz="2200" dirty="0" smtClean="0">
                <a:solidFill>
                  <a:srgbClr val="990101"/>
                </a:solidFill>
              </a:rPr>
              <a:t>(1975,2,15),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Child_v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Child_t</a:t>
            </a:r>
            <a:r>
              <a:rPr lang="en-US" altLang="zh-CN" sz="2200" dirty="0" smtClean="0">
                <a:solidFill>
                  <a:srgbClr val="990101"/>
                </a:solidFill>
              </a:rPr>
              <a:t>('Clay',10),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Child_t</a:t>
            </a:r>
            <a:r>
              <a:rPr lang="en-US" altLang="zh-CN" sz="2200" dirty="0" smtClean="0">
                <a:solidFill>
                  <a:srgbClr val="990101"/>
                </a:solidFill>
              </a:rPr>
              <a:t>(</a:t>
            </a:r>
            <a:r>
              <a:rPr lang="en-US" altLang="zh-CN" sz="2200" dirty="0">
                <a:solidFill>
                  <a:srgbClr val="990101"/>
                </a:solidFill>
              </a:rPr>
              <a:t>'</a:t>
            </a:r>
            <a:r>
              <a:rPr lang="en-US" altLang="zh-CN" sz="2200" dirty="0" smtClean="0">
                <a:solidFill>
                  <a:srgbClr val="990101"/>
                </a:solidFill>
              </a:rPr>
              <a:t>Sara',15)),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990101"/>
                </a:solidFill>
              </a:rPr>
              <a:t>Phone_v</a:t>
            </a:r>
            <a:r>
              <a:rPr lang="en-US" altLang="zh-CN" sz="2200" dirty="0" smtClean="0">
                <a:solidFill>
                  <a:srgbClr val="990101"/>
                </a:solidFill>
              </a:rPr>
              <a:t>(1234,3567));	</a:t>
            </a:r>
            <a:endParaRPr lang="en-US" altLang="zh-CN" sz="2400" dirty="0">
              <a:solidFill>
                <a:srgbClr val="990101"/>
              </a:solidFill>
            </a:endParaRPr>
          </a:p>
          <a:p>
            <a:pPr marL="0" indent="0">
              <a:buFont typeface="Wingdings" charset="2"/>
              <a:buNone/>
            </a:pPr>
            <a:endParaRPr kumimoji="0" lang="zh-CN" altLang="en-US" sz="2000" dirty="0">
              <a:solidFill>
                <a:srgbClr val="800000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08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17216" y="34724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19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468052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List employee name and their birth year.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E.Birthdate.Year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f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rom 	Employee E;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788024" y="3212976"/>
            <a:ext cx="432048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NAME   BIRTHDATE.YEAR</a:t>
            </a:r>
          </a:p>
          <a:p>
            <a:pPr marL="0" indent="0">
              <a:buNone/>
            </a:pPr>
            <a:r>
              <a:rPr lang="en-US" sz="2000" dirty="0"/>
              <a:t>---------- --------------</a:t>
            </a:r>
          </a:p>
          <a:p>
            <a:pPr marL="0" indent="0">
              <a:buNone/>
            </a:pPr>
            <a:r>
              <a:rPr lang="en-US" sz="2000" dirty="0"/>
              <a:t>Anna     1971</a:t>
            </a:r>
          </a:p>
          <a:p>
            <a:pPr marL="0" indent="0">
              <a:buNone/>
            </a:pPr>
            <a:r>
              <a:rPr lang="en-US" sz="2000" dirty="0"/>
              <a:t>John     </a:t>
            </a:r>
            <a:r>
              <a:rPr lang="en-US" sz="2000" dirty="0" smtClean="0"/>
              <a:t>1975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620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65175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Relational </a:t>
            </a:r>
            <a:r>
              <a:rPr kumimoji="0" lang="en-US" altLang="zh-CN" dirty="0" smtClean="0">
                <a:ea typeface="宋体" charset="-122"/>
              </a:rPr>
              <a:t>Model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2048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9713" y="981075"/>
            <a:ext cx="8652767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990101"/>
                </a:solidFill>
              </a:rPr>
              <a:t>domain</a:t>
            </a:r>
            <a:r>
              <a:rPr lang="en-US" altLang="en-US" dirty="0">
                <a:solidFill>
                  <a:srgbClr val="990101"/>
                </a:solidFill>
              </a:rPr>
              <a:t> </a:t>
            </a:r>
            <a:r>
              <a:rPr lang="en-US" altLang="en-US" dirty="0" smtClean="0"/>
              <a:t>is a </a:t>
            </a:r>
            <a:r>
              <a:rPr lang="en-US" altLang="en-US" dirty="0"/>
              <a:t>set of </a:t>
            </a:r>
            <a:r>
              <a:rPr lang="en-US" altLang="en-US" dirty="0">
                <a:solidFill>
                  <a:srgbClr val="990101"/>
                </a:solidFill>
              </a:rPr>
              <a:t>atomic </a:t>
            </a:r>
            <a:r>
              <a:rPr lang="en-US" altLang="en-US" dirty="0"/>
              <a:t>values (indivisible).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relation of degree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n</a:t>
            </a:r>
            <a:r>
              <a:rPr lang="en-US" altLang="en-US" b="1" dirty="0" smtClean="0">
                <a:solidFill>
                  <a:srgbClr val="990033"/>
                </a:solidFill>
              </a:rPr>
              <a:t> </a:t>
            </a:r>
            <a:r>
              <a:rPr lang="en-US" altLang="en-US" dirty="0" smtClean="0"/>
              <a:t>on a collection of domain </a:t>
            </a:r>
            <a:r>
              <a:rPr lang="en-CA" altLang="en-US" dirty="0">
                <a:solidFill>
                  <a:srgbClr val="800000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>
                <a:solidFill>
                  <a:srgbClr val="800000"/>
                </a:solidFill>
              </a:rPr>
              <a:t>,</a:t>
            </a:r>
            <a:r>
              <a:rPr lang="is-IS" altLang="en-US" dirty="0">
                <a:solidFill>
                  <a:srgbClr val="800000"/>
                </a:solidFill>
              </a:rPr>
              <a:t>…,</a:t>
            </a:r>
            <a:r>
              <a:rPr lang="en-CA" altLang="en-US" dirty="0">
                <a:solidFill>
                  <a:srgbClr val="800000"/>
                </a:solidFill>
              </a:rPr>
              <a:t> 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>
                <a:solidFill>
                  <a:srgbClr val="800000"/>
                </a:solidFill>
              </a:rPr>
              <a:t> </a:t>
            </a:r>
            <a:r>
              <a:rPr lang="en-US" altLang="en-US" dirty="0" smtClean="0"/>
              <a:t>consists of two parts: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altLang="en-US" sz="2800" dirty="0" smtClean="0"/>
              <a:t>A schema </a:t>
            </a:r>
            <a:r>
              <a:rPr lang="en-US" altLang="en-US" sz="2800" dirty="0" smtClean="0">
                <a:solidFill>
                  <a:srgbClr val="990033"/>
                </a:solidFill>
              </a:rPr>
              <a:t>R(A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solidFill>
                  <a:srgbClr val="990033"/>
                </a:solidFill>
              </a:rPr>
              <a:t>, ..., 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800" dirty="0" smtClean="0">
                <a:solidFill>
                  <a:srgbClr val="990033"/>
                </a:solidFill>
              </a:rPr>
              <a:t>) </a:t>
            </a:r>
            <a:endParaRPr lang="en-US" altLang="en-US" sz="2800" dirty="0"/>
          </a:p>
          <a:p>
            <a:pPr marL="400050" lvl="2" indent="0" eaLnBrk="1" hangingPunct="1">
              <a:lnSpc>
                <a:spcPct val="90000"/>
              </a:lnSpc>
              <a:buSzPct val="60000"/>
              <a:buNone/>
            </a:pPr>
            <a:r>
              <a:rPr lang="en-US" altLang="en-US" sz="2800" dirty="0" smtClean="0">
                <a:solidFill>
                  <a:srgbClr val="990033"/>
                </a:solidFill>
              </a:rPr>
              <a:t>    R</a:t>
            </a:r>
            <a:r>
              <a:rPr lang="en-US" altLang="en-US" sz="2800" dirty="0" smtClean="0"/>
              <a:t> is the relation name, </a:t>
            </a:r>
          </a:p>
          <a:p>
            <a:pPr marL="400050" lvl="2" indent="0" eaLnBrk="1" hangingPunct="1">
              <a:lnSpc>
                <a:spcPct val="90000"/>
              </a:lnSpc>
              <a:buSzPct val="60000"/>
              <a:buNone/>
            </a:pPr>
            <a:r>
              <a:rPr lang="en-US" altLang="en-US" sz="2800" dirty="0">
                <a:solidFill>
                  <a:srgbClr val="990033"/>
                </a:solidFill>
              </a:rPr>
              <a:t> </a:t>
            </a:r>
            <a:r>
              <a:rPr lang="en-US" altLang="en-US" sz="2800" dirty="0" smtClean="0">
                <a:solidFill>
                  <a:srgbClr val="990033"/>
                </a:solidFill>
              </a:rPr>
              <a:t>   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solidFill>
                  <a:srgbClr val="990033"/>
                </a:solidFill>
              </a:rPr>
              <a:t>, 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800" dirty="0" smtClean="0">
                <a:solidFill>
                  <a:srgbClr val="990033"/>
                </a:solidFill>
              </a:rPr>
              <a:t>, ..., 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ea typeface="ＭＳ Ｐゴシック" charset="-128"/>
              </a:rPr>
              <a:t>are a set of </a:t>
            </a:r>
            <a:r>
              <a:rPr lang="en-US" altLang="en-US" sz="2800" dirty="0" smtClean="0"/>
              <a:t>attributes, each </a:t>
            </a:r>
            <a:r>
              <a:rPr lang="en-US" altLang="en-US" sz="2800" dirty="0" smtClean="0">
                <a:solidFill>
                  <a:srgbClr val="990033"/>
                </a:solidFill>
              </a:rPr>
              <a:t>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sz="2800" baseline="-25000" dirty="0" smtClean="0">
                <a:ea typeface="ＭＳ Ｐゴシック" charset="-128"/>
              </a:rPr>
              <a:t> </a:t>
            </a:r>
            <a:endParaRPr lang="en-US" altLang="en-US" sz="2800" baseline="-25000" dirty="0">
              <a:ea typeface="ＭＳ Ｐゴシック" charset="-128"/>
            </a:endParaRPr>
          </a:p>
          <a:p>
            <a:pPr marL="400050" lvl="2" indent="0" eaLnBrk="1" hangingPunct="1">
              <a:lnSpc>
                <a:spcPct val="90000"/>
              </a:lnSpc>
              <a:buSzPct val="60000"/>
              <a:buNone/>
            </a:pPr>
            <a:r>
              <a:rPr lang="en-US" altLang="en-US" sz="2800" baseline="-25000" dirty="0" smtClean="0">
                <a:ea typeface="ＭＳ Ｐゴシック" charset="-128"/>
              </a:rPr>
              <a:t> </a:t>
            </a:r>
            <a:r>
              <a:rPr lang="en-US" altLang="en-US" sz="2800" dirty="0" smtClean="0">
                <a:ea typeface="ＭＳ Ｐゴシック" charset="-128"/>
              </a:rPr>
              <a:t>   </a:t>
            </a:r>
            <a:r>
              <a:rPr lang="en-US" altLang="en-US" sz="2800" dirty="0" smtClean="0"/>
              <a:t>corresponds to exactly one domain </a:t>
            </a:r>
            <a:r>
              <a:rPr lang="en-US" altLang="en-US" sz="2800" dirty="0" smtClean="0">
                <a:solidFill>
                  <a:srgbClr val="990033"/>
                </a:solidFill>
              </a:rPr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sz="2800" b="1" dirty="0" smtClean="0">
                <a:ea typeface="ＭＳ Ｐゴシック" charset="-128"/>
              </a:rPr>
              <a:t>, </a:t>
            </a:r>
            <a:r>
              <a:rPr lang="en-US" altLang="en-US" sz="2800" dirty="0" smtClean="0">
                <a:ea typeface="ＭＳ Ｐゴシック" charset="-128"/>
              </a:rPr>
              <a:t>that is, </a:t>
            </a:r>
          </a:p>
          <a:p>
            <a:pPr marL="400050" lvl="2" indent="0" eaLnBrk="1" hangingPunct="1">
              <a:lnSpc>
                <a:spcPct val="90000"/>
              </a:lnSpc>
              <a:buSzPct val="60000"/>
              <a:buNone/>
            </a:pPr>
            <a:r>
              <a:rPr lang="en-US" altLang="en-US" sz="2800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  </a:t>
            </a:r>
            <a:r>
              <a:rPr lang="en-US" altLang="en-US" sz="2800" dirty="0" err="1" smtClean="0">
                <a:solidFill>
                  <a:srgbClr val="990033"/>
                </a:solidFill>
                <a:ea typeface="ＭＳ Ｐゴシック" charset="-128"/>
              </a:rPr>
              <a:t>d</a:t>
            </a:r>
            <a:r>
              <a:rPr lang="en-US" altLang="en-US" sz="2800" dirty="0" err="1" smtClean="0">
                <a:solidFill>
                  <a:srgbClr val="990033"/>
                </a:solidFill>
              </a:rPr>
              <a:t>om</a:t>
            </a:r>
            <a:r>
              <a:rPr lang="en-US" altLang="en-US" sz="2800" dirty="0" smtClean="0">
                <a:solidFill>
                  <a:srgbClr val="990033"/>
                </a:solidFill>
              </a:rPr>
              <a:t>(A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sz="2800" dirty="0" smtClean="0">
                <a:solidFill>
                  <a:srgbClr val="990033"/>
                </a:solidFill>
              </a:rPr>
              <a:t>) = D</a:t>
            </a:r>
            <a:r>
              <a:rPr lang="en-US" altLang="en-US" sz="2000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sz="2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endParaRPr lang="en-US" altLang="en-US" sz="2800" dirty="0">
              <a:solidFill>
                <a:srgbClr val="990033"/>
              </a:solidFill>
              <a:ea typeface="ＭＳ Ｐゴシック" charset="-128"/>
            </a:endParaRP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altLang="en-US" sz="2800" dirty="0" smtClean="0">
                <a:solidFill>
                  <a:schemeClr val="tx2"/>
                </a:solidFill>
              </a:rPr>
              <a:t>An instance </a:t>
            </a:r>
            <a:r>
              <a:rPr lang="en-US" altLang="en-US" sz="2800" dirty="0" smtClean="0">
                <a:solidFill>
                  <a:srgbClr val="990033"/>
                </a:solidFill>
              </a:rPr>
              <a:t>r</a:t>
            </a:r>
            <a:r>
              <a:rPr lang="en-US" altLang="en-US" sz="2800" b="1" dirty="0" smtClean="0">
                <a:solidFill>
                  <a:srgbClr val="990033"/>
                </a:solidFill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of the relation </a:t>
            </a:r>
            <a:r>
              <a:rPr lang="en-US" altLang="en-US" sz="2800" dirty="0" smtClean="0">
                <a:solidFill>
                  <a:srgbClr val="990033"/>
                </a:solidFill>
              </a:rPr>
              <a:t>R</a:t>
            </a:r>
            <a:r>
              <a:rPr lang="en-US" altLang="en-US" sz="2800" dirty="0" smtClean="0">
                <a:solidFill>
                  <a:schemeClr val="tx2"/>
                </a:solidFill>
              </a:rPr>
              <a:t> denoted by </a:t>
            </a:r>
            <a:r>
              <a:rPr lang="en-US" altLang="en-US" sz="2800" dirty="0" smtClean="0">
                <a:solidFill>
                  <a:srgbClr val="990033"/>
                </a:solidFill>
              </a:rPr>
              <a:t>r(R)</a:t>
            </a:r>
            <a:r>
              <a:rPr lang="en-US" altLang="en-US" sz="2800" dirty="0" smtClean="0">
                <a:solidFill>
                  <a:schemeClr val="tx2"/>
                </a:solidFill>
              </a:rPr>
              <a:t> defined as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r(R) 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  <a:sym typeface="Symbol" charset="2"/>
              </a:rPr>
              <a:t>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990033"/>
                </a:solidFill>
              </a:rPr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x 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x </a:t>
            </a:r>
            <a:r>
              <a:rPr lang="is-IS" altLang="en-US" sz="2800" dirty="0" smtClean="0">
                <a:solidFill>
                  <a:srgbClr val="990033"/>
                </a:solidFill>
                <a:ea typeface="ＭＳ Ｐゴシック" charset="-128"/>
              </a:rPr>
              <a:t>… 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8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that is, a subset of </a:t>
            </a:r>
            <a:r>
              <a:rPr lang="en-US" altLang="en-US" sz="2800" dirty="0" smtClean="0">
                <a:solidFill>
                  <a:srgbClr val="990033"/>
                </a:solidFill>
              </a:rPr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ea typeface="ＭＳ Ｐゴシック" charset="-128"/>
              </a:rPr>
              <a:t> x 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800" dirty="0" smtClean="0">
                <a:ea typeface="ＭＳ Ｐゴシック" charset="-128"/>
              </a:rPr>
              <a:t> x </a:t>
            </a:r>
            <a:r>
              <a:rPr lang="is-IS" altLang="en-US" sz="2800" dirty="0" smtClean="0">
                <a:ea typeface="ＭＳ Ｐゴシック" charset="-128"/>
              </a:rPr>
              <a:t>… 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8148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44575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20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468052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Find John’s birthdate and phones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Birthdate, Phones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f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rom 	Employee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	Name = </a:t>
            </a:r>
            <a:r>
              <a:rPr lang="en-US" altLang="zh-CN" sz="2200" dirty="0" smtClean="0">
                <a:solidFill>
                  <a:srgbClr val="990101"/>
                </a:solidFill>
              </a:rPr>
              <a:t>'John';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788024" y="3212976"/>
            <a:ext cx="432048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BIRTHDATE(YEAR</a:t>
            </a:r>
            <a:r>
              <a:rPr lang="en-US" sz="2000" dirty="0"/>
              <a:t>, MONTH, DAY)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-------------------------------------------------- </a:t>
            </a:r>
            <a:r>
              <a:rPr lang="en-US" sz="2000" dirty="0" smtClean="0"/>
              <a:t>PHONES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--------------------------------------------------DATE_T(1975</a:t>
            </a:r>
            <a:r>
              <a:rPr lang="en-US" sz="2000" dirty="0"/>
              <a:t>, 2, 15)</a:t>
            </a:r>
          </a:p>
          <a:p>
            <a:pPr marL="0" indent="0">
              <a:buNone/>
            </a:pPr>
            <a:r>
              <a:rPr lang="en-US" sz="2000" dirty="0"/>
              <a:t>PHONE_V(1234, 3567)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3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32813" y="37756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21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468052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Find John’s children information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Children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f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rom 	Employee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	Name = </a:t>
            </a:r>
            <a:r>
              <a:rPr lang="en-US" altLang="zh-CN" sz="2200" dirty="0" smtClean="0">
                <a:solidFill>
                  <a:srgbClr val="990101"/>
                </a:solidFill>
              </a:rPr>
              <a:t>'John';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788024" y="3212976"/>
            <a:ext cx="432048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CHILDREN(NAME, AGE)</a:t>
            </a:r>
          </a:p>
          <a:p>
            <a:pPr marL="0" indent="0">
              <a:buNone/>
            </a:pPr>
            <a:r>
              <a:rPr lang="en-US" sz="2000" dirty="0" smtClean="0"/>
              <a:t>--------------------------------------------------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CHILD_V(CHILD_T('Clay', 10), CHILD_T('Sara', 15))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65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44624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22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468052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Find John’s children’s name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C.Name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f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rom 	Employee E, 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E.Children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C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= </a:t>
            </a:r>
            <a:r>
              <a:rPr lang="en-US" altLang="zh-CN" sz="2200" dirty="0" smtClean="0">
                <a:solidFill>
                  <a:srgbClr val="990101"/>
                </a:solidFill>
              </a:rPr>
              <a:t>'John';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788024" y="3212976"/>
            <a:ext cx="432048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NAME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Clay</a:t>
            </a:r>
          </a:p>
          <a:p>
            <a:pPr marL="0" indent="0">
              <a:buNone/>
            </a:pPr>
            <a:r>
              <a:rPr lang="en-US" sz="2000" dirty="0"/>
              <a:t>Sara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71600" y="4469221"/>
            <a:ext cx="2592288" cy="343456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53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23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468052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List employee</a:t>
            </a:r>
            <a:r>
              <a:rPr lang="zh-CN" altLang="en-US" sz="2200" kern="0" dirty="0" smtClean="0">
                <a:ea typeface="宋体" charset="-122"/>
              </a:rPr>
              <a:t> </a:t>
            </a:r>
            <a:r>
              <a:rPr lang="en-US" altLang="zh-CN" sz="2200" kern="0" dirty="0" smtClean="0">
                <a:ea typeface="宋体" charset="-122"/>
              </a:rPr>
              <a:t>name and their child pairs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Cname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f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rom 	Employee E, 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          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E.Children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C;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788024" y="3212976"/>
            <a:ext cx="4320480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000" dirty="0"/>
              <a:t>ENAME   CNAME</a:t>
            </a:r>
          </a:p>
          <a:p>
            <a:pPr marL="0" indent="0">
              <a:buNone/>
            </a:pPr>
            <a:r>
              <a:rPr lang="de-DE" sz="2000" dirty="0"/>
              <a:t>---------- ----------</a:t>
            </a:r>
          </a:p>
          <a:p>
            <a:pPr marL="0" indent="0">
              <a:buNone/>
            </a:pPr>
            <a:r>
              <a:rPr lang="de-DE" sz="2000" dirty="0"/>
              <a:t>Anna   Clay</a:t>
            </a:r>
          </a:p>
          <a:p>
            <a:pPr marL="0" indent="0">
              <a:buNone/>
            </a:pPr>
            <a:r>
              <a:rPr lang="de-DE" sz="2000" dirty="0"/>
              <a:t>Anna   Sara</a:t>
            </a:r>
          </a:p>
          <a:p>
            <a:pPr marL="0" indent="0">
              <a:buNone/>
            </a:pPr>
            <a:r>
              <a:rPr lang="de-DE" sz="2000" dirty="0"/>
              <a:t>John   Clay</a:t>
            </a:r>
          </a:p>
          <a:p>
            <a:pPr marL="0" indent="0">
              <a:buNone/>
            </a:pPr>
            <a:r>
              <a:rPr lang="de-DE" sz="2000" dirty="0"/>
              <a:t>John   Sara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683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Employee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869950"/>
          <a:ext cx="81915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  <a:gridCol w="1028700"/>
                <a:gridCol w="965200"/>
                <a:gridCol w="1371600"/>
                <a:gridCol w="12700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Birthdate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61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24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3212927"/>
            <a:ext cx="5256584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ea typeface="宋体" charset="-122"/>
              </a:rPr>
              <a:t>List employees and their children as a nested relation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varray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(5) of varchar(10);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C.Name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 	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E.Children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C)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)) 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 	Employee E; </a:t>
            </a:r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64088" y="3212976"/>
            <a:ext cx="3744416" cy="3645073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NAME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CAST(MULTISET(SELECT(</a:t>
            </a:r>
            <a:r>
              <a:rPr lang="mr-IN" sz="2000" dirty="0" smtClean="0"/>
              <a:t>…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-------------------------------------------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Anna</a:t>
            </a:r>
          </a:p>
          <a:p>
            <a:pPr marL="0" indent="0">
              <a:buNone/>
            </a:pPr>
            <a:r>
              <a:rPr lang="en-US" sz="2000" dirty="0"/>
              <a:t>NAME_V('Clay', 'Sara')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John</a:t>
            </a:r>
          </a:p>
          <a:p>
            <a:pPr marL="0" indent="0">
              <a:buNone/>
            </a:pPr>
            <a:r>
              <a:rPr lang="en-US" sz="2000" dirty="0"/>
              <a:t>NAME_V('Clay', 'Sara')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rgbClr val="990101"/>
              </a:solidFill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  <a:p>
            <a:endParaRPr lang="en-US" altLang="zh-CN" sz="2200" kern="0" dirty="0" smtClean="0"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52" y="5042297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(cast(multiset(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5445224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990101"/>
                </a:solidFill>
                <a:ea typeface="宋体" charset="-122"/>
              </a:rPr>
              <a:t>select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520" y="6279703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kern="0" dirty="0" err="1">
                <a:solidFill>
                  <a:srgbClr val="990101"/>
                </a:solidFill>
                <a:ea typeface="宋体" charset="-122"/>
              </a:rPr>
              <a:t>E.Children</a:t>
            </a:r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)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25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2008" y="908720"/>
            <a:ext cx="5436096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varray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(5) of varchar(10);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  <a:endParaRPr lang="en-US" altLang="zh-CN" sz="2200" kern="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</a:t>
            </a:r>
            <a:r>
              <a:rPr lang="zh-CN" altLang="en-US" sz="2200" kern="0" dirty="0" smtClean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type</a:t>
            </a:r>
            <a:r>
              <a:rPr lang="zh-CN" altLang="en-US" sz="2200" kern="0" dirty="0" smtClean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object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Title Varchar(10),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Cast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table of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table Director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Name Varchar(10),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Movies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nested table Movies store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Movie_tb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;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01435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9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26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insert into Director values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'Cook', </a:t>
            </a:r>
          </a:p>
          <a:p>
            <a:pPr marL="0" indent="0">
              <a:buNone/>
            </a:pP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('Ghost',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('Dora', 'Mike'))));</a:t>
            </a: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insert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into Director values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'John', 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('Beach',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('Dora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', 'John')),</a:t>
            </a: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('Dream',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('Cole', 'Sara'))));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35402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27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2008" y="908720"/>
            <a:ext cx="5652120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table of varchar(10);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  <a:endParaRPr lang="en-US" altLang="zh-CN" sz="2200" kern="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</a:t>
            </a:r>
            <a:r>
              <a:rPr lang="zh-CN" altLang="en-US" sz="2200" kern="0" dirty="0" smtClean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type</a:t>
            </a:r>
            <a:r>
              <a:rPr lang="zh-CN" altLang="en-US" sz="2200" kern="0" dirty="0" smtClean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object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Title Varchar(10),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Cast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 as table of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create table Director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Name Varchar(10),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Movies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nested table Movies store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Movies_tb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nested table Cast store as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Cast_tb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2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28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insert into Director values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'Cook', </a:t>
            </a:r>
          </a:p>
          <a:p>
            <a:pPr marL="0" indent="0">
              <a:buNone/>
            </a:pP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('Ghost',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('Dora', 'Mike'))));</a:t>
            </a: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insert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into Director values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'John', 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Movie_n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('Beach',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'Dora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', 'John')),</a:t>
            </a:r>
          </a:p>
          <a:p>
            <a:pPr marL="0" indent="0">
              <a:buNone/>
            </a:pP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('Dream',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('Cole', 'Sara'))));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4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Different between </a:t>
            </a:r>
            <a:r>
              <a:rPr kumimoji="0" lang="en-US" altLang="zh-CN" dirty="0" err="1" smtClean="0">
                <a:ea typeface="宋体" charset="-122"/>
              </a:rPr>
              <a:t>Varray</a:t>
            </a:r>
            <a:r>
              <a:rPr kumimoji="0" lang="en-US" altLang="zh-CN" dirty="0" smtClean="0">
                <a:ea typeface="宋体" charset="-122"/>
              </a:rPr>
              <a:t> and </a:t>
            </a:r>
            <a:r>
              <a:rPr kumimoji="0" lang="en-US" altLang="zh-CN" dirty="0" err="1" smtClean="0">
                <a:ea typeface="宋体" charset="-122"/>
              </a:rPr>
              <a:t>Neste</a:t>
            </a:r>
            <a:r>
              <a:rPr kumimoji="0" lang="en-US" altLang="zh-CN" dirty="0" smtClean="0">
                <a:ea typeface="宋体" charset="-122"/>
              </a:rPr>
              <a:t> Table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29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 as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varray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(5) of varchar(10);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/</a:t>
            </a:r>
            <a:endParaRPr lang="en-US" altLang="zh-CN" sz="2200" kern="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create</a:t>
            </a:r>
            <a:r>
              <a:rPr lang="zh-CN" altLang="en-US" sz="2200" kern="0" dirty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type</a:t>
            </a:r>
            <a:r>
              <a:rPr lang="zh-CN" altLang="en-US" sz="2200" kern="0" dirty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 as object (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Title Varchar(10),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Cast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create type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 as table of varchar(10);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/</a:t>
            </a:r>
            <a:endParaRPr lang="en-US" altLang="zh-CN" sz="2200" kern="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create</a:t>
            </a:r>
            <a:r>
              <a:rPr lang="zh-CN" altLang="en-US" sz="2200" kern="0" dirty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type</a:t>
            </a:r>
            <a:r>
              <a:rPr lang="zh-CN" altLang="en-US" sz="2200" kern="0" dirty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Movie_t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 as object (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Title Varchar(10),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Cast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Name_n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/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43978" y="4472576"/>
            <a:ext cx="228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990101"/>
                </a:solidFill>
                <a:ea typeface="宋体" charset="-122"/>
              </a:rPr>
              <a:t>Inline vs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14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First Normal </a:t>
            </a:r>
            <a:r>
              <a:rPr lang="en-US" altLang="en-US" dirty="0" smtClean="0">
                <a:ea typeface="MS PGothic" charset="-128"/>
              </a:rPr>
              <a:t>Form (1NF)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A domain is </a:t>
            </a:r>
            <a:r>
              <a:rPr kumimoji="0" lang="en-US" altLang="zh-CN" dirty="0" smtClean="0">
                <a:solidFill>
                  <a:srgbClr val="990033"/>
                </a:solidFill>
                <a:ea typeface="宋体" charset="-122"/>
              </a:rPr>
              <a:t>a set of atomic values (indivisible). </a:t>
            </a:r>
          </a:p>
          <a:p>
            <a:pPr eaLnBrk="1" hangingPunct="1"/>
            <a:r>
              <a:rPr lang="en-US" altLang="en-US" dirty="0" smtClean="0">
                <a:ea typeface="MS PGothic" charset="-128"/>
              </a:rPr>
              <a:t>Disallows</a:t>
            </a:r>
          </a:p>
          <a:p>
            <a:pPr lvl="1" eaLnBrk="1" hangingPunct="1"/>
            <a:r>
              <a:rPr lang="en-US" altLang="en-US" b="1" dirty="0" smtClean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 smtClean="0">
                <a:ea typeface="MS PGothic" charset="-128"/>
              </a:rPr>
              <a:t>multivalued attributes</a:t>
            </a:r>
          </a:p>
          <a:p>
            <a:r>
              <a:rPr lang="en-US" altLang="en-US" dirty="0" smtClean="0">
                <a:ea typeface="MS PGothic" charset="-128"/>
              </a:rPr>
              <a:t>Considered to be part of the definition of a relation</a:t>
            </a:r>
          </a:p>
          <a:p>
            <a:r>
              <a:rPr lang="en-US" altLang="en-US" dirty="0" smtClean="0">
                <a:ea typeface="MS PGothic" charset="-128"/>
              </a:rPr>
              <a:t>Limitation: </a:t>
            </a:r>
          </a:p>
          <a:p>
            <a:pPr lvl="1"/>
            <a:r>
              <a:rPr kumimoji="0" lang="en-US" altLang="zh-CN" dirty="0" smtClean="0">
                <a:ea typeface="宋体" charset="-122"/>
              </a:rPr>
              <a:t>not convenient for handling a variety of database applications such as computer-aided design and manufacturing (CAD/CAM), which require the manipulation of complex attribute values</a:t>
            </a:r>
            <a:endParaRPr lang="en-US" altLang="en-US" dirty="0" smtClean="0">
              <a:ea typeface="MS PGothic" charset="-128"/>
            </a:endParaRPr>
          </a:p>
          <a:p>
            <a:endParaRPr kumimoji="0" lang="en-US" altLang="zh-CN" dirty="0" smtClean="0">
              <a:solidFill>
                <a:srgbClr val="990033"/>
              </a:solidFill>
              <a:ea typeface="宋体" charset="-122"/>
            </a:endParaRPr>
          </a:p>
          <a:p>
            <a:endParaRPr kumimoji="0" lang="en-US" altLang="zh-CN" dirty="0" smtClean="0">
              <a:solidFill>
                <a:srgbClr val="990033"/>
              </a:solidFill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7001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Different between </a:t>
            </a:r>
            <a:r>
              <a:rPr kumimoji="0" lang="en-US" altLang="zh-CN" dirty="0" err="1" smtClean="0">
                <a:ea typeface="宋体" charset="-122"/>
              </a:rPr>
              <a:t>Varray</a:t>
            </a:r>
            <a:r>
              <a:rPr kumimoji="0" lang="en-US" altLang="zh-CN" dirty="0" smtClean="0">
                <a:ea typeface="宋体" charset="-122"/>
              </a:rPr>
              <a:t> and </a:t>
            </a:r>
            <a:r>
              <a:rPr kumimoji="0" lang="en-US" altLang="zh-CN" dirty="0" err="1" smtClean="0">
                <a:ea typeface="宋体" charset="-122"/>
              </a:rPr>
              <a:t>Neste</a:t>
            </a:r>
            <a:r>
              <a:rPr kumimoji="0" lang="en-US" altLang="zh-CN" dirty="0" smtClean="0">
                <a:ea typeface="宋体" charset="-122"/>
              </a:rPr>
              <a:t> Table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30</a:t>
            </a:fld>
            <a:endParaRPr lang="en-CA" altLang="zh-CN" sz="2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17794"/>
              </p:ext>
            </p:extLst>
          </p:nvPr>
        </p:nvGraphicFramePr>
        <p:xfrm>
          <a:off x="107505" y="921874"/>
          <a:ext cx="2808312" cy="3436539"/>
        </p:xfrm>
        <a:graphic>
          <a:graphicData uri="http://schemas.openxmlformats.org/drawingml/2006/table">
            <a:tbl>
              <a:tblPr/>
              <a:tblGrid>
                <a:gridCol w="783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2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24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60894"/>
              </p:ext>
            </p:extLst>
          </p:nvPr>
        </p:nvGraphicFramePr>
        <p:xfrm>
          <a:off x="3203848" y="940499"/>
          <a:ext cx="2087602" cy="1544284"/>
        </p:xfrm>
        <a:graphic>
          <a:graphicData uri="http://schemas.openxmlformats.org/drawingml/2006/table">
            <a:tbl>
              <a:tblPr/>
              <a:tblGrid>
                <a:gridCol w="1007577"/>
                <a:gridCol w="1080025"/>
              </a:tblGrid>
              <a:tr h="25124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2999"/>
              </p:ext>
            </p:extLst>
          </p:nvPr>
        </p:nvGraphicFramePr>
        <p:xfrm>
          <a:off x="5507473" y="921874"/>
          <a:ext cx="3385007" cy="1922735"/>
        </p:xfrm>
        <a:graphic>
          <a:graphicData uri="http://schemas.openxmlformats.org/drawingml/2006/table">
            <a:tbl>
              <a:tblPr/>
              <a:tblGrid>
                <a:gridCol w="936735"/>
                <a:gridCol w="1008112"/>
                <a:gridCol w="1440160"/>
              </a:tblGrid>
              <a:tr h="25124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Movies_tb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NTID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Dora,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Dora, 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Cole, 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69529" y="888938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990101"/>
                </a:solidFill>
                <a:ea typeface="宋体" charset="-122"/>
              </a:rPr>
              <a:t>Inline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80282"/>
              </p:ext>
            </p:extLst>
          </p:nvPr>
        </p:nvGraphicFramePr>
        <p:xfrm>
          <a:off x="3203848" y="3284984"/>
          <a:ext cx="2880319" cy="1922735"/>
        </p:xfrm>
        <a:graphic>
          <a:graphicData uri="http://schemas.openxmlformats.org/drawingml/2006/table">
            <a:tbl>
              <a:tblPr/>
              <a:tblGrid>
                <a:gridCol w="797072"/>
                <a:gridCol w="1054561"/>
                <a:gridCol w="1028686"/>
              </a:tblGrid>
              <a:tr h="25124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Movies_tb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NTID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56700"/>
              </p:ext>
            </p:extLst>
          </p:nvPr>
        </p:nvGraphicFramePr>
        <p:xfrm>
          <a:off x="6444208" y="3284984"/>
          <a:ext cx="1851633" cy="3058088"/>
        </p:xfrm>
        <a:graphic>
          <a:graphicData uri="http://schemas.openxmlformats.org/drawingml/2006/table">
            <a:tbl>
              <a:tblPr/>
              <a:tblGrid>
                <a:gridCol w="797072"/>
                <a:gridCol w="1054561"/>
              </a:tblGrid>
              <a:tr h="25124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Cast_tb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NTID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793891" y="3221873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990101"/>
                </a:solidFill>
                <a:ea typeface="宋体" charset="-122"/>
              </a:rPr>
              <a:t>Offline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4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31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CA" altLang="zh-CN" sz="2400" dirty="0" smtClean="0">
                <a:solidFill>
                  <a:srgbClr val="000090"/>
                </a:solidFill>
              </a:rPr>
              <a:t>List </a:t>
            </a:r>
            <a:r>
              <a:rPr lang="en-CA" altLang="zh-CN" sz="2400" dirty="0">
                <a:solidFill>
                  <a:srgbClr val="000090"/>
                </a:solidFill>
              </a:rPr>
              <a:t>all the movie </a:t>
            </a:r>
            <a:r>
              <a:rPr lang="en-CA" altLang="zh-CN" sz="2400" dirty="0" smtClean="0">
                <a:solidFill>
                  <a:srgbClr val="000090"/>
                </a:solidFill>
              </a:rPr>
              <a:t>titles</a:t>
            </a:r>
            <a:r>
              <a:rPr lang="en-CA" altLang="zh-CN" sz="2000" dirty="0" smtClean="0">
                <a:solidFill>
                  <a:srgbClr val="000090"/>
                </a:solidFill>
              </a:rPr>
              <a:t>.</a:t>
            </a:r>
            <a:endParaRPr lang="en-CA" altLang="zh-CN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M.Title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</a:t>
            </a:r>
          </a:p>
          <a:p>
            <a:pPr marL="0" indent="0">
              <a:buNone/>
            </a:pPr>
            <a:r>
              <a:rPr lang="en-US" sz="2000" dirty="0"/>
              <a:t>TITLE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Ghost</a:t>
            </a:r>
          </a:p>
          <a:p>
            <a:pPr marL="0" indent="0">
              <a:buNone/>
            </a:pPr>
            <a:r>
              <a:rPr lang="en-US" sz="2000" dirty="0"/>
              <a:t>Beach</a:t>
            </a:r>
          </a:p>
          <a:p>
            <a:pPr marL="0" indent="0">
              <a:buNone/>
            </a:pPr>
            <a:r>
              <a:rPr lang="en-US" sz="2000" dirty="0"/>
              <a:t>Dream</a:t>
            </a:r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53123"/>
              </p:ext>
            </p:extLst>
          </p:nvPr>
        </p:nvGraphicFramePr>
        <p:xfrm>
          <a:off x="5724128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Rounded Rectangle 107"/>
          <p:cNvSpPr>
            <a:spLocks noChangeArrowheads="1"/>
          </p:cNvSpPr>
          <p:nvPr/>
        </p:nvSpPr>
        <p:spPr bwMode="auto">
          <a:xfrm>
            <a:off x="5724128" y="2060849"/>
            <a:ext cx="3096344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3008" y="206084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990101"/>
                </a:solidFill>
                <a:ea typeface="宋体" charset="-122"/>
              </a:rPr>
              <a:t>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6177" y="245463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M</a:t>
            </a:r>
            <a:endParaRPr lang="en-US" dirty="0"/>
          </a:p>
        </p:txBody>
      </p:sp>
      <p:sp>
        <p:nvSpPr>
          <p:cNvPr id="15" name="Rounded Rectangle 107"/>
          <p:cNvSpPr>
            <a:spLocks noChangeArrowheads="1"/>
          </p:cNvSpPr>
          <p:nvPr/>
        </p:nvSpPr>
        <p:spPr bwMode="auto">
          <a:xfrm>
            <a:off x="6732240" y="2060848"/>
            <a:ext cx="2088232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1671191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, table(</a:t>
            </a:r>
            <a:r>
              <a:rPr lang="en-US" altLang="zh-CN" kern="0" dirty="0" err="1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) M; </a:t>
            </a:r>
            <a:endParaRPr lang="en-US" dirty="0"/>
          </a:p>
        </p:txBody>
      </p:sp>
      <p:sp>
        <p:nvSpPr>
          <p:cNvPr id="17" name="Rounded Rectangle 107"/>
          <p:cNvSpPr>
            <a:spLocks noChangeArrowheads="1"/>
          </p:cNvSpPr>
          <p:nvPr/>
        </p:nvSpPr>
        <p:spPr bwMode="auto">
          <a:xfrm>
            <a:off x="6732240" y="2060848"/>
            <a:ext cx="1080120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96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/>
      <p:bldP spid="5" grpId="0"/>
      <p:bldP spid="15" grpId="0" animBg="1"/>
      <p:bldP spid="15" grpId="1" animBg="1"/>
      <p:bldP spid="6" grpId="0"/>
      <p:bldP spid="17" grpId="0" animBg="1"/>
      <p:bldP spid="1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32</a:t>
            </a:fld>
            <a:endParaRPr lang="en-CA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54718"/>
              </p:ext>
            </p:extLst>
          </p:nvPr>
        </p:nvGraphicFramePr>
        <p:xfrm>
          <a:off x="5724128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Rounded Rectangle 107"/>
          <p:cNvSpPr>
            <a:spLocks noChangeArrowheads="1"/>
          </p:cNvSpPr>
          <p:nvPr/>
        </p:nvSpPr>
        <p:spPr bwMode="auto">
          <a:xfrm>
            <a:off x="5724128" y="2060849"/>
            <a:ext cx="3096344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3008" y="184482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990101"/>
                </a:solidFill>
                <a:ea typeface="宋体" charset="-122"/>
              </a:rPr>
              <a:t>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6177" y="213285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M</a:t>
            </a:r>
            <a:endParaRPr lang="en-US" dirty="0"/>
          </a:p>
        </p:txBody>
      </p:sp>
      <p:sp>
        <p:nvSpPr>
          <p:cNvPr id="15" name="Rounded Rectangle 107"/>
          <p:cNvSpPr>
            <a:spLocks noChangeArrowheads="1"/>
          </p:cNvSpPr>
          <p:nvPr/>
        </p:nvSpPr>
        <p:spPr bwMode="auto">
          <a:xfrm>
            <a:off x="6732240" y="2060848"/>
            <a:ext cx="2088232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Rounded Rectangle 107"/>
          <p:cNvSpPr>
            <a:spLocks noChangeArrowheads="1"/>
          </p:cNvSpPr>
          <p:nvPr/>
        </p:nvSpPr>
        <p:spPr bwMode="auto">
          <a:xfrm>
            <a:off x="7812360" y="2060848"/>
            <a:ext cx="1008112" cy="762426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zh-CN" sz="2400" dirty="0" smtClean="0"/>
              <a:t>List </a:t>
            </a:r>
            <a:r>
              <a:rPr lang="en-US" altLang="zh-CN" sz="2400" dirty="0"/>
              <a:t>all </a:t>
            </a:r>
            <a:r>
              <a:rPr lang="en-US" altLang="zh-CN" sz="2400" dirty="0" smtClean="0"/>
              <a:t>players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distinct C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D, 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M, 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C;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/>
              <a:t>COLUMN_VAL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Dora</a:t>
            </a:r>
          </a:p>
          <a:p>
            <a:pPr marL="0" indent="0">
              <a:buNone/>
            </a:pPr>
            <a:r>
              <a:rPr lang="en-US" sz="2000" dirty="0"/>
              <a:t>John</a:t>
            </a:r>
          </a:p>
          <a:p>
            <a:pPr marL="0" indent="0">
              <a:buNone/>
            </a:pPr>
            <a:r>
              <a:rPr lang="en-US" sz="2000" dirty="0" smtClean="0"/>
              <a:t>Cole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Mike</a:t>
            </a:r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89190" y="2442061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990101"/>
                </a:solidFill>
                <a:ea typeface="宋体" charset="-122"/>
              </a:rPr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7704" y="1341929"/>
            <a:ext cx="22092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200" kern="0">
                <a:solidFill>
                  <a:srgbClr val="990101"/>
                </a:solidFill>
                <a:ea typeface="宋体" charset="-122"/>
              </a:rPr>
              <a:t>C.column_value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53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/>
      <p:bldP spid="5" grpId="0"/>
      <p:bldP spid="15" grpId="0" animBg="1"/>
      <p:bldP spid="15" grpId="1" animBg="1"/>
      <p:bldP spid="17" grpId="0" animBg="1"/>
      <p:bldP spid="17" grpId="1" animBg="1"/>
      <p:bldP spid="1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33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4920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n-US" altLang="zh-CN" sz="2400" dirty="0" smtClean="0">
                <a:ea typeface="宋体" charset="-122"/>
              </a:rPr>
              <a:t>List </a:t>
            </a:r>
            <a:r>
              <a:rPr lang="en-US" altLang="zh-CN" sz="2400" dirty="0">
                <a:ea typeface="宋体" charset="-122"/>
              </a:rPr>
              <a:t>all directors together with the title of the movies they direct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M.Title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 	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M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D;</a:t>
            </a:r>
          </a:p>
          <a:p>
            <a:pPr marL="0" indent="0">
              <a:buNone/>
            </a:pPr>
            <a:r>
              <a:rPr lang="en-US" sz="2000" dirty="0" smtClean="0"/>
              <a:t>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CAST(MULTISET(SELECTM.TITLEFROM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Cook</a:t>
            </a:r>
          </a:p>
          <a:p>
            <a:pPr marL="0" indent="0">
              <a:buNone/>
            </a:pPr>
            <a:r>
              <a:rPr lang="en-US" sz="2000" dirty="0"/>
              <a:t>NAME_V('Ghost')</a:t>
            </a:r>
          </a:p>
          <a:p>
            <a:pPr marL="0" indent="0">
              <a:buNone/>
            </a:pPr>
            <a:r>
              <a:rPr lang="en-US" sz="2000" dirty="0" smtClean="0"/>
              <a:t>John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NAME_V('Beach', 'Dream')</a:t>
            </a:r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23728" y="1671191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(cast(multiset(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5856" y="2494057"/>
            <a:ext cx="1975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 as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7867"/>
              </p:ext>
            </p:extLst>
          </p:nvPr>
        </p:nvGraphicFramePr>
        <p:xfrm>
          <a:off x="5724128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Rounded Rectangle 107"/>
          <p:cNvSpPr>
            <a:spLocks noChangeArrowheads="1"/>
          </p:cNvSpPr>
          <p:nvPr/>
        </p:nvSpPr>
        <p:spPr bwMode="auto">
          <a:xfrm>
            <a:off x="5724128" y="2023420"/>
            <a:ext cx="2103438" cy="2308169"/>
          </a:xfrm>
          <a:prstGeom prst="roundRect">
            <a:avLst>
              <a:gd name="adj" fmla="val 3404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90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34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CA" altLang="zh-CN" sz="2200" dirty="0">
                <a:solidFill>
                  <a:srgbClr val="000090"/>
                </a:solidFill>
              </a:rPr>
              <a:t>List the name of each director together with </a:t>
            </a:r>
            <a:r>
              <a:rPr lang="en-US" altLang="zh-CN" sz="2200" dirty="0">
                <a:solidFill>
                  <a:srgbClr val="000090"/>
                </a:solidFill>
              </a:rPr>
              <a:t>the</a:t>
            </a:r>
            <a:r>
              <a:rPr lang="en-CA" altLang="zh-CN" sz="2200" dirty="0">
                <a:solidFill>
                  <a:srgbClr val="000090"/>
                </a:solidFill>
              </a:rPr>
              <a:t> cast</a:t>
            </a:r>
            <a:endParaRPr lang="en-CA" altLang="zh-CN" sz="2200" dirty="0">
              <a:solidFill>
                <a:srgbClr val="B50000"/>
              </a:solidFill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 	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D, 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M;</a:t>
            </a:r>
          </a:p>
          <a:p>
            <a:pPr marL="0" indent="0">
              <a:buNone/>
            </a:pPr>
            <a:r>
              <a:rPr lang="en-US" sz="2000" dirty="0"/>
              <a:t>NAME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CAST(MULTISET(SELECTC.COLUMN_V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Cook</a:t>
            </a:r>
          </a:p>
          <a:p>
            <a:pPr marL="0" indent="0">
              <a:buNone/>
            </a:pPr>
            <a:r>
              <a:rPr lang="en-US" sz="2000" dirty="0"/>
              <a:t>NAME_V('Dora', 'Mike</a:t>
            </a:r>
            <a:r>
              <a:rPr lang="en-US" sz="2000" dirty="0" smtClean="0"/>
              <a:t>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John</a:t>
            </a:r>
          </a:p>
          <a:p>
            <a:pPr marL="0" indent="0">
              <a:buNone/>
            </a:pPr>
            <a:r>
              <a:rPr lang="en-US" sz="2000" dirty="0"/>
              <a:t>NAME_V</a:t>
            </a:r>
            <a:r>
              <a:rPr lang="en-US" sz="2000" dirty="0" smtClean="0"/>
              <a:t>('Dora', 'John')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John</a:t>
            </a:r>
          </a:p>
          <a:p>
            <a:pPr marL="0" indent="0">
              <a:buNone/>
            </a:pPr>
            <a:r>
              <a:rPr lang="en-US" sz="2000" dirty="0"/>
              <a:t>NAME_V(</a:t>
            </a:r>
            <a:r>
              <a:rPr lang="en-US" sz="2000" dirty="0" smtClean="0"/>
              <a:t>'Cole', </a:t>
            </a:r>
            <a:r>
              <a:rPr lang="en-US" sz="2000" dirty="0"/>
              <a:t>'Dora')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23728" y="1599183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(cast(multiset(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6" y="2422049"/>
            <a:ext cx="1975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 as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65356"/>
              </p:ext>
            </p:extLst>
          </p:nvPr>
        </p:nvGraphicFramePr>
        <p:xfrm>
          <a:off x="5724128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5" name="Rounded Rectangle 107"/>
          <p:cNvSpPr>
            <a:spLocks noChangeArrowheads="1"/>
          </p:cNvSpPr>
          <p:nvPr/>
        </p:nvSpPr>
        <p:spPr bwMode="auto">
          <a:xfrm>
            <a:off x="5724128" y="2810589"/>
            <a:ext cx="1008112" cy="1520999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Rounded Rectangle 107"/>
          <p:cNvSpPr>
            <a:spLocks noChangeArrowheads="1"/>
          </p:cNvSpPr>
          <p:nvPr/>
        </p:nvSpPr>
        <p:spPr bwMode="auto">
          <a:xfrm>
            <a:off x="7812360" y="2810588"/>
            <a:ext cx="1008112" cy="1520999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Rounded Rectangle 107"/>
          <p:cNvSpPr>
            <a:spLocks noChangeArrowheads="1"/>
          </p:cNvSpPr>
          <p:nvPr/>
        </p:nvSpPr>
        <p:spPr bwMode="auto">
          <a:xfrm>
            <a:off x="5724128" y="2060848"/>
            <a:ext cx="1008112" cy="759807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Rounded Rectangle 107"/>
          <p:cNvSpPr>
            <a:spLocks noChangeArrowheads="1"/>
          </p:cNvSpPr>
          <p:nvPr/>
        </p:nvSpPr>
        <p:spPr bwMode="auto">
          <a:xfrm>
            <a:off x="7812360" y="2060848"/>
            <a:ext cx="1008112" cy="759807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6440" y="4619664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990101"/>
                </a:solidFill>
                <a:ea typeface="宋体" charset="-122"/>
              </a:rPr>
              <a:t>D.name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12674" y="461966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20472" y="206084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0472" y="2391271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990101"/>
                </a:solidFill>
                <a:ea typeface="宋体" charset="-122"/>
              </a:rPr>
              <a:t>M</a:t>
            </a:r>
            <a:endParaRPr lang="en-US" dirty="0"/>
          </a:p>
        </p:txBody>
      </p:sp>
      <p:sp>
        <p:nvSpPr>
          <p:cNvPr id="22" name="Rounded Rectangle 107"/>
          <p:cNvSpPr>
            <a:spLocks noChangeArrowheads="1"/>
          </p:cNvSpPr>
          <p:nvPr/>
        </p:nvSpPr>
        <p:spPr bwMode="auto">
          <a:xfrm>
            <a:off x="6732240" y="2801048"/>
            <a:ext cx="2087513" cy="769347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20472" y="335699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990101"/>
                </a:solidFill>
                <a:ea typeface="宋体" charset="-122"/>
              </a:rPr>
              <a:t>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803641" y="292024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990101"/>
                </a:solidFill>
                <a:ea typeface="宋体" charset="-122"/>
              </a:rPr>
              <a:t>M</a:t>
            </a:r>
            <a:endParaRPr lang="en-US" dirty="0"/>
          </a:p>
        </p:txBody>
      </p:sp>
      <p:sp>
        <p:nvSpPr>
          <p:cNvPr id="25" name="Rounded Rectangle 107"/>
          <p:cNvSpPr>
            <a:spLocks noChangeArrowheads="1"/>
          </p:cNvSpPr>
          <p:nvPr/>
        </p:nvSpPr>
        <p:spPr bwMode="auto">
          <a:xfrm>
            <a:off x="5724128" y="2810588"/>
            <a:ext cx="3078794" cy="1530542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02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6" grpId="0"/>
      <p:bldP spid="8" grpId="0"/>
      <p:bldP spid="19" grpId="0"/>
      <p:bldP spid="21" grpId="0"/>
      <p:bldP spid="22" grpId="0" animBg="1"/>
      <p:bldP spid="23" grpId="1"/>
      <p:bldP spid="24" grpId="0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35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CA" altLang="zh-CN" sz="2400" dirty="0" smtClean="0">
                <a:solidFill>
                  <a:srgbClr val="000090"/>
                </a:solidFill>
              </a:rPr>
              <a:t>List </a:t>
            </a:r>
            <a:r>
              <a:rPr lang="en-CA" altLang="zh-CN" sz="2400" dirty="0">
                <a:solidFill>
                  <a:srgbClr val="000090"/>
                </a:solidFill>
              </a:rPr>
              <a:t>the name of each director together with </a:t>
            </a:r>
            <a:r>
              <a:rPr lang="en-US" altLang="zh-CN" sz="2400" dirty="0">
                <a:solidFill>
                  <a:srgbClr val="000090"/>
                </a:solidFill>
              </a:rPr>
              <a:t>the</a:t>
            </a:r>
            <a:r>
              <a:rPr lang="en-CA" altLang="zh-CN" sz="2400" dirty="0">
                <a:solidFill>
                  <a:srgbClr val="000090"/>
                </a:solidFill>
              </a:rPr>
              <a:t> cast</a:t>
            </a:r>
            <a:endParaRPr lang="en-CA" altLang="zh-CN" sz="2400" dirty="0">
              <a:solidFill>
                <a:srgbClr val="B50000"/>
              </a:solidFill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,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(cast(multiset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 	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M, 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C) as 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Name_v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D;</a:t>
            </a:r>
          </a:p>
          <a:p>
            <a:pPr marL="0" indent="0">
              <a:buNone/>
            </a:pPr>
            <a:r>
              <a:rPr lang="en-US" sz="2000" dirty="0"/>
              <a:t>NAME</a:t>
            </a:r>
          </a:p>
          <a:p>
            <a:pPr marL="0" indent="0">
              <a:buNone/>
            </a:pPr>
            <a:r>
              <a:rPr lang="en-US" sz="2000" dirty="0"/>
              <a:t>----------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CAST(MULTISET(SELECTC.COLUMN_VALU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Cook</a:t>
            </a:r>
          </a:p>
          <a:p>
            <a:pPr marL="0" indent="0">
              <a:buNone/>
            </a:pPr>
            <a:r>
              <a:rPr lang="en-US" sz="2000" dirty="0"/>
              <a:t>NAME_V('Dora', 'Mike')</a:t>
            </a:r>
          </a:p>
          <a:p>
            <a:pPr marL="0" indent="0">
              <a:buNone/>
            </a:pPr>
            <a:r>
              <a:rPr lang="en-US" sz="2000" dirty="0" smtClean="0"/>
              <a:t>John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NAME_V('Dora', 'John', </a:t>
            </a:r>
            <a:r>
              <a:rPr lang="en-US" sz="2000" dirty="0" smtClean="0"/>
              <a:t>'Cole', </a:t>
            </a:r>
            <a:r>
              <a:rPr lang="en-US" sz="2000" dirty="0"/>
              <a:t>'Dora')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2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37935"/>
              </p:ext>
            </p:extLst>
          </p:nvPr>
        </p:nvGraphicFramePr>
        <p:xfrm>
          <a:off x="5724128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6" name="Rounded Rectangle 107"/>
          <p:cNvSpPr>
            <a:spLocks noChangeArrowheads="1"/>
          </p:cNvSpPr>
          <p:nvPr/>
        </p:nvSpPr>
        <p:spPr bwMode="auto">
          <a:xfrm>
            <a:off x="7812360" y="2810588"/>
            <a:ext cx="1008112" cy="759807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Rounded Rectangle 107"/>
          <p:cNvSpPr>
            <a:spLocks noChangeArrowheads="1"/>
          </p:cNvSpPr>
          <p:nvPr/>
        </p:nvSpPr>
        <p:spPr bwMode="auto">
          <a:xfrm>
            <a:off x="6732240" y="2823274"/>
            <a:ext cx="2087513" cy="747121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677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Rounded Rectangle 107"/>
          <p:cNvSpPr>
            <a:spLocks noChangeArrowheads="1"/>
          </p:cNvSpPr>
          <p:nvPr/>
        </p:nvSpPr>
        <p:spPr bwMode="auto">
          <a:xfrm>
            <a:off x="5724128" y="2810588"/>
            <a:ext cx="3078794" cy="1530542"/>
          </a:xfrm>
          <a:prstGeom prst="roundRect">
            <a:avLst>
              <a:gd name="adj" fmla="val 5531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20472" y="3327375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D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8803641" y="2998113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kern="0" dirty="0" smtClean="0">
                <a:solidFill>
                  <a:srgbClr val="6E792B"/>
                </a:solidFill>
                <a:ea typeface="宋体" charset="-122"/>
              </a:rPr>
              <a:t>M</a:t>
            </a:r>
            <a:endParaRPr lang="en-US" sz="2200" dirty="0">
              <a:solidFill>
                <a:srgbClr val="6E792B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11374" y="2708920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kern="0" dirty="0" smtClean="0">
                <a:solidFill>
                  <a:srgbClr val="00B0F0"/>
                </a:solidFill>
                <a:ea typeface="宋体" charset="-122"/>
              </a:rPr>
              <a:t>C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02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 animBg="1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36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5"/>
            </a:pPr>
            <a:r>
              <a:rPr lang="en-CA" altLang="zh-CN" sz="2400" dirty="0" smtClean="0">
                <a:solidFill>
                  <a:srgbClr val="000090"/>
                </a:solidFill>
              </a:rPr>
              <a:t>List </a:t>
            </a:r>
            <a:r>
              <a:rPr lang="en-CA" altLang="zh-CN" sz="2400" dirty="0">
                <a:solidFill>
                  <a:srgbClr val="000090"/>
                </a:solidFill>
              </a:rPr>
              <a:t>the directors who directed a movie where they didn't </a:t>
            </a:r>
            <a:r>
              <a:rPr lang="en-CA" altLang="zh-CN" sz="2400" dirty="0" smtClean="0">
                <a:solidFill>
                  <a:srgbClr val="000090"/>
                </a:solidFill>
              </a:rPr>
              <a:t>play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 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distinct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Director D, table(</a:t>
            </a:r>
            <a:r>
              <a:rPr lang="en-US" altLang="zh-CN" sz="2400" kern="0" dirty="0" err="1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M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	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 C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	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 =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NAME</a:t>
            </a:r>
          </a:p>
          <a:p>
            <a:pPr marL="0" indent="0">
              <a:buNone/>
            </a:pPr>
            <a:r>
              <a:rPr lang="en-US" sz="2400" dirty="0"/>
              <a:t>----------</a:t>
            </a:r>
          </a:p>
          <a:p>
            <a:pPr marL="0" indent="0">
              <a:buNone/>
            </a:pPr>
            <a:r>
              <a:rPr lang="en-US" sz="2400" dirty="0"/>
              <a:t>Cook</a:t>
            </a:r>
          </a:p>
          <a:p>
            <a:pPr marL="0" indent="0">
              <a:buNone/>
            </a:pPr>
            <a:r>
              <a:rPr lang="en-US" sz="2400" dirty="0"/>
              <a:t>John</a:t>
            </a:r>
          </a:p>
          <a:p>
            <a:pPr marL="0" indent="0">
              <a:buNone/>
            </a:pP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15244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71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37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6"/>
            </a:pPr>
            <a:r>
              <a:rPr lang="en-CA" altLang="zh-CN" sz="2400" dirty="0">
                <a:solidFill>
                  <a:srgbClr val="000090"/>
                </a:solidFill>
                <a:ea typeface="宋体" charset="0"/>
                <a:cs typeface="宋体" charset="0"/>
              </a:rPr>
              <a:t>List the directors who never play in their  movies.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 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distinct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Director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	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M,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 C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	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D.name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 =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sz="2200" dirty="0"/>
              <a:t>NAME</a:t>
            </a:r>
          </a:p>
          <a:p>
            <a:pPr marL="0" indent="0">
              <a:buNone/>
            </a:pPr>
            <a:r>
              <a:rPr lang="en-US" sz="2200" dirty="0"/>
              <a:t>----------</a:t>
            </a:r>
          </a:p>
          <a:p>
            <a:pPr marL="0" indent="0">
              <a:buNone/>
            </a:pPr>
            <a:r>
              <a:rPr lang="en-US" sz="2200" dirty="0"/>
              <a:t>Cook</a:t>
            </a:r>
          </a:p>
          <a:p>
            <a:pPr marL="0" indent="0">
              <a:buNone/>
            </a:pP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6849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46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38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7"/>
            </a:pPr>
            <a:r>
              <a:rPr lang="en-CA" altLang="zh-CN" sz="2400" dirty="0">
                <a:solidFill>
                  <a:srgbClr val="000090"/>
                </a:solidFill>
                <a:ea typeface="宋体" charset="0"/>
                <a:cs typeface="宋体" charset="0"/>
              </a:rPr>
              <a:t>List the directors who never played in any movie.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 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D1.name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Director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 D1.name not in (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	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	Director D, 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)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 M,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)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 C);</a:t>
            </a:r>
          </a:p>
          <a:p>
            <a:pPr marL="0" indent="0">
              <a:buNone/>
            </a:pPr>
            <a:r>
              <a:rPr lang="en-US" sz="2200" dirty="0" smtClean="0"/>
              <a:t>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----------</a:t>
            </a:r>
          </a:p>
          <a:p>
            <a:pPr marL="0" indent="0">
              <a:buNone/>
            </a:pPr>
            <a:r>
              <a:rPr lang="en-US" sz="2200" dirty="0"/>
              <a:t>Cook</a:t>
            </a:r>
          </a:p>
          <a:p>
            <a:pPr marL="0" indent="0">
              <a:buNone/>
            </a:pP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54700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04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39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7"/>
            </a:pPr>
            <a:r>
              <a:rPr lang="en-CA" altLang="zh-CN" sz="2400" dirty="0">
                <a:solidFill>
                  <a:srgbClr val="000090"/>
                </a:solidFill>
                <a:ea typeface="宋体" charset="0"/>
                <a:cs typeface="宋体" charset="0"/>
              </a:rPr>
              <a:t>List the directors who never play in their  movies</a:t>
            </a:r>
            <a:r>
              <a:rPr lang="en-CA" altLang="zh-CN" sz="2400" dirty="0" smtClean="0">
                <a:solidFill>
                  <a:srgbClr val="000090"/>
                </a:solidFill>
                <a:ea typeface="宋体" charset="0"/>
                <a:cs typeface="宋体" charset="0"/>
              </a:rPr>
              <a:t>. </a:t>
            </a:r>
            <a:endParaRPr lang="en-CA" altLang="zh-CN" sz="2400" dirty="0">
              <a:solidFill>
                <a:srgbClr val="000090"/>
              </a:solidFill>
              <a:ea typeface="宋体" charset="0"/>
              <a:cs typeface="宋体" charset="0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 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distinct D1.name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Director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from	Director D, 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M,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 C</a:t>
            </a: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	D1.name =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NAME</a:t>
            </a:r>
          </a:p>
          <a:p>
            <a:pPr marL="0" indent="0">
              <a:buNone/>
            </a:pPr>
            <a:r>
              <a:rPr lang="en-US" sz="2400" dirty="0"/>
              <a:t>----------</a:t>
            </a:r>
          </a:p>
          <a:p>
            <a:pPr marL="0" indent="0">
              <a:buNone/>
            </a:pPr>
            <a:r>
              <a:rPr lang="en-US" sz="2400" dirty="0"/>
              <a:t>Cook</a:t>
            </a:r>
          </a:p>
          <a:p>
            <a:pPr marL="0" indent="0">
              <a:buNone/>
            </a:pP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62299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31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0824" cy="722486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Example 1 (Person)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28600" y="3141663"/>
            <a:ext cx="8294688" cy="2009775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Is this a relation based on the definition?</a:t>
            </a:r>
          </a:p>
          <a:p>
            <a:r>
              <a:rPr kumimoji="0" lang="en-US" altLang="zh-CN">
                <a:ea typeface="宋体" charset="-122"/>
              </a:rPr>
              <a:t>It is not because some attribute values are not atomic</a:t>
            </a:r>
          </a:p>
          <a:p>
            <a:r>
              <a:rPr kumimoji="0" lang="en-US" altLang="zh-CN">
                <a:ea typeface="宋体" charset="-122"/>
              </a:rPr>
              <a:t>tuples that are decomposible</a:t>
            </a:r>
          </a:p>
          <a:p>
            <a:r>
              <a:rPr kumimoji="0" lang="en-US" altLang="zh-CN">
                <a:ea typeface="宋体" charset="-122"/>
              </a:rPr>
              <a:t>How to make it a relation?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59313" y="906463"/>
          <a:ext cx="4089400" cy="1514476"/>
        </p:xfrm>
        <a:graphic>
          <a:graphicData uri="http://schemas.openxmlformats.org/drawingml/2006/table">
            <a:tbl>
              <a:tblPr/>
              <a:tblGrid>
                <a:gridCol w="927100"/>
                <a:gridCol w="762000"/>
                <a:gridCol w="1193800"/>
                <a:gridCol w="12065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Bush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Jack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Kings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Toronto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" y="908050"/>
          <a:ext cx="4089400" cy="1892300"/>
        </p:xfrm>
        <a:graphic>
          <a:graphicData uri="http://schemas.openxmlformats.org/drawingml/2006/table">
            <a:tbl>
              <a:tblPr/>
              <a:tblGrid>
                <a:gridCol w="927100"/>
                <a:gridCol w="762000"/>
                <a:gridCol w="1193800"/>
                <a:gridCol w="1206500"/>
              </a:tblGrid>
              <a:tr h="342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Address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Jack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Toronto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143000" y="1700213"/>
            <a:ext cx="3175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143000" y="2082800"/>
            <a:ext cx="3175000" cy="3794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143000" y="2463800"/>
            <a:ext cx="3175000" cy="3794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866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40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508105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8"/>
            </a:pPr>
            <a:r>
              <a:rPr lang="en-CA" altLang="zh-CN" sz="2400" dirty="0" smtClean="0">
                <a:solidFill>
                  <a:srgbClr val="000090"/>
                </a:solidFill>
              </a:rPr>
              <a:t>Find the directors who never played in John's movie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select 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D1.name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from	Director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where </a:t>
            </a: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not exists (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from	Director 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D, 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 M,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table(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 C</a:t>
            </a:r>
            <a:endParaRPr lang="en-US" altLang="zh-CN" sz="24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990101"/>
                </a:solidFill>
                <a:ea typeface="宋体" charset="-122"/>
              </a:rPr>
              <a:t>where	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D1.name = </a:t>
            </a:r>
            <a:r>
              <a:rPr lang="en-US" altLang="zh-CN" sz="24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r>
              <a:rPr lang="en-US" altLang="zh-CN" sz="2400" kern="0" dirty="0" smtClean="0">
                <a:solidFill>
                  <a:srgbClr val="990101"/>
                </a:solidFill>
                <a:ea typeface="宋体" charset="-122"/>
              </a:rPr>
              <a:t>);</a:t>
            </a:r>
            <a:endParaRPr lang="en-CA" altLang="zh-CN" sz="2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400" dirty="0"/>
              <a:t>NAME</a:t>
            </a:r>
          </a:p>
          <a:p>
            <a:pPr marL="0" indent="0">
              <a:buNone/>
            </a:pPr>
            <a:r>
              <a:rPr lang="en-US" sz="2400" dirty="0"/>
              <a:t>----------</a:t>
            </a:r>
          </a:p>
          <a:p>
            <a:pPr marL="0" indent="0">
              <a:buNone/>
            </a:pPr>
            <a:r>
              <a:rPr lang="en-US" sz="2400" dirty="0"/>
              <a:t>Cook</a:t>
            </a:r>
          </a:p>
          <a:p>
            <a:pPr marL="0" indent="0" eaLnBrk="1" hangingPunct="1">
              <a:buNone/>
            </a:pPr>
            <a:endParaRPr lang="en-CA" altLang="zh-CN" sz="2400" dirty="0">
              <a:solidFill>
                <a:srgbClr val="000090"/>
              </a:solidFill>
              <a:ea typeface="宋体" charset="0"/>
              <a:cs typeface="宋体" charset="0"/>
            </a:endParaRPr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70786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912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-492" y="0"/>
            <a:ext cx="9141317" cy="754063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Nested Relation: </a:t>
            </a:r>
            <a:r>
              <a:rPr kumimoji="0" lang="en-US" altLang="zh-CN" dirty="0" smtClean="0">
                <a:solidFill>
                  <a:srgbClr val="002060"/>
                </a:solidFill>
                <a:ea typeface="宋体" charset="-122"/>
              </a:rPr>
              <a:t>Director</a:t>
            </a:r>
            <a:endParaRPr kumimoji="0"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41</a:t>
            </a:fld>
            <a:endParaRPr lang="en-CA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496" y="908720"/>
            <a:ext cx="5760640" cy="5949280"/>
          </a:xfrm>
          <a:prstGeom prst="rect">
            <a:avLst/>
          </a:prstGeom>
          <a:noFill/>
          <a:ln w="25400">
            <a:solidFill>
              <a:srgbClr val="9901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Clr>
                <a:srgbClr val="002060"/>
              </a:buClr>
              <a:buSzPct val="100000"/>
              <a:buFont typeface="+mj-lt"/>
              <a:buAutoNum type="arabicPeriod" startAt="9"/>
            </a:pPr>
            <a:r>
              <a:rPr lang="en-CA" altLang="zh-CN" sz="2400" dirty="0" smtClean="0">
                <a:solidFill>
                  <a:srgbClr val="000090"/>
                </a:solidFill>
              </a:rPr>
              <a:t>List </a:t>
            </a:r>
            <a:r>
              <a:rPr lang="en-CA" altLang="zh-CN" sz="2400" dirty="0">
                <a:solidFill>
                  <a:srgbClr val="000090"/>
                </a:solidFill>
              </a:rPr>
              <a:t>the </a:t>
            </a:r>
            <a:r>
              <a:rPr lang="en-CA" altLang="zh-CN" sz="2400" dirty="0" smtClean="0">
                <a:solidFill>
                  <a:srgbClr val="000090"/>
                </a:solidFill>
              </a:rPr>
              <a:t>players </a:t>
            </a:r>
            <a:r>
              <a:rPr lang="en-CA" altLang="zh-CN" sz="2400" dirty="0">
                <a:solidFill>
                  <a:srgbClr val="000090"/>
                </a:solidFill>
              </a:rPr>
              <a:t>who play in every director’s movie</a:t>
            </a:r>
            <a:endParaRPr lang="en-CA" altLang="zh-CN" sz="2400" dirty="0">
              <a:solidFill>
                <a:srgbClr val="000090"/>
              </a:solidFill>
              <a:ea typeface="宋体" charset="0"/>
              <a:cs typeface="宋体" charset="0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 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distinct C1.column_value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Director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D1, table(D1.Movies) M1,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table(M1.Cast) C1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 not exists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Director D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	not exists (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select	*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from	table(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D.Movies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 M,</a:t>
            </a:r>
          </a:p>
          <a:p>
            <a:pPr marL="0" indent="0">
              <a:buNone/>
            </a:pP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	table(</a:t>
            </a:r>
            <a:r>
              <a:rPr lang="en-US" altLang="zh-CN" sz="2200" kern="0" dirty="0" err="1">
                <a:solidFill>
                  <a:srgbClr val="990101"/>
                </a:solidFill>
                <a:ea typeface="宋体" charset="-122"/>
              </a:rPr>
              <a:t>M.Cast</a:t>
            </a:r>
            <a:r>
              <a:rPr lang="en-US" altLang="zh-CN" sz="2200" kern="0" dirty="0">
                <a:solidFill>
                  <a:srgbClr val="990101"/>
                </a:solidFill>
                <a:ea typeface="宋体" charset="-122"/>
              </a:rPr>
              <a:t>) 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C</a:t>
            </a:r>
          </a:p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where	C1.column_value = </a:t>
            </a:r>
            <a:r>
              <a:rPr lang="en-US" altLang="zh-CN" sz="2200" kern="0" dirty="0" err="1" smtClean="0">
                <a:solidFill>
                  <a:srgbClr val="990101"/>
                </a:solidFill>
                <a:ea typeface="宋体" charset="-122"/>
              </a:rPr>
              <a:t>C.column_value</a:t>
            </a:r>
            <a:r>
              <a:rPr lang="en-US" altLang="zh-CN" sz="2200" kern="0" dirty="0" smtClean="0">
                <a:solidFill>
                  <a:srgbClr val="990101"/>
                </a:solidFill>
                <a:ea typeface="宋体" charset="-122"/>
              </a:rPr>
              <a:t>));</a:t>
            </a:r>
            <a:endParaRPr lang="en-US" altLang="zh-CN" sz="2200" kern="0" dirty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altLang="zh-CN" sz="2400" kern="0" dirty="0" smtClean="0">
              <a:solidFill>
                <a:srgbClr val="990101"/>
              </a:solidFill>
              <a:ea typeface="宋体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800" y="4007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66403"/>
              </p:ext>
            </p:extLst>
          </p:nvPr>
        </p:nvGraphicFramePr>
        <p:xfrm>
          <a:off x="5940871" y="895050"/>
          <a:ext cx="3095625" cy="3436539"/>
        </p:xfrm>
        <a:graphic>
          <a:graphicData uri="http://schemas.openxmlformats.org/drawingml/2006/table">
            <a:tbl>
              <a:tblPr/>
              <a:tblGrid>
                <a:gridCol w="1007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9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Director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699" marR="12699" marT="12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4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42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42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85165" y="4869160"/>
            <a:ext cx="30060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COLUMN_VAL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----------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Dora</a:t>
            </a:r>
          </a:p>
        </p:txBody>
      </p:sp>
    </p:spTree>
    <p:extLst>
      <p:ext uri="{BB962C8B-B14F-4D97-AF65-F5344CB8AC3E}">
        <p14:creationId xmlns:p14="http://schemas.microsoft.com/office/powerpoint/2010/main" val="781386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3097" y="-11584"/>
            <a:ext cx="9127728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University</a:t>
            </a:r>
            <a:endParaRPr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9328"/>
              </p:ext>
            </p:extLst>
          </p:nvPr>
        </p:nvGraphicFramePr>
        <p:xfrm>
          <a:off x="1403350" y="980728"/>
          <a:ext cx="5499100" cy="5299812"/>
        </p:xfrm>
        <a:graphic>
          <a:graphicData uri="http://schemas.openxmlformats.org/drawingml/2006/table">
            <a:tbl>
              <a:tblPr/>
              <a:tblGrid>
                <a:gridCol w="1485900"/>
                <a:gridCol w="1625600"/>
                <a:gridCol w="1422400"/>
                <a:gridCol w="965200"/>
              </a:tblGrid>
              <a:tr h="37855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University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5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Faculties</a:t>
                      </a:r>
                    </a:p>
                  </a:txBody>
                  <a:tcPr marL="12700" marR="12700" marT="12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Depts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People</a:t>
                      </a:r>
                    </a:p>
                  </a:txBody>
                  <a:tcPr marL="12700" marR="12700" marT="12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Carleton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Science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Biology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Alex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Mary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Computer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Barb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Engineering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Electronics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Science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Biology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Cole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Sean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Computing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Doug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42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3561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5329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Relation: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Department</a:t>
            </a:r>
            <a:endParaRPr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7950" y="1125538"/>
          <a:ext cx="8928099" cy="5183188"/>
        </p:xfrm>
        <a:graphic>
          <a:graphicData uri="http://schemas.openxmlformats.org/drawingml/2006/table">
            <a:tbl>
              <a:tblPr/>
              <a:tblGrid>
                <a:gridCol w="1296014"/>
                <a:gridCol w="900742"/>
                <a:gridCol w="1128609"/>
                <a:gridCol w="1088301"/>
                <a:gridCol w="1128609"/>
                <a:gridCol w="1047993"/>
                <a:gridCol w="1068147"/>
                <a:gridCol w="1269684"/>
              </a:tblGrid>
              <a:tr h="5107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Department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Head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Hobbies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Hobbies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Supervision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Kind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Students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Hobbies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3508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Computer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Turing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Henry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Ph.D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Young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Singing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Soccer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Reading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M.Sc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James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Boxing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Adams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Chess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Dancing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David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M.Sc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Scott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Travel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72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Hiking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43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608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5329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Relation: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Professor</a:t>
            </a:r>
            <a:endParaRPr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8897"/>
              </p:ext>
            </p:extLst>
          </p:nvPr>
        </p:nvGraphicFramePr>
        <p:xfrm>
          <a:off x="1786793" y="988813"/>
          <a:ext cx="5602734" cy="4701074"/>
        </p:xfrm>
        <a:graphic>
          <a:graphicData uri="http://schemas.openxmlformats.org/drawingml/2006/table">
            <a:tbl>
              <a:tblPr/>
              <a:tblGrid>
                <a:gridCol w="1088301"/>
                <a:gridCol w="1128609"/>
                <a:gridCol w="1047993"/>
                <a:gridCol w="1068147"/>
                <a:gridCol w="1269684"/>
              </a:tblGrid>
              <a:tr h="51075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Hobbies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Supervision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Kind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Students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Hobbies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350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Henry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Ph.D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Young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Chess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Soccer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M.Sc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James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Boxing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Adams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Chess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Skiing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7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David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Hiking</a:t>
                      </a:r>
                      <a:endParaRPr lang="zh-CN" alt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M.Sc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Scott</a:t>
                      </a: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Hiking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Travel</a:t>
                      </a:r>
                      <a:endParaRPr lang="zh-CN" alt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252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Travel</a:t>
                      </a: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44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913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5329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Relation: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People</a:t>
            </a:r>
            <a:endParaRPr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496" y="908720"/>
          <a:ext cx="9105328" cy="2775094"/>
        </p:xfrm>
        <a:graphic>
          <a:graphicData uri="http://schemas.openxmlformats.org/drawingml/2006/table">
            <a:tbl>
              <a:tblPr/>
              <a:tblGrid>
                <a:gridCol w="732366"/>
                <a:gridCol w="732820"/>
                <a:gridCol w="1025948"/>
                <a:gridCol w="806102"/>
                <a:gridCol w="831145"/>
                <a:gridCol w="796792"/>
                <a:gridCol w="796792"/>
                <a:gridCol w="1086535"/>
                <a:gridCol w="1325349"/>
                <a:gridCol w="971479"/>
              </a:tblGrid>
              <a:tr h="510753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People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7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16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Middle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Address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0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Zipcode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1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Smith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King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Taxis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Kitchen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1234</a:t>
                      </a:r>
                      <a:endParaRPr lang="en-US" sz="2400" b="0" i="0" u="none" strike="noStrike" kern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Bedroom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4567</a:t>
                      </a:r>
                      <a:endParaRPr lang="en-US" sz="2400" b="0" i="0" u="none" strike="noStrike" kern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45</a:t>
            </a:fld>
            <a:endParaRPr lang="en-CA" altLang="zh-CN" sz="2000" dirty="0"/>
          </a:p>
        </p:txBody>
      </p:sp>
      <p:sp>
        <p:nvSpPr>
          <p:cNvPr id="5" name="内容占位符 1"/>
          <p:cNvSpPr>
            <a:spLocks noGrp="1"/>
          </p:cNvSpPr>
          <p:nvPr>
            <p:ph sz="half" idx="1"/>
          </p:nvPr>
        </p:nvSpPr>
        <p:spPr>
          <a:xfrm>
            <a:off x="35496" y="3790528"/>
            <a:ext cx="4337479" cy="2302768"/>
          </a:xfrm>
          <a:ln w="25400">
            <a:solidFill>
              <a:srgbClr val="990101"/>
            </a:solidFill>
          </a:ln>
        </p:spPr>
        <p:txBody>
          <a:bodyPr rIns="91440"/>
          <a:lstStyle/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create type </a:t>
            </a: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address_t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 as object (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street varchar2(200),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city varchar2(200),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state 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varchar2(2),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zipcode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 varchar2(20));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/</a:t>
            </a:r>
            <a:endParaRPr kumimoji="1" lang="en-US" altLang="zh-CN" sz="2000" kern="1200" dirty="0">
              <a:solidFill>
                <a:srgbClr val="CC1921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372975" y="3790528"/>
            <a:ext cx="4337479" cy="2302768"/>
          </a:xfrm>
          <a:prstGeom prst="rect">
            <a:avLst/>
          </a:prstGeom>
          <a:noFill/>
          <a:ln w="25400">
            <a:solidFill>
              <a:srgbClr val="99010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create type </a:t>
            </a:r>
            <a:r>
              <a:rPr kumimoji="1" lang="en-US" altLang="zh-CN" sz="2000" kern="1200" dirty="0" err="1" smtClean="0">
                <a:solidFill>
                  <a:srgbClr val="CC1921"/>
                </a:solidFill>
                <a:latin typeface="Arial" charset="0"/>
                <a:ea typeface="宋体" charset="-122"/>
              </a:rPr>
              <a:t>employee_t</a:t>
            </a: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 as object (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first varchar2(15),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middle varchar2(15),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last varchar2(15),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address </a:t>
            </a:r>
            <a:r>
              <a:rPr kumimoji="1" lang="en-US" altLang="zh-CN" sz="2000" kern="1200" dirty="0" err="1" smtClean="0">
                <a:solidFill>
                  <a:srgbClr val="CC1921"/>
                </a:solidFill>
                <a:latin typeface="Arial" charset="0"/>
                <a:ea typeface="宋体" charset="-122"/>
              </a:rPr>
              <a:t>address_t</a:t>
            </a: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); 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816340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5329" cy="776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Relation: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People</a:t>
            </a:r>
            <a:endParaRPr lang="zh-CN" altLang="en-US" dirty="0">
              <a:solidFill>
                <a:srgbClr val="002060"/>
              </a:solidFill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086"/>
              </p:ext>
            </p:extLst>
          </p:nvPr>
        </p:nvGraphicFramePr>
        <p:xfrm>
          <a:off x="35496" y="908720"/>
          <a:ext cx="9105328" cy="2775094"/>
        </p:xfrm>
        <a:graphic>
          <a:graphicData uri="http://schemas.openxmlformats.org/drawingml/2006/table">
            <a:tbl>
              <a:tblPr/>
              <a:tblGrid>
                <a:gridCol w="732366"/>
                <a:gridCol w="732820"/>
                <a:gridCol w="1025948"/>
                <a:gridCol w="806102"/>
                <a:gridCol w="831145"/>
                <a:gridCol w="796792"/>
                <a:gridCol w="796792"/>
                <a:gridCol w="1086535"/>
                <a:gridCol w="1325349"/>
                <a:gridCol w="971479"/>
              </a:tblGrid>
              <a:tr h="510753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People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7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16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Middle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Address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0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Zipcode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1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Smith</a:t>
                      </a:r>
                      <a:endParaRPr lang="zh-CN" alt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King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Taxis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Kitchen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1234</a:t>
                      </a:r>
                      <a:endParaRPr lang="en-US" sz="2400" b="0" i="0" u="none" strike="noStrike" kern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</a:rPr>
                        <a:t>Bedroom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4567</a:t>
                      </a:r>
                      <a:endParaRPr lang="en-US" sz="2400" b="0" i="0" u="none" strike="noStrike" kern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12699" marR="12699" marT="12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46</a:t>
            </a:fld>
            <a:endParaRPr lang="en-CA" altLang="zh-CN" sz="2000" dirty="0"/>
          </a:p>
        </p:txBody>
      </p:sp>
      <p:sp>
        <p:nvSpPr>
          <p:cNvPr id="5" name="内容占位符 1"/>
          <p:cNvSpPr>
            <a:spLocks noGrp="1"/>
          </p:cNvSpPr>
          <p:nvPr>
            <p:ph sz="half" idx="1"/>
          </p:nvPr>
        </p:nvSpPr>
        <p:spPr>
          <a:xfrm>
            <a:off x="35496" y="3790528"/>
            <a:ext cx="4337479" cy="2734816"/>
          </a:xfrm>
          <a:ln w="25400">
            <a:solidFill>
              <a:srgbClr val="990101"/>
            </a:solidFill>
          </a:ln>
        </p:spPr>
        <p:txBody>
          <a:bodyPr rIns="91440"/>
          <a:lstStyle/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smtClean="0">
                <a:solidFill>
                  <a:srgbClr val="CC1921"/>
                </a:solidFill>
                <a:latin typeface="Arial" charset="0"/>
                <a:ea typeface="宋体" charset="-122"/>
              </a:rPr>
              <a:t>create 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type </a:t>
            </a: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phone_t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 as object (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location varchar2(15),</a:t>
            </a:r>
          </a:p>
          <a:p>
            <a:pPr marL="0" indent="0">
              <a:buClr>
                <a:schemeClr val="accent2"/>
              </a:buClr>
              <a:buFontTx/>
              <a:buNone/>
            </a:pP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num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 varchar2(10));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C1921"/>
                </a:solidFill>
                <a:latin typeface="Times New Roman" charset="0"/>
                <a:ea typeface="宋体" charset="-122"/>
              </a:rPr>
              <a:t>/</a:t>
            </a:r>
          </a:p>
          <a:p>
            <a:pPr marL="0" indent="0">
              <a:buClr>
                <a:schemeClr val="accent2"/>
              </a:buClr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create type </a:t>
            </a: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phone_ntab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 as table of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kumimoji="1" lang="en-US" altLang="zh-CN" sz="2000" kern="1200" dirty="0" err="1">
                <a:solidFill>
                  <a:srgbClr val="CC1921"/>
                </a:solidFill>
                <a:latin typeface="Arial" charset="0"/>
                <a:ea typeface="宋体" charset="-122"/>
              </a:rPr>
              <a:t>phone_t</a:t>
            </a: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;</a:t>
            </a:r>
          </a:p>
          <a:p>
            <a:pPr marL="0" indent="0">
              <a:buClr>
                <a:schemeClr val="accent2"/>
              </a:buClr>
              <a:buNone/>
            </a:pPr>
            <a:r>
              <a:rPr kumimoji="1" lang="en-US" altLang="zh-CN" sz="2000" kern="1200" dirty="0">
                <a:solidFill>
                  <a:srgbClr val="CC1921"/>
                </a:solidFill>
                <a:latin typeface="Arial" charset="0"/>
                <a:ea typeface="宋体" charset="-122"/>
              </a:rPr>
              <a:t>/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CC1921"/>
              </a:solidFill>
              <a:latin typeface="Calibri" charset="0"/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372975" y="3769777"/>
            <a:ext cx="4510644" cy="275556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000" dirty="0" smtClean="0">
                <a:solidFill>
                  <a:srgbClr val="CC1921"/>
                </a:solidFill>
                <a:latin typeface="Arial" charset="0"/>
              </a:rPr>
              <a:t>create </a:t>
            </a: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table people (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id number(4) primary key,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employee </a:t>
            </a:r>
            <a:r>
              <a:rPr kumimoji="1" lang="en-US" altLang="zh-CN" sz="2000" dirty="0" err="1">
                <a:solidFill>
                  <a:srgbClr val="CC1921"/>
                </a:solidFill>
                <a:latin typeface="Arial" charset="0"/>
              </a:rPr>
              <a:t>employee_t</a:t>
            </a: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,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phones </a:t>
            </a:r>
            <a:r>
              <a:rPr kumimoji="1" lang="en-US" altLang="zh-CN" sz="2000" dirty="0" err="1" smtClean="0">
                <a:solidFill>
                  <a:srgbClr val="CC1921"/>
                </a:solidFill>
                <a:latin typeface="Arial" charset="0"/>
              </a:rPr>
              <a:t>phone_ntab</a:t>
            </a:r>
            <a:r>
              <a:rPr kumimoji="1" lang="en-US" altLang="zh-CN" sz="2000" dirty="0" smtClean="0">
                <a:solidFill>
                  <a:srgbClr val="CC1921"/>
                </a:solidFill>
                <a:latin typeface="Arial" charset="0"/>
              </a:rPr>
              <a:t>) </a:t>
            </a:r>
            <a:endParaRPr kumimoji="1" lang="en-US" altLang="zh-CN" sz="2000" dirty="0">
              <a:solidFill>
                <a:srgbClr val="CC1921"/>
              </a:solidFill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000" dirty="0">
                <a:solidFill>
                  <a:srgbClr val="CC1921"/>
                </a:solidFill>
                <a:latin typeface="Arial" charset="0"/>
              </a:rPr>
              <a:t>NESTED TABLE phones STORE AS </a:t>
            </a:r>
            <a:r>
              <a:rPr kumimoji="1" lang="en-US" altLang="zh-CN" sz="2000" dirty="0" err="1">
                <a:solidFill>
                  <a:srgbClr val="CC1921"/>
                </a:solidFill>
                <a:latin typeface="Arial" charset="0"/>
              </a:rPr>
              <a:t>phone_tb</a:t>
            </a:r>
            <a:r>
              <a:rPr kumimoji="1" lang="en-US" altLang="zh-CN" sz="2000" dirty="0" smtClean="0">
                <a:solidFill>
                  <a:srgbClr val="CC1921"/>
                </a:solidFill>
                <a:latin typeface="Arial" charset="0"/>
              </a:rPr>
              <a:t>;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endParaRPr kumimoji="1" lang="en-US" altLang="zh-CN" sz="2000" dirty="0" smtClean="0">
              <a:solidFill>
                <a:srgbClr val="CC1921"/>
              </a:solidFill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endParaRPr kumimoji="1" lang="zh-CN" altLang="en-US" sz="2000" dirty="0">
              <a:solidFill>
                <a:srgbClr val="CC192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07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48600" y="6492875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118FDFA0-406B-194B-A557-D7B7EC3AFD06}" type="slidenum">
              <a:rPr lang="en-US" altLang="zh-CN" sz="1200">
                <a:solidFill>
                  <a:srgbClr val="898989"/>
                </a:solidFill>
                <a:latin typeface="Arial" charset="0"/>
              </a:rPr>
              <a:pPr eaLnBrk="1" hangingPunct="1"/>
              <a:t>47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5" name="Picture 2" descr="Description of Figure 9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917476"/>
            <a:ext cx="819308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43400" y="833438"/>
            <a:ext cx="48006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zh-CN" sz="2200" dirty="0">
                <a:latin typeface="+mn-lt"/>
                <a:ea typeface="+mn-ea"/>
              </a:rPr>
              <a:t>The people table has two object columns: </a:t>
            </a:r>
            <a:r>
              <a:rPr lang="en-US" altLang="zh-CN" sz="2200" dirty="0">
                <a:solidFill>
                  <a:srgbClr val="CC1921"/>
                </a:solidFill>
                <a:latin typeface="+mn-lt"/>
                <a:ea typeface="+mn-ea"/>
              </a:rPr>
              <a:t>employee</a:t>
            </a:r>
            <a:r>
              <a:rPr lang="en-US" altLang="zh-CN" sz="2200" dirty="0">
                <a:latin typeface="+mn-lt"/>
                <a:ea typeface="+mn-ea"/>
              </a:rPr>
              <a:t> and </a:t>
            </a:r>
            <a:r>
              <a:rPr lang="en-US" altLang="zh-CN" sz="2200" dirty="0">
                <a:solidFill>
                  <a:srgbClr val="CC1921"/>
                </a:solidFill>
                <a:latin typeface="+mn-lt"/>
                <a:ea typeface="+mn-ea"/>
              </a:rPr>
              <a:t>phones</a:t>
            </a:r>
            <a:r>
              <a:rPr lang="en-US" altLang="zh-CN" sz="2200" dirty="0">
                <a:latin typeface="+mn-lt"/>
                <a:ea typeface="+mn-ea"/>
              </a:rPr>
              <a:t>. The </a:t>
            </a:r>
            <a:r>
              <a:rPr lang="en-US" altLang="zh-CN" sz="2200" dirty="0">
                <a:solidFill>
                  <a:srgbClr val="CC1921"/>
                </a:solidFill>
                <a:latin typeface="+mn-lt"/>
                <a:ea typeface="+mn-ea"/>
              </a:rPr>
              <a:t>phones</a:t>
            </a:r>
            <a:r>
              <a:rPr lang="en-US" altLang="zh-CN" sz="2200" dirty="0">
                <a:latin typeface="+mn-lt"/>
                <a:ea typeface="+mn-ea"/>
              </a:rPr>
              <a:t> attribute is a nested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4149080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CC1921"/>
                </a:solidFill>
                <a:ea typeface="宋体" charset="-122"/>
              </a:rPr>
              <a:t>address_t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763" y="2987796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CC1921"/>
                </a:solidFill>
                <a:ea typeface="宋体" charset="-122"/>
              </a:rPr>
              <a:t>employee_t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8144" y="1815455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CC1921"/>
                </a:solidFill>
                <a:ea typeface="宋体" charset="-122"/>
              </a:rPr>
              <a:t>phone_t</a:t>
            </a:r>
            <a:r>
              <a:rPr kumimoji="1" lang="en-US" altLang="zh-CN" dirty="0">
                <a:solidFill>
                  <a:srgbClr val="CC1921"/>
                </a:solidFill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 Nested Relation </a:t>
            </a:r>
            <a:r>
              <a:rPr lang="en-US" dirty="0" smtClean="0">
                <a:solidFill>
                  <a:srgbClr val="002060"/>
                </a:solidFill>
              </a:rPr>
              <a:t>People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8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0" y="990550"/>
            <a:ext cx="9144000" cy="6038850"/>
          </a:xfrm>
        </p:spPr>
        <p:txBody>
          <a:bodyPr rIns="91440"/>
          <a:lstStyle/>
          <a:p>
            <a:pPr marL="539750" indent="-539750">
              <a:spcBef>
                <a:spcPct val="0"/>
              </a:spcBef>
            </a:pPr>
            <a:r>
              <a:rPr lang="en-US" altLang="zh-CN" sz="2400" dirty="0">
                <a:latin typeface="Calibri" charset="0"/>
                <a:ea typeface="宋体" charset="-122"/>
              </a:rPr>
              <a:t>The storage for each nested tuple in the </a:t>
            </a:r>
            <a:r>
              <a:rPr lang="en-US" altLang="zh-CN" sz="2400" b="1" dirty="0">
                <a:solidFill>
                  <a:srgbClr val="CC1921"/>
                </a:solidFill>
                <a:latin typeface="Calibri" charset="0"/>
                <a:ea typeface="宋体" charset="-122"/>
              </a:rPr>
              <a:t>people</a:t>
            </a:r>
            <a:r>
              <a:rPr lang="en-US" altLang="zh-CN" sz="2400" dirty="0">
                <a:latin typeface="Calibri" charset="0"/>
                <a:ea typeface="宋体" charset="-122"/>
              </a:rPr>
              <a:t> table is that of the </a:t>
            </a:r>
            <a:r>
              <a:rPr lang="en-US" altLang="zh-CN" sz="2400" dirty="0">
                <a:solidFill>
                  <a:srgbClr val="CC1921"/>
                </a:solidFill>
                <a:latin typeface="Calibri" charset="0"/>
                <a:ea typeface="宋体" charset="-122"/>
              </a:rPr>
              <a:t>attributes</a:t>
            </a:r>
            <a:r>
              <a:rPr lang="en-US" altLang="zh-CN" sz="2400" dirty="0">
                <a:latin typeface="Calibri" charset="0"/>
                <a:ea typeface="宋体" charset="-122"/>
              </a:rPr>
              <a:t> of the tuple plus overhead for </a:t>
            </a:r>
            <a:r>
              <a:rPr lang="en-US" altLang="zh-CN" sz="2400" dirty="0">
                <a:solidFill>
                  <a:srgbClr val="CC1921"/>
                </a:solidFill>
                <a:latin typeface="Calibri" charset="0"/>
                <a:ea typeface="宋体" charset="-122"/>
              </a:rPr>
              <a:t>the null indicator</a:t>
            </a:r>
            <a:r>
              <a:rPr lang="en-US" altLang="zh-CN" sz="2400" dirty="0">
                <a:latin typeface="Calibri" charset="0"/>
                <a:ea typeface="宋体" charset="-122"/>
              </a:rPr>
              <a:t>.</a:t>
            </a:r>
          </a:p>
          <a:p>
            <a:pPr marL="539750" indent="-539750">
              <a:spcBef>
                <a:spcPct val="0"/>
              </a:spcBef>
            </a:pPr>
            <a:r>
              <a:rPr lang="en-US" altLang="zh-CN" sz="2400" dirty="0">
                <a:latin typeface="Calibri" charset="0"/>
                <a:ea typeface="宋体" charset="-122"/>
              </a:rPr>
              <a:t>The null indicators for an object and its embedded object attributes occupy </a:t>
            </a:r>
            <a:r>
              <a:rPr lang="en-US" altLang="zh-CN" sz="2400" dirty="0">
                <a:solidFill>
                  <a:srgbClr val="CC1921"/>
                </a:solidFill>
                <a:latin typeface="Calibri" charset="0"/>
                <a:ea typeface="宋体" charset="-122"/>
              </a:rPr>
              <a:t>one bit </a:t>
            </a:r>
            <a:r>
              <a:rPr lang="en-US" altLang="zh-CN" sz="2400" dirty="0">
                <a:latin typeface="Calibri" charset="0"/>
                <a:ea typeface="宋体" charset="-122"/>
              </a:rPr>
              <a:t>each. Thus, an object with n embedded object attributes (including objects at all levels of nesting) has a storage overhead of CEIL(n/8) bytes. There is one </a:t>
            </a:r>
            <a:r>
              <a:rPr lang="en-US" altLang="zh-CN" sz="2400" dirty="0">
                <a:solidFill>
                  <a:srgbClr val="CC1921"/>
                </a:solidFill>
                <a:latin typeface="Calibri" charset="0"/>
                <a:ea typeface="宋体" charset="-122"/>
              </a:rPr>
              <a:t>null indicator column </a:t>
            </a:r>
            <a:r>
              <a:rPr lang="en-US" altLang="zh-CN" sz="2400" dirty="0">
                <a:latin typeface="Calibri" charset="0"/>
                <a:ea typeface="宋体" charset="-122"/>
              </a:rPr>
              <a:t>for each </a:t>
            </a:r>
            <a:r>
              <a:rPr lang="en-US" altLang="zh-CN" sz="2400" dirty="0" err="1">
                <a:solidFill>
                  <a:srgbClr val="CC1921"/>
                </a:solidFill>
                <a:latin typeface="Calibri" charset="0"/>
                <a:ea typeface="宋体" charset="-122"/>
              </a:rPr>
              <a:t>noncollection</a:t>
            </a:r>
            <a:r>
              <a:rPr lang="en-US" altLang="zh-CN" sz="2400" dirty="0">
                <a:solidFill>
                  <a:srgbClr val="CC1921"/>
                </a:solidFill>
                <a:latin typeface="Calibri" charset="0"/>
                <a:ea typeface="宋体" charset="-122"/>
              </a:rPr>
              <a:t> column object</a:t>
            </a:r>
            <a:r>
              <a:rPr lang="en-US" altLang="zh-CN" sz="2400" dirty="0">
                <a:latin typeface="Calibri" charset="0"/>
                <a:ea typeface="宋体" charset="-122"/>
              </a:rPr>
              <a:t>, </a:t>
            </a:r>
            <a:r>
              <a:rPr lang="en-US" altLang="zh-CN" sz="2400" dirty="0" err="1">
                <a:solidFill>
                  <a:srgbClr val="CC1921"/>
                </a:solidFill>
                <a:latin typeface="Calibri" charset="0"/>
                <a:ea typeface="宋体" charset="-122"/>
              </a:rPr>
              <a:t>employee_t</a:t>
            </a:r>
            <a:r>
              <a:rPr lang="en-US" altLang="zh-CN" sz="2400" dirty="0">
                <a:latin typeface="Calibri" charset="0"/>
                <a:ea typeface="宋体" charset="-122"/>
              </a:rPr>
              <a:t>. The null indicator column length is one byte, as one bit represents the object itself, which translates to CEIL(1/8) or 1.</a:t>
            </a:r>
          </a:p>
          <a:p>
            <a:pPr marL="539750" indent="-539750">
              <a:spcBef>
                <a:spcPct val="0"/>
              </a:spcBef>
            </a:pPr>
            <a:r>
              <a:rPr lang="en-US" altLang="zh-CN" sz="2400" dirty="0">
                <a:latin typeface="Calibri" charset="0"/>
                <a:ea typeface="宋体" charset="-122"/>
              </a:rPr>
              <a:t>Since the null indicator is one byte in size, the overhead of null information for each row of the </a:t>
            </a:r>
            <a:r>
              <a:rPr lang="en-US" altLang="zh-CN" sz="2400" b="1" dirty="0">
                <a:solidFill>
                  <a:srgbClr val="CC1921"/>
                </a:solidFill>
                <a:latin typeface="Calibri" charset="0"/>
                <a:ea typeface="宋体" charset="-122"/>
              </a:rPr>
              <a:t>people</a:t>
            </a:r>
            <a:r>
              <a:rPr lang="en-US" altLang="zh-CN" sz="2400" dirty="0">
                <a:latin typeface="Calibri" charset="0"/>
                <a:ea typeface="宋体" charset="-122"/>
              </a:rPr>
              <a:t> table is two bytes, one for each </a:t>
            </a:r>
            <a:r>
              <a:rPr lang="en-US" altLang="zh-CN" sz="2400" dirty="0">
                <a:latin typeface="Calibri" charset="0"/>
                <a:ea typeface="宋体" charset="-122"/>
                <a:hlinkClick r:id="rId2"/>
              </a:rPr>
              <a:t>object column</a:t>
            </a:r>
            <a:r>
              <a:rPr lang="en-US" altLang="zh-CN" sz="2400" dirty="0">
                <a:latin typeface="Calibri" charset="0"/>
                <a:ea typeface="宋体" charset="-122"/>
              </a:rPr>
              <a:t>.</a:t>
            </a:r>
          </a:p>
          <a:p>
            <a:pPr marL="539750" indent="-539750">
              <a:spcBef>
                <a:spcPct val="0"/>
              </a:spcBef>
            </a:pPr>
            <a:r>
              <a:rPr lang="en-US" altLang="zh-CN" sz="2400" dirty="0">
                <a:latin typeface="Calibri" charset="0"/>
                <a:ea typeface="宋体" charset="-122"/>
              </a:rPr>
              <a:t>Every </a:t>
            </a:r>
            <a:r>
              <a:rPr lang="en-US" altLang="zh-CN" sz="2400" dirty="0" err="1">
                <a:latin typeface="Calibri" charset="0"/>
                <a:ea typeface="宋体" charset="-122"/>
              </a:rPr>
              <a:t>noncollection</a:t>
            </a:r>
            <a:r>
              <a:rPr lang="en-US" altLang="zh-CN" sz="2400" dirty="0">
                <a:latin typeface="Calibri" charset="0"/>
                <a:ea typeface="宋体" charset="-122"/>
              </a:rPr>
              <a:t> object has a null indicator column, whether or not the object is FINAL. The columns in these examples are FINAL.</a:t>
            </a:r>
          </a:p>
          <a:p>
            <a:pPr marL="539750" indent="-539750">
              <a:spcBef>
                <a:spcPct val="0"/>
              </a:spcBef>
            </a:pPr>
            <a:endParaRPr lang="zh-CN" altLang="en-US" sz="2400" dirty="0">
              <a:latin typeface="Calibri" charset="0"/>
              <a:ea typeface="宋体" charset="-122"/>
            </a:endParaRPr>
          </a:p>
          <a:p>
            <a:pPr marL="539750" indent="-539750">
              <a:spcBef>
                <a:spcPct val="0"/>
              </a:spcBef>
            </a:pPr>
            <a:endParaRPr lang="zh-CN" altLang="en-US" sz="2400" dirty="0">
              <a:latin typeface="Calibri" charset="0"/>
              <a:ea typeface="宋体" charset="-122"/>
            </a:endParaRPr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48600" y="6492875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C0D1294F-0422-8F43-81E0-2EDEB27C003D}" type="slidenum">
              <a:rPr lang="en-US" altLang="zh-CN" sz="1200">
                <a:solidFill>
                  <a:srgbClr val="898989"/>
                </a:solidFill>
                <a:latin typeface="Arial" charset="0"/>
              </a:rPr>
              <a:pPr eaLnBrk="1" hangingPunct="1"/>
              <a:t>48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925" y="1"/>
            <a:ext cx="9105900" cy="835917"/>
          </a:xfrm>
        </p:spPr>
        <p:txBody>
          <a:bodyPr/>
          <a:lstStyle/>
          <a:p>
            <a:r>
              <a:rPr lang="en-US" dirty="0" smtClean="0"/>
              <a:t>Storage for Nested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5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 rIns="91440"/>
          <a:lstStyle/>
          <a:p>
            <a:pPr marL="539750" indent="-539750">
              <a:spcBef>
                <a:spcPct val="0"/>
              </a:spcBef>
            </a:pPr>
            <a:r>
              <a:rPr lang="en-US" altLang="zh-CN" dirty="0">
                <a:latin typeface="Calibri" charset="0"/>
                <a:ea typeface="宋体" charset="-122"/>
              </a:rPr>
              <a:t>Oracle stores the rows of a nested table in a </a:t>
            </a:r>
            <a:r>
              <a:rPr lang="en-US" altLang="zh-CN" dirty="0">
                <a:solidFill>
                  <a:srgbClr val="CC1921"/>
                </a:solidFill>
                <a:latin typeface="Calibri" charset="0"/>
                <a:ea typeface="宋体" charset="-122"/>
              </a:rPr>
              <a:t>separate</a:t>
            </a:r>
            <a:r>
              <a:rPr lang="en-US" altLang="zh-CN" dirty="0">
                <a:latin typeface="Calibri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CC1921"/>
                </a:solidFill>
                <a:latin typeface="Calibri" charset="0"/>
                <a:ea typeface="宋体" charset="-122"/>
              </a:rPr>
              <a:t>storage table </a:t>
            </a:r>
            <a:r>
              <a:rPr lang="en-US" altLang="zh-CN" dirty="0">
                <a:latin typeface="Calibri" charset="0"/>
                <a:ea typeface="宋体" charset="-122"/>
              </a:rPr>
              <a:t>named by the user. A system generated 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宋体" charset="-122"/>
              </a:rPr>
              <a:t>NESTED_TABLE_ID</a:t>
            </a:r>
            <a:r>
              <a:rPr lang="en-US" altLang="zh-CN" dirty="0">
                <a:latin typeface="Calibri" charset="0"/>
                <a:ea typeface="宋体" charset="-122"/>
              </a:rPr>
              <a:t>, which is </a:t>
            </a:r>
            <a:r>
              <a:rPr lang="en-US" altLang="zh-CN" dirty="0">
                <a:solidFill>
                  <a:srgbClr val="CC1921"/>
                </a:solidFill>
                <a:latin typeface="Calibri" charset="0"/>
                <a:ea typeface="宋体" charset="-122"/>
              </a:rPr>
              <a:t>16 bytes </a:t>
            </a:r>
            <a:r>
              <a:rPr lang="en-US" altLang="zh-CN" dirty="0">
                <a:latin typeface="Calibri" charset="0"/>
                <a:ea typeface="宋体" charset="-122"/>
              </a:rPr>
              <a:t>in length, appears in the parent table and also in the storage table, correlates the parent row with the rows in its corresponding storage table.</a:t>
            </a:r>
          </a:p>
          <a:p>
            <a:pPr marL="539750" indent="-539750">
              <a:spcBef>
                <a:spcPct val="0"/>
              </a:spcBef>
            </a:pPr>
            <a:r>
              <a:rPr lang="en-US" altLang="zh-CN" dirty="0">
                <a:latin typeface="Calibri" charset="0"/>
                <a:ea typeface="宋体" charset="-122"/>
              </a:rPr>
              <a:t>The storage table contains each value for each nested table in a nested table column. The storage table uses the NESTED_TABLE_ID to track the nested table for each value. </a:t>
            </a:r>
            <a:endParaRPr lang="zh-CN" altLang="en-US" dirty="0">
              <a:latin typeface="Calibri" charset="0"/>
              <a:ea typeface="宋体" charset="-122"/>
            </a:endParaRPr>
          </a:p>
          <a:p>
            <a:pPr marL="539750" indent="-539750">
              <a:spcBef>
                <a:spcPct val="0"/>
              </a:spcBef>
            </a:pPr>
            <a:endParaRPr lang="zh-CN" altLang="en-US" dirty="0">
              <a:latin typeface="Calibri" charset="0"/>
              <a:ea typeface="宋体" charset="-122"/>
            </a:endParaRPr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48600" y="6492875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EF21C327-49F8-134A-A684-2112FE412CA0}" type="slidenum">
              <a:rPr lang="en-US" altLang="zh-CN" sz="1200">
                <a:solidFill>
                  <a:srgbClr val="898989"/>
                </a:solidFill>
                <a:latin typeface="Arial" charset="0"/>
              </a:rPr>
              <a:pPr eaLnBrk="1" hangingPunct="1"/>
              <a:t>49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Nested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9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4833"/>
            <a:ext cx="9105329" cy="790029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Example 2 (CTT)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9713" y="4292600"/>
            <a:ext cx="8294687" cy="2017713"/>
          </a:xfrm>
        </p:spPr>
        <p:txBody>
          <a:bodyPr/>
          <a:lstStyle/>
          <a:p>
            <a:r>
              <a:rPr kumimoji="0" lang="en-US" altLang="zh-CN" dirty="0">
                <a:ea typeface="宋体" charset="-122"/>
              </a:rPr>
              <a:t>Is this a relation in RDM?</a:t>
            </a:r>
          </a:p>
          <a:p>
            <a:r>
              <a:rPr kumimoji="0" lang="en-US" altLang="zh-CN" dirty="0">
                <a:ea typeface="宋体" charset="-122"/>
              </a:rPr>
              <a:t>Some attribute values are not atomic:  </a:t>
            </a:r>
          </a:p>
          <a:p>
            <a:r>
              <a:rPr kumimoji="0" lang="en-US" altLang="zh-CN" dirty="0">
                <a:ea typeface="宋体" charset="-122"/>
              </a:rPr>
              <a:t>What is it? </a:t>
            </a:r>
          </a:p>
          <a:p>
            <a:r>
              <a:rPr kumimoji="0" lang="en-US" altLang="zh-CN" dirty="0">
                <a:ea typeface="宋体" charset="-122"/>
              </a:rPr>
              <a:t>How to convert it into a relation?</a:t>
            </a:r>
            <a:endParaRPr kumimoji="0" lang="zh-CN" altLang="en-US" dirty="0"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825" y="908050"/>
          <a:ext cx="4102100" cy="2271714"/>
        </p:xfrm>
        <a:graphic>
          <a:graphicData uri="http://schemas.openxmlformats.org/drawingml/2006/table">
            <a:tbl>
              <a:tblPr/>
              <a:tblGrid>
                <a:gridCol w="1257300"/>
                <a:gridCol w="1498600"/>
                <a:gridCol w="13462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Teachers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Databases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Oracle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Laws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Crimes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60950" y="908050"/>
          <a:ext cx="3975100" cy="3028952"/>
        </p:xfrm>
        <a:graphic>
          <a:graphicData uri="http://schemas.openxmlformats.org/drawingml/2006/table">
            <a:tbl>
              <a:tblPr/>
              <a:tblGrid>
                <a:gridCol w="1193800"/>
                <a:gridCol w="1422400"/>
                <a:gridCol w="13589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Teacher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Databases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Oracle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Laws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Crimes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71775" y="5343525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90"/>
                </a:solidFill>
              </a:rPr>
              <a:t>a set {Green, Brown}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7613" y="42926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498600" y="1273175"/>
            <a:ext cx="1473200" cy="6762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2971800" y="1268413"/>
            <a:ext cx="1397000" cy="681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498600" y="2039938"/>
            <a:ext cx="1422400" cy="6762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968625" y="2035175"/>
            <a:ext cx="1349375" cy="6810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524000" y="2805113"/>
            <a:ext cx="1422400" cy="3683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971800" y="2781300"/>
            <a:ext cx="1370013" cy="392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5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931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92164"/>
          </a:xfrm>
        </p:spPr>
        <p:txBody>
          <a:bodyPr lIns="91440" tIns="45720" rIns="91440" bIns="45720"/>
          <a:lstStyle/>
          <a:p>
            <a:r>
              <a:rPr lang="en-US" altLang="zh-CN" dirty="0">
                <a:latin typeface="Calibri" charset="0"/>
                <a:ea typeface="宋体" charset="-122"/>
              </a:rPr>
              <a:t>Storage for nested table</a:t>
            </a:r>
            <a:endParaRPr lang="zh-CN" altLang="en-US" dirty="0">
              <a:latin typeface="Calibri" charset="0"/>
              <a:ea typeface="宋体" charset="-122"/>
            </a:endParaRPr>
          </a:p>
        </p:txBody>
      </p:sp>
      <p:sp>
        <p:nvSpPr>
          <p:cNvPr id="9216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48600" y="6492875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fld id="{BD679FE0-EAD3-9E45-BEF4-98647DE5F6E5}" type="slidenum">
              <a:rPr lang="en-US" altLang="zh-CN" sz="1200">
                <a:solidFill>
                  <a:srgbClr val="898989"/>
                </a:solidFill>
                <a:latin typeface="Arial" charset="0"/>
              </a:rPr>
              <a:pPr eaLnBrk="1" hangingPunct="1"/>
              <a:t>50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92163" name="Picture 2" descr="Description of Figure 9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54263"/>
            <a:ext cx="461962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矩形 4"/>
          <p:cNvSpPr>
            <a:spLocks noChangeArrowheads="1"/>
          </p:cNvSpPr>
          <p:nvPr/>
        </p:nvSpPr>
        <p:spPr bwMode="auto">
          <a:xfrm>
            <a:off x="492125" y="808038"/>
            <a:ext cx="804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/>
              <a:t>In the storage table, all of the values that belong to nested table A are identified, all of the values that belong to nested table B are identified, and so on.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79434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355600" y="0"/>
            <a:ext cx="8015288" cy="952424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Problems with </a:t>
            </a:r>
            <a:r>
              <a:rPr lang="en-US" altLang="zh-CN" dirty="0" smtClean="0">
                <a:latin typeface="Arial" charset="0"/>
              </a:rPr>
              <a:t>NF2</a:t>
            </a:r>
            <a:r>
              <a:rPr lang="zh-CN" altLang="en-US" dirty="0" smtClean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Relations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207963" y="3146424"/>
            <a:ext cx="8599487" cy="3711575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CN" sz="2400" dirty="0">
                <a:latin typeface="Arial" charset="0"/>
                <a:cs typeface="Arial" charset="0"/>
              </a:rPr>
              <a:t>Duplications in data storage 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marL="457200" lvl="1" indent="0">
              <a:buClr>
                <a:srgbClr val="0000FF"/>
              </a:buClr>
              <a:buSzPct val="100000"/>
              <a:buNone/>
            </a:pPr>
            <a:r>
              <a:rPr lang="en-US" altLang="zh-CN" sz="2400" dirty="0" smtClean="0">
                <a:latin typeface="Arial" charset="0"/>
              </a:rPr>
              <a:t>We repeat the two children and phone information</a:t>
            </a:r>
          </a:p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CA" altLang="zh-CN" sz="2400" dirty="0" smtClean="0">
                <a:latin typeface="Arial" charset="0"/>
                <a:cs typeface="Arial" charset="0"/>
              </a:rPr>
              <a:t>Update </a:t>
            </a:r>
            <a:r>
              <a:rPr lang="en-CA" altLang="zh-CN" sz="2400" dirty="0">
                <a:latin typeface="Arial" charset="0"/>
                <a:cs typeface="Arial" charset="0"/>
              </a:rPr>
              <a:t>management by users  	 </a:t>
            </a:r>
          </a:p>
          <a:p>
            <a:pPr marL="457200" lvl="1" indent="0">
              <a:buClr>
                <a:srgbClr val="0000FF"/>
              </a:buClr>
              <a:buSzPct val="100000"/>
              <a:buNone/>
            </a:pPr>
            <a:r>
              <a:rPr lang="en-CA" altLang="zh-CN" sz="2400" dirty="0">
                <a:latin typeface="Arial" charset="0"/>
              </a:rPr>
              <a:t>If Anna and John have a new baby or delete a phone number, more than one tuple is updated.</a:t>
            </a:r>
          </a:p>
          <a:p>
            <a:pPr marL="514350" indent="-514350">
              <a:buClr>
                <a:srgbClr val="0000FF"/>
              </a:buClr>
              <a:buSzPct val="100000"/>
              <a:buFont typeface="+mj-lt"/>
              <a:buAutoNum type="arabicPeriod"/>
            </a:pPr>
            <a:r>
              <a:rPr lang="en-US" altLang="zh-CN" sz="2400" dirty="0">
                <a:latin typeface="Arial" charset="0"/>
                <a:cs typeface="Arial" charset="0"/>
              </a:rPr>
              <a:t>Impossible for circular reference</a:t>
            </a:r>
          </a:p>
          <a:p>
            <a:pPr marL="457200" lvl="1" indent="0">
              <a:buClr>
                <a:srgbClr val="0000FF"/>
              </a:buClr>
              <a:buSzPct val="100000"/>
              <a:buNone/>
            </a:pPr>
            <a:r>
              <a:rPr lang="en-US" altLang="zh-CN" sz="2400" dirty="0">
                <a:latin typeface="Arial" charset="0"/>
              </a:rPr>
              <a:t>a person database with children who are persons</a:t>
            </a:r>
            <a:br>
              <a:rPr lang="en-US" altLang="zh-CN" sz="2400" dirty="0">
                <a:latin typeface="Arial" charset="0"/>
              </a:rPr>
            </a:b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Type person = [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name string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, 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spouse person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]</a:t>
            </a:r>
            <a:b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</a:b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name 'Anna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', 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spouse 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name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'John</a:t>
            </a:r>
            <a:r>
              <a:rPr lang="en-US" altLang="zh-CN" sz="2400" dirty="0">
                <a:solidFill>
                  <a:srgbClr val="A00000"/>
                </a:solidFill>
                <a:latin typeface="Arial" charset="0"/>
                <a:cs typeface="Arial" charset="0"/>
              </a:rPr>
              <a:t>', </a:t>
            </a:r>
            <a:r>
              <a:rPr lang="en-US" altLang="zh-CN" sz="2400" dirty="0" smtClean="0">
                <a:solidFill>
                  <a:srgbClr val="A00000"/>
                </a:solidFill>
                <a:latin typeface="Arial" charset="0"/>
                <a:cs typeface="Arial" charset="0"/>
              </a:rPr>
              <a:t>spouse [...]}]</a:t>
            </a: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endParaRPr lang="zh-CN" sz="2400" dirty="0">
              <a:latin typeface="Arial" charset="0"/>
              <a:cs typeface="Arial" charset="0"/>
            </a:endParaRPr>
          </a:p>
          <a:p>
            <a:pPr marL="514350" indent="-514350">
              <a:buFont typeface="Wingdings" charset="0"/>
              <a:buNone/>
            </a:pPr>
            <a:r>
              <a:rPr lang="en-US" altLang="zh-CN" sz="2400" dirty="0">
                <a:latin typeface="Arial" charset="0"/>
                <a:cs typeface="Arial" charset="0"/>
              </a:rPr>
              <a:t/>
            </a:r>
            <a:br>
              <a:rPr lang="en-US" altLang="zh-CN" sz="2400" dirty="0">
                <a:latin typeface="Arial" charset="0"/>
                <a:cs typeface="Arial" charset="0"/>
              </a:rPr>
            </a:br>
            <a:endParaRPr lang="zh-CN" altLang="en-US" sz="2400" dirty="0">
              <a:latin typeface="Arial" charset="0"/>
              <a:cs typeface="Arial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r>
              <a:rPr kumimoji="0" lang="en-US" altLang="zh-CN" sz="1400">
                <a:solidFill>
                  <a:srgbClr val="990033"/>
                </a:solidFill>
                <a:latin typeface="Arial" charset="0"/>
              </a:rPr>
              <a:t> </a:t>
            </a:r>
            <a:fld id="{A27897FA-9555-E242-A4ED-A9CBF7D1E636}" type="slidenum">
              <a:rPr kumimoji="0" lang="en-US" altLang="zh-CN" sz="1400">
                <a:solidFill>
                  <a:srgbClr val="990033"/>
                </a:solidFill>
                <a:latin typeface="Arial" charset="0"/>
              </a:rPr>
              <a:pPr/>
              <a:t>51</a:t>
            </a:fld>
            <a:endParaRPr kumimoji="0" lang="en-CA" altLang="zh-CN" sz="1400">
              <a:solidFill>
                <a:srgbClr val="990033"/>
              </a:solidFill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71156"/>
              </p:ext>
            </p:extLst>
          </p:nvPr>
        </p:nvGraphicFramePr>
        <p:xfrm>
          <a:off x="1681708" y="908720"/>
          <a:ext cx="4690492" cy="2270790"/>
        </p:xfrm>
        <a:graphic>
          <a:graphicData uri="http://schemas.openxmlformats.org/drawingml/2006/table">
            <a:tbl>
              <a:tblPr/>
              <a:tblGrid>
                <a:gridCol w="1138226"/>
                <a:gridCol w="950606"/>
                <a:gridCol w="1350862"/>
                <a:gridCol w="1250798"/>
              </a:tblGrid>
              <a:tr h="355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Phones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55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1234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5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Sara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3567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625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511175" y="0"/>
            <a:ext cx="8229600" cy="769938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</a:rPr>
              <a:t>Object Relational Model </a:t>
            </a:r>
            <a:endParaRPr lang="zh-CN" altLang="en-US" dirty="0">
              <a:latin typeface="Calibri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 bwMode="auto">
          <a:xfrm>
            <a:off x="0" y="990550"/>
            <a:ext cx="9144000" cy="60388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indent="-539750">
              <a:spcBef>
                <a:spcPct val="0"/>
              </a:spcBef>
            </a:pPr>
            <a:r>
              <a:rPr lang="en-US" altLang="zh-CN" dirty="0" smtClean="0">
                <a:latin typeface="Arial"/>
                <a:cs typeface="Arial"/>
              </a:rPr>
              <a:t>ORM </a:t>
            </a:r>
            <a:r>
              <a:rPr lang="en-US" altLang="zh-CN" dirty="0">
                <a:latin typeface="Arial"/>
                <a:cs typeface="Arial"/>
              </a:rPr>
              <a:t>grew out of research that occurred in the early 1990s: </a:t>
            </a:r>
          </a:p>
          <a:p>
            <a:pPr lvl="1"/>
            <a:r>
              <a:rPr lang="en-US" altLang="zh-CN" dirty="0">
                <a:latin typeface="Arial"/>
                <a:cs typeface="Arial"/>
              </a:rPr>
              <a:t>extending existing relational database concepts with object concepts</a:t>
            </a:r>
          </a:p>
          <a:p>
            <a:pPr lvl="1"/>
            <a:r>
              <a:rPr lang="en-US" altLang="zh-CN" dirty="0">
                <a:latin typeface="Arial"/>
                <a:cs typeface="Arial"/>
              </a:rPr>
              <a:t>retain a declarative query-language based on tuple relational calculus as a central component of the architecture</a:t>
            </a:r>
          </a:p>
          <a:p>
            <a:pPr lvl="1"/>
            <a:r>
              <a:rPr lang="en-US" altLang="zh-CN" dirty="0">
                <a:latin typeface="Arial"/>
                <a:cs typeface="Arial"/>
              </a:rPr>
              <a:t>the most notable research project, </a:t>
            </a:r>
            <a:r>
              <a:rPr lang="en-US" altLang="zh-CN" dirty="0" err="1">
                <a:solidFill>
                  <a:srgbClr val="000090"/>
                </a:solidFill>
                <a:latin typeface="Arial"/>
                <a:cs typeface="Arial"/>
              </a:rPr>
              <a:t>Postgre</a:t>
            </a:r>
            <a:r>
              <a:rPr lang="en-US" altLang="zh-CN" b="1" dirty="0" err="1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 (UC Berkeley), spawned two products tracing their lineage to that research: </a:t>
            </a:r>
            <a:r>
              <a:rPr lang="en-US" altLang="zh-CN" dirty="0" err="1">
                <a:solidFill>
                  <a:srgbClr val="000090"/>
                </a:solidFill>
                <a:latin typeface="Arial"/>
                <a:cs typeface="Arial"/>
              </a:rPr>
              <a:t>Illustra</a:t>
            </a:r>
            <a:r>
              <a:rPr lang="en-US" altLang="zh-CN" dirty="0">
                <a:latin typeface="Arial"/>
                <a:cs typeface="Arial"/>
              </a:rPr>
              <a:t> and </a:t>
            </a:r>
            <a:r>
              <a:rPr lang="en-US" altLang="zh-CN" dirty="0" err="1">
                <a:solidFill>
                  <a:srgbClr val="000090"/>
                </a:solidFill>
                <a:latin typeface="Arial"/>
                <a:cs typeface="Arial"/>
              </a:rPr>
              <a:t>PostgreSQL</a:t>
            </a:r>
            <a:r>
              <a:rPr lang="en-US" altLang="zh-CN" dirty="0">
                <a:latin typeface="Arial"/>
                <a:cs typeface="Arial"/>
              </a:rPr>
              <a:t>.</a:t>
            </a:r>
          </a:p>
          <a:p>
            <a:pPr lvl="1"/>
            <a:r>
              <a:rPr lang="en-US" altLang="zh-CN" dirty="0">
                <a:solidFill>
                  <a:srgbClr val="000090"/>
                </a:solidFill>
                <a:latin typeface="Arial"/>
                <a:cs typeface="Arial"/>
              </a:rPr>
              <a:t>Oracle, DB2, SQL-server </a:t>
            </a:r>
            <a:r>
              <a:rPr lang="en-US" altLang="zh-CN" dirty="0">
                <a:latin typeface="Arial"/>
                <a:cs typeface="Arial"/>
              </a:rPr>
              <a:t>all supports it now.</a:t>
            </a:r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fld id="{B27E5EE7-2892-1249-A41C-404467B38C94}" type="slidenum">
              <a:rPr kumimoji="0" lang="en-US" altLang="zh-CN" sz="2000"/>
              <a:pPr/>
              <a:t>52</a:t>
            </a:fld>
            <a:endParaRPr kumimoji="0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22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8801" y="0"/>
            <a:ext cx="9135199" cy="804863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Example 3 (Person2)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39713" y="3371850"/>
            <a:ext cx="8294687" cy="2205038"/>
          </a:xfrm>
        </p:spPr>
        <p:txBody>
          <a:bodyPr/>
          <a:lstStyle/>
          <a:p>
            <a:r>
              <a:rPr kumimoji="0" lang="en-US" altLang="zh-CN" dirty="0">
                <a:ea typeface="宋体" charset="-122"/>
              </a:rPr>
              <a:t>Is this a relation?</a:t>
            </a:r>
          </a:p>
          <a:p>
            <a:r>
              <a:rPr kumimoji="0" lang="en-US" altLang="zh-CN" dirty="0">
                <a:ea typeface="宋体" charset="-122"/>
              </a:rPr>
              <a:t>Some attribute values are not atomic. </a:t>
            </a:r>
          </a:p>
          <a:p>
            <a:r>
              <a:rPr kumimoji="0" lang="en-US" altLang="zh-CN" dirty="0">
                <a:ea typeface="宋体" charset="-122"/>
              </a:rPr>
              <a:t>What kind of values: tuples, sets?</a:t>
            </a:r>
          </a:p>
          <a:p>
            <a:r>
              <a:rPr kumimoji="0" lang="en-US" altLang="zh-CN" dirty="0">
                <a:ea typeface="宋体" charset="-122"/>
              </a:rPr>
              <a:t>How to convert it into a relation?</a:t>
            </a:r>
            <a:endParaRPr kumimoji="0" lang="zh-CN" altLang="en-US" dirty="0">
              <a:ea typeface="宋体" charset="-122"/>
            </a:endParaRPr>
          </a:p>
          <a:p>
            <a:endParaRPr kumimoji="0" lang="zh-CN" altLang="en-US" dirty="0">
              <a:ea typeface="宋体" charset="-122"/>
            </a:endParaRPr>
          </a:p>
        </p:txBody>
      </p:sp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4284663" y="1844675"/>
            <a:ext cx="574675" cy="173038"/>
          </a:xfrm>
          <a:prstGeom prst="rightArrow">
            <a:avLst>
              <a:gd name="adj1" fmla="val 50000"/>
              <a:gd name="adj2" fmla="val 5015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8300" y="908050"/>
          <a:ext cx="35560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5738" y="338455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54613" y="908050"/>
          <a:ext cx="3810000" cy="1892300"/>
        </p:xfrm>
        <a:graphic>
          <a:graphicData uri="http://schemas.openxmlformats.org/drawingml/2006/table">
            <a:tbl>
              <a:tblPr/>
              <a:tblGrid>
                <a:gridCol w="1371600"/>
                <a:gridCol w="1270000"/>
                <a:gridCol w="1168400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536700" y="1628775"/>
            <a:ext cx="2387600" cy="7461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11300" y="2390775"/>
            <a:ext cx="2387600" cy="7461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6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7157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-11906" y="8143"/>
            <a:ext cx="9155906" cy="752267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Example 4 (SP)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713" y="4005263"/>
            <a:ext cx="8294687" cy="2205037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Is this a relation?</a:t>
            </a:r>
          </a:p>
          <a:p>
            <a:r>
              <a:rPr kumimoji="0" lang="en-US" altLang="zh-CN">
                <a:ea typeface="宋体" charset="-122"/>
              </a:rPr>
              <a:t>Some attribute values are not atomic. </a:t>
            </a:r>
          </a:p>
          <a:p>
            <a:r>
              <a:rPr kumimoji="0" lang="en-US" altLang="zh-CN">
                <a:ea typeface="宋体" charset="-122"/>
              </a:rPr>
              <a:t>What kind of values: tuples, sets?</a:t>
            </a:r>
          </a:p>
          <a:p>
            <a:r>
              <a:rPr kumimoji="0" lang="en-US" altLang="zh-CN">
                <a:ea typeface="宋体" charset="-122"/>
              </a:rPr>
              <a:t>Nested relations</a:t>
            </a:r>
          </a:p>
          <a:p>
            <a:r>
              <a:rPr kumimoji="0" lang="en-US" altLang="zh-CN">
                <a:ea typeface="宋体" charset="-122"/>
              </a:rPr>
              <a:t>How to convert?</a:t>
            </a:r>
            <a:endParaRPr kumimoji="0" lang="zh-CN" altLang="en-US">
              <a:ea typeface="宋体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32431"/>
              </p:ext>
            </p:extLst>
          </p:nvPr>
        </p:nvGraphicFramePr>
        <p:xfrm>
          <a:off x="4716463" y="908720"/>
          <a:ext cx="4318000" cy="2649535"/>
        </p:xfrm>
        <a:graphic>
          <a:graphicData uri="http://schemas.openxmlformats.org/drawingml/2006/table">
            <a:tbl>
              <a:tblPr/>
              <a:tblGrid>
                <a:gridCol w="673119"/>
                <a:gridCol w="673119"/>
                <a:gridCol w="1027490"/>
                <a:gridCol w="1080151"/>
                <a:gridCol w="864121"/>
              </a:tblGrid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S#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P#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Pname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QTY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Bolt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P5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Cam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P4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950" y="908050"/>
          <a:ext cx="4464050" cy="2816777"/>
        </p:xfrm>
        <a:graphic>
          <a:graphicData uri="http://schemas.openxmlformats.org/drawingml/2006/table">
            <a:tbl>
              <a:tblPr/>
              <a:tblGrid>
                <a:gridCol w="673100"/>
                <a:gridCol w="766763"/>
                <a:gridCol w="1079500"/>
                <a:gridCol w="1152525"/>
                <a:gridCol w="792162"/>
              </a:tblGrid>
              <a:tr h="38091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S#</a:t>
                      </a:r>
                    </a:p>
                  </a:txBody>
                  <a:tcPr marL="12699" marR="12699" marT="1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699" marR="12699" marT="1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P#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Pname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City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QTY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S1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P1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Nut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London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P2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Bolt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Paris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S2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Rome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P5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Cam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Paris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Rome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P4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London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95738" y="404812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33850" y="5661025"/>
          <a:ext cx="4038600" cy="696914"/>
        </p:xfrm>
        <a:graphic>
          <a:graphicData uri="http://schemas.openxmlformats.org/drawingml/2006/table">
            <a:tbl>
              <a:tblPr/>
              <a:tblGrid>
                <a:gridCol w="850900"/>
                <a:gridCol w="1181100"/>
                <a:gridCol w="1143000"/>
                <a:gridCol w="863600"/>
              </a:tblGrid>
              <a:tr h="3484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P1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Nut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300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P2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Bolt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7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74038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7075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Example 5 (Director)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950" y="4606925"/>
            <a:ext cx="8294688" cy="2062163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Some attribute values are not atomic: </a:t>
            </a:r>
          </a:p>
          <a:p>
            <a:r>
              <a:rPr kumimoji="0" lang="en-US" altLang="zh-CN">
                <a:ea typeface="宋体" charset="-122"/>
              </a:rPr>
              <a:t>What kind of value is it?</a:t>
            </a:r>
          </a:p>
          <a:p>
            <a:r>
              <a:rPr kumimoji="0" lang="en-US" altLang="zh-CN">
                <a:ea typeface="宋体" charset="-122"/>
              </a:rPr>
              <a:t>Nested Relation with nested relations</a:t>
            </a:r>
          </a:p>
          <a:p>
            <a:r>
              <a:rPr kumimoji="0" lang="en-US" altLang="zh-CN">
                <a:ea typeface="宋体" charset="-122"/>
              </a:rPr>
              <a:t>How to convert?  </a:t>
            </a:r>
            <a:endParaRPr kumimoji="0" lang="zh-CN" altLang="en-US"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0825" y="908050"/>
          <a:ext cx="3556000" cy="3406779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</a:tblGrid>
              <a:tr h="3785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700" marR="12700" marT="1270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3175" y="908050"/>
          <a:ext cx="3810000" cy="3028952"/>
        </p:xfrm>
        <a:graphic>
          <a:graphicData uri="http://schemas.openxmlformats.org/drawingml/2006/table">
            <a:tbl>
              <a:tblPr/>
              <a:tblGrid>
                <a:gridCol w="1371600"/>
                <a:gridCol w="1270000"/>
                <a:gridCol w="11684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35750" y="4795838"/>
          <a:ext cx="2400300" cy="1514476"/>
        </p:xfrm>
        <a:graphic>
          <a:graphicData uri="http://schemas.openxmlformats.org/drawingml/2006/table">
            <a:tbl>
              <a:tblPr/>
              <a:tblGrid>
                <a:gridCol w="1193800"/>
                <a:gridCol w="12065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8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576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39713" y="981075"/>
            <a:ext cx="8294687" cy="5543550"/>
          </a:xfrm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Also called </a:t>
            </a:r>
            <a:r>
              <a:rPr kumimoji="0" lang="en-US" altLang="zh-CN" dirty="0" smtClean="0">
                <a:solidFill>
                  <a:srgbClr val="990033"/>
                </a:solidFill>
                <a:ea typeface="宋体" charset="-122"/>
              </a:rPr>
              <a:t>Non-First Normal Form (NF</a:t>
            </a:r>
            <a:r>
              <a:rPr kumimoji="0" lang="en-US" altLang="zh-CN" baseline="30000" dirty="0" smtClean="0">
                <a:solidFill>
                  <a:srgbClr val="990033"/>
                </a:solidFill>
                <a:ea typeface="宋体" charset="-122"/>
              </a:rPr>
              <a:t>2</a:t>
            </a:r>
            <a:r>
              <a:rPr kumimoji="0" lang="en-US" altLang="zh-CN" dirty="0" smtClean="0">
                <a:solidFill>
                  <a:srgbClr val="990033"/>
                </a:solidFill>
                <a:ea typeface="宋体" charset="-122"/>
              </a:rPr>
              <a:t>)</a:t>
            </a:r>
          </a:p>
          <a:p>
            <a:r>
              <a:rPr kumimoji="0" lang="en-US" altLang="zh-CN" dirty="0" smtClean="0">
                <a:ea typeface="宋体" charset="-122"/>
              </a:rPr>
              <a:t>An </a:t>
            </a:r>
            <a:r>
              <a:rPr kumimoji="0" lang="en-US" altLang="zh-CN" dirty="0">
                <a:ea typeface="宋体" charset="-122"/>
              </a:rPr>
              <a:t>attempt to meet these requirements. </a:t>
            </a:r>
            <a:endParaRPr kumimoji="0" lang="en-US" altLang="zh-CN" dirty="0" smtClean="0">
              <a:ea typeface="宋体" charset="-122"/>
            </a:endParaRPr>
          </a:p>
          <a:p>
            <a:r>
              <a:rPr kumimoji="0" lang="en-US" altLang="zh-CN" dirty="0" smtClean="0">
                <a:solidFill>
                  <a:srgbClr val="990033"/>
                </a:solidFill>
                <a:ea typeface="宋体" charset="-122"/>
              </a:rPr>
              <a:t>NF</a:t>
            </a:r>
            <a:r>
              <a:rPr kumimoji="0" lang="en-US" altLang="zh-CN" baseline="30000" dirty="0" smtClean="0">
                <a:solidFill>
                  <a:srgbClr val="990033"/>
                </a:solidFill>
                <a:ea typeface="宋体" charset="-122"/>
              </a:rPr>
              <a:t>2 </a:t>
            </a:r>
            <a:r>
              <a:rPr kumimoji="0" lang="en-US" altLang="zh-CN" dirty="0" smtClean="0">
                <a:ea typeface="宋体" charset="-122"/>
              </a:rPr>
              <a:t>relations </a:t>
            </a:r>
            <a:r>
              <a:rPr kumimoji="0" lang="en-US" altLang="zh-CN" dirty="0">
                <a:ea typeface="宋体" charset="-122"/>
              </a:rPr>
              <a:t>generalize flat relations by allowing </a:t>
            </a:r>
            <a:r>
              <a:rPr kumimoji="0" lang="en-US" altLang="zh-CN" dirty="0" smtClean="0">
                <a:ea typeface="宋体" charset="-122"/>
              </a:rPr>
              <a:t>attribute values to be a</a:t>
            </a:r>
          </a:p>
          <a:p>
            <a:pPr lvl="1"/>
            <a:r>
              <a:rPr kumimoji="0" lang="en-US" altLang="zh-CN" dirty="0">
                <a:ea typeface="宋体" charset="-122"/>
              </a:rPr>
              <a:t>t</a:t>
            </a:r>
            <a:r>
              <a:rPr kumimoji="0" lang="en-US" altLang="zh-CN" dirty="0" smtClean="0">
                <a:ea typeface="宋体" charset="-122"/>
              </a:rPr>
              <a:t>uple</a:t>
            </a:r>
          </a:p>
          <a:p>
            <a:pPr lvl="1"/>
            <a:r>
              <a:rPr kumimoji="0" lang="en-US" altLang="zh-CN" dirty="0">
                <a:ea typeface="宋体" charset="-122"/>
              </a:rPr>
              <a:t>s</a:t>
            </a:r>
            <a:r>
              <a:rPr kumimoji="0" lang="en-US" altLang="zh-CN" dirty="0" smtClean="0">
                <a:ea typeface="宋体" charset="-122"/>
              </a:rPr>
              <a:t>et of atomic values, or</a:t>
            </a:r>
            <a:endParaRPr kumimoji="0" lang="en-US" altLang="zh-CN" dirty="0">
              <a:ea typeface="宋体" charset="-122"/>
            </a:endParaRPr>
          </a:p>
          <a:p>
            <a:pPr lvl="1"/>
            <a:r>
              <a:rPr kumimoji="0" lang="en-US" altLang="zh-CN" dirty="0" smtClean="0">
                <a:ea typeface="宋体" charset="-122"/>
              </a:rPr>
              <a:t>set of tuples (relation)</a:t>
            </a:r>
          </a:p>
          <a:p>
            <a:pPr lvl="1"/>
            <a:endParaRPr kumimoji="0"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9</a:t>
            </a:fld>
            <a:endParaRPr lang="en-CA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ea typeface="宋体" charset="-122"/>
              </a:rPr>
              <a:t>Nested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28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3164</Words>
  <Application>Microsoft Macintosh PowerPoint</Application>
  <PresentationFormat>Letter Paper (8.5x11 in)</PresentationFormat>
  <Paragraphs>1848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MS PGothic</vt:lpstr>
      <vt:lpstr>ＭＳ Ｐゴシック</vt:lpstr>
      <vt:lpstr>Symbol</vt:lpstr>
      <vt:lpstr>Tahoma</vt:lpstr>
      <vt:lpstr>Times New Roman</vt:lpstr>
      <vt:lpstr>Wingdings</vt:lpstr>
      <vt:lpstr>宋体</vt:lpstr>
      <vt:lpstr>Blends</vt:lpstr>
      <vt:lpstr>PowerPoint Presentation</vt:lpstr>
      <vt:lpstr>Relational Model</vt:lpstr>
      <vt:lpstr>First Normal Form (1NF) </vt:lpstr>
      <vt:lpstr>Example 1 (Person)</vt:lpstr>
      <vt:lpstr>Example 2 (CTT)</vt:lpstr>
      <vt:lpstr>Example 3 (Person2)</vt:lpstr>
      <vt:lpstr>Example 4 (SP)</vt:lpstr>
      <vt:lpstr>Example 5 (Director)</vt:lpstr>
      <vt:lpstr>Nested Relational Model</vt:lpstr>
      <vt:lpstr>Nested Relational Model</vt:lpstr>
      <vt:lpstr>Nested Relational Model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Employee</vt:lpstr>
      <vt:lpstr>Nested Relation: Director</vt:lpstr>
      <vt:lpstr>Nested Relation: Director</vt:lpstr>
      <vt:lpstr>Nested Relation: Director</vt:lpstr>
      <vt:lpstr>Nested Relation: Director</vt:lpstr>
      <vt:lpstr>Different between Varray and Neste Table</vt:lpstr>
      <vt:lpstr>Different between Varray and Neste Table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Director</vt:lpstr>
      <vt:lpstr>Nested Relation: University</vt:lpstr>
      <vt:lpstr>Nested Relation: Department</vt:lpstr>
      <vt:lpstr>Nested Relation: Professor</vt:lpstr>
      <vt:lpstr>Nested Relation: People</vt:lpstr>
      <vt:lpstr>Nested Relation: People</vt:lpstr>
      <vt:lpstr>Storage for Nested Relation People</vt:lpstr>
      <vt:lpstr>Storage for Nested Table</vt:lpstr>
      <vt:lpstr>Storage of Nested Table</vt:lpstr>
      <vt:lpstr>Storage for nested table</vt:lpstr>
      <vt:lpstr>Problems with NF2 Relations</vt:lpstr>
      <vt:lpstr>Object Relational Model 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Introduction to SQL Programming Techniques</dc:subject>
  <dc:creator>Microsoft Office User</dc:creator>
  <cp:lastModifiedBy>Microsoft Office User</cp:lastModifiedBy>
  <cp:revision>91</cp:revision>
  <cp:lastPrinted>2001-11-04T00:51:13Z</cp:lastPrinted>
  <dcterms:created xsi:type="dcterms:W3CDTF">2016-11-28T04:10:37Z</dcterms:created>
  <dcterms:modified xsi:type="dcterms:W3CDTF">2019-11-26T20:37:07Z</dcterms:modified>
</cp:coreProperties>
</file>