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24" r:id="rId2"/>
    <p:sldId id="504" r:id="rId3"/>
    <p:sldId id="520" r:id="rId4"/>
    <p:sldId id="516" r:id="rId5"/>
    <p:sldId id="439" r:id="rId6"/>
    <p:sldId id="440" r:id="rId7"/>
    <p:sldId id="505" r:id="rId8"/>
    <p:sldId id="441" r:id="rId9"/>
    <p:sldId id="506" r:id="rId10"/>
    <p:sldId id="454" r:id="rId11"/>
    <p:sldId id="507" r:id="rId12"/>
    <p:sldId id="456" r:id="rId13"/>
    <p:sldId id="494" r:id="rId14"/>
    <p:sldId id="458" r:id="rId15"/>
    <p:sldId id="457" r:id="rId16"/>
    <p:sldId id="459" r:id="rId17"/>
    <p:sldId id="508" r:id="rId18"/>
    <p:sldId id="488" r:id="rId19"/>
    <p:sldId id="462" r:id="rId20"/>
    <p:sldId id="463" r:id="rId21"/>
    <p:sldId id="464" r:id="rId22"/>
    <p:sldId id="510" r:id="rId23"/>
    <p:sldId id="496" r:id="rId24"/>
    <p:sldId id="497" r:id="rId25"/>
    <p:sldId id="511" r:id="rId26"/>
    <p:sldId id="515" r:id="rId27"/>
    <p:sldId id="512" r:id="rId28"/>
    <p:sldId id="473" r:id="rId29"/>
    <p:sldId id="469" r:id="rId30"/>
    <p:sldId id="470" r:id="rId31"/>
    <p:sldId id="472" r:id="rId32"/>
    <p:sldId id="474" r:id="rId33"/>
    <p:sldId id="412" r:id="rId34"/>
    <p:sldId id="502" r:id="rId35"/>
    <p:sldId id="489" r:id="rId36"/>
    <p:sldId id="476" r:id="rId37"/>
    <p:sldId id="479" r:id="rId38"/>
    <p:sldId id="480" r:id="rId39"/>
    <p:sldId id="481" r:id="rId40"/>
    <p:sldId id="483" r:id="rId41"/>
    <p:sldId id="484" r:id="rId42"/>
    <p:sldId id="485" r:id="rId43"/>
    <p:sldId id="519" r:id="rId44"/>
    <p:sldId id="517" r:id="rId45"/>
    <p:sldId id="518" r:id="rId46"/>
    <p:sldId id="514" r:id="rId4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6D8538"/>
    <a:srgbClr val="617924"/>
    <a:srgbClr val="5F8422"/>
    <a:srgbClr val="728433"/>
    <a:srgbClr val="6D7928"/>
    <a:srgbClr val="6A7921"/>
    <a:srgbClr val="7D853F"/>
    <a:srgbClr val="788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93647" autoAdjust="0"/>
  </p:normalViewPr>
  <p:slideViewPr>
    <p:cSldViewPr snapToObjects="1">
      <p:cViewPr varScale="1">
        <p:scale>
          <a:sx n="91" d="100"/>
          <a:sy n="91" d="100"/>
        </p:scale>
        <p:origin x="840" y="1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51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</a:defRPr>
            </a:lvl1pPr>
          </a:lstStyle>
          <a:p>
            <a:pPr>
              <a:defRPr/>
            </a:pPr>
            <a:fld id="{900D472E-99DB-9C46-B346-A95958444F2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10511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</a:defRPr>
            </a:lvl1pPr>
          </a:lstStyle>
          <a:p>
            <a:pPr>
              <a:defRPr/>
            </a:pPr>
            <a:fld id="{ADC390CE-FA41-7C45-9C56-FBF046B2774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77305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7569E02-40F2-F34C-A864-C51DF15BA34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zh-CN">
              <a:latin typeface="Tahom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4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A3E2D9A-5B2E-CD4A-99DB-B8E518D3B9ED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10</a:t>
            </a:fld>
            <a:endParaRPr lang="en-CA" altLang="zh-CN">
              <a:latin typeface="Tahoma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97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A3E2D9A-5B2E-CD4A-99DB-B8E518D3B9ED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11</a:t>
            </a:fld>
            <a:endParaRPr lang="en-CA" altLang="zh-CN">
              <a:latin typeface="Tahoma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91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035984A-6AF1-E94E-A1B3-93183337A643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12</a:t>
            </a:fld>
            <a:endParaRPr lang="en-CA" altLang="zh-CN">
              <a:latin typeface="Tahom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41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8D5BC30-3C0B-4C48-A178-B649D6F48871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13</a:t>
            </a:fld>
            <a:endParaRPr lang="en-CA" altLang="zh-CN">
              <a:latin typeface="Tahoma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709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0BC77-F428-C44B-AE7A-725C56FDF764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14</a:t>
            </a:fld>
            <a:endParaRPr lang="en-CA" altLang="zh-CN">
              <a:latin typeface="Tahoma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dirty="0" smtClean="0">
                <a:solidFill>
                  <a:srgbClr val="990000"/>
                </a:solidFill>
                <a:effectLst/>
                <a:latin typeface="Times New Roman" charset="0"/>
              </a:rPr>
              <a:t>Student </a:t>
            </a:r>
            <a:r>
              <a:rPr lang="en-US" sz="1800" b="1" i="0" u="none" strike="noStrike" dirty="0" err="1" smtClean="0">
                <a:solidFill>
                  <a:srgbClr val="990000"/>
                </a:solidFill>
                <a:effectLst/>
                <a:latin typeface="Times New Roman" charset="0"/>
              </a:rPr>
              <a:t>leftjoin</a:t>
            </a:r>
            <a:r>
              <a:rPr lang="en-US" sz="1800" b="1" i="0" u="none" strike="noStrike" dirty="0" smtClean="0">
                <a:solidFill>
                  <a:srgbClr val="990000"/>
                </a:solidFill>
                <a:effectLst/>
                <a:latin typeface="Times New Roman" charset="0"/>
              </a:rPr>
              <a:t> Grade (S#)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198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3F5C8DD-A5C3-2543-AE07-7BA4CDCB9361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15</a:t>
            </a:fld>
            <a:endParaRPr lang="en-CA" altLang="zh-CN">
              <a:latin typeface="Tahoma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90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B82405-771B-CD4C-8C89-D41A74BCBB8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16</a:t>
            </a:fld>
            <a:endParaRPr lang="en-CA" altLang="zh-CN">
              <a:latin typeface="Tahoma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822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B82405-771B-CD4C-8C89-D41A74BCBB8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17</a:t>
            </a:fld>
            <a:endParaRPr lang="en-CA" altLang="zh-CN">
              <a:latin typeface="Tahoma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58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16B71-274B-9841-8D30-B832963AD38B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18</a:t>
            </a:fld>
            <a:endParaRPr lang="en-CA" altLang="zh-CN">
              <a:latin typeface="Tahoma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47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1E3BA30-1066-AD46-A94B-B3903E8410AC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19</a:t>
            </a:fld>
            <a:endParaRPr lang="en-CA" altLang="zh-CN">
              <a:latin typeface="Tahoma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4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2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9BF847F-BD32-1A41-8154-640EAB78158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20</a:t>
            </a:fld>
            <a:endParaRPr lang="en-CA" altLang="zh-CN">
              <a:latin typeface="Tahoma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53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61A694B-716A-3F48-A76C-BDF447ED7511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21</a:t>
            </a:fld>
            <a:endParaRPr lang="en-CA" altLang="zh-CN">
              <a:latin typeface="Tahoma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4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22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8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725566F-8D64-084C-B646-FDCF73412EC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23</a:t>
            </a:fld>
            <a:endParaRPr lang="en-CA" altLang="zh-CN">
              <a:latin typeface="Tahoma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941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35C03EB-48E9-7E4B-B76A-0E985179F3D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24</a:t>
            </a:fld>
            <a:endParaRPr lang="en-CA" altLang="zh-CN">
              <a:latin typeface="Tahoma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71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25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45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75277A7-84F7-D745-8940-085D3EA490D5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28</a:t>
            </a:fld>
            <a:endParaRPr lang="en-CA" altLang="zh-CN">
              <a:latin typeface="Tahoma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1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561B18C-51AB-EB4F-8B7F-36FEFB3D9834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29</a:t>
            </a:fld>
            <a:endParaRPr lang="en-CA" altLang="zh-CN">
              <a:latin typeface="Tahoma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63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06323D4-2430-6B44-A21F-E14ECF865BAE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30</a:t>
            </a:fld>
            <a:endParaRPr lang="en-CA" altLang="zh-CN">
              <a:latin typeface="Tahoma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05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B510C38-7FFE-2840-8009-965245AE15FC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31</a:t>
            </a:fld>
            <a:endParaRPr lang="en-CA" altLang="zh-CN">
              <a:latin typeface="Tahoma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84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3F55196-EFE8-FC46-8301-F271DF79BE5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</a:t>
            </a:fld>
            <a:endParaRPr lang="en-CA" altLang="zh-CN">
              <a:latin typeface="Tahoma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07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8E3EB1B-DCD8-944E-84D9-6DC493CE913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32</a:t>
            </a:fld>
            <a:endParaRPr lang="en-CA" altLang="zh-CN">
              <a:latin typeface="Tahoma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53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F9F7E26-BAF3-0F43-BC0B-32C1C18127D1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33</a:t>
            </a:fld>
            <a:endParaRPr lang="en-CA" altLang="zh-CN">
              <a:latin typeface="Tahoma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127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7CC6E98-45D8-9742-83BE-FA9AA786A02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34</a:t>
            </a:fld>
            <a:endParaRPr lang="en-CA" altLang="zh-CN">
              <a:latin typeface="Tahoma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83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D1342F1-D93E-9447-AF59-A9154D4D0C49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35</a:t>
            </a:fld>
            <a:endParaRPr lang="en-CA" altLang="zh-CN">
              <a:latin typeface="Tahoma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88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EAD7AFB-60C0-9D44-8A8E-5D28BA7088DB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36</a:t>
            </a:fld>
            <a:endParaRPr lang="en-CA" altLang="zh-CN">
              <a:latin typeface="Tahoma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305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4CE5AE7-F588-5D4E-A613-A449511656B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37</a:t>
            </a:fld>
            <a:endParaRPr lang="en-CA" altLang="zh-CN">
              <a:latin typeface="Tahoma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060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B78379-F3CE-0341-85CC-2855DF5B198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38</a:t>
            </a:fld>
            <a:endParaRPr lang="en-CA" altLang="zh-CN">
              <a:latin typeface="Tahoma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919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CF09A82-64C4-304A-A79E-E0EADE758913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39</a:t>
            </a:fld>
            <a:endParaRPr lang="en-CA" altLang="zh-CN">
              <a:latin typeface="Tahoma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069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8E9228C-1425-0247-B6B2-F008D346CCE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40</a:t>
            </a:fld>
            <a:endParaRPr lang="en-CA" altLang="zh-CN">
              <a:latin typeface="Tahoma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537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6549AB4-18A3-184E-AB5D-4DAB88B79CF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41</a:t>
            </a:fld>
            <a:endParaRPr lang="en-CA" altLang="zh-CN">
              <a:latin typeface="Tahoma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91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3F55196-EFE8-FC46-8301-F271DF79BE5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</a:t>
            </a:fld>
            <a:endParaRPr lang="en-CA" altLang="zh-CN">
              <a:latin typeface="Tahoma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students taking all three courses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2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students taking both courses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3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students taking this course, this query can be represented with project S# (select C#=‘CS305’ (T))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R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courses taken by all three students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R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2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courses taken by both students</a:t>
            </a:r>
            <a:endParaRPr lang="en-US" baseline="-25000" dirty="0" smtClean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R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3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courses taken by this student, this query can be represented with project C# (select S#=‘1000’ (T))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-25000" dirty="0" smtClean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-25000" dirty="0" smtClean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60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43B5BC1-785C-534B-A3E4-75F6DAB68DE7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42</a:t>
            </a:fld>
            <a:endParaRPr lang="en-CA" altLang="zh-CN">
              <a:latin typeface="Tahoma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76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EB2DD27-CBA6-BA41-AC09-9BA240B17401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43</a:t>
            </a:fld>
            <a:endParaRPr lang="en-CA" altLang="zh-CN">
              <a:latin typeface="Tahoma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434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6D2B71A-EF26-2A48-8C11-FD8BF6FD2E8B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46</a:t>
            </a:fld>
            <a:endParaRPr lang="en-CA" altLang="zh-CN">
              <a:latin typeface="Tahoma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00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66539C0-4A41-3B44-B6F8-A67754ADA82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5</a:t>
            </a:fld>
            <a:endParaRPr lang="en-CA" altLang="zh-CN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3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99C2260-48B1-D34A-92DA-9F4C7D3B5749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6</a:t>
            </a:fld>
            <a:endParaRPr lang="en-CA" altLang="zh-CN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2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66539C0-4A41-3B44-B6F8-A67754ADA82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7</a:t>
            </a:fld>
            <a:endParaRPr lang="en-CA" altLang="zh-CN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4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1FF671-11FB-464D-93E8-67B95D4FE44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8</a:t>
            </a:fld>
            <a:endParaRPr lang="en-CA" altLang="zh-CN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31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9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72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46" descr="elmasri_thu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360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C9FE94C6-F4DE-6448-800F-BC2ED3B03A7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031825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18CE344A-87C4-684B-9BF4-C1861462BB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868605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5F8422">
              <a:alpha val="29804"/>
            </a:srgb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‹#›</a:t>
            </a:fld>
            <a:endParaRPr lang="en-CA" altLang="zh-CN" dirty="0"/>
          </a:p>
        </p:txBody>
      </p:sp>
      <p:pic>
        <p:nvPicPr>
          <p:cNvPr id="5" name="Picture 4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27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54F63B2F-6CC5-164C-AC0A-4467EB6BB14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1956596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2B3040BA-2502-AA40-92A6-D7F128964D2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766314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0ECB26A5-C210-DA46-9A8C-8AB22EA646D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186844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F089350C-A6BD-4D4F-AB36-FCBBF6456DF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7730381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9EED86B5-6848-A14D-B7E9-CFD9A502334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155105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D8D0E573-8AEB-8B4E-BD12-A59CDF2DA2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3402745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6A2B7D21-4495-FC46-99C4-B17B499A3D5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7857515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 smtClean="0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DA3EA0AF-39AE-7745-A76F-95185E13EC3B}" type="slidenum">
              <a:rPr lang="en-US" altLang="zh-CN" smtClean="0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3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2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Chapter 6</a:t>
            </a:r>
          </a:p>
        </p:txBody>
      </p:sp>
      <p:sp>
        <p:nvSpPr>
          <p:cNvPr id="1536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/>
              <a:t>The Relational Algebra and Calculus (continue)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4655" y="5219700"/>
            <a:ext cx="82946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CA" kern="0" dirty="0" smtClean="0">
                <a:solidFill>
                  <a:schemeClr val="tx2"/>
                </a:solidFill>
                <a:latin typeface="+mn-lt"/>
              </a:rPr>
              <a:t>Problem with theta join</a:t>
            </a:r>
            <a:endParaRPr lang="en-CA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CA" kern="0" dirty="0">
                <a:solidFill>
                  <a:srgbClr val="990000"/>
                </a:solidFill>
                <a:latin typeface="+mn-lt"/>
              </a:rPr>
              <a:t>we lost some information about student </a:t>
            </a:r>
            <a:r>
              <a:rPr lang="en-CA" kern="0" dirty="0" smtClean="0">
                <a:solidFill>
                  <a:srgbClr val="990000"/>
                </a:solidFill>
                <a:latin typeface="+mn-lt"/>
              </a:rPr>
              <a:t>Tony </a:t>
            </a:r>
            <a:r>
              <a:rPr lang="en-CA" kern="0" dirty="0">
                <a:solidFill>
                  <a:srgbClr val="990000"/>
                </a:solidFill>
                <a:latin typeface="+mn-lt"/>
              </a:rPr>
              <a:t>in the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10</a:t>
            </a:fld>
            <a:endParaRPr lang="en-CA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84717"/>
              </p:ext>
            </p:extLst>
          </p:nvPr>
        </p:nvGraphicFramePr>
        <p:xfrm>
          <a:off x="1485900" y="3429000"/>
          <a:ext cx="5753100" cy="1524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800100"/>
                <a:gridCol w="10668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 for Outer Joins</a:t>
            </a:r>
            <a:endParaRPr lang="en-US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2280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60258" y="2895600"/>
            <a:ext cx="3823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>
                <a:solidFill>
                  <a:srgbClr val="990000"/>
                </a:solidFill>
                <a:latin typeface="Times New Roman" charset="0"/>
              </a:rPr>
              <a:t>Student join Grade (S#=S#)</a:t>
            </a:r>
            <a:endParaRPr lang="en-US" b="1" dirty="0">
              <a:solidFill>
                <a:srgbClr val="99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4655" y="5219700"/>
            <a:ext cx="82946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CA" kern="0" dirty="0" smtClean="0">
                <a:solidFill>
                  <a:schemeClr val="tx2"/>
                </a:solidFill>
                <a:latin typeface="+mn-lt"/>
              </a:rPr>
              <a:t>Problem with natural join</a:t>
            </a:r>
            <a:endParaRPr lang="en-CA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CA" kern="0" dirty="0">
                <a:solidFill>
                  <a:srgbClr val="990000"/>
                </a:solidFill>
                <a:latin typeface="+mn-lt"/>
              </a:rPr>
              <a:t>we lost some information about student </a:t>
            </a:r>
            <a:r>
              <a:rPr lang="en-CA" kern="0" dirty="0" smtClean="0">
                <a:solidFill>
                  <a:srgbClr val="990000"/>
                </a:solidFill>
                <a:latin typeface="+mn-lt"/>
              </a:rPr>
              <a:t>Tony </a:t>
            </a:r>
            <a:r>
              <a:rPr lang="en-CA" kern="0" dirty="0">
                <a:solidFill>
                  <a:srgbClr val="990000"/>
                </a:solidFill>
                <a:latin typeface="+mn-lt"/>
              </a:rPr>
              <a:t>in the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11</a:t>
            </a:fld>
            <a:endParaRPr lang="en-CA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20151"/>
              </p:ext>
            </p:extLst>
          </p:nvPr>
        </p:nvGraphicFramePr>
        <p:xfrm>
          <a:off x="1447800" y="3453205"/>
          <a:ext cx="4953000" cy="1524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10668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 for Outer Joins</a:t>
            </a:r>
            <a:endParaRPr lang="en-US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64656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2927002"/>
            <a:ext cx="2964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Student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njoin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Grade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4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6" y="3100977"/>
            <a:ext cx="8294687" cy="2439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zh-CN" sz="2400" dirty="0"/>
              <a:t>Problem with equijoin and </a:t>
            </a:r>
            <a:r>
              <a:rPr lang="en-CA" altLang="zh-CN" sz="2400" dirty="0" err="1" smtClean="0"/>
              <a:t>njoin</a:t>
            </a:r>
            <a:endParaRPr lang="en-CA" altLang="zh-CN" sz="2400" dirty="0"/>
          </a:p>
          <a:p>
            <a:pPr marL="742950" lvl="2" indent="-342900">
              <a:lnSpc>
                <a:spcPct val="90000"/>
              </a:lnSpc>
              <a:buSzPct val="60000"/>
            </a:pPr>
            <a:r>
              <a:rPr lang="en-US" altLang="zh-CN" dirty="0" smtClean="0">
                <a:solidFill>
                  <a:srgbClr val="990000"/>
                </a:solidFill>
              </a:rPr>
              <a:t>Tuples without a matching (or related) tuples are eliminated from the join result</a:t>
            </a:r>
          </a:p>
          <a:p>
            <a:pPr marL="742950" lvl="2" indent="-342900">
              <a:lnSpc>
                <a:spcPct val="90000"/>
              </a:lnSpc>
              <a:buSzPct val="60000"/>
            </a:pPr>
            <a:r>
              <a:rPr lang="en-US" altLang="zh-CN" dirty="0" smtClean="0">
                <a:solidFill>
                  <a:srgbClr val="990000"/>
                </a:solidFill>
              </a:rPr>
              <a:t>This amounts to loss of information </a:t>
            </a:r>
          </a:p>
          <a:p>
            <a:pPr marL="342900" lvl="1" indent="-342900">
              <a:lnSpc>
                <a:spcPct val="90000"/>
              </a:lnSpc>
              <a:buClr>
                <a:srgbClr val="990033"/>
              </a:buClr>
              <a:buSzPct val="60000"/>
            </a:pPr>
            <a:r>
              <a:rPr lang="en-CA" altLang="zh-CN" sz="2400" dirty="0">
                <a:solidFill>
                  <a:schemeClr val="tx2"/>
                </a:solidFill>
                <a:ea typeface="+mn-ea"/>
                <a:cs typeface="+mn-cs"/>
              </a:rPr>
              <a:t>Solution: outer join</a:t>
            </a:r>
          </a:p>
          <a:p>
            <a:pPr>
              <a:lnSpc>
                <a:spcPct val="90000"/>
              </a:lnSpc>
            </a:pPr>
            <a:endParaRPr lang="en-CA" altLang="zh-CN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12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 for Outer Joins</a:t>
            </a:r>
            <a:endParaRPr lang="en-US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45969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656" y="2971800"/>
            <a:ext cx="8294687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zh-CN" sz="2400" dirty="0"/>
              <a:t>Outer Join </a:t>
            </a:r>
            <a:r>
              <a:rPr lang="en-CA" altLang="zh-CN" sz="2400" dirty="0" smtClean="0"/>
              <a:t>Syntax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C00000"/>
                </a:solidFill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R {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left|right|full</a:t>
            </a:r>
            <a:r>
              <a:rPr lang="en-CA" altLang="zh-CN" sz="2400" dirty="0" smtClean="0">
                <a:solidFill>
                  <a:srgbClr val="990000"/>
                </a:solidFill>
              </a:rPr>
              <a:t>}join S (A)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	two relations with common attributes are joined using the common attributes specified in </a:t>
            </a:r>
            <a:r>
              <a:rPr lang="en-CA" altLang="zh-CN" sz="2400" dirty="0">
                <a:solidFill>
                  <a:srgbClr val="990000"/>
                </a:solidFill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	</a:t>
            </a:r>
            <a:r>
              <a:rPr lang="en-CA" altLang="zh-CN" sz="2400" dirty="0">
                <a:solidFill>
                  <a:srgbClr val="990000"/>
                </a:solidFill>
              </a:rPr>
              <a:t>R </a:t>
            </a:r>
            <a:r>
              <a:rPr lang="en-CA" altLang="zh-CN" sz="2400" dirty="0" err="1">
                <a:solidFill>
                  <a:srgbClr val="990000"/>
                </a:solidFill>
              </a:rPr>
              <a:t>leftjoin</a:t>
            </a:r>
            <a:r>
              <a:rPr lang="en-CA" altLang="zh-CN" sz="2400" dirty="0">
                <a:solidFill>
                  <a:srgbClr val="990000"/>
                </a:solidFill>
              </a:rPr>
              <a:t> S (A)</a:t>
            </a:r>
            <a:r>
              <a:rPr lang="en-CA" altLang="zh-CN" sz="2400" dirty="0"/>
              <a:t>	keep all the tuples in </a:t>
            </a:r>
            <a:r>
              <a:rPr lang="en-CA" altLang="zh-CN" sz="2400" dirty="0">
                <a:solidFill>
                  <a:srgbClr val="990000"/>
                </a:solidFill>
              </a:rPr>
              <a:t>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	</a:t>
            </a:r>
            <a:r>
              <a:rPr lang="en-CA" altLang="zh-CN" sz="2400" dirty="0">
                <a:solidFill>
                  <a:srgbClr val="990000"/>
                </a:solidFill>
              </a:rPr>
              <a:t>R </a:t>
            </a:r>
            <a:r>
              <a:rPr lang="en-CA" altLang="zh-CN" sz="2400" dirty="0" err="1">
                <a:solidFill>
                  <a:srgbClr val="990000"/>
                </a:solidFill>
              </a:rPr>
              <a:t>rightjoin</a:t>
            </a:r>
            <a:r>
              <a:rPr lang="en-CA" altLang="zh-CN" sz="2400" dirty="0">
                <a:solidFill>
                  <a:srgbClr val="990000"/>
                </a:solidFill>
              </a:rPr>
              <a:t> S (A)</a:t>
            </a:r>
            <a:r>
              <a:rPr lang="en-CA" altLang="zh-CN" sz="2400" dirty="0"/>
              <a:t>	keep all the tuples in </a:t>
            </a:r>
            <a:r>
              <a:rPr lang="en-CA" altLang="zh-CN" sz="2400" dirty="0">
                <a:solidFill>
                  <a:srgbClr val="990000"/>
                </a:solidFill>
              </a:rPr>
              <a:t>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	</a:t>
            </a:r>
            <a:r>
              <a:rPr lang="en-CA" altLang="zh-CN" sz="2400" dirty="0">
                <a:solidFill>
                  <a:srgbClr val="990000"/>
                </a:solidFill>
              </a:rPr>
              <a:t>R </a:t>
            </a:r>
            <a:r>
              <a:rPr lang="en-CA" altLang="zh-CN" sz="2400" dirty="0" err="1">
                <a:solidFill>
                  <a:srgbClr val="990000"/>
                </a:solidFill>
              </a:rPr>
              <a:t>fulljoin</a:t>
            </a:r>
            <a:r>
              <a:rPr lang="en-CA" altLang="zh-CN" sz="2400" dirty="0">
                <a:solidFill>
                  <a:srgbClr val="990000"/>
                </a:solidFill>
              </a:rPr>
              <a:t> S (A)</a:t>
            </a:r>
            <a:r>
              <a:rPr lang="en-CA" altLang="zh-CN" sz="2400" dirty="0"/>
              <a:t>	keep all the tuples in </a:t>
            </a:r>
            <a:r>
              <a:rPr lang="en-CA" altLang="zh-CN" sz="2400" dirty="0">
                <a:solidFill>
                  <a:srgbClr val="990000"/>
                </a:solidFill>
              </a:rPr>
              <a:t>R</a:t>
            </a:r>
            <a:r>
              <a:rPr lang="en-CA" altLang="zh-CN" sz="2400" dirty="0"/>
              <a:t> and </a:t>
            </a:r>
            <a:r>
              <a:rPr lang="en-CA" altLang="zh-CN" sz="2400" dirty="0">
                <a:solidFill>
                  <a:srgbClr val="990000"/>
                </a:solidFill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13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</a:t>
            </a:r>
            <a:r>
              <a:rPr lang="en-US" altLang="zh-CN" dirty="0" smtClean="0"/>
              <a:t>Operation</a:t>
            </a:r>
            <a:r>
              <a:rPr lang="en-US" altLang="zh-CN" dirty="0"/>
              <a:t>: </a:t>
            </a:r>
            <a:r>
              <a:rPr lang="en-US" altLang="zh-CN" dirty="0" smtClean="0"/>
              <a:t>Outer Join</a:t>
            </a:r>
            <a:endParaRPr lang="en-US" dirty="0"/>
          </a:p>
        </p:txBody>
      </p:sp>
      <p:graphicFrame>
        <p:nvGraphicFramePr>
          <p:cNvPr id="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91044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14</a:t>
            </a:fld>
            <a:endParaRPr lang="en-CA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00538"/>
              </p:ext>
            </p:extLst>
          </p:nvPr>
        </p:nvGraphicFramePr>
        <p:xfrm>
          <a:off x="1790700" y="3733800"/>
          <a:ext cx="5753100" cy="1905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800100"/>
                <a:gridCol w="10668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Operation: </a:t>
            </a:r>
            <a:r>
              <a:rPr lang="en-US" altLang="zh-CN" dirty="0" smtClean="0"/>
              <a:t>Left Outer </a:t>
            </a:r>
            <a:r>
              <a:rPr lang="en-US" altLang="zh-CN" dirty="0"/>
              <a:t>Join</a:t>
            </a:r>
            <a:endParaRPr lang="en-US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00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97128" y="3198168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Student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leftjoin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Grade (S#)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/>
              <a:t>Relational </a:t>
            </a:r>
            <a:r>
              <a:rPr lang="en-US" altLang="zh-CN" sz="3200" smtClean="0"/>
              <a:t>Operation</a:t>
            </a:r>
            <a:r>
              <a:rPr lang="en-US" altLang="zh-CN" sz="3200"/>
              <a:t>: </a:t>
            </a:r>
            <a:r>
              <a:rPr lang="en-US" altLang="zh-CN" sz="3200" smtClean="0"/>
              <a:t>Right </a:t>
            </a:r>
            <a:r>
              <a:rPr lang="en-US" altLang="zh-CN" sz="3200" dirty="0"/>
              <a:t>Outer 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15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68754"/>
              </p:ext>
            </p:extLst>
          </p:nvPr>
        </p:nvGraphicFramePr>
        <p:xfrm>
          <a:off x="1765300" y="3429000"/>
          <a:ext cx="6235700" cy="1905000"/>
        </p:xfrm>
        <a:graphic>
          <a:graphicData uri="http://schemas.openxmlformats.org/drawingml/2006/table">
            <a:tbl>
              <a:tblPr/>
              <a:tblGrid>
                <a:gridCol w="800916"/>
                <a:gridCol w="1067887"/>
                <a:gridCol w="1039283"/>
                <a:gridCol w="1039283"/>
                <a:gridCol w="1229978"/>
                <a:gridCol w="1058353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00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03352" y="2971800"/>
            <a:ext cx="3937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Grade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rightjoin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Course (C#)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Relational </a:t>
            </a:r>
            <a:r>
              <a:rPr lang="en-US" altLang="zh-CN" sz="3200" smtClean="0"/>
              <a:t>Operation: Full </a:t>
            </a:r>
            <a:r>
              <a:rPr lang="en-US" altLang="zh-CN" sz="3200" dirty="0" smtClean="0"/>
              <a:t>Outer Joins</a:t>
            </a:r>
            <a:endParaRPr lang="en-US" altLang="zh-C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16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78922"/>
              </p:ext>
            </p:extLst>
          </p:nvPr>
        </p:nvGraphicFramePr>
        <p:xfrm>
          <a:off x="1695450" y="3429000"/>
          <a:ext cx="5753100" cy="1905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800100"/>
                <a:gridCol w="10668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00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88311" y="2971800"/>
            <a:ext cx="3767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Student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fulljoin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Grade (S#)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Relational </a:t>
            </a:r>
            <a:r>
              <a:rPr lang="en-US" altLang="zh-CN" sz="3200"/>
              <a:t>Operation</a:t>
            </a:r>
            <a:r>
              <a:rPr lang="en-US" altLang="zh-CN" sz="3200" smtClean="0"/>
              <a:t>: Full </a:t>
            </a:r>
            <a:r>
              <a:rPr lang="en-US" altLang="zh-CN" sz="3200" dirty="0" smtClean="0"/>
              <a:t>Outer Joins</a:t>
            </a:r>
            <a:endParaRPr lang="en-US" altLang="zh-C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17</a:t>
            </a:fld>
            <a:endParaRPr lang="en-C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58059"/>
              </p:ext>
            </p:extLst>
          </p:nvPr>
        </p:nvGraphicFramePr>
        <p:xfrm>
          <a:off x="266700" y="3463422"/>
          <a:ext cx="8610601" cy="2175378"/>
        </p:xfrm>
        <a:graphic>
          <a:graphicData uri="http://schemas.openxmlformats.org/drawingml/2006/table">
            <a:tbl>
              <a:tblPr/>
              <a:tblGrid>
                <a:gridCol w="786067"/>
                <a:gridCol w="1192654"/>
                <a:gridCol w="722821"/>
                <a:gridCol w="758962"/>
                <a:gridCol w="1011949"/>
                <a:gridCol w="984843"/>
                <a:gridCol w="984843"/>
                <a:gridCol w="1165548"/>
                <a:gridCol w="1002914"/>
              </a:tblGrid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3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3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ME400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00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29718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(Student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fulljoin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Grade (S#))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fulljoin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Course(C#)</a:t>
            </a:r>
          </a:p>
        </p:txBody>
      </p:sp>
    </p:spTree>
    <p:extLst>
      <p:ext uri="{BB962C8B-B14F-4D97-AF65-F5344CB8AC3E}">
        <p14:creationId xmlns:p14="http://schemas.microsoft.com/office/powerpoint/2010/main" val="1915682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22959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Need for Natural Outer Joins</a:t>
            </a:r>
            <a:endParaRPr lang="en-US" altLang="zh-CN" sz="32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276600"/>
            <a:ext cx="8294687" cy="32348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zh-CN" sz="2400" dirty="0"/>
              <a:t>Problem with regular </a:t>
            </a:r>
            <a:r>
              <a:rPr lang="en-CA" altLang="zh-CN" sz="2400" dirty="0" smtClean="0"/>
              <a:t>outer join</a:t>
            </a:r>
            <a:endParaRPr lang="en-CA" altLang="zh-CN" sz="2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	we have duplicate attributes</a:t>
            </a:r>
          </a:p>
          <a:p>
            <a:pPr>
              <a:lnSpc>
                <a:spcPct val="90000"/>
              </a:lnSpc>
            </a:pPr>
            <a:r>
              <a:rPr lang="en-CA" altLang="zh-CN" sz="2400" dirty="0"/>
              <a:t>Solution: natural outer join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	</a:t>
            </a:r>
            <a:r>
              <a:rPr lang="en-CA" altLang="zh-CN" sz="2400" dirty="0">
                <a:solidFill>
                  <a:srgbClr val="990000"/>
                </a:solidFill>
              </a:rPr>
              <a:t>R</a:t>
            </a:r>
            <a:r>
              <a:rPr lang="en-CA" altLang="zh-CN" sz="2400" b="1" dirty="0">
                <a:solidFill>
                  <a:srgbClr val="990000"/>
                </a:solidFill>
              </a:rPr>
              <a:t> n{</a:t>
            </a:r>
            <a:r>
              <a:rPr lang="en-CA" altLang="zh-CN" sz="2400" b="1" dirty="0" err="1">
                <a:solidFill>
                  <a:srgbClr val="990000"/>
                </a:solidFill>
              </a:rPr>
              <a:t>left|right|full</a:t>
            </a:r>
            <a:r>
              <a:rPr lang="en-CA" altLang="zh-CN" sz="2400" b="1" dirty="0">
                <a:solidFill>
                  <a:srgbClr val="990000"/>
                </a:solidFill>
              </a:rPr>
              <a:t>}join </a:t>
            </a:r>
            <a:r>
              <a:rPr lang="en-CA" altLang="zh-CN" sz="2400" dirty="0">
                <a:solidFill>
                  <a:srgbClr val="990000"/>
                </a:solidFill>
              </a:rPr>
              <a:t>S</a:t>
            </a:r>
            <a:r>
              <a:rPr lang="en-CA" altLang="zh-CN" sz="2400" b="1" dirty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	two relations are joined based on their common attributes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/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R </a:t>
            </a:r>
            <a:r>
              <a:rPr lang="en-CA" altLang="zh-CN" sz="2400" b="1" dirty="0" err="1" smtClean="0">
                <a:solidFill>
                  <a:srgbClr val="990000"/>
                </a:solidFill>
              </a:rPr>
              <a:t>nleftjoin</a:t>
            </a:r>
            <a:r>
              <a:rPr lang="en-CA" altLang="zh-CN" sz="2400" dirty="0" smtClean="0">
                <a:solidFill>
                  <a:srgbClr val="990000"/>
                </a:solidFill>
              </a:rPr>
              <a:t> S </a:t>
            </a:r>
            <a:r>
              <a:rPr lang="en-CA" altLang="zh-CN" sz="2400" dirty="0" smtClean="0"/>
              <a:t>	keep all the tuples in </a:t>
            </a:r>
            <a:r>
              <a:rPr lang="en-CA" altLang="zh-CN" sz="2400" dirty="0" smtClean="0">
                <a:solidFill>
                  <a:srgbClr val="990000"/>
                </a:solidFill>
              </a:rPr>
              <a:t>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/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R </a:t>
            </a:r>
            <a:r>
              <a:rPr lang="en-CA" altLang="zh-CN" sz="2400" b="1" dirty="0" err="1">
                <a:solidFill>
                  <a:srgbClr val="990000"/>
                </a:solidFill>
              </a:rPr>
              <a:t>nrightjoin</a:t>
            </a:r>
            <a:r>
              <a:rPr lang="en-CA" altLang="zh-CN" sz="2400" dirty="0" smtClean="0">
                <a:solidFill>
                  <a:srgbClr val="990000"/>
                </a:solidFill>
              </a:rPr>
              <a:t> S </a:t>
            </a:r>
            <a:r>
              <a:rPr lang="en-CA" altLang="zh-CN" sz="2400" dirty="0" smtClean="0"/>
              <a:t>	keep all the tuples in </a:t>
            </a:r>
            <a:r>
              <a:rPr lang="en-CA" altLang="zh-CN" sz="2400" dirty="0" smtClean="0">
                <a:solidFill>
                  <a:srgbClr val="990000"/>
                </a:solidFill>
              </a:rPr>
              <a:t>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/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R </a:t>
            </a:r>
            <a:r>
              <a:rPr lang="en-CA" altLang="zh-CN" sz="2400" b="1" dirty="0" err="1">
                <a:solidFill>
                  <a:srgbClr val="990000"/>
                </a:solidFill>
              </a:rPr>
              <a:t>nfulljoin</a:t>
            </a:r>
            <a:r>
              <a:rPr lang="en-CA" altLang="zh-CN" sz="2400" dirty="0" smtClean="0">
                <a:solidFill>
                  <a:srgbClr val="990000"/>
                </a:solidFill>
              </a:rPr>
              <a:t> S </a:t>
            </a:r>
            <a:r>
              <a:rPr lang="en-CA" altLang="zh-CN" sz="2400" dirty="0" smtClean="0"/>
              <a:t>	keep all the tuples in </a:t>
            </a:r>
            <a:r>
              <a:rPr lang="en-CA" altLang="zh-CN" sz="2400" dirty="0" smtClean="0">
                <a:solidFill>
                  <a:srgbClr val="990000"/>
                </a:solidFill>
              </a:rPr>
              <a:t>R</a:t>
            </a:r>
            <a:r>
              <a:rPr lang="en-CA" altLang="zh-CN" sz="2400" dirty="0" smtClean="0"/>
              <a:t> and </a:t>
            </a:r>
            <a:r>
              <a:rPr lang="en-CA" altLang="zh-CN" sz="2400" dirty="0" smtClean="0">
                <a:solidFill>
                  <a:srgbClr val="990000"/>
                </a:solidFill>
              </a:rPr>
              <a:t>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zh-C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18</a:t>
            </a:fld>
            <a:endParaRPr lang="en-CA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0958"/>
              </p:ext>
            </p:extLst>
          </p:nvPr>
        </p:nvGraphicFramePr>
        <p:xfrm>
          <a:off x="266700" y="914400"/>
          <a:ext cx="8610601" cy="2266818"/>
        </p:xfrm>
        <a:graphic>
          <a:graphicData uri="http://schemas.openxmlformats.org/drawingml/2006/table">
            <a:tbl>
              <a:tblPr/>
              <a:tblGrid>
                <a:gridCol w="786067"/>
                <a:gridCol w="1192654"/>
                <a:gridCol w="722821"/>
                <a:gridCol w="758962"/>
                <a:gridCol w="1011949"/>
                <a:gridCol w="984843"/>
                <a:gridCol w="984843"/>
                <a:gridCol w="1165548"/>
                <a:gridCol w="1002914"/>
              </a:tblGrid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ME400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84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043" marR="12043" marT="120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50371" y="914400"/>
            <a:ext cx="800100" cy="226681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914400"/>
            <a:ext cx="762000" cy="226681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750128" y="914400"/>
            <a:ext cx="974271" cy="226681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1200" y="914400"/>
            <a:ext cx="914400" cy="226681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Relational Operation: Natural </a:t>
            </a:r>
            <a:r>
              <a:rPr lang="en-US" altLang="zh-CN" sz="3200" dirty="0" smtClean="0"/>
              <a:t>Left Outer Joins</a:t>
            </a:r>
            <a:endParaRPr lang="en-US" altLang="zh-C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19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8412"/>
              </p:ext>
            </p:extLst>
          </p:nvPr>
        </p:nvGraphicFramePr>
        <p:xfrm>
          <a:off x="2095500" y="3657600"/>
          <a:ext cx="4953000" cy="1905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10668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00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76664" y="3124200"/>
            <a:ext cx="339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Student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nleftjoin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Grade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48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or MINUS (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</a:t>
            </a:r>
            <a:r>
              <a:rPr lang="en-US" altLang="en-US" sz="2400" dirty="0" smtClean="0">
                <a:solidFill>
                  <a:srgbClr val="990000"/>
                </a:solidFill>
              </a:rPr>
              <a:t>⨉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DIVIDEBY 	(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Relational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2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Relational </a:t>
            </a:r>
            <a:r>
              <a:rPr lang="en-US" altLang="zh-CN" sz="3200" smtClean="0"/>
              <a:t>Operation: Natural </a:t>
            </a:r>
            <a:r>
              <a:rPr lang="en-US" altLang="zh-CN" sz="3200" dirty="0" smtClean="0"/>
              <a:t>Right Outer Joins</a:t>
            </a:r>
            <a:endParaRPr lang="en-US" altLang="zh-C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20</a:t>
            </a:fld>
            <a:endParaRPr lang="en-CA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76427"/>
              </p:ext>
            </p:extLst>
          </p:nvPr>
        </p:nvGraphicFramePr>
        <p:xfrm>
          <a:off x="2070101" y="3581400"/>
          <a:ext cx="5168899" cy="1905000"/>
        </p:xfrm>
        <a:graphic>
          <a:graphicData uri="http://schemas.openxmlformats.org/drawingml/2006/table">
            <a:tbl>
              <a:tblPr/>
              <a:tblGrid>
                <a:gridCol w="801084"/>
                <a:gridCol w="1039502"/>
                <a:gridCol w="1039502"/>
                <a:gridCol w="1230236"/>
                <a:gridCol w="10585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00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47008" y="3119735"/>
            <a:ext cx="3449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Grade </a:t>
            </a:r>
            <a:r>
              <a:rPr lang="en-US" b="1" dirty="0" err="1">
                <a:solidFill>
                  <a:srgbClr val="990000"/>
                </a:solidFill>
                <a:latin typeface="Times New Roman" charset="0"/>
              </a:rPr>
              <a:t>nrightjoin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 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/>
              <a:t>Relational </a:t>
            </a:r>
            <a:r>
              <a:rPr lang="en-US" altLang="zh-CN" sz="3200" smtClean="0"/>
              <a:t>Operation</a:t>
            </a:r>
            <a:r>
              <a:rPr lang="en-US" altLang="zh-CN" sz="3200"/>
              <a:t>: </a:t>
            </a:r>
            <a:r>
              <a:rPr lang="en-US" altLang="zh-CN" sz="3200" smtClean="0"/>
              <a:t>Natural </a:t>
            </a:r>
            <a:r>
              <a:rPr lang="en-US" altLang="zh-CN" sz="3200" dirty="0" smtClean="0"/>
              <a:t>Full Outer Joins</a:t>
            </a:r>
            <a:endParaRPr lang="en-US" altLang="zh-C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21</a:t>
            </a:fld>
            <a:endParaRPr lang="en-C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07243"/>
              </p:ext>
            </p:extLst>
          </p:nvPr>
        </p:nvGraphicFramePr>
        <p:xfrm>
          <a:off x="965200" y="3657600"/>
          <a:ext cx="7213601" cy="2286000"/>
        </p:xfrm>
        <a:graphic>
          <a:graphicData uri="http://schemas.openxmlformats.org/drawingml/2006/table">
            <a:tbl>
              <a:tblPr/>
              <a:tblGrid>
                <a:gridCol w="829040"/>
                <a:gridCol w="1257854"/>
                <a:gridCol w="762336"/>
                <a:gridCol w="1038682"/>
                <a:gridCol w="1038682"/>
                <a:gridCol w="1229266"/>
                <a:gridCol w="1057741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ME400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00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19199" y="3195935"/>
            <a:ext cx="6959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(Student </a:t>
            </a:r>
            <a:r>
              <a:rPr lang="en-US" b="1" dirty="0" err="1" smtClean="0">
                <a:solidFill>
                  <a:srgbClr val="990000"/>
                </a:solidFill>
                <a:latin typeface="Times New Roman" charset="0"/>
              </a:rPr>
              <a:t>nfulljoin</a:t>
            </a:r>
            <a:r>
              <a:rPr lang="en-US" b="1" dirty="0" smtClean="0">
                <a:solidFill>
                  <a:srgbClr val="990000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Grade) </a:t>
            </a:r>
            <a:r>
              <a:rPr lang="en-US" b="1" dirty="0" err="1" smtClean="0">
                <a:solidFill>
                  <a:srgbClr val="990000"/>
                </a:solidFill>
                <a:latin typeface="Times New Roman" charset="0"/>
              </a:rPr>
              <a:t>nfulljoin</a:t>
            </a:r>
            <a:r>
              <a:rPr lang="en-US" b="1" dirty="0" smtClean="0">
                <a:solidFill>
                  <a:srgbClr val="990000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"/>
            <a:ext cx="9144000" cy="831850"/>
          </a:xfrm>
          <a:solidFill>
            <a:srgbClr val="7D853F">
              <a:alpha val="30196"/>
            </a:srgbClr>
          </a:solidFill>
          <a:extLst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Kinds of Relational Algebra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(or MINUS,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 </a:t>
            </a:r>
            <a:r>
              <a:rPr lang="en-US" sz="2400" b="1" dirty="0" smtClean="0">
                <a:solidFill>
                  <a:srgbClr val="990000"/>
                </a:solidFill>
              </a:rPr>
              <a:t>x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DIVIDEBY 	(</a:t>
            </a:r>
            <a:r>
              <a:rPr lang="en-US" sz="2400" dirty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74143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3200"/>
              <a:t>Additional </a:t>
            </a:r>
            <a:r>
              <a:rPr lang="en-US" altLang="zh-CN" sz="3200" smtClean="0"/>
              <a:t>Operations: Outer </a:t>
            </a:r>
            <a:r>
              <a:rPr lang="en-US" altLang="zh-CN" sz="3200" dirty="0" smtClean="0"/>
              <a:t>Union Operations</a:t>
            </a:r>
            <a:endParaRPr lang="en-US" altLang="zh-CN" sz="32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914400"/>
            <a:ext cx="8599487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UNION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Two relations must be </a:t>
            </a:r>
            <a:r>
              <a:rPr lang="en-US" altLang="zh-CN" dirty="0">
                <a:solidFill>
                  <a:srgbClr val="990000"/>
                </a:solidFill>
              </a:rPr>
              <a:t>tuple compatible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OUTER UNION </a:t>
            </a:r>
            <a:r>
              <a:rPr lang="en-US" altLang="zh-CN" dirty="0" smtClean="0"/>
              <a:t>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Two relations are </a:t>
            </a:r>
            <a:r>
              <a:rPr lang="en-US" altLang="zh-CN" dirty="0">
                <a:solidFill>
                  <a:srgbClr val="990000"/>
                </a:solidFill>
              </a:rPr>
              <a:t>not tuple </a:t>
            </a:r>
            <a:r>
              <a:rPr lang="en-US" altLang="zh-CN" dirty="0" smtClean="0">
                <a:solidFill>
                  <a:srgbClr val="990000"/>
                </a:solidFill>
              </a:rPr>
              <a:t>compatible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Only some of their </a:t>
            </a:r>
            <a:r>
              <a:rPr lang="en-US" altLang="zh-CN" dirty="0" smtClean="0">
                <a:solidFill>
                  <a:srgbClr val="002060"/>
                </a:solidFill>
              </a:rPr>
              <a:t>attributes are </a:t>
            </a:r>
            <a:r>
              <a:rPr lang="en-US" altLang="zh-CN" dirty="0">
                <a:solidFill>
                  <a:srgbClr val="002060"/>
                </a:solidFill>
              </a:rPr>
              <a:t>type compatible: </a:t>
            </a:r>
            <a:r>
              <a:rPr lang="en-US" altLang="zh-CN" dirty="0">
                <a:solidFill>
                  <a:srgbClr val="990000"/>
                </a:solidFill>
              </a:rPr>
              <a:t>partially compatible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endParaRPr lang="en-US" altLang="zh-CN" dirty="0">
              <a:solidFill>
                <a:srgbClr val="99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R </a:t>
            </a:r>
            <a:r>
              <a:rPr lang="en-US" altLang="zh-CN" b="1" dirty="0" err="1">
                <a:solidFill>
                  <a:srgbClr val="990000"/>
                </a:solidFill>
              </a:rPr>
              <a:t>ounion</a:t>
            </a:r>
            <a:r>
              <a:rPr lang="en-US" altLang="zh-CN" dirty="0"/>
              <a:t> </a:t>
            </a:r>
            <a:r>
              <a:rPr lang="en-US" altLang="zh-CN" dirty="0" smtClean="0"/>
              <a:t>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Example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/>
              <a:t>R(A, </a:t>
            </a:r>
            <a:r>
              <a:rPr lang="en-US" altLang="zh-CN" dirty="0"/>
              <a:t>B</a:t>
            </a:r>
            <a:r>
              <a:rPr lang="en-US" altLang="zh-CN" dirty="0" smtClean="0"/>
              <a:t>) </a:t>
            </a:r>
            <a:r>
              <a:rPr lang="en-US" altLang="zh-CN" dirty="0">
                <a:solidFill>
                  <a:srgbClr val="002060"/>
                </a:solidFill>
              </a:rPr>
              <a:t>and </a:t>
            </a:r>
            <a:r>
              <a:rPr lang="en-US" altLang="zh-CN" dirty="0" smtClean="0"/>
              <a:t>S(A, </a:t>
            </a:r>
            <a:r>
              <a:rPr lang="en-US" altLang="zh-CN" dirty="0"/>
              <a:t>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2060"/>
                </a:solidFill>
              </a:rPr>
              <a:t>This </a:t>
            </a:r>
            <a:r>
              <a:rPr lang="en-US" altLang="zh-CN" dirty="0">
                <a:solidFill>
                  <a:srgbClr val="002060"/>
                </a:solidFill>
              </a:rPr>
              <a:t>operation will take the union of tuples in two relations and </a:t>
            </a:r>
            <a:r>
              <a:rPr lang="en-US" altLang="zh-CN" dirty="0"/>
              <a:t>the attributes that are type compatible are represented only once</a:t>
            </a:r>
            <a:r>
              <a:rPr lang="en-US" altLang="zh-CN" dirty="0">
                <a:solidFill>
                  <a:srgbClr val="002060"/>
                </a:solidFill>
              </a:rPr>
              <a:t> in the result, and those attributes that are not type compatible from either relation are also kept in the result relation </a:t>
            </a:r>
            <a:r>
              <a:rPr lang="en-US" altLang="zh-CN" dirty="0" smtClean="0">
                <a:solidFill>
                  <a:srgbClr val="990000"/>
                </a:solidFill>
              </a:rPr>
              <a:t>T(A, </a:t>
            </a:r>
            <a:r>
              <a:rPr lang="en-US" altLang="zh-CN" dirty="0">
                <a:solidFill>
                  <a:srgbClr val="990000"/>
                </a:solidFill>
              </a:rPr>
              <a:t>B</a:t>
            </a:r>
            <a:r>
              <a:rPr lang="en-US" altLang="zh-CN" dirty="0" smtClean="0">
                <a:solidFill>
                  <a:srgbClr val="990000"/>
                </a:solidFill>
              </a:rPr>
              <a:t>, </a:t>
            </a:r>
            <a:r>
              <a:rPr lang="en-US" altLang="zh-CN" dirty="0">
                <a:solidFill>
                  <a:srgbClr val="990000"/>
                </a:solidFill>
              </a:rPr>
              <a:t>C</a:t>
            </a:r>
            <a:r>
              <a:rPr lang="en-US" altLang="zh-CN" dirty="0" smtClean="0">
                <a:solidFill>
                  <a:srgbClr val="990000"/>
                </a:solidFill>
              </a:rPr>
              <a:t>).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</a:rPr>
              <a:t>STUDENT (</a:t>
            </a:r>
            <a:r>
              <a:rPr lang="en-US" altLang="zh-CN" sz="2400" b="1" dirty="0">
                <a:solidFill>
                  <a:srgbClr val="990000"/>
                </a:solidFill>
              </a:rPr>
              <a:t>SIN, Name, Department, Advisor)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</a:rPr>
              <a:t>INSTRUCTOR </a:t>
            </a:r>
            <a:r>
              <a:rPr lang="en-US" altLang="zh-CN" sz="2400" b="1" dirty="0">
                <a:solidFill>
                  <a:srgbClr val="990000"/>
                </a:solidFill>
              </a:rPr>
              <a:t>(SIN, Name, Department, Rank</a:t>
            </a:r>
            <a:r>
              <a:rPr lang="en-US" altLang="zh-CN" sz="2400" b="1" dirty="0" smtClean="0">
                <a:solidFill>
                  <a:srgbClr val="990000"/>
                </a:solidFill>
              </a:rPr>
              <a:t>).</a:t>
            </a:r>
          </a:p>
          <a:p>
            <a:pPr eaLnBrk="1" hangingPunct="1"/>
            <a:r>
              <a:rPr lang="en-US" altLang="zh-CN" sz="2400" dirty="0" smtClean="0">
                <a:solidFill>
                  <a:srgbClr val="002060"/>
                </a:solidFill>
              </a:rPr>
              <a:t>Assume their </a:t>
            </a:r>
            <a:r>
              <a:rPr lang="en-US" altLang="zh-CN" sz="2400" b="1" dirty="0" smtClean="0">
                <a:solidFill>
                  <a:srgbClr val="990000"/>
                </a:solidFill>
              </a:rPr>
              <a:t>SIN, Name, Department </a:t>
            </a:r>
            <a:r>
              <a:rPr lang="en-US" altLang="zh-CN" sz="2400" dirty="0" smtClean="0">
                <a:solidFill>
                  <a:srgbClr val="002060"/>
                </a:solidFill>
              </a:rPr>
              <a:t>are compatible.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990000"/>
                </a:solidFill>
              </a:rPr>
              <a:t>S</a:t>
            </a:r>
            <a:r>
              <a:rPr lang="en-US" altLang="zh-CN" sz="2400" dirty="0" smtClean="0">
                <a:solidFill>
                  <a:srgbClr val="990000"/>
                </a:solidFill>
              </a:rPr>
              <a:t>tudent </a:t>
            </a:r>
            <a:r>
              <a:rPr lang="en-US" altLang="zh-CN" sz="2400" b="1" dirty="0" err="1" smtClean="0">
                <a:solidFill>
                  <a:srgbClr val="990000"/>
                </a:solidFill>
              </a:rPr>
              <a:t>ounion</a:t>
            </a:r>
            <a:r>
              <a:rPr lang="en-US" altLang="zh-CN" sz="2400" dirty="0" smtClean="0">
                <a:solidFill>
                  <a:srgbClr val="990000"/>
                </a:solidFill>
              </a:rPr>
              <a:t> Instructor</a:t>
            </a:r>
          </a:p>
          <a:p>
            <a:pPr eaLnBrk="1" hangingPunct="1"/>
            <a:r>
              <a:rPr lang="en-US" altLang="zh-CN" sz="2400" dirty="0" smtClean="0"/>
              <a:t>Tuples </a:t>
            </a:r>
            <a:r>
              <a:rPr lang="en-US" altLang="zh-CN" sz="2400" dirty="0"/>
              <a:t>from the two relations are matched based on having the same combination of values of the shared </a:t>
            </a:r>
            <a:r>
              <a:rPr lang="en-US" altLang="zh-CN" sz="2400" dirty="0" smtClean="0"/>
              <a:t>attributes:  </a:t>
            </a:r>
            <a:r>
              <a:rPr lang="en-US" altLang="zh-CN" sz="2400" b="1" dirty="0">
                <a:solidFill>
                  <a:srgbClr val="990000"/>
                </a:solidFill>
              </a:rPr>
              <a:t>S#, Name, Department</a:t>
            </a:r>
            <a:r>
              <a:rPr lang="en-US" altLang="zh-CN" sz="2400" dirty="0"/>
              <a:t>.</a:t>
            </a:r>
          </a:p>
          <a:p>
            <a:pPr eaLnBrk="1" hangingPunct="1"/>
            <a:r>
              <a:rPr lang="en-US" altLang="zh-CN" sz="2400" dirty="0"/>
              <a:t>If a student is also an instructor, both Advisor and Rank will have a value; otherwise, one of these two attributes will be null.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990000"/>
                </a:solidFill>
              </a:rPr>
              <a:t>SI </a:t>
            </a:r>
            <a:r>
              <a:rPr lang="en-US" altLang="zh-CN" sz="2400" b="1" dirty="0">
                <a:solidFill>
                  <a:srgbClr val="990000"/>
                </a:solidFill>
              </a:rPr>
              <a:t>(SIN, Name, Department, Advisor, Rank) </a:t>
            </a:r>
          </a:p>
          <a:p>
            <a:pPr eaLnBrk="1" hangingPunct="1"/>
            <a:r>
              <a:rPr lang="en-US" altLang="zh-CN" sz="2400" dirty="0" smtClean="0">
                <a:solidFill>
                  <a:srgbClr val="990000"/>
                </a:solidFill>
              </a:rPr>
              <a:t>Student </a:t>
            </a:r>
            <a:r>
              <a:rPr lang="en-US" altLang="zh-CN" sz="2400" b="1" dirty="0" err="1" smtClean="0">
                <a:solidFill>
                  <a:srgbClr val="990000"/>
                </a:solidFill>
              </a:rPr>
              <a:t>njoin</a:t>
            </a:r>
            <a:r>
              <a:rPr lang="en-US" altLang="zh-CN" sz="2400" dirty="0" smtClean="0">
                <a:solidFill>
                  <a:srgbClr val="990000"/>
                </a:solidFill>
              </a:rPr>
              <a:t> Instructor</a:t>
            </a:r>
            <a:endParaRPr lang="en-US" altLang="zh-CN" sz="2400" dirty="0">
              <a:solidFill>
                <a:srgbClr val="99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990000"/>
                </a:solidFill>
              </a:rPr>
              <a:t>Outer Union </a:t>
            </a:r>
            <a:r>
              <a:rPr lang="en-US" altLang="zh-CN" sz="2400" dirty="0"/>
              <a:t>is equivalent to </a:t>
            </a:r>
            <a:r>
              <a:rPr lang="en-US" altLang="zh-CN" sz="2400" dirty="0">
                <a:solidFill>
                  <a:srgbClr val="990000"/>
                </a:solidFill>
              </a:rPr>
              <a:t>Full Outer Join </a:t>
            </a:r>
            <a:r>
              <a:rPr lang="en-US" altLang="zh-CN" sz="2400" dirty="0"/>
              <a:t>if the join attributes are all the common </a:t>
            </a:r>
            <a:r>
              <a:rPr lang="en-US" altLang="zh-CN" sz="2400" dirty="0" smtClean="0"/>
              <a:t>attributes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24</a:t>
            </a:fld>
            <a:endParaRPr lang="en-CA" altLang="zh-CN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Additional </a:t>
            </a:r>
            <a:r>
              <a:rPr lang="en-US" altLang="zh-CN" sz="3200" dirty="0" smtClean="0"/>
              <a:t>Operations: Outer Union Operation</a:t>
            </a:r>
            <a:endParaRPr lang="en-US" altLang="zh-CN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"/>
            <a:ext cx="9144000" cy="831850"/>
          </a:xfrm>
          <a:solidFill>
            <a:srgbClr val="6D8538">
              <a:alpha val="29804"/>
            </a:srgbClr>
          </a:solidFill>
          <a:extLst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Kinds of Relational Algebra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(or MINUS,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</a:t>
            </a:r>
            <a:r>
              <a:rPr lang="en-US" altLang="en-US" sz="2400" dirty="0" smtClean="0">
                <a:solidFill>
                  <a:srgbClr val="990000"/>
                </a:solidFill>
              </a:rPr>
              <a:t>⨉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DIVIDEBY 	(</a:t>
            </a:r>
            <a:r>
              <a:rPr lang="en-US" sz="2400" dirty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55002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Aggregate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895600"/>
            <a:ext cx="8686800" cy="3810000"/>
          </a:xfrm>
        </p:spPr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US" altLang="zh-CN" dirty="0" smtClean="0"/>
              <a:t>Find the average age of all students.</a:t>
            </a:r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US" altLang="zh-CN" dirty="0" smtClean="0"/>
              <a:t>Find the total number of students.</a:t>
            </a:r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US" altLang="zh-CN" dirty="0" smtClean="0"/>
              <a:t>Find the number of courses at each classroom</a:t>
            </a:r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US" altLang="zh-CN" dirty="0" smtClean="0"/>
              <a:t>Find the average mark of all students</a:t>
            </a:r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US" altLang="zh-CN" dirty="0" smtClean="0"/>
              <a:t>Find the average mark of each student</a:t>
            </a:r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US" altLang="zh-CN" dirty="0" smtClean="0"/>
              <a:t>These functions are used in simple statistical queries that summarize information from the database tuples.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26</a:t>
            </a:fld>
            <a:endParaRPr lang="en-CA" altLang="zh-CN" dirty="0"/>
          </a:p>
        </p:txBody>
      </p:sp>
      <p:graphicFrame>
        <p:nvGraphicFramePr>
          <p:cNvPr id="9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04727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76201" y="1676401"/>
            <a:ext cx="2667000" cy="112464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45630" y="1676400"/>
            <a:ext cx="3107870" cy="112464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895600" y="1676400"/>
            <a:ext cx="2683445" cy="112464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42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Aggregate </a:t>
            </a:r>
            <a:r>
              <a:rPr lang="en-US" altLang="zh-CN" dirty="0"/>
              <a:t>Functions and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 type of request that cannot be expressed in the basic relational algebra is to specify mathematical </a:t>
            </a:r>
            <a:r>
              <a:rPr lang="en-US" altLang="zh-CN" sz="2400" b="1" dirty="0" smtClean="0"/>
              <a:t>aggregate functions</a:t>
            </a:r>
            <a:r>
              <a:rPr lang="en-US" altLang="zh-CN" sz="2400" dirty="0" smtClean="0"/>
              <a:t> on collections of values from the database. .</a:t>
            </a:r>
          </a:p>
          <a:p>
            <a:pPr eaLnBrk="1" hangingPunct="1"/>
            <a:r>
              <a:rPr lang="en-US" altLang="zh-CN" sz="2400" dirty="0" smtClean="0"/>
              <a:t>Common functions applied to collections of numeric values include</a:t>
            </a:r>
          </a:p>
          <a:p>
            <a:pPr lvl="1" eaLnBrk="1" hangingPunct="1"/>
            <a:r>
              <a:rPr lang="en-US" altLang="zh-CN" sz="2200" dirty="0" smtClean="0"/>
              <a:t>SUM, </a:t>
            </a:r>
          </a:p>
          <a:p>
            <a:pPr lvl="1" eaLnBrk="1" hangingPunct="1"/>
            <a:r>
              <a:rPr lang="en-US" altLang="zh-CN" sz="2200" dirty="0" smtClean="0"/>
              <a:t>AVG, </a:t>
            </a:r>
          </a:p>
          <a:p>
            <a:pPr lvl="1" eaLnBrk="1" hangingPunct="1"/>
            <a:r>
              <a:rPr lang="en-US" altLang="zh-CN" sz="2200" dirty="0" smtClean="0"/>
              <a:t>MAX, </a:t>
            </a:r>
          </a:p>
          <a:p>
            <a:pPr lvl="1" eaLnBrk="1" hangingPunct="1"/>
            <a:r>
              <a:rPr lang="en-US" altLang="zh-CN" sz="2200" dirty="0" smtClean="0"/>
              <a:t>MIN, </a:t>
            </a:r>
          </a:p>
          <a:p>
            <a:pPr lvl="1" eaLnBrk="1" hangingPunct="1"/>
            <a:r>
              <a:rPr lang="en-US" altLang="zh-CN" sz="2200" dirty="0" smtClean="0"/>
              <a:t>COUNT.</a:t>
            </a:r>
          </a:p>
          <a:p>
            <a:pPr eaLnBrk="1" hangingPunct="1"/>
            <a:r>
              <a:rPr lang="en-US" altLang="zh-CN" sz="2400" dirty="0" smtClean="0"/>
              <a:t>Syntax of aggregate operation</a:t>
            </a:r>
          </a:p>
          <a:p>
            <a:pPr marL="0" lvl="1" indent="0" eaLnBrk="1" hangingPunct="1">
              <a:buClr>
                <a:srgbClr val="990033"/>
              </a:buClr>
              <a:buSzPct val="60000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aggregate &lt;aggregate functions&gt; (Relation) 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sz="2200" dirty="0" smtClean="0">
                <a:solidFill>
                  <a:srgbClr val="002060"/>
                </a:solidFill>
              </a:rPr>
              <a:t>or</a:t>
            </a:r>
          </a:p>
          <a:p>
            <a:pPr marL="0" lvl="1" indent="0" eaLnBrk="1" hangingPunct="1">
              <a:buClr>
                <a:srgbClr val="990033"/>
              </a:buClr>
              <a:buSzPct val="60000"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ℱ</a:t>
            </a:r>
            <a:r>
              <a:rPr lang="en-US" altLang="zh-CN" sz="2400" baseline="-25000" dirty="0" smtClean="0"/>
              <a:t>&lt;aggregate</a:t>
            </a:r>
            <a:r>
              <a:rPr lang="en-US" altLang="zh-CN" sz="2400" dirty="0" smtClean="0"/>
              <a:t> </a:t>
            </a:r>
            <a:r>
              <a:rPr lang="en-US" altLang="zh-CN" sz="2400" baseline="-25000" dirty="0" smtClean="0"/>
              <a:t>functions&gt;</a:t>
            </a:r>
            <a:r>
              <a:rPr lang="en-US" altLang="zh-CN" sz="2400" dirty="0" smtClean="0"/>
              <a:t> (Relation) </a:t>
            </a:r>
          </a:p>
          <a:p>
            <a:pPr marL="0" lvl="1" indent="0" eaLnBrk="1" hangingPunct="1">
              <a:buClr>
                <a:srgbClr val="990033"/>
              </a:buClr>
              <a:buSzPct val="60000"/>
              <a:buNone/>
            </a:pPr>
            <a:r>
              <a:rPr lang="en-US" altLang="zh-CN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12234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/>
              <a:t>Aggregation Query </a:t>
            </a:r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number of students</a:t>
            </a:r>
          </a:p>
          <a:p>
            <a:pPr lvl="1" eaLnBrk="1" hangingPunct="1"/>
            <a:r>
              <a:rPr lang="en-US" altLang="zh-CN" sz="2800" dirty="0"/>
              <a:t>aggregate count(*) (Student)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984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Aggregate Operation Example</a:t>
            </a:r>
            <a:endParaRPr lang="en-US" altLang="zh-CN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2819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average mark </a:t>
            </a:r>
            <a:r>
              <a:rPr lang="en-US" altLang="zh-CN" dirty="0" smtClean="0"/>
              <a:t>of all courses</a:t>
            </a:r>
            <a:endParaRPr lang="en-US" altLang="zh-CN" dirty="0"/>
          </a:p>
          <a:p>
            <a:pPr lvl="1" eaLnBrk="1" hangingPunct="1"/>
            <a:r>
              <a:rPr lang="en-US" altLang="zh-CN" sz="2800" dirty="0"/>
              <a:t>aggregate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(mark) (Grade) </a:t>
            </a:r>
            <a:r>
              <a:rPr lang="en-US" altLang="zh-CN" sz="2800" dirty="0" smtClean="0"/>
              <a:t> </a:t>
            </a:r>
          </a:p>
          <a:p>
            <a:pPr lvl="1" eaLnBrk="1" hangingPunct="1"/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29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Binary Operations: DIVIDEBY </a:t>
            </a:r>
            <a:r>
              <a:rPr lang="en-US" dirty="0"/>
              <a:t>( / )</a:t>
            </a:r>
            <a:endParaRPr lang="en-US" altLang="en-US" dirty="0"/>
          </a:p>
        </p:txBody>
      </p:sp>
      <p:sp>
        <p:nvSpPr>
          <p:cNvPr id="4403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430713" y="990600"/>
            <a:ext cx="4484687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T</a:t>
            </a:r>
            <a:r>
              <a:rPr lang="en-US" altLang="en-US" sz="2400" dirty="0" smtClean="0"/>
              <a:t>imes </a:t>
            </a:r>
            <a:r>
              <a:rPr lang="en-US" altLang="en-US" sz="2400" dirty="0"/>
              <a:t>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790033"/>
                </a:solidFill>
              </a:rPr>
              <a:t>R ⨉ S = </a:t>
            </a:r>
            <a:r>
              <a:rPr lang="en-US" altLang="en-US" sz="2400" dirty="0" smtClean="0">
                <a:solidFill>
                  <a:srgbClr val="790033"/>
                </a:solidFill>
              </a:rPr>
              <a:t>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 smtClean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Division (/)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790033"/>
                </a:solidFill>
              </a:rPr>
              <a:t>R ⨉ S</a:t>
            </a:r>
            <a:r>
              <a:rPr lang="en-US" altLang="en-US" sz="2200" dirty="0">
                <a:solidFill>
                  <a:srgbClr val="790033"/>
                </a:solidFill>
                <a:latin typeface="Symbol" charset="2"/>
              </a:rPr>
              <a:t> /</a:t>
            </a:r>
            <a:r>
              <a:rPr lang="en-US" altLang="en-US" sz="22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S =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790033"/>
                </a:solidFill>
              </a:rPr>
              <a:t>R ⨉ </a:t>
            </a:r>
            <a:r>
              <a:rPr lang="en-US" altLang="en-US" sz="2400" dirty="0" smtClean="0">
                <a:solidFill>
                  <a:srgbClr val="790033"/>
                </a:solidFill>
              </a:rPr>
              <a:t>S /</a:t>
            </a:r>
            <a:r>
              <a:rPr lang="en-US" altLang="en-US" sz="22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R </a:t>
            </a:r>
            <a:r>
              <a:rPr lang="en-US" altLang="en-US" sz="2400" dirty="0">
                <a:solidFill>
                  <a:srgbClr val="790033"/>
                </a:solidFill>
              </a:rPr>
              <a:t>= </a:t>
            </a:r>
            <a:r>
              <a:rPr lang="en-US" altLang="en-US" sz="2400" dirty="0" smtClean="0">
                <a:solidFill>
                  <a:srgbClr val="790033"/>
                </a:solidFill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R =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S = 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12750" y="1143000"/>
          <a:ext cx="825500" cy="190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04800" y="3429000"/>
          <a:ext cx="1041400" cy="1905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1143000"/>
          <a:ext cx="1866900" cy="4191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 =  R </a:t>
                      </a:r>
                      <a:r>
                        <a:rPr lang="en-US" altLang="en-US" sz="2400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1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Aggregate </a:t>
            </a:r>
            <a:r>
              <a:rPr lang="en-US" altLang="zh-CN" dirty="0"/>
              <a:t>Operation </a:t>
            </a:r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2819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maximum mark value from the Grade relation</a:t>
            </a:r>
          </a:p>
          <a:p>
            <a:pPr lvl="1" eaLnBrk="1" hangingPunct="1"/>
            <a:r>
              <a:rPr lang="en-US" altLang="zh-CN" sz="2800" dirty="0"/>
              <a:t>aggregate max(mark) (Grade</a:t>
            </a:r>
            <a:r>
              <a:rPr lang="en-US" altLang="zh-CN" sz="2800" dirty="0" smtClean="0"/>
              <a:t>)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30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/>
              <a:t>Aggregation Query </a:t>
            </a:r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914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minimum mark value from the Grade relation</a:t>
            </a:r>
          </a:p>
          <a:p>
            <a:pPr lvl="1" eaLnBrk="1" hangingPunct="1"/>
            <a:r>
              <a:rPr lang="en-US" altLang="zh-CN" sz="2800" dirty="0"/>
              <a:t>aggregate min(mark) (Grade)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31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/>
              <a:t>Aggregate Operation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2819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number of students and their average age</a:t>
            </a:r>
          </a:p>
          <a:p>
            <a:pPr lvl="1" eaLnBrk="1" hangingPunct="1"/>
            <a:r>
              <a:rPr lang="en-US" altLang="zh-CN" sz="2800" dirty="0"/>
              <a:t>aggregate count</a:t>
            </a:r>
            <a:r>
              <a:rPr lang="en-US" altLang="zh-CN" sz="2800" dirty="0" smtClean="0"/>
              <a:t>(*),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(age) (Student) </a:t>
            </a:r>
          </a:p>
          <a:p>
            <a:pPr lvl="1" eaLnBrk="1" hangingPunct="1"/>
            <a:r>
              <a:rPr lang="en-US" altLang="zh-CN" sz="2800" dirty="0" smtClean="0"/>
              <a:t>Note</a:t>
            </a:r>
            <a:r>
              <a:rPr lang="en-US" altLang="zh-CN" sz="2800" dirty="0"/>
              <a:t>: count just counts the number of rows, without removing duplicates</a:t>
            </a:r>
          </a:p>
          <a:p>
            <a:pPr lvl="1" eaLnBrk="1" hangingPunct="1"/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32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/>
              <a:t>Using Grouping with Aggregation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94688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The previous examples all summarized one or more attributes for a set of tuples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Grouping can be combined with 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For each student, find the average mark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For each student, find the minimum mark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For each student, find the maximum </a:t>
            </a:r>
            <a:r>
              <a:rPr lang="en-US" altLang="zh-CN" sz="2400" dirty="0" smtClean="0"/>
              <a:t>mark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A variation of aggregate operation </a:t>
            </a:r>
            <a:r>
              <a:rPr lang="en-US" altLang="zh-CN" sz="2400" dirty="0" err="1" smtClean="0"/>
              <a:t>ℱ</a:t>
            </a:r>
            <a:r>
              <a:rPr lang="en-US" altLang="zh-CN" sz="2400" dirty="0" smtClean="0"/>
              <a:t> allows to put grouping attribute before 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Syntax of aggregation operation with grouping</a:t>
            </a:r>
          </a:p>
          <a:p>
            <a:pPr marL="400050" lvl="1" indent="0" eaLnBrk="1" hangingPunct="1">
              <a:buNone/>
            </a:pPr>
            <a:r>
              <a:rPr lang="en-US" altLang="zh-CN" sz="2200" dirty="0" smtClean="0"/>
              <a:t>aggregate &lt;attributes&gt;, &lt;aggregate functions&gt; (Relation)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33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95600"/>
            <a:ext cx="8305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dirty="0" smtClean="0"/>
              <a:t>1. </a:t>
            </a:r>
            <a:r>
              <a:rPr lang="en-CA" altLang="zh-CN" dirty="0"/>
              <a:t>List the student number and the number of courses the student 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zh-CN" sz="2800" dirty="0"/>
              <a:t>	</a:t>
            </a:r>
            <a:r>
              <a:rPr lang="en-US" altLang="zh-CN" sz="2800" dirty="0"/>
              <a:t>aggregate s#, </a:t>
            </a:r>
            <a:r>
              <a:rPr lang="en-US" altLang="zh-CN" sz="2800" dirty="0" smtClean="0"/>
              <a:t>count(c</a:t>
            </a:r>
            <a:r>
              <a:rPr lang="en-US" altLang="zh-CN" sz="2800" dirty="0"/>
              <a:t>#) (Grade</a:t>
            </a:r>
            <a:r>
              <a:rPr lang="en-US" altLang="zh-CN" sz="2800" dirty="0" smtClean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/>
              <a:t>2. For each student, find the average mark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800" dirty="0"/>
              <a:t>aggregate s#,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(mark) (Grade</a:t>
            </a:r>
            <a:r>
              <a:rPr lang="en-US" altLang="zh-CN" sz="2800" dirty="0" smtClean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/>
              <a:t>3. For each student, find the minimum mark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800" dirty="0"/>
              <a:t>aggregate s#, min(mark) (Grade);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28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US" altLang="zh-CN" sz="28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zh-CN" sz="2000" dirty="0"/>
              <a:t>     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zh-CN" sz="2400" dirty="0"/>
              <a:t>	</a:t>
            </a:r>
            <a:endParaRPr lang="en-CA" altLang="zh-CN" sz="28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zh-CN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zh-CN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zh-CN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 </a:t>
            </a:r>
            <a:endParaRPr lang="en-CA" altLang="zh-C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34</a:t>
            </a:fld>
            <a:endParaRPr lang="en-CA" altLang="zh-CN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Aggregate Operation Example</a:t>
            </a:r>
          </a:p>
        </p:txBody>
      </p:sp>
      <p:graphicFrame>
        <p:nvGraphicFramePr>
          <p:cNvPr id="11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2895600" y="1676401"/>
            <a:ext cx="2743200" cy="70416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95600" y="2383836"/>
            <a:ext cx="2743200" cy="41393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599"/>
            <a:ext cx="8909844" cy="350113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1. </a:t>
            </a:r>
            <a:r>
              <a:rPr lang="en-CA" altLang="zh-CN" sz="2600" dirty="0"/>
              <a:t>	List the locations and the number of courses offered there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600" dirty="0"/>
              <a:t>     </a:t>
            </a:r>
            <a:r>
              <a:rPr lang="en-CA" altLang="zh-CN" sz="2600" dirty="0">
                <a:solidFill>
                  <a:srgbClr val="990000"/>
                </a:solidFill>
              </a:rPr>
              <a:t>aggregate </a:t>
            </a:r>
            <a:r>
              <a:rPr lang="en-CA" altLang="zh-CN" sz="2600" dirty="0" err="1">
                <a:solidFill>
                  <a:srgbClr val="990000"/>
                </a:solidFill>
              </a:rPr>
              <a:t>loc</a:t>
            </a:r>
            <a:r>
              <a:rPr lang="en-CA" altLang="zh-CN" sz="2600" dirty="0">
                <a:solidFill>
                  <a:srgbClr val="990000"/>
                </a:solidFill>
              </a:rPr>
              <a:t>, count(*) (Course</a:t>
            </a:r>
            <a:r>
              <a:rPr lang="en-CA" altLang="zh-CN" sz="2600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600" dirty="0" smtClean="0"/>
              <a:t>2. List the locations that has just one course offered there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600" dirty="0"/>
              <a:t>	 </a:t>
            </a:r>
            <a:r>
              <a:rPr lang="en-CA" altLang="zh-CN" sz="2600" dirty="0">
                <a:solidFill>
                  <a:srgbClr val="990000"/>
                </a:solidFill>
              </a:rPr>
              <a:t>T1 (</a:t>
            </a:r>
            <a:r>
              <a:rPr lang="en-CA" altLang="zh-CN" sz="2600" dirty="0" err="1">
                <a:solidFill>
                  <a:srgbClr val="990000"/>
                </a:solidFill>
              </a:rPr>
              <a:t>loc</a:t>
            </a:r>
            <a:r>
              <a:rPr lang="en-CA" altLang="zh-CN" sz="2600" dirty="0">
                <a:solidFill>
                  <a:srgbClr val="990000"/>
                </a:solidFill>
              </a:rPr>
              <a:t>, count):= aggregate </a:t>
            </a:r>
            <a:r>
              <a:rPr lang="en-CA" altLang="zh-CN" sz="2600" dirty="0" err="1">
                <a:solidFill>
                  <a:srgbClr val="990000"/>
                </a:solidFill>
              </a:rPr>
              <a:t>loc</a:t>
            </a:r>
            <a:r>
              <a:rPr lang="en-CA" altLang="zh-CN" sz="2600" dirty="0">
                <a:solidFill>
                  <a:srgbClr val="990000"/>
                </a:solidFill>
              </a:rPr>
              <a:t>, count(*) (Course);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600" dirty="0">
                <a:solidFill>
                  <a:srgbClr val="990000"/>
                </a:solidFill>
              </a:rPr>
              <a:t>	 T2 := select count </a:t>
            </a:r>
            <a:r>
              <a:rPr lang="en-CA" altLang="zh-CN" sz="2600" dirty="0" smtClean="0">
                <a:solidFill>
                  <a:srgbClr val="990000"/>
                </a:solidFill>
              </a:rPr>
              <a:t>= </a:t>
            </a:r>
            <a:r>
              <a:rPr lang="en-CA" altLang="zh-CN" sz="2600" dirty="0">
                <a:solidFill>
                  <a:srgbClr val="990000"/>
                </a:solidFill>
              </a:rPr>
              <a:t>1 (T1);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600" dirty="0">
                <a:solidFill>
                  <a:srgbClr val="990000"/>
                </a:solidFill>
              </a:rPr>
              <a:t>	project </a:t>
            </a:r>
            <a:r>
              <a:rPr lang="en-CA" altLang="zh-CN" sz="2600" dirty="0" err="1">
                <a:solidFill>
                  <a:srgbClr val="990000"/>
                </a:solidFill>
              </a:rPr>
              <a:t>loc</a:t>
            </a:r>
            <a:r>
              <a:rPr lang="en-CA" altLang="zh-CN" sz="2600" dirty="0">
                <a:solidFill>
                  <a:srgbClr val="990000"/>
                </a:solidFill>
              </a:rPr>
              <a:t> (T2);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600" dirty="0"/>
              <a:t>Need to give names for attributes like count here </a:t>
            </a:r>
            <a:r>
              <a:rPr lang="en-CA" altLang="zh-CN" sz="2600" dirty="0" smtClean="0"/>
              <a:t>generated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 smtClean="0"/>
              <a:t>Note how we combine </a:t>
            </a:r>
            <a:r>
              <a:rPr lang="en-US" altLang="zh-CN" sz="2600" dirty="0"/>
              <a:t>aggregation with other </a:t>
            </a:r>
            <a:r>
              <a:rPr lang="en-US" altLang="zh-CN" sz="2600" dirty="0" smtClean="0"/>
              <a:t>operations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zh-CN" sz="26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zh-CN" sz="26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35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Aggregate Operation Example</a:t>
            </a:r>
            <a:endParaRPr lang="en-US" dirty="0"/>
          </a:p>
        </p:txBody>
      </p:sp>
      <p:graphicFrame>
        <p:nvGraphicFramePr>
          <p:cNvPr id="11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5867400" y="1676401"/>
            <a:ext cx="3118644" cy="3858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867400" y="2058193"/>
            <a:ext cx="3118644" cy="38506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867400" y="2443254"/>
            <a:ext cx="3118644" cy="35371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2946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1. 	List all student names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/>
              <a:t>    </a:t>
            </a:r>
            <a:r>
              <a:rPr lang="en-CA" altLang="zh-CN" sz="2400" dirty="0" smtClean="0">
                <a:solidFill>
                  <a:srgbClr val="990000"/>
                </a:solidFill>
              </a:rPr>
              <a:t>project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>
                <a:solidFill>
                  <a:srgbClr val="990000"/>
                </a:solidFill>
              </a:rPr>
              <a:t> (student</a:t>
            </a:r>
            <a:r>
              <a:rPr lang="en-CA" altLang="zh-CN" sz="2400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/>
              <a:t>2. List the names of student who are at least 25 years old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/>
              <a:t>    </a:t>
            </a:r>
            <a:r>
              <a:rPr lang="en-CA" altLang="zh-CN" sz="2400" dirty="0">
                <a:solidFill>
                  <a:srgbClr val="990000"/>
                </a:solidFill>
              </a:rPr>
              <a:t>project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>
                <a:solidFill>
                  <a:srgbClr val="990000"/>
                </a:solidFill>
              </a:rPr>
              <a:t> (select age &gt;= 25 (student</a:t>
            </a:r>
            <a:r>
              <a:rPr lang="en-CA" altLang="zh-CN" sz="2400" dirty="0" smtClean="0">
                <a:solidFill>
                  <a:srgbClr val="990000"/>
                </a:solidFill>
              </a:rPr>
              <a:t>));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/>
              <a:t>3. Find the classroom of CS305 course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/>
              <a:t>	</a:t>
            </a:r>
            <a:r>
              <a:rPr lang="en-CA" altLang="zh-CN" sz="2400" dirty="0">
                <a:solidFill>
                  <a:srgbClr val="990000"/>
                </a:solidFill>
              </a:rPr>
              <a:t>project </a:t>
            </a:r>
            <a:r>
              <a:rPr lang="en-CA" altLang="zh-CN" sz="2400" dirty="0" err="1">
                <a:solidFill>
                  <a:srgbClr val="990000"/>
                </a:solidFill>
              </a:rPr>
              <a:t>loc</a:t>
            </a:r>
            <a:r>
              <a:rPr lang="en-CA" altLang="zh-CN" sz="2400" dirty="0">
                <a:solidFill>
                  <a:srgbClr val="990000"/>
                </a:solidFill>
              </a:rPr>
              <a:t> (select c# = 'CS305' (course));</a:t>
            </a:r>
            <a:endParaRPr lang="en-US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zh-CN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36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458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4. </a:t>
            </a:r>
            <a:r>
              <a:rPr lang="en-CA" altLang="zh-CN" sz="2400" dirty="0" smtClean="0"/>
              <a:t>List </a:t>
            </a:r>
            <a:r>
              <a:rPr lang="en-CA" altLang="zh-CN" sz="2400" dirty="0"/>
              <a:t>the names of students who take CS305.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/>
              <a:t> </a:t>
            </a:r>
            <a:r>
              <a:rPr lang="en-CA" altLang="zh-CN" sz="2400" dirty="0"/>
              <a:t>	</a:t>
            </a:r>
            <a:r>
              <a:rPr lang="fr-FR" altLang="zh-CN" sz="2400" dirty="0" smtClean="0">
                <a:solidFill>
                  <a:srgbClr val="990000"/>
                </a:solidFill>
              </a:rPr>
              <a:t>t1 </a:t>
            </a:r>
            <a:r>
              <a:rPr lang="fr-FR" altLang="zh-CN" sz="2400" dirty="0">
                <a:solidFill>
                  <a:srgbClr val="990000"/>
                </a:solidFill>
              </a:rPr>
              <a:t>:= </a:t>
            </a:r>
            <a:r>
              <a:rPr lang="fr-FR" altLang="zh-CN" sz="2400" dirty="0" err="1">
                <a:solidFill>
                  <a:srgbClr val="990000"/>
                </a:solidFill>
              </a:rPr>
              <a:t>student</a:t>
            </a:r>
            <a:r>
              <a:rPr lang="fr-FR" altLang="zh-CN" sz="2400" dirty="0">
                <a:solidFill>
                  <a:srgbClr val="990000"/>
                </a:solidFill>
              </a:rPr>
              <a:t> </a:t>
            </a:r>
            <a:r>
              <a:rPr lang="fr-FR" altLang="zh-CN" sz="2400" dirty="0" err="1">
                <a:solidFill>
                  <a:srgbClr val="990000"/>
                </a:solidFill>
              </a:rPr>
              <a:t>njoin</a:t>
            </a:r>
            <a:r>
              <a:rPr lang="fr-FR" altLang="zh-CN" sz="2400" dirty="0">
                <a:solidFill>
                  <a:srgbClr val="99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zh-CN" sz="2400" dirty="0">
                <a:solidFill>
                  <a:srgbClr val="990000"/>
                </a:solidFill>
              </a:rPr>
              <a:t>    	t2 := select C# = 'CS305' (t1);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zh-CN" sz="2400" dirty="0">
                <a:solidFill>
                  <a:srgbClr val="990000"/>
                </a:solidFill>
              </a:rPr>
              <a:t>    	</a:t>
            </a:r>
            <a:r>
              <a:rPr lang="fr-FR" altLang="zh-CN" sz="2400" dirty="0" err="1">
                <a:solidFill>
                  <a:srgbClr val="990000"/>
                </a:solidFill>
              </a:rPr>
              <a:t>project</a:t>
            </a:r>
            <a:r>
              <a:rPr lang="fr-FR" altLang="zh-CN" sz="2400" dirty="0">
                <a:solidFill>
                  <a:srgbClr val="990000"/>
                </a:solidFill>
              </a:rPr>
              <a:t> </a:t>
            </a:r>
            <a:r>
              <a:rPr lang="fr-FR" altLang="zh-CN" sz="2400" dirty="0" err="1">
                <a:solidFill>
                  <a:srgbClr val="990000"/>
                </a:solidFill>
              </a:rPr>
              <a:t>sname</a:t>
            </a:r>
            <a:r>
              <a:rPr lang="fr-FR" altLang="zh-CN" sz="2400" dirty="0">
                <a:solidFill>
                  <a:srgbClr val="990000"/>
                </a:solidFill>
              </a:rPr>
              <a:t> (t2</a:t>
            </a:r>
            <a:r>
              <a:rPr lang="fr-FR" altLang="zh-CN" sz="2400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37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458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5. List the names of </a:t>
            </a:r>
            <a:r>
              <a:rPr lang="en-CA" altLang="zh-CN" sz="2400" dirty="0" smtClean="0"/>
              <a:t>students taking the </a:t>
            </a:r>
            <a:r>
              <a:rPr lang="en-CA" altLang="zh-CN" sz="2400" dirty="0"/>
              <a:t>DB 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 	</a:t>
            </a:r>
            <a:r>
              <a:rPr lang="fr-FR" altLang="zh-CN" sz="2400" dirty="0" smtClean="0">
                <a:solidFill>
                  <a:srgbClr val="990000"/>
                </a:solidFill>
              </a:rPr>
              <a:t>t1 </a:t>
            </a:r>
            <a:r>
              <a:rPr lang="fr-FR" altLang="zh-CN" sz="2400" dirty="0">
                <a:solidFill>
                  <a:srgbClr val="990000"/>
                </a:solidFill>
              </a:rPr>
              <a:t>:= </a:t>
            </a:r>
            <a:r>
              <a:rPr lang="fr-FR" altLang="zh-CN" sz="2400" dirty="0" err="1">
                <a:solidFill>
                  <a:srgbClr val="990000"/>
                </a:solidFill>
              </a:rPr>
              <a:t>student</a:t>
            </a:r>
            <a:r>
              <a:rPr lang="fr-FR" altLang="zh-CN" sz="2400" dirty="0">
                <a:solidFill>
                  <a:srgbClr val="990000"/>
                </a:solidFill>
              </a:rPr>
              <a:t> </a:t>
            </a:r>
            <a:r>
              <a:rPr lang="fr-FR" altLang="zh-CN" sz="2400" dirty="0" err="1">
                <a:solidFill>
                  <a:srgbClr val="990000"/>
                </a:solidFill>
              </a:rPr>
              <a:t>njoin</a:t>
            </a:r>
            <a:r>
              <a:rPr lang="fr-FR" altLang="zh-CN" sz="2400" dirty="0">
                <a:solidFill>
                  <a:srgbClr val="990000"/>
                </a:solidFill>
              </a:rPr>
              <a:t> (grade </a:t>
            </a:r>
            <a:r>
              <a:rPr lang="fr-FR" altLang="zh-CN" sz="2400" dirty="0" err="1">
                <a:solidFill>
                  <a:srgbClr val="990000"/>
                </a:solidFill>
              </a:rPr>
              <a:t>njoin</a:t>
            </a:r>
            <a:r>
              <a:rPr lang="fr-FR" altLang="zh-CN" sz="2400" dirty="0">
                <a:solidFill>
                  <a:srgbClr val="990000"/>
                </a:solidFill>
              </a:rPr>
              <a:t> course);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zh-CN" sz="2400" dirty="0">
                <a:solidFill>
                  <a:srgbClr val="990000"/>
                </a:solidFill>
              </a:rPr>
              <a:t>	</a:t>
            </a:r>
            <a:r>
              <a:rPr lang="fr-FR" altLang="zh-CN" sz="2400" dirty="0" smtClean="0">
                <a:solidFill>
                  <a:srgbClr val="990000"/>
                </a:solidFill>
              </a:rPr>
              <a:t>t2 </a:t>
            </a:r>
            <a:r>
              <a:rPr lang="fr-FR" altLang="zh-CN" sz="2400" dirty="0">
                <a:solidFill>
                  <a:srgbClr val="990000"/>
                </a:solidFill>
              </a:rPr>
              <a:t>:= select </a:t>
            </a:r>
            <a:r>
              <a:rPr lang="fr-FR" altLang="zh-CN" sz="2400" dirty="0" err="1">
                <a:solidFill>
                  <a:srgbClr val="990000"/>
                </a:solidFill>
              </a:rPr>
              <a:t>cname</a:t>
            </a:r>
            <a:r>
              <a:rPr lang="fr-FR" altLang="zh-CN" sz="2400" dirty="0">
                <a:solidFill>
                  <a:srgbClr val="990000"/>
                </a:solidFill>
              </a:rPr>
              <a:t> = 'DB' (t1);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zh-CN" sz="2400" dirty="0">
                <a:solidFill>
                  <a:srgbClr val="990000"/>
                </a:solidFill>
              </a:rPr>
              <a:t>	</a:t>
            </a:r>
            <a:r>
              <a:rPr lang="fr-FR" altLang="zh-CN" sz="2400" dirty="0" err="1" smtClean="0">
                <a:solidFill>
                  <a:srgbClr val="990000"/>
                </a:solidFill>
              </a:rPr>
              <a:t>project</a:t>
            </a:r>
            <a:r>
              <a:rPr lang="fr-FR" altLang="zh-CN" sz="2400" dirty="0" smtClean="0">
                <a:solidFill>
                  <a:srgbClr val="990000"/>
                </a:solidFill>
              </a:rPr>
              <a:t> </a:t>
            </a:r>
            <a:r>
              <a:rPr lang="fr-FR" altLang="zh-CN" sz="2400" dirty="0" err="1">
                <a:solidFill>
                  <a:srgbClr val="990000"/>
                </a:solidFill>
              </a:rPr>
              <a:t>sname</a:t>
            </a:r>
            <a:r>
              <a:rPr lang="fr-FR" altLang="zh-CN" sz="2400" dirty="0">
                <a:solidFill>
                  <a:srgbClr val="990000"/>
                </a:solidFill>
              </a:rPr>
              <a:t> (t2</a:t>
            </a:r>
            <a:r>
              <a:rPr lang="fr-FR" altLang="zh-CN" sz="2400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CN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38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904288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/>
              <a:t>6</a:t>
            </a:r>
            <a:r>
              <a:rPr lang="en-CA" altLang="zh-CN" sz="2400" dirty="0"/>
              <a:t>. </a:t>
            </a:r>
            <a:r>
              <a:rPr lang="en-CA" altLang="zh-CN" sz="2400" dirty="0" smtClean="0"/>
              <a:t>List </a:t>
            </a:r>
            <a:r>
              <a:rPr lang="en-CA" altLang="zh-CN" sz="2400" dirty="0"/>
              <a:t>the student numbers for students taking both CS305 and CS300.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	</a:t>
            </a:r>
            <a:r>
              <a:rPr lang="fr-FR" altLang="zh-CN" sz="2400" dirty="0">
                <a:solidFill>
                  <a:srgbClr val="990000"/>
                </a:solidFill>
              </a:rPr>
              <a:t>t1 := </a:t>
            </a:r>
            <a:r>
              <a:rPr lang="fr-FR" altLang="zh-CN" sz="2400" dirty="0" err="1">
                <a:solidFill>
                  <a:srgbClr val="990000"/>
                </a:solidFill>
              </a:rPr>
              <a:t>project</a:t>
            </a:r>
            <a:r>
              <a:rPr lang="fr-FR" altLang="zh-CN" sz="2400" dirty="0">
                <a:solidFill>
                  <a:srgbClr val="990000"/>
                </a:solidFill>
              </a:rPr>
              <a:t> </a:t>
            </a:r>
            <a:r>
              <a:rPr lang="fr-FR" altLang="zh-CN" sz="2400" dirty="0" err="1">
                <a:solidFill>
                  <a:srgbClr val="990000"/>
                </a:solidFill>
              </a:rPr>
              <a:t>c#</a:t>
            </a:r>
            <a:r>
              <a:rPr lang="fr-FR" altLang="zh-CN" sz="2400" dirty="0">
                <a:solidFill>
                  <a:srgbClr val="990000"/>
                </a:solidFill>
              </a:rPr>
              <a:t> (select </a:t>
            </a:r>
            <a:r>
              <a:rPr lang="fr-FR" altLang="zh-CN" sz="2400" dirty="0" err="1">
                <a:solidFill>
                  <a:srgbClr val="990000"/>
                </a:solidFill>
              </a:rPr>
              <a:t>c#</a:t>
            </a:r>
            <a:r>
              <a:rPr lang="fr-FR" altLang="zh-CN" sz="2400" dirty="0">
                <a:solidFill>
                  <a:srgbClr val="990000"/>
                </a:solidFill>
              </a:rPr>
              <a:t> = 'CS305' or </a:t>
            </a:r>
            <a:r>
              <a:rPr lang="fr-FR" altLang="zh-CN" sz="2400" dirty="0" err="1">
                <a:solidFill>
                  <a:srgbClr val="990000"/>
                </a:solidFill>
              </a:rPr>
              <a:t>c#</a:t>
            </a:r>
            <a:r>
              <a:rPr lang="fr-FR" altLang="zh-CN" sz="2400" dirty="0">
                <a:solidFill>
                  <a:srgbClr val="990000"/>
                </a:solidFill>
              </a:rPr>
              <a:t> = 'CS300' (course));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zh-CN" sz="2400" dirty="0">
                <a:solidFill>
                  <a:srgbClr val="990000"/>
                </a:solidFill>
              </a:rPr>
              <a:t>    t2 := </a:t>
            </a:r>
            <a:r>
              <a:rPr lang="fr-FR" altLang="zh-CN" sz="2400" dirty="0" err="1">
                <a:solidFill>
                  <a:srgbClr val="990000"/>
                </a:solidFill>
              </a:rPr>
              <a:t>project</a:t>
            </a:r>
            <a:r>
              <a:rPr lang="fr-FR" altLang="zh-CN" sz="2400" dirty="0">
                <a:solidFill>
                  <a:srgbClr val="990000"/>
                </a:solidFill>
              </a:rPr>
              <a:t> s#, </a:t>
            </a:r>
            <a:r>
              <a:rPr lang="fr-FR" altLang="zh-CN" sz="2400" dirty="0" err="1">
                <a:solidFill>
                  <a:srgbClr val="990000"/>
                </a:solidFill>
              </a:rPr>
              <a:t>c#</a:t>
            </a:r>
            <a:r>
              <a:rPr lang="fr-FR" altLang="zh-CN" sz="2400" dirty="0">
                <a:solidFill>
                  <a:srgbClr val="990000"/>
                </a:solidFill>
              </a:rPr>
              <a:t> (grade);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zh-CN" sz="2400" dirty="0">
                <a:solidFill>
                  <a:srgbClr val="990000"/>
                </a:solidFill>
              </a:rPr>
              <a:t>    t2 </a:t>
            </a:r>
            <a:r>
              <a:rPr lang="fr-FR" altLang="zh-CN" sz="2400" dirty="0" err="1">
                <a:solidFill>
                  <a:srgbClr val="990000"/>
                </a:solidFill>
              </a:rPr>
              <a:t>divideby</a:t>
            </a:r>
            <a:r>
              <a:rPr lang="fr-FR" altLang="zh-CN" sz="2400" dirty="0">
                <a:solidFill>
                  <a:srgbClr val="990000"/>
                </a:solidFill>
              </a:rPr>
              <a:t> t1; </a:t>
            </a:r>
            <a:endParaRPr lang="fr-FR" altLang="zh-CN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00"/>
                </a:solidFill>
              </a:rPr>
              <a:t>	t1 </a:t>
            </a:r>
            <a:r>
              <a:rPr lang="en-CA" altLang="zh-CN" sz="2400" dirty="0">
                <a:solidFill>
                  <a:srgbClr val="990000"/>
                </a:solidFill>
              </a:rPr>
              <a:t>:= project s# (select </a:t>
            </a:r>
            <a:r>
              <a:rPr lang="en-CA" altLang="zh-CN" sz="2400" dirty="0" err="1">
                <a:solidFill>
                  <a:srgbClr val="990000"/>
                </a:solidFill>
              </a:rPr>
              <a:t>c#</a:t>
            </a:r>
            <a:r>
              <a:rPr lang="en-CA" altLang="zh-CN" sz="2400" dirty="0">
                <a:solidFill>
                  <a:srgbClr val="990000"/>
                </a:solidFill>
              </a:rPr>
              <a:t> = 'CS305'(student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grade));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</a:t>
            </a:r>
            <a:r>
              <a:rPr lang="en-CA" altLang="zh-CN" sz="2400" dirty="0" smtClean="0">
                <a:solidFill>
                  <a:srgbClr val="990000"/>
                </a:solidFill>
              </a:rPr>
              <a:t>t2 </a:t>
            </a:r>
            <a:r>
              <a:rPr lang="en-CA" altLang="zh-CN" sz="2400" dirty="0">
                <a:solidFill>
                  <a:srgbClr val="990000"/>
                </a:solidFill>
              </a:rPr>
              <a:t>:= project s# (select </a:t>
            </a:r>
            <a:r>
              <a:rPr lang="en-CA" altLang="zh-CN" sz="2400" dirty="0" err="1">
                <a:solidFill>
                  <a:srgbClr val="990000"/>
                </a:solidFill>
              </a:rPr>
              <a:t>c#</a:t>
            </a:r>
            <a:r>
              <a:rPr lang="en-CA" altLang="zh-CN" sz="2400" dirty="0">
                <a:solidFill>
                  <a:srgbClr val="990000"/>
                </a:solidFill>
              </a:rPr>
              <a:t> = 'CS300'(student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grade));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</a:t>
            </a:r>
            <a:r>
              <a:rPr lang="en-CA" altLang="zh-CN" sz="2400" dirty="0" smtClean="0">
                <a:solidFill>
                  <a:srgbClr val="990000"/>
                </a:solidFill>
              </a:rPr>
              <a:t>t1 </a:t>
            </a:r>
            <a:r>
              <a:rPr lang="en-CA" altLang="zh-CN" sz="2400" dirty="0">
                <a:solidFill>
                  <a:srgbClr val="990000"/>
                </a:solidFill>
              </a:rPr>
              <a:t>intersect t2; </a:t>
            </a:r>
            <a:r>
              <a:rPr lang="en-CA" altLang="zh-CN" sz="2400" dirty="0" smtClean="0">
                <a:solidFill>
                  <a:srgbClr val="990000"/>
                </a:solidFill>
              </a:rPr>
              <a:t>or t1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t2;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39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Binary </a:t>
            </a:r>
            <a:r>
              <a:rPr lang="en-US" altLang="en-US" dirty="0"/>
              <a:t>Operations: </a:t>
            </a:r>
            <a:r>
              <a:rPr lang="en-US" altLang="en-US" dirty="0" smtClean="0"/>
              <a:t>DIVISION </a:t>
            </a:r>
            <a:r>
              <a:rPr lang="en-US" dirty="0"/>
              <a:t>( / 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51079" y="1295400"/>
          <a:ext cx="825500" cy="762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849022" y="914400"/>
          <a:ext cx="1041400" cy="1905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83095" y="914400"/>
          <a:ext cx="1866900" cy="3048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844800" y="2819400"/>
          <a:ext cx="1041400" cy="1524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23631" y="838200"/>
            <a:ext cx="89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9547" y="2743200"/>
            <a:ext cx="89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</a:rPr>
              <a:t>2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84833" y="3200400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844800" y="4648200"/>
          <a:ext cx="1041400" cy="1143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407256" y="4569767"/>
            <a:ext cx="89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altLang="en-US" b="1" baseline="-25000" dirty="0">
                <a:solidFill>
                  <a:srgbClr val="790033"/>
                </a:solidFill>
                <a:latin typeface="Times New Roman" charset="0"/>
              </a:rPr>
              <a:t>3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462542" y="5026967"/>
          <a:ext cx="825500" cy="1524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867400" y="914400"/>
          <a:ext cx="825500" cy="190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153"/>
              </p:ext>
            </p:extLst>
          </p:nvPr>
        </p:nvGraphicFramePr>
        <p:xfrm>
          <a:off x="5865969" y="2859258"/>
          <a:ext cx="825500" cy="1524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5867400" y="4648200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7248947" y="838200"/>
            <a:ext cx="94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>
                <a:solidFill>
                  <a:srgbClr val="790033"/>
                </a:solidFill>
                <a:latin typeface="Times New Roman" charset="0"/>
              </a:rPr>
              <a:t>R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332426" y="1295400"/>
          <a:ext cx="1041400" cy="762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7315200" y="2743200"/>
            <a:ext cx="94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R</a:t>
            </a:r>
            <a:r>
              <a:rPr lang="en-US" altLang="en-US" b="1" baseline="-25000" dirty="0">
                <a:solidFill>
                  <a:srgbClr val="790033"/>
                </a:solidFill>
                <a:latin typeface="Times New Roman" charset="0"/>
              </a:rPr>
              <a:t>2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326167" y="3200400"/>
          <a:ext cx="1041400" cy="1143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315200" y="4572000"/>
            <a:ext cx="94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R</a:t>
            </a:r>
            <a:r>
              <a:rPr lang="en-US" altLang="en-US" b="1" baseline="-25000" dirty="0">
                <a:solidFill>
                  <a:srgbClr val="790033"/>
                </a:solidFill>
                <a:latin typeface="Times New Roman" charset="0"/>
              </a:rPr>
              <a:t>2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49755"/>
              </p:ext>
            </p:extLst>
          </p:nvPr>
        </p:nvGraphicFramePr>
        <p:xfrm>
          <a:off x="7315200" y="5033665"/>
          <a:ext cx="1041400" cy="1524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383095" y="5963488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What is the meaning?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1" grpId="0"/>
      <p:bldP spid="21" grpId="1"/>
      <p:bldP spid="24" grpId="0"/>
      <p:bldP spid="24" grpId="1"/>
      <p:bldP spid="29" grpId="0"/>
      <p:bldP spid="31" grpId="0"/>
      <p:bldP spid="33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909844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/>
              <a:t>7</a:t>
            </a:r>
            <a:r>
              <a:rPr lang="en-CA" altLang="zh-CN" sz="2400" dirty="0"/>
              <a:t>. </a:t>
            </a:r>
            <a:r>
              <a:rPr lang="en-CA" altLang="zh-CN" sz="2400" dirty="0" smtClean="0"/>
              <a:t>List </a:t>
            </a:r>
            <a:r>
              <a:rPr lang="en-CA" altLang="zh-CN" sz="2400" dirty="0"/>
              <a:t>the </a:t>
            </a:r>
            <a:r>
              <a:rPr lang="en-CA" altLang="zh-CN" sz="2400" b="1" dirty="0"/>
              <a:t>student names </a:t>
            </a:r>
            <a:r>
              <a:rPr lang="en-CA" altLang="zh-CN" sz="2400" dirty="0"/>
              <a:t>for students who take both </a:t>
            </a:r>
            <a:r>
              <a:rPr lang="en-CA" altLang="zh-CN" sz="2400" b="1" dirty="0"/>
              <a:t>DB</a:t>
            </a:r>
            <a:r>
              <a:rPr lang="en-CA" altLang="zh-CN" sz="2400" dirty="0"/>
              <a:t> and </a:t>
            </a:r>
            <a:r>
              <a:rPr lang="en-CA" altLang="zh-CN" sz="2400" b="1" dirty="0"/>
              <a:t>OS</a:t>
            </a:r>
            <a:r>
              <a:rPr lang="en-CA" altLang="zh-CN" sz="2400" dirty="0"/>
              <a:t> 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	</a:t>
            </a:r>
            <a:r>
              <a:rPr lang="en-CA" altLang="zh-CN" sz="2400" dirty="0" smtClean="0">
                <a:solidFill>
                  <a:srgbClr val="990000"/>
                </a:solidFill>
              </a:rPr>
              <a:t>t1 </a:t>
            </a:r>
            <a:r>
              <a:rPr lang="en-CA" altLang="zh-CN" sz="2400" dirty="0">
                <a:solidFill>
                  <a:srgbClr val="990000"/>
                </a:solidFill>
              </a:rPr>
              <a:t>:= project s#, c# (grade);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</a:t>
            </a:r>
            <a:r>
              <a:rPr lang="en-CA" altLang="zh-CN" sz="2400" dirty="0" smtClean="0">
                <a:solidFill>
                  <a:srgbClr val="990000"/>
                </a:solidFill>
              </a:rPr>
              <a:t>t2 </a:t>
            </a:r>
            <a:r>
              <a:rPr lang="en-CA" altLang="zh-CN" sz="2400" dirty="0">
                <a:solidFill>
                  <a:srgbClr val="990000"/>
                </a:solidFill>
              </a:rPr>
              <a:t>:= project c# (select </a:t>
            </a:r>
            <a:r>
              <a:rPr lang="en-CA" altLang="zh-CN" sz="2400" dirty="0" err="1">
                <a:solidFill>
                  <a:srgbClr val="990000"/>
                </a:solidFill>
              </a:rPr>
              <a:t>cname</a:t>
            </a:r>
            <a:r>
              <a:rPr lang="en-CA" altLang="zh-CN" sz="2400" dirty="0">
                <a:solidFill>
                  <a:srgbClr val="990000"/>
                </a:solidFill>
              </a:rPr>
              <a:t>= 'DB' or </a:t>
            </a:r>
            <a:r>
              <a:rPr lang="en-CA" altLang="zh-CN" sz="2400" dirty="0" err="1">
                <a:solidFill>
                  <a:srgbClr val="990000"/>
                </a:solidFill>
              </a:rPr>
              <a:t>cname</a:t>
            </a:r>
            <a:r>
              <a:rPr lang="en-CA" altLang="zh-CN" sz="2400" dirty="0">
                <a:solidFill>
                  <a:srgbClr val="990000"/>
                </a:solidFill>
              </a:rPr>
              <a:t> = 'OS' (course));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</a:t>
            </a:r>
            <a:r>
              <a:rPr lang="en-CA" altLang="zh-CN" sz="2400" dirty="0" smtClean="0">
                <a:solidFill>
                  <a:srgbClr val="990000"/>
                </a:solidFill>
              </a:rPr>
              <a:t>t3 </a:t>
            </a:r>
            <a:r>
              <a:rPr lang="en-CA" altLang="zh-CN" sz="2400" dirty="0">
                <a:solidFill>
                  <a:srgbClr val="990000"/>
                </a:solidFill>
              </a:rPr>
              <a:t>:= t1 </a:t>
            </a:r>
            <a:r>
              <a:rPr lang="en-CA" altLang="zh-CN" sz="2400" dirty="0" err="1">
                <a:solidFill>
                  <a:srgbClr val="990000"/>
                </a:solidFill>
              </a:rPr>
              <a:t>divideby</a:t>
            </a:r>
            <a:r>
              <a:rPr lang="en-CA" altLang="zh-CN" sz="2400" dirty="0">
                <a:solidFill>
                  <a:srgbClr val="990000"/>
                </a:solidFill>
              </a:rPr>
              <a:t> t2;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</a:t>
            </a:r>
            <a:r>
              <a:rPr lang="en-CA" altLang="zh-CN" sz="2400" dirty="0" smtClean="0">
                <a:solidFill>
                  <a:srgbClr val="990000"/>
                </a:solidFill>
              </a:rPr>
              <a:t>project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>
                <a:solidFill>
                  <a:srgbClr val="990000"/>
                </a:solidFill>
              </a:rPr>
              <a:t> (student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t3</a:t>
            </a:r>
            <a:r>
              <a:rPr lang="en-CA" altLang="zh-CN" sz="2400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t1 := student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njoin</a:t>
            </a:r>
            <a:r>
              <a:rPr lang="en-CA" altLang="zh-CN" sz="2400" dirty="0" smtClean="0">
                <a:solidFill>
                  <a:srgbClr val="990000"/>
                </a:solidFill>
              </a:rPr>
              <a:t> grade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njoin</a:t>
            </a:r>
            <a:r>
              <a:rPr lang="en-CA" altLang="zh-CN" sz="2400" dirty="0" smtClean="0">
                <a:solidFill>
                  <a:srgbClr val="990000"/>
                </a:solidFill>
              </a:rPr>
              <a:t> course;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t1 </a:t>
            </a:r>
            <a:r>
              <a:rPr lang="en-CA" altLang="zh-CN" sz="2400" dirty="0">
                <a:solidFill>
                  <a:srgbClr val="990000"/>
                </a:solidFill>
              </a:rPr>
              <a:t>:= project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sname</a:t>
            </a:r>
            <a:r>
              <a:rPr lang="en-CA" altLang="zh-CN" sz="2400" dirty="0" smtClean="0">
                <a:solidFill>
                  <a:srgbClr val="990000"/>
                </a:solidFill>
              </a:rPr>
              <a:t> </a:t>
            </a:r>
            <a:r>
              <a:rPr lang="en-CA" altLang="zh-CN" sz="2400" dirty="0">
                <a:solidFill>
                  <a:srgbClr val="990000"/>
                </a:solidFill>
              </a:rPr>
              <a:t>(select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cname</a:t>
            </a:r>
            <a:r>
              <a:rPr lang="en-CA" altLang="zh-CN" sz="2400" dirty="0" smtClean="0">
                <a:solidFill>
                  <a:srgbClr val="990000"/>
                </a:solidFill>
              </a:rPr>
              <a:t> </a:t>
            </a:r>
            <a:r>
              <a:rPr lang="en-CA" altLang="zh-CN" sz="2400" dirty="0">
                <a:solidFill>
                  <a:srgbClr val="990000"/>
                </a:solidFill>
              </a:rPr>
              <a:t>= </a:t>
            </a:r>
            <a:r>
              <a:rPr lang="en-CA" altLang="zh-CN" sz="2400" dirty="0" smtClean="0">
                <a:solidFill>
                  <a:srgbClr val="990000"/>
                </a:solidFill>
              </a:rPr>
              <a:t>'DB'(</a:t>
            </a:r>
            <a:r>
              <a:rPr lang="en-CA" altLang="zh-CN" sz="2400" smtClean="0">
                <a:solidFill>
                  <a:srgbClr val="990000"/>
                </a:solidFill>
              </a:rPr>
              <a:t>t1));</a:t>
            </a:r>
            <a:endParaRPr lang="en-CA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t2 := project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sname</a:t>
            </a:r>
            <a:r>
              <a:rPr lang="en-CA" altLang="zh-CN" sz="2400" dirty="0" smtClean="0">
                <a:solidFill>
                  <a:srgbClr val="990000"/>
                </a:solidFill>
              </a:rPr>
              <a:t> </a:t>
            </a:r>
            <a:r>
              <a:rPr lang="en-CA" altLang="zh-CN" sz="2400" dirty="0">
                <a:solidFill>
                  <a:srgbClr val="990000"/>
                </a:solidFill>
              </a:rPr>
              <a:t>(select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cname</a:t>
            </a:r>
            <a:r>
              <a:rPr lang="en-CA" altLang="zh-CN" sz="2400" dirty="0" smtClean="0">
                <a:solidFill>
                  <a:srgbClr val="990000"/>
                </a:solidFill>
              </a:rPr>
              <a:t> </a:t>
            </a:r>
            <a:r>
              <a:rPr lang="en-CA" altLang="zh-CN" sz="2400" dirty="0">
                <a:solidFill>
                  <a:srgbClr val="990000"/>
                </a:solidFill>
              </a:rPr>
              <a:t>= </a:t>
            </a:r>
            <a:r>
              <a:rPr lang="en-CA" altLang="zh-CN" sz="2400" dirty="0" smtClean="0">
                <a:solidFill>
                  <a:srgbClr val="990000"/>
                </a:solidFill>
              </a:rPr>
              <a:t>'OS'(t1));</a:t>
            </a:r>
            <a:endParaRPr lang="en-CA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t1 intersect t2; </a:t>
            </a:r>
            <a:r>
              <a:rPr lang="en-CA" altLang="zh-CN" sz="2400" dirty="0" smtClean="0">
                <a:solidFill>
                  <a:srgbClr val="990000"/>
                </a:solidFill>
              </a:rPr>
              <a:t>or t1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njoin</a:t>
            </a:r>
            <a:r>
              <a:rPr lang="en-CA" altLang="zh-CN" sz="2400" dirty="0" smtClean="0">
                <a:solidFill>
                  <a:srgbClr val="990000"/>
                </a:solidFill>
              </a:rPr>
              <a:t> t2;</a:t>
            </a:r>
            <a:endParaRPr lang="en-CA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zh-CN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40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845012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/>
              <a:t>8</a:t>
            </a:r>
            <a:r>
              <a:rPr lang="en-CA" altLang="zh-CN" sz="2400" dirty="0"/>
              <a:t>. List the course numbers for courses John </a:t>
            </a:r>
            <a:r>
              <a:rPr lang="en-CA" altLang="zh-CN" sz="2400" b="1" dirty="0"/>
              <a:t>or </a:t>
            </a:r>
            <a:r>
              <a:rPr lang="en-US" altLang="zh-CN" sz="2400" dirty="0" smtClean="0"/>
              <a:t>Kate</a:t>
            </a:r>
            <a:r>
              <a:rPr lang="en-CA" altLang="zh-CN" sz="2400" dirty="0" smtClean="0"/>
              <a:t> </a:t>
            </a:r>
            <a:r>
              <a:rPr lang="en-CA" altLang="zh-CN" sz="2400" dirty="0"/>
              <a:t>takes 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 	</a:t>
            </a:r>
            <a:r>
              <a:rPr lang="en-CA" altLang="zh-CN" sz="2400" dirty="0">
                <a:solidFill>
                  <a:srgbClr val="990000"/>
                </a:solidFill>
              </a:rPr>
              <a:t>t1 := project c# (grade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(select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>
                <a:solidFill>
                  <a:srgbClr val="990000"/>
                </a:solidFill>
              </a:rPr>
              <a:t>='John' (student)));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t2 := project c# (grade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(select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 smtClean="0">
                <a:solidFill>
                  <a:srgbClr val="990000"/>
                </a:solidFill>
              </a:rPr>
              <a:t>=’</a:t>
            </a:r>
            <a:r>
              <a:rPr lang="en-US" altLang="zh-CN" sz="2400" dirty="0" smtClean="0">
                <a:solidFill>
                  <a:srgbClr val="990000"/>
                </a:solidFill>
              </a:rPr>
              <a:t>Kate</a:t>
            </a:r>
            <a:r>
              <a:rPr lang="en-CA" altLang="zh-CN" sz="2400" dirty="0" smtClean="0">
                <a:solidFill>
                  <a:srgbClr val="990000"/>
                </a:solidFill>
              </a:rPr>
              <a:t>' </a:t>
            </a:r>
            <a:r>
              <a:rPr lang="en-CA" altLang="zh-CN" sz="2400" dirty="0">
                <a:solidFill>
                  <a:srgbClr val="990000"/>
                </a:solidFill>
              </a:rPr>
              <a:t>(student)));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t1 union t2;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41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8773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/>
              <a:t>9</a:t>
            </a:r>
            <a:r>
              <a:rPr lang="en-CA" altLang="zh-CN" sz="2400" dirty="0"/>
              <a:t>. List the course numbers for courses John </a:t>
            </a:r>
            <a:r>
              <a:rPr lang="en-CA" altLang="zh-CN" sz="2400" b="1" dirty="0"/>
              <a:t>and </a:t>
            </a:r>
            <a:r>
              <a:rPr lang="en-US" altLang="zh-CN" sz="2400" dirty="0" smtClean="0"/>
              <a:t>Kate</a:t>
            </a:r>
            <a:r>
              <a:rPr lang="en-CA" altLang="zh-CN" sz="2400" dirty="0" smtClean="0"/>
              <a:t> </a:t>
            </a:r>
            <a:r>
              <a:rPr lang="en-CA" altLang="zh-CN" sz="2400" dirty="0"/>
              <a:t>takes 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	t1 := project c# (grade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(select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>
                <a:solidFill>
                  <a:srgbClr val="990000"/>
                </a:solidFill>
              </a:rPr>
              <a:t>='John' (student)));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t2 := project c# (grade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(select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 smtClean="0">
                <a:solidFill>
                  <a:srgbClr val="990000"/>
                </a:solidFill>
              </a:rPr>
              <a:t>=’</a:t>
            </a:r>
            <a:r>
              <a:rPr lang="en-US" altLang="zh-CN" sz="2400" dirty="0" smtClean="0">
                <a:solidFill>
                  <a:srgbClr val="990000"/>
                </a:solidFill>
              </a:rPr>
              <a:t>Kate</a:t>
            </a:r>
            <a:r>
              <a:rPr lang="en-CA" altLang="zh-CN" sz="2400" dirty="0" smtClean="0">
                <a:solidFill>
                  <a:srgbClr val="990000"/>
                </a:solidFill>
              </a:rPr>
              <a:t>' </a:t>
            </a:r>
            <a:r>
              <a:rPr lang="en-CA" altLang="zh-CN" sz="2400" dirty="0">
                <a:solidFill>
                  <a:srgbClr val="990000"/>
                </a:solidFill>
              </a:rPr>
              <a:t>(student)));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t1 intersect </a:t>
            </a:r>
            <a:r>
              <a:rPr lang="en-CA" altLang="zh-CN" sz="2400" dirty="0" smtClean="0">
                <a:solidFill>
                  <a:srgbClr val="990000"/>
                </a:solidFill>
              </a:rPr>
              <a:t>t2;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or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t1 </a:t>
            </a:r>
            <a:r>
              <a:rPr lang="en-CA" altLang="zh-CN" sz="2400" dirty="0" err="1" smtClean="0">
                <a:solidFill>
                  <a:srgbClr val="990000"/>
                </a:solidFill>
              </a:rPr>
              <a:t>njoin</a:t>
            </a:r>
            <a:r>
              <a:rPr lang="en-CA" altLang="zh-CN" sz="2400" dirty="0" smtClean="0">
                <a:solidFill>
                  <a:srgbClr val="990000"/>
                </a:solidFill>
              </a:rPr>
              <a:t> t1;</a:t>
            </a:r>
            <a:endParaRPr lang="en-CA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42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7987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610599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/>
              <a:t>10. List student name for students take all course except AL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</a:t>
            </a:r>
            <a:r>
              <a:rPr lang="en-CA" altLang="zh-CN" sz="2400" dirty="0" smtClean="0">
                <a:solidFill>
                  <a:srgbClr val="990000"/>
                </a:solidFill>
              </a:rPr>
              <a:t>T1 </a:t>
            </a:r>
            <a:r>
              <a:rPr lang="en-CA" altLang="zh-CN" sz="2400" dirty="0">
                <a:solidFill>
                  <a:srgbClr val="990000"/>
                </a:solidFill>
              </a:rPr>
              <a:t>:= project </a:t>
            </a:r>
            <a:r>
              <a:rPr lang="en-CA" altLang="zh-CN" sz="2400" dirty="0" err="1">
                <a:solidFill>
                  <a:srgbClr val="990000"/>
                </a:solidFill>
              </a:rPr>
              <a:t>c#</a:t>
            </a:r>
            <a:r>
              <a:rPr lang="en-CA" altLang="zh-CN" sz="2400" dirty="0">
                <a:solidFill>
                  <a:srgbClr val="990000"/>
                </a:solidFill>
              </a:rPr>
              <a:t> (select </a:t>
            </a:r>
            <a:r>
              <a:rPr lang="en-CA" altLang="zh-CN" sz="2400" dirty="0" err="1">
                <a:solidFill>
                  <a:srgbClr val="990000"/>
                </a:solidFill>
              </a:rPr>
              <a:t>cname</a:t>
            </a:r>
            <a:r>
              <a:rPr lang="en-CA" altLang="zh-CN" sz="2400" dirty="0">
                <a:solidFill>
                  <a:srgbClr val="990000"/>
                </a:solidFill>
              </a:rPr>
              <a:t> != 'AL' (course</a:t>
            </a:r>
            <a:r>
              <a:rPr lang="en-CA" altLang="zh-CN" sz="2400" dirty="0" smtClean="0">
                <a:solidFill>
                  <a:srgbClr val="990000"/>
                </a:solidFill>
              </a:rPr>
              <a:t>));</a:t>
            </a:r>
            <a:endParaRPr lang="en-CA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>
                <a:solidFill>
                  <a:srgbClr val="990000"/>
                </a:solidFill>
              </a:rPr>
              <a:t>	</a:t>
            </a:r>
            <a:r>
              <a:rPr lang="en-CA" altLang="zh-CN" sz="2400" dirty="0">
                <a:solidFill>
                  <a:srgbClr val="990000"/>
                </a:solidFill>
              </a:rPr>
              <a:t>T</a:t>
            </a:r>
            <a:r>
              <a:rPr lang="en-CA" altLang="zh-CN" sz="2400" dirty="0" smtClean="0">
                <a:solidFill>
                  <a:srgbClr val="990000"/>
                </a:solidFill>
              </a:rPr>
              <a:t>2 </a:t>
            </a:r>
            <a:r>
              <a:rPr lang="en-CA" altLang="zh-CN" sz="2400" dirty="0">
                <a:solidFill>
                  <a:srgbClr val="990000"/>
                </a:solidFill>
              </a:rPr>
              <a:t>:= project s#, c# (grade);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>
                <a:solidFill>
                  <a:srgbClr val="990000"/>
                </a:solidFill>
              </a:rPr>
              <a:t>	T3 </a:t>
            </a:r>
            <a:r>
              <a:rPr lang="en-CA" altLang="zh-CN" sz="2400" dirty="0">
                <a:solidFill>
                  <a:srgbClr val="990000"/>
                </a:solidFill>
              </a:rPr>
              <a:t>:= t1 </a:t>
            </a:r>
            <a:r>
              <a:rPr lang="en-CA" altLang="zh-CN" sz="2400" dirty="0" err="1">
                <a:solidFill>
                  <a:srgbClr val="990000"/>
                </a:solidFill>
              </a:rPr>
              <a:t>divideby</a:t>
            </a:r>
            <a:r>
              <a:rPr lang="en-CA" altLang="zh-CN" sz="2400" dirty="0">
                <a:solidFill>
                  <a:srgbClr val="990000"/>
                </a:solidFill>
              </a:rPr>
              <a:t> </a:t>
            </a:r>
            <a:r>
              <a:rPr lang="en-CA" altLang="zh-CN" sz="2400" dirty="0" smtClean="0">
                <a:solidFill>
                  <a:srgbClr val="990000"/>
                </a:solidFill>
              </a:rPr>
              <a:t>T2</a:t>
            </a:r>
            <a:r>
              <a:rPr lang="en-CA" altLang="zh-CN" sz="2400" dirty="0">
                <a:solidFill>
                  <a:srgbClr val="99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</a:rPr>
              <a:t>T4 </a:t>
            </a:r>
            <a:r>
              <a:rPr lang="en-CA" altLang="zh-CN" sz="2400" dirty="0">
                <a:solidFill>
                  <a:srgbClr val="990000"/>
                </a:solidFill>
              </a:rPr>
              <a:t>:= student </a:t>
            </a:r>
            <a:r>
              <a:rPr lang="en-CA" altLang="zh-CN" sz="2400" dirty="0" err="1">
                <a:solidFill>
                  <a:srgbClr val="990000"/>
                </a:solidFill>
              </a:rPr>
              <a:t>njoin</a:t>
            </a:r>
            <a:r>
              <a:rPr lang="en-CA" altLang="zh-CN" sz="2400" dirty="0">
                <a:solidFill>
                  <a:srgbClr val="990000"/>
                </a:solidFill>
              </a:rPr>
              <a:t> </a:t>
            </a:r>
            <a:r>
              <a:rPr lang="en-CA" altLang="zh-CN" sz="2400" dirty="0" smtClean="0">
                <a:solidFill>
                  <a:srgbClr val="990000"/>
                </a:solidFill>
              </a:rPr>
              <a:t>T3</a:t>
            </a:r>
            <a:r>
              <a:rPr lang="en-CA" altLang="zh-CN" sz="2400" dirty="0">
                <a:solidFill>
                  <a:srgbClr val="99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>
                <a:solidFill>
                  <a:srgbClr val="990000"/>
                </a:solidFill>
              </a:rPr>
              <a:t>    project </a:t>
            </a:r>
            <a:r>
              <a:rPr lang="en-CA" altLang="zh-CN" sz="2400" dirty="0" err="1">
                <a:solidFill>
                  <a:srgbClr val="990000"/>
                </a:solidFill>
              </a:rPr>
              <a:t>sname</a:t>
            </a:r>
            <a:r>
              <a:rPr lang="en-CA" altLang="zh-CN" sz="2400" dirty="0">
                <a:solidFill>
                  <a:srgbClr val="990000"/>
                </a:solidFill>
              </a:rPr>
              <a:t> </a:t>
            </a:r>
            <a:r>
              <a:rPr lang="en-CA" altLang="zh-CN" sz="2400" dirty="0" smtClean="0">
                <a:solidFill>
                  <a:srgbClr val="990000"/>
                </a:solidFill>
              </a:rPr>
              <a:t>(T4);</a:t>
            </a:r>
            <a:endParaRPr lang="en-CA" altLang="zh-CN" sz="24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zh-CN" sz="2400" dirty="0" smtClean="0"/>
              <a:t>Any problem?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zh-CN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/>
              <a:t>Solution</a:t>
            </a:r>
            <a:r>
              <a:rPr lang="en-CA" altLang="zh-CN" sz="2400" dirty="0"/>
              <a:t>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400800"/>
            <a:ext cx="1905000" cy="457200"/>
          </a:xfrm>
        </p:spPr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43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 Query Examples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11120"/>
              </p:ext>
            </p:extLst>
          </p:nvPr>
        </p:nvGraphicFramePr>
        <p:xfrm>
          <a:off x="6038255" y="3977881"/>
          <a:ext cx="972145" cy="1131984"/>
        </p:xfrm>
        <a:graphic>
          <a:graphicData uri="http://schemas.openxmlformats.org/drawingml/2006/table">
            <a:tbl>
              <a:tblPr/>
              <a:tblGrid>
                <a:gridCol w="97214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86500"/>
              </p:ext>
            </p:extLst>
          </p:nvPr>
        </p:nvGraphicFramePr>
        <p:xfrm>
          <a:off x="7924800" y="3966865"/>
          <a:ext cx="1219200" cy="754656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8889"/>
              </p:ext>
            </p:extLst>
          </p:nvPr>
        </p:nvGraphicFramePr>
        <p:xfrm>
          <a:off x="4191000" y="3966741"/>
          <a:ext cx="1748078" cy="1886640"/>
        </p:xfrm>
        <a:graphic>
          <a:graphicData uri="http://schemas.openxmlformats.org/drawingml/2006/table">
            <a:tbl>
              <a:tblPr/>
              <a:tblGrid>
                <a:gridCol w="749176"/>
                <a:gridCol w="998902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23856"/>
              </p:ext>
            </p:extLst>
          </p:nvPr>
        </p:nvGraphicFramePr>
        <p:xfrm>
          <a:off x="7099424" y="3974209"/>
          <a:ext cx="749176" cy="754656"/>
        </p:xfrm>
        <a:graphic>
          <a:graphicData uri="http://schemas.openxmlformats.org/drawingml/2006/table">
            <a:tbl>
              <a:tblPr/>
              <a:tblGrid>
                <a:gridCol w="749176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1035"/>
              </p:ext>
            </p:extLst>
          </p:nvPr>
        </p:nvGraphicFramePr>
        <p:xfrm>
          <a:off x="152400" y="914400"/>
          <a:ext cx="8801100" cy="2077158"/>
        </p:xfrm>
        <a:graphic>
          <a:graphicData uri="http://schemas.openxmlformats.org/drawingml/2006/table">
            <a:tbl>
              <a:tblPr/>
              <a:tblGrid>
                <a:gridCol w="728540"/>
                <a:gridCol w="1105371"/>
                <a:gridCol w="1105371"/>
                <a:gridCol w="175854"/>
                <a:gridCol w="703418"/>
                <a:gridCol w="937891"/>
                <a:gridCol w="912769"/>
                <a:gridCol w="209351"/>
                <a:gridCol w="912769"/>
                <a:gridCol w="1080249"/>
                <a:gridCol w="929517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35854" y="3581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 smtClean="0"/>
              <a:t>T1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581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/>
              <a:t>T</a:t>
            </a:r>
            <a:r>
              <a:rPr lang="en-CA" altLang="zh-CN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0400" y="3581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 smtClean="0"/>
              <a:t>T3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3038" y="6479435"/>
            <a:ext cx="695850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zh-CN" dirty="0">
                <a:solidFill>
                  <a:srgbClr val="990000"/>
                </a:solidFill>
              </a:rPr>
              <a:t>project </a:t>
            </a:r>
            <a:r>
              <a:rPr lang="en-CA" altLang="zh-CN" dirty="0" err="1">
                <a:solidFill>
                  <a:srgbClr val="990000"/>
                </a:solidFill>
              </a:rPr>
              <a:t>sname</a:t>
            </a:r>
            <a:r>
              <a:rPr lang="en-CA" altLang="zh-CN" dirty="0">
                <a:solidFill>
                  <a:srgbClr val="990000"/>
                </a:solidFill>
              </a:rPr>
              <a:t>(t4) minus (</a:t>
            </a:r>
            <a:r>
              <a:rPr lang="en-CA" altLang="zh-CN" dirty="0">
                <a:solidFill>
                  <a:srgbClr val="0070C0"/>
                </a:solidFill>
              </a:rPr>
              <a:t>students taking AL</a:t>
            </a:r>
            <a:r>
              <a:rPr lang="en-CA" altLang="zh-CN" dirty="0">
                <a:solidFill>
                  <a:srgbClr val="990000"/>
                </a:solidFill>
              </a:rPr>
              <a:t>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6" y="5821786"/>
            <a:ext cx="6033237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0070C0"/>
                </a:solidFill>
              </a:rPr>
              <a:t>John takes AL and is still in the result</a:t>
            </a:r>
          </a:p>
        </p:txBody>
      </p:sp>
    </p:spTree>
    <p:extLst>
      <p:ext uri="{BB962C8B-B14F-4D97-AF65-F5344CB8AC3E}">
        <p14:creationId xmlns:p14="http://schemas.microsoft.com/office/powerpoint/2010/main" val="440248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Closure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44</a:t>
            </a:fld>
            <a:endParaRPr lang="en-CA" altLang="zh-CN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" y="3581400"/>
            <a:ext cx="8839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3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2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all </a:t>
            </a:r>
            <a:r>
              <a:rPr lang="en-US" altLang="zh-CN" dirty="0" smtClean="0"/>
              <a:t>supervisors </a:t>
            </a:r>
            <a:r>
              <a:rPr lang="en-US" altLang="zh-CN" dirty="0"/>
              <a:t>of </a:t>
            </a:r>
            <a:r>
              <a:rPr lang="en-US" altLang="zh-CN" dirty="0" smtClean="0"/>
              <a:t>Eddy </a:t>
            </a:r>
            <a:r>
              <a:rPr lang="en-US" altLang="zh-CN" dirty="0"/>
              <a:t>at all levels</a:t>
            </a:r>
            <a:r>
              <a:rPr lang="en-US" altLang="zh-CN" kern="0" dirty="0" smtClean="0"/>
              <a:t>.</a:t>
            </a:r>
          </a:p>
          <a:p>
            <a:pPr eaLnBrk="1" hangingPunct="1"/>
            <a:r>
              <a:rPr lang="en-US" altLang="zh-CN" sz="2400" kern="0" dirty="0" smtClean="0">
                <a:solidFill>
                  <a:srgbClr val="990000"/>
                </a:solidFill>
              </a:rPr>
              <a:t>T1 := </a:t>
            </a:r>
            <a:r>
              <a:rPr lang="en-US" altLang="zh-CN" sz="2400" kern="0" dirty="0">
                <a:solidFill>
                  <a:srgbClr val="990000"/>
                </a:solidFill>
              </a:rPr>
              <a:t>project 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Sup# (select Name =</a:t>
            </a:r>
            <a:r>
              <a:rPr lang="en-CA" altLang="zh-CN" sz="2400" dirty="0" smtClean="0">
                <a:solidFill>
                  <a:srgbClr val="990000"/>
                </a:solidFill>
              </a:rPr>
              <a:t>'Eddy'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 (Employee));</a:t>
            </a:r>
          </a:p>
          <a:p>
            <a:pPr eaLnBrk="1" hangingPunct="1"/>
            <a:r>
              <a:rPr lang="en-US" altLang="zh-CN" sz="2400" kern="0" dirty="0" smtClean="0">
                <a:solidFill>
                  <a:srgbClr val="990000"/>
                </a:solidFill>
              </a:rPr>
              <a:t>T2 := project Sup# (T1 equijoin Employee(</a:t>
            </a:r>
            <a:r>
              <a:rPr lang="en-US" altLang="zh-CN" sz="2400" kern="0" dirty="0" err="1" smtClean="0">
                <a:solidFill>
                  <a:srgbClr val="990000"/>
                </a:solidFill>
              </a:rPr>
              <a:t>SupE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#,E#));</a:t>
            </a:r>
          </a:p>
          <a:p>
            <a:pPr eaLnBrk="1" hangingPunct="1"/>
            <a:r>
              <a:rPr lang="en-US" altLang="zh-CN" sz="2400" kern="0" dirty="0" smtClean="0">
                <a:solidFill>
                  <a:srgbClr val="990000"/>
                </a:solidFill>
              </a:rPr>
              <a:t>T3 := project </a:t>
            </a:r>
            <a:r>
              <a:rPr lang="en-US" altLang="zh-CN" sz="2400" kern="0" dirty="0">
                <a:solidFill>
                  <a:srgbClr val="990000"/>
                </a:solidFill>
              </a:rPr>
              <a:t>Sup# (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T2 </a:t>
            </a:r>
            <a:r>
              <a:rPr lang="en-US" altLang="zh-CN" sz="2400" kern="0" dirty="0">
                <a:solidFill>
                  <a:srgbClr val="990000"/>
                </a:solidFill>
              </a:rPr>
              <a:t>equijoin Employee(</a:t>
            </a:r>
            <a:r>
              <a:rPr lang="en-US" altLang="zh-CN" sz="2400" kern="0" dirty="0" err="1">
                <a:solidFill>
                  <a:srgbClr val="990000"/>
                </a:solidFill>
              </a:rPr>
              <a:t>SupE</a:t>
            </a:r>
            <a:r>
              <a:rPr lang="en-US" altLang="zh-CN" sz="2400" kern="0" dirty="0">
                <a:solidFill>
                  <a:srgbClr val="990000"/>
                </a:solidFill>
              </a:rPr>
              <a:t>#,E#));</a:t>
            </a:r>
          </a:p>
          <a:p>
            <a:pPr eaLnBrk="1" hangingPunct="1"/>
            <a:r>
              <a:rPr lang="en-US" altLang="zh-CN" sz="2400" kern="0" dirty="0" smtClean="0">
                <a:solidFill>
                  <a:srgbClr val="990000"/>
                </a:solidFill>
              </a:rPr>
              <a:t>T4 </a:t>
            </a:r>
            <a:r>
              <a:rPr lang="en-US" altLang="zh-CN" sz="2400" kern="0" dirty="0">
                <a:solidFill>
                  <a:srgbClr val="990000"/>
                </a:solidFill>
              </a:rPr>
              <a:t>:= project Sup# (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T3 </a:t>
            </a:r>
            <a:r>
              <a:rPr lang="en-US" altLang="zh-CN" sz="2400" kern="0" dirty="0">
                <a:solidFill>
                  <a:srgbClr val="990000"/>
                </a:solidFill>
              </a:rPr>
              <a:t>equijoin Employee(</a:t>
            </a:r>
            <a:r>
              <a:rPr lang="en-US" altLang="zh-CN" sz="2400" kern="0" dirty="0" err="1">
                <a:solidFill>
                  <a:srgbClr val="990000"/>
                </a:solidFill>
              </a:rPr>
              <a:t>SupE</a:t>
            </a:r>
            <a:r>
              <a:rPr lang="en-US" altLang="zh-CN" sz="2400" kern="0" dirty="0">
                <a:solidFill>
                  <a:srgbClr val="990000"/>
                </a:solidFill>
              </a:rPr>
              <a:t>#,E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#));</a:t>
            </a:r>
          </a:p>
          <a:p>
            <a:pPr eaLnBrk="1" hangingPunct="1"/>
            <a:r>
              <a:rPr lang="en-US" altLang="zh-CN" sz="2400" kern="0" dirty="0" smtClean="0">
                <a:solidFill>
                  <a:srgbClr val="990000"/>
                </a:solidFill>
              </a:rPr>
              <a:t>T5 := T1 </a:t>
            </a:r>
            <a:r>
              <a:rPr lang="en-US" sz="2400" b="1" dirty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T2 </a:t>
            </a:r>
            <a:r>
              <a:rPr lang="en-US" sz="2400" b="1" dirty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T3 </a:t>
            </a:r>
            <a:r>
              <a:rPr lang="en-US" sz="2400" b="1" dirty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T4 </a:t>
            </a:r>
            <a:r>
              <a:rPr lang="en-US" sz="2400" kern="0" dirty="0" smtClean="0">
                <a:solidFill>
                  <a:srgbClr val="990000"/>
                </a:solidFill>
              </a:rPr>
              <a:t>;</a:t>
            </a:r>
          </a:p>
          <a:p>
            <a:pPr eaLnBrk="1" hangingPunct="1"/>
            <a:r>
              <a:rPr lang="en-US" sz="2400" kern="0" dirty="0" smtClean="0">
                <a:solidFill>
                  <a:srgbClr val="990000"/>
                </a:solidFill>
              </a:rPr>
              <a:t>project Name (T5 </a:t>
            </a:r>
            <a:r>
              <a:rPr lang="en-US" sz="2400" kern="0" dirty="0" err="1" smtClean="0">
                <a:solidFill>
                  <a:srgbClr val="990000"/>
                </a:solidFill>
              </a:rPr>
              <a:t>njoin</a:t>
            </a:r>
            <a:r>
              <a:rPr lang="en-US" sz="2400" kern="0" dirty="0" smtClean="0">
                <a:solidFill>
                  <a:srgbClr val="990000"/>
                </a:solidFill>
              </a:rPr>
              <a:t> Employee)</a:t>
            </a:r>
          </a:p>
          <a:p>
            <a:pPr eaLnBrk="1" hangingPunct="1"/>
            <a:endParaRPr lang="en-US" altLang="zh-CN" sz="2400" kern="0" dirty="0">
              <a:solidFill>
                <a:srgbClr val="990000"/>
              </a:solidFill>
            </a:endParaRPr>
          </a:p>
        </p:txBody>
      </p:sp>
      <p:graphicFrame>
        <p:nvGraphicFramePr>
          <p:cNvPr id="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168919"/>
              </p:ext>
            </p:extLst>
          </p:nvPr>
        </p:nvGraphicFramePr>
        <p:xfrm>
          <a:off x="381000" y="914400"/>
          <a:ext cx="3962400" cy="2667000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  <a:gridCol w="990600"/>
                <a:gridCol w="990600"/>
              </a:tblGrid>
              <a:tr h="3810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0005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Eddy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35596"/>
              </p:ext>
            </p:extLst>
          </p:nvPr>
        </p:nvGraphicFramePr>
        <p:xfrm>
          <a:off x="4648200" y="914400"/>
          <a:ext cx="914400" cy="11430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T1</a:t>
                      </a:r>
                      <a:endParaRPr lang="en-US" sz="2400" b="1" i="0" u="none" strike="noStrike" dirty="0">
                        <a:solidFill>
                          <a:srgbClr val="99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</a:t>
                      </a:r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16938"/>
              </p:ext>
            </p:extLst>
          </p:nvPr>
        </p:nvGraphicFramePr>
        <p:xfrm>
          <a:off x="5791200" y="914400"/>
          <a:ext cx="914400" cy="11430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T2</a:t>
                      </a:r>
                      <a:endParaRPr lang="en-US" sz="2400" b="1" i="0" u="none" strike="noStrike" dirty="0">
                        <a:solidFill>
                          <a:srgbClr val="99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</a:t>
                      </a:r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1240"/>
              </p:ext>
            </p:extLst>
          </p:nvPr>
        </p:nvGraphicFramePr>
        <p:xfrm>
          <a:off x="6934200" y="914400"/>
          <a:ext cx="914400" cy="11430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T3</a:t>
                      </a:r>
                      <a:endParaRPr lang="en-US" sz="2400" b="1" i="0" u="none" strike="noStrike" dirty="0">
                        <a:solidFill>
                          <a:srgbClr val="99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</a:t>
                      </a:r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24630"/>
              </p:ext>
            </p:extLst>
          </p:nvPr>
        </p:nvGraphicFramePr>
        <p:xfrm>
          <a:off x="8077200" y="914400"/>
          <a:ext cx="914400" cy="11430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T4</a:t>
                      </a:r>
                      <a:endParaRPr lang="en-US" sz="2400" b="1" i="0" u="none" strike="noStrike" dirty="0">
                        <a:solidFill>
                          <a:srgbClr val="99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</a:t>
                      </a:r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45235"/>
              </p:ext>
            </p:extLst>
          </p:nvPr>
        </p:nvGraphicFramePr>
        <p:xfrm>
          <a:off x="8077200" y="2133600"/>
          <a:ext cx="914400" cy="22860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T5</a:t>
                      </a:r>
                      <a:endParaRPr lang="en-US" sz="2400" b="1" i="0" u="none" strike="noStrike" dirty="0">
                        <a:solidFill>
                          <a:srgbClr val="99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</a:t>
                      </a:r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25296"/>
              </p:ext>
            </p:extLst>
          </p:nvPr>
        </p:nvGraphicFramePr>
        <p:xfrm>
          <a:off x="7962900" y="4724400"/>
          <a:ext cx="1066800" cy="1905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56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</a:t>
            </a:r>
            <a:r>
              <a:rPr lang="en-US" altLang="zh-CN" dirty="0"/>
              <a:t>Closure Operation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326938"/>
              </p:ext>
            </p:extLst>
          </p:nvPr>
        </p:nvGraphicFramePr>
        <p:xfrm>
          <a:off x="2362200" y="914400"/>
          <a:ext cx="3962400" cy="2667000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  <a:gridCol w="990600"/>
                <a:gridCol w="990600"/>
              </a:tblGrid>
              <a:tr h="3810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Dale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0005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Eddy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45</a:t>
            </a:fld>
            <a:endParaRPr lang="en-CA" altLang="zh-CN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8600" y="3581400"/>
            <a:ext cx="8839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3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2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all </a:t>
            </a:r>
            <a:r>
              <a:rPr lang="en-US" altLang="zh-CN" dirty="0" smtClean="0"/>
              <a:t>supervisors </a:t>
            </a:r>
            <a:r>
              <a:rPr lang="en-US" altLang="zh-CN" dirty="0"/>
              <a:t>of </a:t>
            </a:r>
            <a:r>
              <a:rPr lang="en-US" altLang="zh-CN" dirty="0" smtClean="0"/>
              <a:t>Eddy </a:t>
            </a:r>
            <a:r>
              <a:rPr lang="en-US" altLang="zh-CN" dirty="0"/>
              <a:t>at all levels</a:t>
            </a:r>
            <a:r>
              <a:rPr lang="en-US" altLang="zh-CN" kern="0" dirty="0" smtClean="0"/>
              <a:t>.</a:t>
            </a:r>
          </a:p>
          <a:p>
            <a:pPr eaLnBrk="1" hangingPunct="1"/>
            <a:r>
              <a:rPr lang="en-US" altLang="zh-CN" dirty="0"/>
              <a:t>Although it is possible to retrieve employees at each level and then take their union, we cannot, in general, specify </a:t>
            </a:r>
            <a:r>
              <a:rPr lang="en-US" altLang="zh-CN" dirty="0" smtClean="0"/>
              <a:t>such </a:t>
            </a:r>
            <a:r>
              <a:rPr lang="en-US" altLang="zh-CN" dirty="0"/>
              <a:t>query </a:t>
            </a:r>
            <a:r>
              <a:rPr lang="en-US" altLang="zh-CN" dirty="0" smtClean="0"/>
              <a:t>without </a:t>
            </a:r>
            <a:r>
              <a:rPr lang="en-US" altLang="zh-CN" dirty="0"/>
              <a:t>utilizing a looping mechanism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kern="0" dirty="0"/>
              <a:t>Such </a:t>
            </a:r>
            <a:r>
              <a:rPr lang="en-US" altLang="zh-CN" kern="0" dirty="0" smtClean="0"/>
              <a:t>a query is </a:t>
            </a:r>
            <a:r>
              <a:rPr lang="en-US" altLang="zh-CN" kern="0" dirty="0"/>
              <a:t>called </a:t>
            </a:r>
            <a:r>
              <a:rPr lang="en-US" altLang="zh-CN" b="1" kern="0" dirty="0" smtClean="0">
                <a:solidFill>
                  <a:srgbClr val="990000"/>
                </a:solidFill>
              </a:rPr>
              <a:t>transitive </a:t>
            </a:r>
            <a:r>
              <a:rPr lang="en-US" altLang="zh-CN" b="1" kern="0" dirty="0">
                <a:solidFill>
                  <a:srgbClr val="990000"/>
                </a:solidFill>
              </a:rPr>
              <a:t>closure</a:t>
            </a:r>
            <a:r>
              <a:rPr lang="en-US" altLang="zh-CN" kern="0" dirty="0">
                <a:solidFill>
                  <a:srgbClr val="990000"/>
                </a:solidFill>
              </a:rPr>
              <a:t> </a:t>
            </a:r>
            <a:r>
              <a:rPr lang="en-US" altLang="zh-CN" b="1" kern="0" dirty="0" smtClean="0">
                <a:solidFill>
                  <a:srgbClr val="990000"/>
                </a:solidFill>
              </a:rPr>
              <a:t>operation</a:t>
            </a:r>
          </a:p>
          <a:p>
            <a:pPr eaLnBrk="1" hangingPunct="1"/>
            <a:r>
              <a:rPr lang="en-US" altLang="zh-CN" kern="0" dirty="0"/>
              <a:t>Relational algebra </a:t>
            </a:r>
            <a:r>
              <a:rPr lang="en-US" altLang="zh-CN" b="1" kern="0" dirty="0">
                <a:solidFill>
                  <a:srgbClr val="800000"/>
                </a:solidFill>
              </a:rPr>
              <a:t>cannot</a:t>
            </a:r>
            <a:r>
              <a:rPr lang="en-US" altLang="zh-CN" kern="0" dirty="0"/>
              <a:t> represent such operation</a:t>
            </a:r>
          </a:p>
          <a:p>
            <a:pPr eaLnBrk="1" hangingPunct="1"/>
            <a:endParaRPr lang="en-US" altLang="zh-CN" b="1" kern="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955870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0"/>
            <a:ext cx="8686800" cy="2819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/>
              <a:t>SQL3 standard includes syntax for recursive </a:t>
            </a:r>
            <a:r>
              <a:rPr lang="en-US" altLang="zh-CN" dirty="0" smtClean="0"/>
              <a:t>closure so it is </a:t>
            </a:r>
            <a:r>
              <a:rPr lang="en-US" altLang="zh-CN" dirty="0" smtClean="0">
                <a:solidFill>
                  <a:srgbClr val="800000"/>
                </a:solidFill>
              </a:rPr>
              <a:t>more expressive </a:t>
            </a:r>
            <a:r>
              <a:rPr lang="en-US" altLang="zh-CN" dirty="0" smtClean="0"/>
              <a:t>than Algebra</a:t>
            </a: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46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Recursive </a:t>
            </a:r>
            <a:r>
              <a:rPr lang="en-US" altLang="zh-CN" dirty="0"/>
              <a:t>Closure </a:t>
            </a:r>
            <a:r>
              <a:rPr lang="en-US" altLang="zh-CN" dirty="0" smtClean="0"/>
              <a:t>Operation</a:t>
            </a:r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376588"/>
              </p:ext>
            </p:extLst>
          </p:nvPr>
        </p:nvGraphicFramePr>
        <p:xfrm>
          <a:off x="2362200" y="914400"/>
          <a:ext cx="3962400" cy="2667000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  <a:gridCol w="990600"/>
                <a:gridCol w="990600"/>
              </a:tblGrid>
              <a:tr h="3810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99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Dale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0005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Eddy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71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733800"/>
            <a:ext cx="8294687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/>
              <a:t>Find </a:t>
            </a:r>
            <a:r>
              <a:rPr lang="en-US" altLang="zh-CN" sz="2400" dirty="0" smtClean="0"/>
              <a:t>student numbers for students </a:t>
            </a:r>
            <a:r>
              <a:rPr lang="en-US" altLang="zh-CN" sz="2400" dirty="0"/>
              <a:t>taking all courses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T1 := project S#,C# (Grade);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T2 := project C# (Course);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T1 </a:t>
            </a:r>
            <a:r>
              <a:rPr lang="en-US" altLang="zh-CN" sz="2400" dirty="0" err="1">
                <a:solidFill>
                  <a:srgbClr val="990000"/>
                </a:solidFill>
              </a:rPr>
              <a:t>divideby</a:t>
            </a:r>
            <a:r>
              <a:rPr lang="en-US" altLang="zh-CN" sz="2400" dirty="0">
                <a:solidFill>
                  <a:srgbClr val="990000"/>
                </a:solidFill>
              </a:rPr>
              <a:t> T2;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5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Query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48300"/>
              </p:ext>
            </p:extLst>
          </p:nvPr>
        </p:nvGraphicFramePr>
        <p:xfrm>
          <a:off x="152400" y="914400"/>
          <a:ext cx="8801100" cy="2769544"/>
        </p:xfrm>
        <a:graphic>
          <a:graphicData uri="http://schemas.openxmlformats.org/drawingml/2006/table">
            <a:tbl>
              <a:tblPr/>
              <a:tblGrid>
                <a:gridCol w="728540"/>
                <a:gridCol w="1105371"/>
                <a:gridCol w="1105371"/>
                <a:gridCol w="175854"/>
                <a:gridCol w="703418"/>
                <a:gridCol w="937891"/>
                <a:gridCol w="912769"/>
                <a:gridCol w="209351"/>
                <a:gridCol w="912769"/>
                <a:gridCol w="1080249"/>
                <a:gridCol w="929517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3733800"/>
            <a:ext cx="82946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/>
              <a:t>Find student names for students taking all courses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T1 := project S#,C# (Grade);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T2 := project C# (Course);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T3 := T1 </a:t>
            </a:r>
            <a:r>
              <a:rPr lang="en-US" altLang="zh-CN" sz="2400" dirty="0" err="1">
                <a:solidFill>
                  <a:srgbClr val="990000"/>
                </a:solidFill>
              </a:rPr>
              <a:t>divideby</a:t>
            </a:r>
            <a:r>
              <a:rPr lang="en-US" altLang="zh-CN" sz="2400" dirty="0">
                <a:solidFill>
                  <a:srgbClr val="990000"/>
                </a:solidFill>
              </a:rPr>
              <a:t> T2;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T4 := Student </a:t>
            </a:r>
            <a:r>
              <a:rPr lang="en-US" altLang="zh-CN" sz="2400" dirty="0" err="1">
                <a:solidFill>
                  <a:srgbClr val="990000"/>
                </a:solidFill>
              </a:rPr>
              <a:t>njoin</a:t>
            </a:r>
            <a:r>
              <a:rPr lang="en-US" altLang="zh-CN" sz="2400" dirty="0">
                <a:solidFill>
                  <a:srgbClr val="990000"/>
                </a:solidFill>
              </a:rPr>
              <a:t> T3;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project </a:t>
            </a:r>
            <a:r>
              <a:rPr lang="en-US" altLang="zh-CN" sz="2400" dirty="0" err="1">
                <a:solidFill>
                  <a:srgbClr val="990000"/>
                </a:solidFill>
              </a:rPr>
              <a:t>sname</a:t>
            </a:r>
            <a:r>
              <a:rPr lang="en-US" altLang="zh-CN" sz="2400" dirty="0">
                <a:solidFill>
                  <a:srgbClr val="990000"/>
                </a:solidFill>
              </a:rPr>
              <a:t> (T4</a:t>
            </a:r>
            <a:r>
              <a:rPr lang="en-US" altLang="zh-CN" sz="2400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C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6</a:t>
            </a:fld>
            <a:endParaRPr lang="en-CA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Query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10940"/>
              </p:ext>
            </p:extLst>
          </p:nvPr>
        </p:nvGraphicFramePr>
        <p:xfrm>
          <a:off x="152400" y="914400"/>
          <a:ext cx="8801100" cy="2769544"/>
        </p:xfrm>
        <a:graphic>
          <a:graphicData uri="http://schemas.openxmlformats.org/drawingml/2006/table">
            <a:tbl>
              <a:tblPr/>
              <a:tblGrid>
                <a:gridCol w="728540"/>
                <a:gridCol w="1105371"/>
                <a:gridCol w="1105371"/>
                <a:gridCol w="175854"/>
                <a:gridCol w="703418"/>
                <a:gridCol w="937891"/>
                <a:gridCol w="912769"/>
                <a:gridCol w="209351"/>
                <a:gridCol w="912769"/>
                <a:gridCol w="1080249"/>
                <a:gridCol w="929517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733800"/>
            <a:ext cx="8294687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/>
              <a:t>Find </a:t>
            </a:r>
            <a:r>
              <a:rPr lang="en-US" altLang="zh-CN" sz="2400" dirty="0" smtClean="0"/>
              <a:t>course numbers for courses taken by </a:t>
            </a:r>
            <a:r>
              <a:rPr lang="en-US" altLang="zh-CN" sz="2400" dirty="0"/>
              <a:t>all </a:t>
            </a:r>
            <a:r>
              <a:rPr lang="en-US" altLang="zh-CN" sz="2400" dirty="0" smtClean="0"/>
              <a:t>students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T1 := project S#,C# (Grade);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T2 := project </a:t>
            </a:r>
            <a:r>
              <a:rPr lang="en-US" altLang="zh-CN" sz="2400" dirty="0" smtClean="0">
                <a:solidFill>
                  <a:srgbClr val="990000"/>
                </a:solidFill>
              </a:rPr>
              <a:t>S# (Student);</a:t>
            </a:r>
            <a:endParaRPr lang="en-US" altLang="zh-CN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T1 </a:t>
            </a:r>
            <a:r>
              <a:rPr lang="en-US" altLang="zh-CN" sz="2400" dirty="0" err="1">
                <a:solidFill>
                  <a:srgbClr val="990000"/>
                </a:solidFill>
              </a:rPr>
              <a:t>divideby</a:t>
            </a:r>
            <a:r>
              <a:rPr lang="en-US" altLang="zh-CN" sz="2400" dirty="0">
                <a:solidFill>
                  <a:srgbClr val="990000"/>
                </a:solidFill>
              </a:rPr>
              <a:t> T2</a:t>
            </a:r>
            <a:r>
              <a:rPr lang="en-US" altLang="zh-CN" sz="2400" dirty="0" smtClean="0">
                <a:solidFill>
                  <a:srgbClr val="990000"/>
                </a:solidFill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7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Query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66250"/>
              </p:ext>
            </p:extLst>
          </p:nvPr>
        </p:nvGraphicFramePr>
        <p:xfrm>
          <a:off x="152400" y="914400"/>
          <a:ext cx="8801100" cy="2769544"/>
        </p:xfrm>
        <a:graphic>
          <a:graphicData uri="http://schemas.openxmlformats.org/drawingml/2006/table">
            <a:tbl>
              <a:tblPr/>
              <a:tblGrid>
                <a:gridCol w="728540"/>
                <a:gridCol w="1105371"/>
                <a:gridCol w="1105371"/>
                <a:gridCol w="175854"/>
                <a:gridCol w="703418"/>
                <a:gridCol w="937891"/>
                <a:gridCol w="912769"/>
                <a:gridCol w="209351"/>
                <a:gridCol w="912769"/>
                <a:gridCol w="1080249"/>
                <a:gridCol w="929517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88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733800"/>
            <a:ext cx="8294687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/>
              <a:t>Find </a:t>
            </a:r>
            <a:r>
              <a:rPr lang="en-US" altLang="zh-CN" sz="2400" dirty="0" smtClean="0"/>
              <a:t>course name for courses taking </a:t>
            </a:r>
            <a:r>
              <a:rPr lang="en-US" altLang="zh-CN" sz="2400" dirty="0"/>
              <a:t>by all students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T1 := project s#, c# (Grade);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990000"/>
                </a:solidFill>
              </a:rPr>
              <a:t>T2 := project s# (Student);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990000"/>
                </a:solidFill>
              </a:rPr>
              <a:t>T3 := T1 </a:t>
            </a:r>
            <a:r>
              <a:rPr lang="en-US" altLang="zh-CN" sz="2400" dirty="0" err="1">
                <a:solidFill>
                  <a:srgbClr val="990000"/>
                </a:solidFill>
              </a:rPr>
              <a:t>divideby</a:t>
            </a:r>
            <a:r>
              <a:rPr lang="en-US" altLang="zh-CN" sz="2400" dirty="0">
                <a:solidFill>
                  <a:srgbClr val="990000"/>
                </a:solidFill>
              </a:rPr>
              <a:t> T2</a:t>
            </a:r>
            <a:r>
              <a:rPr lang="en-US" altLang="zh-CN" sz="2400" dirty="0" smtClean="0">
                <a:solidFill>
                  <a:srgbClr val="99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990000"/>
                </a:solidFill>
              </a:rPr>
              <a:t>T4 := T3 </a:t>
            </a:r>
            <a:r>
              <a:rPr lang="en-US" altLang="zh-CN" sz="2400" dirty="0" err="1" smtClean="0">
                <a:solidFill>
                  <a:srgbClr val="990000"/>
                </a:solidFill>
              </a:rPr>
              <a:t>njoin</a:t>
            </a:r>
            <a:r>
              <a:rPr lang="en-US" altLang="zh-CN" sz="2400" dirty="0" smtClean="0">
                <a:solidFill>
                  <a:srgbClr val="990000"/>
                </a:solidFill>
              </a:rPr>
              <a:t> Course;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990000"/>
                </a:solidFill>
              </a:rPr>
              <a:t>Project </a:t>
            </a:r>
            <a:r>
              <a:rPr lang="en-US" altLang="zh-CN" sz="2400" dirty="0" err="1">
                <a:solidFill>
                  <a:srgbClr val="990000"/>
                </a:solidFill>
              </a:rPr>
              <a:t>c</a:t>
            </a:r>
            <a:r>
              <a:rPr lang="en-US" altLang="zh-CN" sz="2400" dirty="0" err="1" smtClean="0">
                <a:solidFill>
                  <a:srgbClr val="990000"/>
                </a:solidFill>
              </a:rPr>
              <a:t>name</a:t>
            </a:r>
            <a:r>
              <a:rPr lang="en-US" altLang="zh-CN" sz="2400" dirty="0" smtClean="0">
                <a:solidFill>
                  <a:srgbClr val="990000"/>
                </a:solidFill>
              </a:rPr>
              <a:t> (T4);</a:t>
            </a:r>
            <a:endParaRPr lang="en-US" altLang="zh-CN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8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Query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66250"/>
              </p:ext>
            </p:extLst>
          </p:nvPr>
        </p:nvGraphicFramePr>
        <p:xfrm>
          <a:off x="152400" y="914400"/>
          <a:ext cx="8801100" cy="2769544"/>
        </p:xfrm>
        <a:graphic>
          <a:graphicData uri="http://schemas.openxmlformats.org/drawingml/2006/table">
            <a:tbl>
              <a:tblPr/>
              <a:tblGrid>
                <a:gridCol w="728540"/>
                <a:gridCol w="1105371"/>
                <a:gridCol w="1105371"/>
                <a:gridCol w="175854"/>
                <a:gridCol w="703418"/>
                <a:gridCol w="937891"/>
                <a:gridCol w="912769"/>
                <a:gridCol w="209351"/>
                <a:gridCol w="912769"/>
                <a:gridCol w="1080249"/>
                <a:gridCol w="929517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(or MINUS,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 </a:t>
            </a:r>
            <a:r>
              <a:rPr lang="en-US" sz="2400" b="1" dirty="0" smtClean="0">
                <a:solidFill>
                  <a:srgbClr val="990000"/>
                </a:solidFill>
              </a:rPr>
              <a:t>x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DIVIDEBY 	(</a:t>
            </a:r>
            <a:r>
              <a:rPr lang="en-US" sz="2400" dirty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9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Relational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60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3692</TotalTime>
  <Words>3481</Words>
  <Application>Microsoft Macintosh PowerPoint</Application>
  <PresentationFormat>Letter Paper (8.5x11 in)</PresentationFormat>
  <Paragraphs>2502</Paragraphs>
  <Slides>46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Calibri</vt:lpstr>
      <vt:lpstr>Symbol</vt:lpstr>
      <vt:lpstr>Tahoma</vt:lpstr>
      <vt:lpstr>Times</vt:lpstr>
      <vt:lpstr>Times New Roman</vt:lpstr>
      <vt:lpstr>Wingdings</vt:lpstr>
      <vt:lpstr>宋体</vt:lpstr>
      <vt:lpstr>Arial</vt:lpstr>
      <vt:lpstr>Blends</vt:lpstr>
      <vt:lpstr>Chapter 6</vt:lpstr>
      <vt:lpstr>Kinds of Relational Algebra</vt:lpstr>
      <vt:lpstr>Binary Operations: DIVIDEBY ( / )</vt:lpstr>
      <vt:lpstr>Binary Operations: DIVISION ( / )</vt:lpstr>
      <vt:lpstr>Relational Algebra Query</vt:lpstr>
      <vt:lpstr>Relational Algebra Query</vt:lpstr>
      <vt:lpstr>Relational Algebra Query</vt:lpstr>
      <vt:lpstr>Relational Algebra Query</vt:lpstr>
      <vt:lpstr>Kinds of Relational Algebra</vt:lpstr>
      <vt:lpstr>Need for Outer Joins</vt:lpstr>
      <vt:lpstr>Need for Outer Joins</vt:lpstr>
      <vt:lpstr>Need for Outer Joins</vt:lpstr>
      <vt:lpstr>Relational Operation: Outer Join</vt:lpstr>
      <vt:lpstr>Relational Operation: Left Outer Join</vt:lpstr>
      <vt:lpstr>Relational Operation: Right Outer Joins</vt:lpstr>
      <vt:lpstr>Relational Operation: Full Outer Joins</vt:lpstr>
      <vt:lpstr>Relational Operation: Full Outer Joins</vt:lpstr>
      <vt:lpstr>Need for Natural Outer Joins</vt:lpstr>
      <vt:lpstr>Relational Operation: Natural Left Outer Joins</vt:lpstr>
      <vt:lpstr>Relational Operation: Natural Right Outer Joins</vt:lpstr>
      <vt:lpstr>Relational Operation: Natural Full Outer Joins</vt:lpstr>
      <vt:lpstr>Kinds of Relational Algebra</vt:lpstr>
      <vt:lpstr>Additional Operations: Outer Union Operations</vt:lpstr>
      <vt:lpstr>Additional Operations: Outer Union Operation</vt:lpstr>
      <vt:lpstr>Kinds of Relational Algebra</vt:lpstr>
      <vt:lpstr>Need for Aggregate Operations</vt:lpstr>
      <vt:lpstr>Aggregate Functions and Grouping</vt:lpstr>
      <vt:lpstr>Aggregation Query Example</vt:lpstr>
      <vt:lpstr>Aggregate Operation Example</vt:lpstr>
      <vt:lpstr>Aggregate Operation Example</vt:lpstr>
      <vt:lpstr>Aggregation Query Example</vt:lpstr>
      <vt:lpstr>Aggregate Operation Example</vt:lpstr>
      <vt:lpstr>Using Grouping with Aggregation</vt:lpstr>
      <vt:lpstr>Aggregate Operation Example</vt:lpstr>
      <vt:lpstr>Aggregate Operation Example</vt:lpstr>
      <vt:lpstr>ALG Query Examples</vt:lpstr>
      <vt:lpstr>ALG Query Examples</vt:lpstr>
      <vt:lpstr>ALG Query Examples</vt:lpstr>
      <vt:lpstr>ALG Query Examples</vt:lpstr>
      <vt:lpstr>ALG Query Examples</vt:lpstr>
      <vt:lpstr>ALG Query Examples</vt:lpstr>
      <vt:lpstr>ALG Query Examples</vt:lpstr>
      <vt:lpstr>ALG Query Examples</vt:lpstr>
      <vt:lpstr>Recursive Closure Operation</vt:lpstr>
      <vt:lpstr>Transitive Closure Operation</vt:lpstr>
      <vt:lpstr>Recursive Closure Operation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The Relational Algebra and Calculus</dc:subject>
  <dc:creator>Microsoft Office User</dc:creator>
  <cp:keywords/>
  <dc:description/>
  <cp:lastModifiedBy>Microsoft Office User</cp:lastModifiedBy>
  <cp:revision>77</cp:revision>
  <cp:lastPrinted>2001-11-04T00:51:13Z</cp:lastPrinted>
  <dcterms:created xsi:type="dcterms:W3CDTF">2016-10-04T03:34:46Z</dcterms:created>
  <dcterms:modified xsi:type="dcterms:W3CDTF">2019-09-12T16:42:11Z</dcterms:modified>
  <cp:category/>
</cp:coreProperties>
</file>