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324" r:id="rId2"/>
    <p:sldId id="486" r:id="rId3"/>
    <p:sldId id="431" r:id="rId4"/>
    <p:sldId id="434" r:id="rId5"/>
    <p:sldId id="433" r:id="rId6"/>
    <p:sldId id="487" r:id="rId7"/>
    <p:sldId id="491" r:id="rId8"/>
    <p:sldId id="432" r:id="rId9"/>
    <p:sldId id="436" r:id="rId10"/>
    <p:sldId id="366" r:id="rId11"/>
    <p:sldId id="389" r:id="rId12"/>
    <p:sldId id="437" r:id="rId13"/>
    <p:sldId id="438" r:id="rId14"/>
    <p:sldId id="488" r:id="rId15"/>
    <p:sldId id="489" r:id="rId16"/>
    <p:sldId id="442" r:id="rId17"/>
    <p:sldId id="443" r:id="rId18"/>
    <p:sldId id="455" r:id="rId19"/>
    <p:sldId id="485" r:id="rId20"/>
    <p:sldId id="457" r:id="rId21"/>
    <p:sldId id="441" r:id="rId22"/>
    <p:sldId id="459" r:id="rId23"/>
    <p:sldId id="390" r:id="rId24"/>
    <p:sldId id="458" r:id="rId25"/>
    <p:sldId id="484" r:id="rId26"/>
    <p:sldId id="367" r:id="rId27"/>
    <p:sldId id="460" r:id="rId28"/>
    <p:sldId id="461" r:id="rId29"/>
    <p:sldId id="462" r:id="rId30"/>
    <p:sldId id="490" r:id="rId31"/>
    <p:sldId id="492" r:id="rId32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4F571F"/>
    <a:srgbClr val="484A78"/>
    <a:srgbClr val="677228"/>
    <a:srgbClr val="6E792B"/>
    <a:srgbClr val="76822E"/>
    <a:srgbClr val="6F6A07"/>
    <a:srgbClr val="827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9" autoAdjust="0"/>
    <p:restoredTop sz="93684" autoAdjust="0"/>
  </p:normalViewPr>
  <p:slideViewPr>
    <p:cSldViewPr snapToObjects="1">
      <p:cViewPr varScale="1">
        <p:scale>
          <a:sx n="81" d="100"/>
          <a:sy n="81" d="100"/>
        </p:scale>
        <p:origin x="2088" y="19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51"/>
    </p:cViewPr>
  </p:sorterViewPr>
  <p:notesViewPr>
    <p:cSldViewPr snapToObjects="1">
      <p:cViewPr>
        <p:scale>
          <a:sx n="100" d="100"/>
          <a:sy n="100" d="100"/>
        </p:scale>
        <p:origin x="920" y="-114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1EDCB2DA-E73B-7040-AE36-85C519178402}" type="slidenum">
              <a:rPr lang="zh-CN" altLang="en-CA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79044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noProof="0" smtClean="0"/>
              <a:t>Click to edit Master text styles</a:t>
            </a:r>
          </a:p>
          <a:p>
            <a:pPr lvl="1"/>
            <a:r>
              <a:rPr lang="en-CA" altLang="zh-CN" noProof="0" smtClean="0"/>
              <a:t>Second level</a:t>
            </a:r>
          </a:p>
          <a:p>
            <a:pPr lvl="2"/>
            <a:r>
              <a:rPr lang="en-CA" altLang="zh-CN" noProof="0" smtClean="0"/>
              <a:t>Third level</a:t>
            </a:r>
          </a:p>
          <a:p>
            <a:pPr lvl="3"/>
            <a:r>
              <a:rPr lang="en-CA" altLang="zh-CN" noProof="0" smtClean="0"/>
              <a:t>Fourth level</a:t>
            </a:r>
          </a:p>
          <a:p>
            <a:pPr lvl="4"/>
            <a:r>
              <a:rPr lang="en-CA" altLang="zh-CN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714F0C8C-CBE9-4446-AE85-D76A8799AA9E}" type="slidenum">
              <a:rPr lang="zh-CN" altLang="en-CA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52924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79F4B8-161B-2A4D-9102-19EDD122611A}" type="slidenum">
              <a:rPr lang="zh-CN" altLang="en-CA" sz="1200">
                <a:latin typeface="Tahoma" charset="0"/>
              </a:rPr>
              <a:pPr eaLnBrk="1" hangingPunct="1"/>
              <a:t>1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042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B4E516-58B9-2A4D-B380-B48C6D9DD8F8}" type="slidenum">
              <a:rPr lang="zh-CN" altLang="en-CA" sz="1200">
                <a:latin typeface="Tahoma" charset="0"/>
              </a:rPr>
              <a:pPr eaLnBrk="1" hangingPunct="1"/>
              <a:t>11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829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CF8527-D3ED-B748-B39C-AD3BC518E55A}" type="slidenum">
              <a:rPr lang="zh-CN" altLang="en-CA" sz="1200">
                <a:latin typeface="Tahoma" charset="0"/>
              </a:rPr>
              <a:pPr eaLnBrk="1" hangingPunct="1"/>
              <a:t>12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155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C441B2-087C-F243-A915-52365A4C0C1C}" type="slidenum">
              <a:rPr lang="zh-CN" altLang="en-CA" sz="1200">
                <a:latin typeface="Tahoma" charset="0"/>
              </a:rPr>
              <a:pPr eaLnBrk="1" hangingPunct="1"/>
              <a:t>13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393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C441B2-087C-F243-A915-52365A4C0C1C}" type="slidenum">
              <a:rPr lang="zh-CN" altLang="en-CA" sz="1200">
                <a:latin typeface="Tahoma" charset="0"/>
              </a:rPr>
              <a:pPr eaLnBrk="1" hangingPunct="1"/>
              <a:t>14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840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C441B2-087C-F243-A915-52365A4C0C1C}" type="slidenum">
              <a:rPr lang="zh-CN" altLang="en-CA" sz="1200">
                <a:latin typeface="Tahoma" charset="0"/>
              </a:rPr>
              <a:pPr eaLnBrk="1" hangingPunct="1"/>
              <a:t>15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311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CBFE37-AD01-4644-BC18-D0944C3E7245}" type="slidenum">
              <a:rPr lang="zh-CN" altLang="en-CA" sz="1200">
                <a:latin typeface="Tahoma" charset="0"/>
              </a:rPr>
              <a:pPr eaLnBrk="1" hangingPunct="1"/>
              <a:t>16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55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CF0740-08E0-3A4E-B715-2A03879B3C7A}" type="slidenum">
              <a:rPr lang="zh-CN" altLang="en-CA" sz="1200">
                <a:latin typeface="Tahoma" charset="0"/>
              </a:rPr>
              <a:pPr eaLnBrk="1" hangingPunct="1"/>
              <a:t>17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833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17C19F-629D-0F4D-B00E-16046B9C826E}" type="slidenum">
              <a:rPr lang="zh-CN" altLang="en-CA" sz="1200">
                <a:latin typeface="Tahoma" charset="0"/>
              </a:rPr>
              <a:pPr eaLnBrk="1" hangingPunct="1"/>
              <a:t>18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09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E5DF04-9069-3040-9594-ABCC76FA31C7}" type="slidenum">
              <a:rPr lang="zh-CN" altLang="en-CA" sz="1200">
                <a:latin typeface="Tahoma" charset="0"/>
              </a:rPr>
              <a:pPr eaLnBrk="1" hangingPunct="1"/>
              <a:t>19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9868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2C7128-10BC-F240-B55B-1B5AF626B933}" type="slidenum">
              <a:rPr lang="zh-CN" altLang="en-CA" sz="1200">
                <a:latin typeface="Tahoma" charset="0"/>
              </a:rPr>
              <a:pPr eaLnBrk="1" hangingPunct="1"/>
              <a:t>20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Should think how DBMS find</a:t>
            </a:r>
            <a:r>
              <a:rPr lang="en-US" altLang="en-US" baseline="0" dirty="0" smtClean="0"/>
              <a:t> the results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75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592FA5-1C20-9444-A251-407FCC210D0E}" type="slidenum">
              <a:rPr lang="zh-CN" altLang="en-CA" sz="1200">
                <a:latin typeface="Tahoma" charset="0"/>
              </a:rPr>
              <a:pPr eaLnBrk="1" hangingPunct="1"/>
              <a:t>2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873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015D28-38F8-514D-B460-F355BB673459}" type="slidenum">
              <a:rPr lang="zh-CN" altLang="en-CA" sz="1200">
                <a:latin typeface="Tahoma" charset="0"/>
              </a:rPr>
              <a:pPr eaLnBrk="1" hangingPunct="1"/>
              <a:t>21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452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C8C230-8BCF-6142-BE2D-59ADD5AFE141}" type="slidenum">
              <a:rPr lang="zh-CN" altLang="en-CA" sz="1200">
                <a:latin typeface="Tahoma" charset="0"/>
              </a:rPr>
              <a:pPr eaLnBrk="1" hangingPunct="1"/>
              <a:t>22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514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FA78A6-62E2-5D4E-879A-CA1CE351F853}" type="slidenum">
              <a:rPr lang="zh-CN" altLang="en-CA" sz="1200">
                <a:latin typeface="Tahoma" charset="0"/>
              </a:rPr>
              <a:pPr eaLnBrk="1" hangingPunct="1"/>
              <a:t>23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041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C1CC3-2CE5-F74C-94CB-B5545D8C9F08}" type="slidenum">
              <a:rPr lang="zh-CN" altLang="en-CA" sz="1200">
                <a:latin typeface="Tahoma" charset="0"/>
              </a:rPr>
              <a:pPr eaLnBrk="1" hangingPunct="1"/>
              <a:t>24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34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1CE77F-50E5-E341-891B-ED860397D4C3}" type="slidenum">
              <a:rPr lang="zh-CN" altLang="en-CA" sz="1200">
                <a:latin typeface="Tahoma" charset="0"/>
              </a:rPr>
              <a:pPr eaLnBrk="1" hangingPunct="1"/>
              <a:t>25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358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54E331-D6AF-E44D-9C76-6CF8906A8A02}" type="slidenum">
              <a:rPr lang="zh-CN" altLang="en-CA" sz="1200">
                <a:latin typeface="Tahoma" charset="0"/>
              </a:rPr>
              <a:pPr eaLnBrk="1" hangingPunct="1"/>
              <a:t>26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360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F6A23D-8F4F-7647-912C-8366536193AE}" type="slidenum">
              <a:rPr lang="zh-CN" altLang="en-CA" sz="1200">
                <a:latin typeface="Tahoma" charset="0"/>
              </a:rPr>
              <a:pPr eaLnBrk="1" hangingPunct="1"/>
              <a:t>27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896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AE25BB-1291-7141-97F3-036454D78E70}" type="slidenum">
              <a:rPr lang="zh-CN" altLang="en-CA" sz="1200">
                <a:latin typeface="Tahoma" charset="0"/>
              </a:rPr>
              <a:pPr eaLnBrk="1" hangingPunct="1"/>
              <a:t>28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881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2C46D9-4E68-1045-B0C6-5ED2E7AB7CBF}" type="slidenum">
              <a:rPr lang="zh-CN" altLang="en-CA" sz="1200">
                <a:latin typeface="Tahoma" charset="0"/>
              </a:rPr>
              <a:pPr eaLnBrk="1" hangingPunct="1"/>
              <a:t>29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What about</a:t>
            </a:r>
            <a:r>
              <a:rPr lang="en-US" altLang="en-US" baseline="0" dirty="0" smtClean="0"/>
              <a:t> the second query?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8255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2C46D9-4E68-1045-B0C6-5ED2E7AB7CBF}" type="slidenum">
              <a:rPr lang="zh-CN" altLang="en-CA" sz="1200">
                <a:latin typeface="Tahoma" charset="0"/>
              </a:rPr>
              <a:pPr eaLnBrk="1" hangingPunct="1"/>
              <a:t>30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8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DC9639-36CD-E24D-BD3A-B931C9B4B337}" type="slidenum">
              <a:rPr lang="zh-CN" altLang="en-CA" sz="1200">
                <a:latin typeface="Tahoma" charset="0"/>
              </a:rPr>
              <a:pPr eaLnBrk="1" hangingPunct="1"/>
              <a:t>3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699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A6E3CF-7A52-9345-B701-97A22D6CECD5}" type="slidenum">
              <a:rPr lang="zh-CN" altLang="en-CA" sz="1200">
                <a:latin typeface="Tahoma" charset="0"/>
              </a:rPr>
              <a:pPr eaLnBrk="1" hangingPunct="1"/>
              <a:t>31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685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BA7D37-EA53-E842-9485-9913F2284366}" type="slidenum">
              <a:rPr lang="zh-CN" altLang="en-CA" sz="1200">
                <a:latin typeface="Tahoma" charset="0"/>
              </a:rPr>
              <a:pPr eaLnBrk="1" hangingPunct="1"/>
              <a:t>4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79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070402-1F2B-7749-AAE6-E261A198711E}" type="slidenum">
              <a:rPr lang="zh-CN" altLang="en-CA" sz="1200">
                <a:latin typeface="Tahoma" charset="0"/>
              </a:rPr>
              <a:pPr eaLnBrk="1" hangingPunct="1"/>
              <a:t>5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008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538F72-7F5D-4644-AA0E-2AF4186D268C}" type="slidenum">
              <a:rPr lang="zh-CN" altLang="en-CA" sz="1200">
                <a:latin typeface="Tahoma" charset="0"/>
              </a:rPr>
              <a:pPr eaLnBrk="1" hangingPunct="1"/>
              <a:t>7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381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0E5E5B-FBB0-3548-98AC-EA6278923189}" type="slidenum">
              <a:rPr lang="zh-CN" altLang="en-CA" sz="1200">
                <a:latin typeface="Tahoma" charset="0"/>
              </a:rPr>
              <a:pPr eaLnBrk="1" hangingPunct="1"/>
              <a:t>8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995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2A6B1E-0D5E-7647-80A3-8C04F1EA6175}" type="slidenum">
              <a:rPr lang="zh-CN" altLang="en-CA" sz="1200">
                <a:latin typeface="Tahoma" charset="0"/>
              </a:rPr>
              <a:pPr eaLnBrk="1" hangingPunct="1"/>
              <a:t>9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1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10B1C6-21BF-0641-ADCD-FFDE02060A76}" type="slidenum">
              <a:rPr lang="zh-CN" altLang="en-CA" sz="1200">
                <a:latin typeface="Tahoma" charset="0"/>
              </a:rPr>
              <a:pPr eaLnBrk="1" hangingPunct="1"/>
              <a:t>10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58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2514600"/>
            <a:ext cx="17732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028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B449BB38-2EF6-774B-92A5-DE60ABBA529F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591771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2A543B87-B856-534A-813B-BAB00BF50428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857293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" y="0"/>
            <a:ext cx="9144000" cy="838200"/>
          </a:xfrm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>
            <a:lvl2pPr>
              <a:defRPr>
                <a:solidFill>
                  <a:srgbClr val="4F571F"/>
                </a:solidFill>
              </a:defRPr>
            </a:lvl2pPr>
            <a:lvl4pPr>
              <a:defRPr sz="2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ln/>
        </p:spPr>
        <p:txBody>
          <a:bodyPr/>
          <a:lstStyle>
            <a:lvl1pPr>
              <a:defRPr sz="2000"/>
            </a:lvl1pPr>
          </a:lstStyle>
          <a:p>
            <a:fld id="{42E547C7-F96D-524D-978D-7E9C45046471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743989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924FC80B-3814-FB44-A166-98D2614DEA9B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87384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0404E3FC-0293-BB4E-AA80-C2489EC0791B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8689898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0289D9AE-0D03-BA43-A3A4-BAF3BA0DF601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900649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B3D2538E-90D3-8942-A7AB-6136676725D6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3504415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2846D590-BD19-A341-B77A-662C012B2DD3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6753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3A747B46-A378-C94B-8DA4-429CC25A6468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8962291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B73A7603-BCC9-6A46-B3D8-CF4962F03186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633890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151316" y="-4151313"/>
            <a:ext cx="838201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kumimoji="1" lang="en-US" sz="3200">
              <a:latin typeface="Tahoma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" y="1"/>
            <a:ext cx="914082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990033"/>
                </a:solidFill>
                <a:ea typeface="宋体" charset="-122"/>
              </a:defRPr>
            </a:lvl1pPr>
          </a:lstStyle>
          <a:p>
            <a:fld id="{F1128F8E-BE2D-DA4A-9597-2A279A8673E8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763000" cy="583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6" name="Picture 10" descr="C:\Users\Mengchi\AppData\Roaming\Tencent\Users\675139391\QQ\WinTemp\RichOle\R@FC@W[@@_87}DC0E@U90YU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2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</a:t>
            </a:r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3075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en-US" dirty="0"/>
              <a:t>The Relational Algebra and Calculus </a:t>
            </a:r>
            <a:r>
              <a:rPr lang="en-US" altLang="en-US" dirty="0" smtClean="0"/>
              <a:t>(Part 2)</a:t>
            </a: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4000" dirty="0"/>
              <a:t>Tuple Relational Calculus (TRC)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4800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Tuple variables: </a:t>
            </a:r>
          </a:p>
          <a:p>
            <a:pPr lvl="1" eaLnBrk="1" hangingPunct="1"/>
            <a:r>
              <a:rPr lang="en-US" altLang="en-US" sz="2800" dirty="0"/>
              <a:t>Each tuple variable </a:t>
            </a:r>
            <a:r>
              <a:rPr lang="en-US" altLang="en-US" sz="2800" i="1" dirty="0"/>
              <a:t>usually </a:t>
            </a:r>
            <a:r>
              <a:rPr lang="en-US" altLang="en-US" sz="2800" dirty="0"/>
              <a:t>ranges over a relation, meaning that the variable may take as its value a tuple from that relation.</a:t>
            </a:r>
          </a:p>
          <a:p>
            <a:pPr lvl="1" eaLnBrk="1" hangingPunct="1"/>
            <a:r>
              <a:rPr lang="en-US" altLang="en-US" sz="2800" dirty="0">
                <a:solidFill>
                  <a:srgbClr val="C00000"/>
                </a:solidFill>
              </a:rPr>
              <a:t>S</a:t>
            </a:r>
            <a:r>
              <a:rPr lang="en-US" altLang="en-US" sz="2800" dirty="0"/>
              <a:t> for </a:t>
            </a:r>
            <a:r>
              <a:rPr lang="en-US" altLang="en-US" sz="2800" dirty="0">
                <a:solidFill>
                  <a:srgbClr val="C00000"/>
                </a:solidFill>
              </a:rPr>
              <a:t>Student</a:t>
            </a:r>
            <a:r>
              <a:rPr lang="en-US" altLang="en-US" sz="2800" dirty="0"/>
              <a:t>,  </a:t>
            </a:r>
            <a:r>
              <a:rPr lang="en-US" altLang="en-US" sz="2800" dirty="0">
                <a:solidFill>
                  <a:srgbClr val="C00000"/>
                </a:solidFill>
              </a:rPr>
              <a:t>G</a:t>
            </a:r>
            <a:r>
              <a:rPr lang="en-US" altLang="en-US" sz="2800" dirty="0"/>
              <a:t> for </a:t>
            </a:r>
            <a:r>
              <a:rPr lang="en-US" altLang="en-US" sz="2800" dirty="0">
                <a:solidFill>
                  <a:srgbClr val="C00000"/>
                </a:solidFill>
              </a:rPr>
              <a:t>Grade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rgbClr val="C00000"/>
                </a:solidFill>
              </a:rPr>
              <a:t>C</a:t>
            </a:r>
            <a:r>
              <a:rPr lang="en-US" altLang="en-US" sz="2800" dirty="0"/>
              <a:t> for </a:t>
            </a:r>
            <a:r>
              <a:rPr lang="en-US" altLang="en-US" sz="2800" dirty="0">
                <a:solidFill>
                  <a:srgbClr val="C00000"/>
                </a:solidFill>
              </a:rPr>
              <a:t>Course </a:t>
            </a:r>
          </a:p>
          <a:p>
            <a:pPr lvl="1" eaLnBrk="1" hangingPunct="1"/>
            <a:r>
              <a:rPr lang="en-US" altLang="en-US" sz="2800" dirty="0"/>
              <a:t>A tuple variable can range over several relations if they have the same schema</a:t>
            </a:r>
          </a:p>
          <a:p>
            <a:pPr lvl="1" eaLnBrk="1" hangingPunct="1"/>
            <a:r>
              <a:rPr lang="en-US" altLang="en-US" sz="2800" dirty="0"/>
              <a:t>Several</a:t>
            </a:r>
            <a:r>
              <a:rPr lang="en-CA" altLang="en-US" sz="2800" dirty="0"/>
              <a:t> tuple variables can be used for the the same relation</a:t>
            </a:r>
          </a:p>
          <a:p>
            <a:pPr lvl="1" eaLnBrk="1" hangingPunct="1"/>
            <a:r>
              <a:rPr lang="en-CA" altLang="en-US" sz="2800" dirty="0">
                <a:solidFill>
                  <a:srgbClr val="990000"/>
                </a:solidFill>
              </a:rPr>
              <a:t>S1, S2 </a:t>
            </a:r>
            <a:r>
              <a:rPr lang="en-CA" altLang="en-US" sz="2800" dirty="0"/>
              <a:t>for </a:t>
            </a:r>
            <a:r>
              <a:rPr lang="en-CA" altLang="en-US" sz="2800" dirty="0">
                <a:solidFill>
                  <a:srgbClr val="990000"/>
                </a:solidFill>
              </a:rPr>
              <a:t>Student</a:t>
            </a:r>
            <a:r>
              <a:rPr lang="en-CA" altLang="en-US" sz="2800" dirty="0"/>
              <a:t>, </a:t>
            </a:r>
            <a:r>
              <a:rPr lang="en-CA" altLang="en-US" sz="2800" dirty="0">
                <a:solidFill>
                  <a:srgbClr val="990000"/>
                </a:solidFill>
              </a:rPr>
              <a:t>C1, C2 </a:t>
            </a:r>
            <a:r>
              <a:rPr lang="en-CA" altLang="en-US" sz="2800" dirty="0"/>
              <a:t>for </a:t>
            </a:r>
            <a:r>
              <a:rPr lang="en-CA" altLang="en-US" sz="2800" dirty="0">
                <a:solidFill>
                  <a:srgbClr val="990000"/>
                </a:solidFill>
              </a:rPr>
              <a:t>Course</a:t>
            </a:r>
            <a:r>
              <a:rPr lang="en-CA" altLang="en-US" sz="2800" dirty="0"/>
              <a:t>, etc.</a:t>
            </a:r>
            <a:endParaRPr lang="en-US" altLang="en-US" sz="2800" dirty="0"/>
          </a:p>
          <a:p>
            <a:pPr algn="ctr" eaLnBrk="1" hangingPunct="1">
              <a:buFont typeface="Wingdings" charset="2"/>
              <a:buNone/>
            </a:pPr>
            <a:endParaRPr lang="en-US" alt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10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4000" dirty="0"/>
              <a:t>Tuple Relational </a:t>
            </a:r>
            <a:r>
              <a:rPr lang="en-US" altLang="en-US" sz="4000" dirty="0" smtClean="0"/>
              <a:t>Calculus (TRC)</a:t>
            </a:r>
            <a:endParaRPr lang="en-US" altLang="en-US" sz="40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30" y="913926"/>
            <a:ext cx="889627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b="1" dirty="0" smtClean="0"/>
              <a:t>Query </a:t>
            </a:r>
            <a:r>
              <a:rPr lang="en-US" altLang="en-US" sz="3200" b="1" dirty="0"/>
              <a:t>Syntax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b="1" dirty="0">
                <a:solidFill>
                  <a:srgbClr val="990000"/>
                </a:solidFill>
              </a:rPr>
              <a:t>{</a:t>
            </a:r>
            <a:r>
              <a:rPr lang="en-US" altLang="en-US" sz="3000" b="1" dirty="0" smtClean="0">
                <a:solidFill>
                  <a:srgbClr val="990000"/>
                </a:solidFill>
              </a:rPr>
              <a:t>VA</a:t>
            </a:r>
            <a:r>
              <a:rPr lang="en-US" altLang="en-US" sz="3200" b="1" baseline="-25000" dirty="0" smtClean="0">
                <a:solidFill>
                  <a:srgbClr val="990000"/>
                </a:solidFill>
                <a:ea typeface="ＭＳ Ｐゴシック" charset="-128"/>
              </a:rPr>
              <a:t> 1</a:t>
            </a:r>
            <a:r>
              <a:rPr lang="en-US" altLang="en-US" sz="3000" b="1" dirty="0" smtClean="0">
                <a:solidFill>
                  <a:srgbClr val="990000"/>
                </a:solidFill>
              </a:rPr>
              <a:t>, </a:t>
            </a:r>
            <a:r>
              <a:rPr lang="en-US" altLang="en-US" sz="3000" b="1" dirty="0">
                <a:solidFill>
                  <a:srgbClr val="990000"/>
                </a:solidFill>
              </a:rPr>
              <a:t>…, </a:t>
            </a:r>
            <a:r>
              <a:rPr lang="en-US" altLang="en-US" sz="3000" b="1" dirty="0" smtClean="0">
                <a:solidFill>
                  <a:srgbClr val="990000"/>
                </a:solidFill>
              </a:rPr>
              <a:t>VA</a:t>
            </a:r>
            <a:r>
              <a:rPr lang="en-US" altLang="en-US" sz="3200" b="1" baseline="-25000" dirty="0" smtClean="0">
                <a:solidFill>
                  <a:srgbClr val="990000"/>
                </a:solidFill>
                <a:ea typeface="ＭＳ Ｐゴシック" charset="-128"/>
              </a:rPr>
              <a:t> n</a:t>
            </a:r>
            <a:r>
              <a:rPr lang="en-US" altLang="en-US" sz="3000" b="1" dirty="0" smtClean="0">
                <a:solidFill>
                  <a:srgbClr val="990000"/>
                </a:solidFill>
              </a:rPr>
              <a:t> </a:t>
            </a:r>
            <a:r>
              <a:rPr lang="en-US" altLang="en-US" sz="3000" b="1" dirty="0">
                <a:solidFill>
                  <a:srgbClr val="990000"/>
                </a:solidFill>
              </a:rPr>
              <a:t>| Formula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b="1" dirty="0" smtClean="0">
                <a:solidFill>
                  <a:srgbClr val="990000"/>
                </a:solidFill>
              </a:rPr>
              <a:t>VA</a:t>
            </a:r>
            <a:r>
              <a:rPr lang="en-US" altLang="en-US" sz="2800" dirty="0" smtClean="0">
                <a:solidFill>
                  <a:srgbClr val="990000"/>
                </a:solidFill>
              </a:rPr>
              <a:t>: </a:t>
            </a:r>
            <a:r>
              <a:rPr lang="en-US" altLang="en-US" sz="2800" dirty="0">
                <a:solidFill>
                  <a:srgbClr val="990000"/>
                </a:solidFill>
              </a:rPr>
              <a:t>Variable attribute </a:t>
            </a:r>
            <a:r>
              <a:rPr lang="en-US" altLang="en-US" sz="2800" dirty="0" smtClean="0">
                <a:solidFill>
                  <a:srgbClr val="990000"/>
                </a:solidFill>
              </a:rPr>
              <a:t>pairs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11</a:t>
            </a:fld>
            <a:endParaRPr lang="en-CA" altLang="zh-C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27138"/>
              </p:ext>
            </p:extLst>
          </p:nvPr>
        </p:nvGraphicFramePr>
        <p:xfrm>
          <a:off x="927100" y="2743200"/>
          <a:ext cx="4025900" cy="2197100"/>
        </p:xfrm>
        <a:graphic>
          <a:graphicData uri="http://schemas.openxmlformats.org/drawingml/2006/table">
            <a:tbl>
              <a:tblPr/>
              <a:tblGrid>
                <a:gridCol w="1257373"/>
                <a:gridCol w="1488083"/>
                <a:gridCol w="1280444"/>
              </a:tblGrid>
              <a:tr h="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8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992985" y="3617268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990000"/>
                </a:solidFill>
                <a:latin typeface="+mn-lt"/>
                <a:ea typeface="Times New Roman" charset="0"/>
                <a:cs typeface="Times New Roman" charset="0"/>
              </a:rPr>
              <a:t>C</a:t>
            </a:r>
            <a:endParaRPr lang="en-US" dirty="0">
              <a:latin typeface="+mn-lt"/>
              <a:ea typeface="Times New Roman" charset="0"/>
              <a:cs typeface="Times New Roman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914400" y="3657600"/>
            <a:ext cx="4025900" cy="424543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209800" y="3657601"/>
            <a:ext cx="1447800" cy="3946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914400" y="3657601"/>
            <a:ext cx="1295400" cy="3946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657600" y="3657601"/>
            <a:ext cx="1295400" cy="3946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600" y="5024735"/>
            <a:ext cx="886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0000"/>
                </a:solidFill>
                <a:ea typeface="Times New Roman" charset="0"/>
                <a:cs typeface="Times New Roman" charset="0"/>
              </a:rPr>
              <a:t>C.C#</a:t>
            </a:r>
            <a:endParaRPr lang="en-US" dirty="0">
              <a:ea typeface="Times New Roman" charset="0"/>
              <a:cs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7400" y="5029200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990000"/>
                </a:solidFill>
                <a:ea typeface="Times New Roman" charset="0"/>
                <a:cs typeface="Times New Roman" charset="0"/>
              </a:rPr>
              <a:t>C.CNAME</a:t>
            </a:r>
            <a:endParaRPr lang="en-US" dirty="0"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05273" y="5029200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990000"/>
                </a:solidFill>
                <a:ea typeface="Times New Roman" charset="0"/>
                <a:cs typeface="Times New Roman" charset="0"/>
              </a:rPr>
              <a:t>C.LOC</a:t>
            </a:r>
            <a:endParaRPr lang="en-US" dirty="0"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b="1" dirty="0"/>
              <a:t>Query Syntax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b="1" dirty="0" smtClean="0">
                <a:solidFill>
                  <a:srgbClr val="990000"/>
                </a:solidFill>
              </a:rPr>
              <a:t>{VA</a:t>
            </a:r>
            <a:r>
              <a:rPr lang="en-US" altLang="en-US" sz="3200" b="1" baseline="-25000" dirty="0" smtClean="0">
                <a:solidFill>
                  <a:srgbClr val="990000"/>
                </a:solidFill>
                <a:ea typeface="ＭＳ Ｐゴシック" charset="-128"/>
              </a:rPr>
              <a:t> 1</a:t>
            </a:r>
            <a:r>
              <a:rPr lang="en-US" altLang="en-US" sz="3000" b="1" dirty="0" smtClean="0">
                <a:solidFill>
                  <a:srgbClr val="990000"/>
                </a:solidFill>
              </a:rPr>
              <a:t>, …, VA</a:t>
            </a:r>
            <a:r>
              <a:rPr lang="en-US" altLang="en-US" sz="3200" b="1" baseline="-25000" dirty="0" smtClean="0">
                <a:solidFill>
                  <a:srgbClr val="990000"/>
                </a:solidFill>
                <a:ea typeface="ＭＳ Ｐゴシック" charset="-128"/>
              </a:rPr>
              <a:t> n</a:t>
            </a:r>
            <a:r>
              <a:rPr lang="en-US" altLang="en-US" sz="3000" b="1" dirty="0" smtClean="0">
                <a:solidFill>
                  <a:srgbClr val="990000"/>
                </a:solidFill>
              </a:rPr>
              <a:t> | Formula }</a:t>
            </a:r>
          </a:p>
          <a:p>
            <a:pPr eaLnBrk="1" hangingPunct="1"/>
            <a:r>
              <a:rPr lang="en-US" altLang="en-US" sz="3200" b="1" dirty="0" smtClean="0"/>
              <a:t>Formula</a:t>
            </a:r>
            <a:endParaRPr lang="en-US" altLang="en-US" sz="3200" b="1" dirty="0"/>
          </a:p>
          <a:p>
            <a:pPr lvl="1" eaLnBrk="1" hangingPunct="1"/>
            <a:r>
              <a:rPr lang="en-US" altLang="en-US" sz="3000" dirty="0" smtClean="0">
                <a:solidFill>
                  <a:srgbClr val="00B0F0"/>
                </a:solidFill>
              </a:rPr>
              <a:t>Membership (Variable declaration)</a:t>
            </a:r>
            <a:endParaRPr lang="en-US" altLang="en-US" sz="3000" dirty="0">
              <a:solidFill>
                <a:srgbClr val="00B0F0"/>
              </a:solidFill>
            </a:endParaRPr>
          </a:p>
          <a:p>
            <a:pPr lvl="1" eaLnBrk="1" hangingPunct="1"/>
            <a:r>
              <a:rPr lang="en-US" altLang="en-US" sz="3000" dirty="0">
                <a:solidFill>
                  <a:srgbClr val="00B0F0"/>
                </a:solidFill>
              </a:rPr>
              <a:t>Conditions</a:t>
            </a:r>
          </a:p>
          <a:p>
            <a:pPr lvl="1" eaLnBrk="1" hangingPunct="1"/>
            <a:r>
              <a:rPr lang="en-US" altLang="en-US" sz="3000" dirty="0">
                <a:solidFill>
                  <a:srgbClr val="00B0F0"/>
                </a:solidFill>
              </a:rPr>
              <a:t>Connectives</a:t>
            </a:r>
          </a:p>
          <a:p>
            <a:pPr lvl="1" eaLnBrk="1" hangingPunct="1"/>
            <a:r>
              <a:rPr lang="en-US" altLang="en-US" sz="3000" dirty="0">
                <a:solidFill>
                  <a:srgbClr val="00B0F0"/>
                </a:solidFill>
              </a:rPr>
              <a:t>Quantifiers</a:t>
            </a:r>
          </a:p>
          <a:p>
            <a:pPr lvl="1" eaLnBrk="1" hangingPunct="1"/>
            <a:endParaRPr lang="en-US" altLang="en-US" sz="3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12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Tuple Relational Calculus (TRC)</a:t>
            </a:r>
            <a:endParaRPr lang="en-US"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4000" dirty="0" smtClean="0"/>
              <a:t>Tuple Relational Calculus (TRC)</a:t>
            </a:r>
            <a:endParaRPr lang="en-US" altLang="en-US" sz="40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2819400"/>
            <a:ext cx="8599487" cy="3352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Membership</a:t>
            </a:r>
            <a:endParaRPr lang="en-US" altLang="en-US" sz="3200" dirty="0"/>
          </a:p>
          <a:p>
            <a:pPr lvl="1" eaLnBrk="1" hangingPunct="1">
              <a:buFont typeface="Wingdings" charset="2"/>
              <a:buNone/>
            </a:pPr>
            <a:r>
              <a:rPr lang="en-US" altLang="en-US" sz="3000" dirty="0"/>
              <a:t>	</a:t>
            </a:r>
            <a:r>
              <a:rPr lang="en-US" altLang="en-US" sz="3000" dirty="0">
                <a:solidFill>
                  <a:srgbClr val="990000"/>
                </a:solidFill>
              </a:rPr>
              <a:t>Variable in Relation</a:t>
            </a:r>
          </a:p>
          <a:p>
            <a:pPr eaLnBrk="1" hangingPunct="1"/>
            <a:r>
              <a:rPr lang="en-US" altLang="en-US" sz="3200" dirty="0"/>
              <a:t>Examples</a:t>
            </a:r>
          </a:p>
          <a:p>
            <a:pPr lvl="1" eaLnBrk="1" hangingPunct="1"/>
            <a:r>
              <a:rPr lang="en-US" altLang="en-US" sz="3000" dirty="0">
                <a:solidFill>
                  <a:srgbClr val="990000"/>
                </a:solidFill>
              </a:rPr>
              <a:t>S in Student, S1 in Student, S2 in Student</a:t>
            </a:r>
          </a:p>
          <a:p>
            <a:pPr lvl="1" eaLnBrk="1" hangingPunct="1"/>
            <a:r>
              <a:rPr lang="en-US" altLang="en-US" sz="3000" dirty="0">
                <a:solidFill>
                  <a:srgbClr val="990000"/>
                </a:solidFill>
              </a:rPr>
              <a:t>G in Grade, G1 in Grade, G2 in Grade</a:t>
            </a:r>
          </a:p>
          <a:p>
            <a:pPr lvl="1" eaLnBrk="1" hangingPunct="1"/>
            <a:r>
              <a:rPr lang="en-US" altLang="en-US" sz="3000" dirty="0">
                <a:solidFill>
                  <a:srgbClr val="990000"/>
                </a:solidFill>
              </a:rPr>
              <a:t>C in Course, C1 in Course, C2 in Course</a:t>
            </a:r>
          </a:p>
          <a:p>
            <a:pPr lvl="1" eaLnBrk="1" hangingPunct="1"/>
            <a:endParaRPr lang="en-US" altLang="en-US" sz="3000" dirty="0"/>
          </a:p>
          <a:p>
            <a:pPr lvl="1" eaLnBrk="1" hangingPunct="1"/>
            <a:endParaRPr lang="en-US" altLang="en-US" sz="3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13</a:t>
            </a:fld>
            <a:endParaRPr lang="en-CA" altLang="zh-CN" dirty="0"/>
          </a:p>
        </p:txBody>
      </p:sp>
      <p:graphicFrame>
        <p:nvGraphicFramePr>
          <p:cNvPr id="7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148823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4000" dirty="0" smtClean="0"/>
              <a:t>Tuple Relational Calculus (TRC)</a:t>
            </a:r>
            <a:endParaRPr lang="en-US" alt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14</a:t>
            </a:fld>
            <a:endParaRPr lang="en-CA" altLang="zh-C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39713" y="2798180"/>
            <a:ext cx="8599487" cy="405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4F571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b="1" kern="0" dirty="0" smtClean="0"/>
              <a:t>Condition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2800" kern="0" dirty="0" smtClean="0">
                <a:solidFill>
                  <a:srgbClr val="990000"/>
                </a:solidFill>
              </a:rPr>
              <a:t>VA op </a:t>
            </a:r>
            <a:r>
              <a:rPr lang="en-US" altLang="zh-CN" sz="2800" kern="0" dirty="0" smtClean="0">
                <a:solidFill>
                  <a:srgbClr val="990000"/>
                </a:solidFill>
              </a:rPr>
              <a:t>{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value | VA</a:t>
            </a:r>
            <a:r>
              <a:rPr lang="en-US" altLang="zh-CN" sz="2800" kern="0" dirty="0" smtClean="0">
                <a:solidFill>
                  <a:srgbClr val="990000"/>
                </a:solidFill>
              </a:rPr>
              <a:t>}</a:t>
            </a:r>
            <a:endParaRPr lang="en-US" altLang="en-US" sz="2800" kern="0" dirty="0" smtClean="0">
              <a:solidFill>
                <a:srgbClr val="990000"/>
              </a:solidFill>
            </a:endParaRPr>
          </a:p>
          <a:p>
            <a:pPr lvl="1" eaLnBrk="1" hangingPunct="1">
              <a:buFont typeface="Wingdings" charset="2"/>
              <a:buNone/>
            </a:pPr>
            <a:r>
              <a:rPr lang="en-US" altLang="en-US" sz="2800" kern="0" dirty="0" smtClean="0">
                <a:solidFill>
                  <a:srgbClr val="990000"/>
                </a:solidFill>
              </a:rPr>
              <a:t>op: =, !=, &lt;, &gt;, &lt;=, &gt;=</a:t>
            </a:r>
          </a:p>
          <a:p>
            <a:pPr eaLnBrk="1" hangingPunct="1"/>
            <a:r>
              <a:rPr lang="en-US" altLang="en-US" b="1" kern="0" dirty="0" smtClean="0"/>
              <a:t>Examples</a:t>
            </a:r>
          </a:p>
          <a:p>
            <a:pPr lvl="1" eaLnBrk="1" hangingPunct="1"/>
            <a:r>
              <a:rPr lang="en-US" altLang="en-US" sz="2800" kern="0" dirty="0" err="1" smtClean="0">
                <a:solidFill>
                  <a:srgbClr val="990000"/>
                </a:solidFill>
              </a:rPr>
              <a:t>S.age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 &gt; 30, </a:t>
            </a:r>
            <a:r>
              <a:rPr lang="en-US" altLang="en-US" sz="2800" kern="0" dirty="0" err="1" smtClean="0">
                <a:solidFill>
                  <a:srgbClr val="990000"/>
                </a:solidFill>
              </a:rPr>
              <a:t>S.age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 != 30, </a:t>
            </a:r>
            <a:r>
              <a:rPr lang="en-US" altLang="en-US" sz="2800" kern="0" dirty="0" err="1" smtClean="0">
                <a:solidFill>
                  <a:srgbClr val="990000"/>
                </a:solidFill>
              </a:rPr>
              <a:t>S.sname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 </a:t>
            </a:r>
            <a:r>
              <a:rPr lang="en-US" altLang="zh-CN" sz="2800" kern="0" dirty="0" smtClean="0">
                <a:solidFill>
                  <a:srgbClr val="990000"/>
                </a:solidFill>
              </a:rPr>
              <a:t>=</a:t>
            </a:r>
            <a:r>
              <a:rPr lang="en-CA" altLang="zh-CN" sz="2800" dirty="0" smtClean="0">
                <a:solidFill>
                  <a:srgbClr val="990000"/>
                </a:solidFill>
              </a:rPr>
              <a:t>‘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John</a:t>
            </a:r>
            <a:r>
              <a:rPr lang="en-CA" altLang="zh-CN" sz="2800" dirty="0" smtClean="0">
                <a:solidFill>
                  <a:srgbClr val="990000"/>
                </a:solidFill>
              </a:rPr>
              <a:t>’</a:t>
            </a:r>
            <a:endParaRPr lang="en-US" altLang="en-US" sz="2800" kern="0" dirty="0" smtClean="0">
              <a:solidFill>
                <a:srgbClr val="990000"/>
              </a:solidFill>
            </a:endParaRPr>
          </a:p>
          <a:p>
            <a:pPr lvl="1" eaLnBrk="1" hangingPunct="1"/>
            <a:r>
              <a:rPr lang="en-US" altLang="en-US" sz="2800" kern="0" dirty="0" err="1" smtClean="0">
                <a:solidFill>
                  <a:srgbClr val="990000"/>
                </a:solidFill>
              </a:rPr>
              <a:t>G.mark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 &gt; 50, </a:t>
            </a:r>
            <a:r>
              <a:rPr lang="en-US" altLang="en-US" sz="2800" kern="0" dirty="0" err="1" smtClean="0">
                <a:solidFill>
                  <a:srgbClr val="990000"/>
                </a:solidFill>
              </a:rPr>
              <a:t>G.mark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 &lt; 90, G.s# != </a:t>
            </a:r>
            <a:r>
              <a:rPr lang="en-CA" altLang="zh-CN" sz="2800" dirty="0" smtClean="0">
                <a:solidFill>
                  <a:srgbClr val="990000"/>
                </a:solidFill>
              </a:rPr>
              <a:t>‘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1000</a:t>
            </a:r>
            <a:r>
              <a:rPr lang="en-CA" altLang="zh-CN" sz="2800" dirty="0" smtClean="0">
                <a:solidFill>
                  <a:srgbClr val="990000"/>
                </a:solidFill>
              </a:rPr>
              <a:t>’</a:t>
            </a:r>
            <a:endParaRPr lang="en-US" altLang="en-US" sz="2800" kern="0" dirty="0" smtClean="0">
              <a:solidFill>
                <a:srgbClr val="990000"/>
              </a:solidFill>
            </a:endParaRPr>
          </a:p>
          <a:p>
            <a:pPr lvl="1" eaLnBrk="1" hangingPunct="1"/>
            <a:r>
              <a:rPr lang="en-US" altLang="en-US" sz="2800" kern="0" dirty="0" err="1" smtClean="0">
                <a:solidFill>
                  <a:srgbClr val="990000"/>
                </a:solidFill>
              </a:rPr>
              <a:t>C.loc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 != </a:t>
            </a:r>
            <a:r>
              <a:rPr lang="en-CA" altLang="zh-CN" sz="2800" dirty="0">
                <a:solidFill>
                  <a:srgbClr val="990000"/>
                </a:solidFill>
              </a:rPr>
              <a:t>'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ME300</a:t>
            </a:r>
            <a:r>
              <a:rPr lang="en-CA" altLang="zh-CN" sz="2800" dirty="0">
                <a:solidFill>
                  <a:srgbClr val="990000"/>
                </a:solidFill>
              </a:rPr>
              <a:t>'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, </a:t>
            </a:r>
            <a:r>
              <a:rPr lang="en-US" altLang="en-US" sz="2800" kern="0" dirty="0" err="1" smtClean="0">
                <a:solidFill>
                  <a:srgbClr val="990000"/>
                </a:solidFill>
              </a:rPr>
              <a:t>C.loc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 = </a:t>
            </a:r>
            <a:r>
              <a:rPr lang="en-CA" altLang="zh-CN" sz="2800" dirty="0">
                <a:solidFill>
                  <a:srgbClr val="990000"/>
                </a:solidFill>
              </a:rPr>
              <a:t>'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ME300</a:t>
            </a:r>
            <a:r>
              <a:rPr lang="en-CA" altLang="zh-CN" sz="2800" dirty="0">
                <a:solidFill>
                  <a:srgbClr val="990000"/>
                </a:solidFill>
              </a:rPr>
              <a:t>'</a:t>
            </a:r>
            <a:endParaRPr lang="en-US" altLang="en-US" sz="2800" kern="0" dirty="0" smtClean="0">
              <a:solidFill>
                <a:srgbClr val="990000"/>
              </a:solidFill>
            </a:endParaRPr>
          </a:p>
          <a:p>
            <a:pPr lvl="1" eaLnBrk="1" hangingPunct="1"/>
            <a:r>
              <a:rPr lang="en-US" altLang="en-US" sz="2800" kern="0" dirty="0" smtClean="0">
                <a:solidFill>
                  <a:srgbClr val="990000"/>
                </a:solidFill>
              </a:rPr>
              <a:t>S.s# = G.s#, </a:t>
            </a:r>
            <a:r>
              <a:rPr lang="en-US" altLang="en-US" sz="2800" kern="0" dirty="0" err="1" smtClean="0">
                <a:solidFill>
                  <a:srgbClr val="990000"/>
                </a:solidFill>
              </a:rPr>
              <a:t>G.c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# = </a:t>
            </a:r>
            <a:r>
              <a:rPr lang="en-US" altLang="en-US" sz="2800" kern="0" dirty="0" err="1" smtClean="0">
                <a:solidFill>
                  <a:srgbClr val="990000"/>
                </a:solidFill>
              </a:rPr>
              <a:t>C.c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#</a:t>
            </a:r>
          </a:p>
          <a:p>
            <a:pPr lvl="1" eaLnBrk="1" hangingPunct="1"/>
            <a:endParaRPr lang="en-US" altLang="en-US" sz="3000" b="1" kern="0" dirty="0" smtClean="0"/>
          </a:p>
          <a:p>
            <a:pPr lvl="1" eaLnBrk="1" hangingPunct="1"/>
            <a:endParaRPr lang="en-US" altLang="en-US" sz="3000" b="1" kern="0" dirty="0"/>
          </a:p>
        </p:txBody>
      </p:sp>
      <p:graphicFrame>
        <p:nvGraphicFramePr>
          <p:cNvPr id="8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99073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29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4000" dirty="0" smtClean="0"/>
              <a:t>Tuple Relational Calculus (TRC)</a:t>
            </a:r>
            <a:endParaRPr lang="en-US" alt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15</a:t>
            </a:fld>
            <a:endParaRPr lang="en-CA" altLang="zh-CN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39713" y="2798180"/>
            <a:ext cx="8599487" cy="405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4F571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b="1" kern="0" dirty="0" smtClean="0"/>
              <a:t>Connectives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2800" b="1" kern="0" dirty="0" smtClean="0"/>
              <a:t>	</a:t>
            </a:r>
            <a:r>
              <a:rPr lang="en-US" altLang="en-US" sz="2800" b="1" kern="0" dirty="0" smtClean="0">
                <a:solidFill>
                  <a:srgbClr val="990000"/>
                </a:solidFill>
              </a:rPr>
              <a:t>not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 </a:t>
            </a:r>
            <a:r>
              <a:rPr lang="en-US" altLang="zh-CN" sz="2800" kern="0" dirty="0" smtClean="0">
                <a:solidFill>
                  <a:srgbClr val="990000"/>
                </a:solidFill>
              </a:rPr>
              <a:t>f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ormula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2800" kern="0" dirty="0" smtClean="0">
                <a:solidFill>
                  <a:srgbClr val="990000"/>
                </a:solidFill>
              </a:rPr>
              <a:t>	formula </a:t>
            </a:r>
            <a:r>
              <a:rPr lang="en-US" altLang="en-US" sz="2800" b="1" kern="0" dirty="0" smtClean="0">
                <a:solidFill>
                  <a:srgbClr val="990000"/>
                </a:solidFill>
              </a:rPr>
              <a:t>and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 formula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2800" kern="0" dirty="0" smtClean="0">
                <a:solidFill>
                  <a:srgbClr val="990000"/>
                </a:solidFill>
              </a:rPr>
              <a:t>	formula   </a:t>
            </a:r>
            <a:r>
              <a:rPr lang="en-US" altLang="en-US" sz="2800" b="1" kern="0" dirty="0" smtClean="0">
                <a:solidFill>
                  <a:srgbClr val="990000"/>
                </a:solidFill>
              </a:rPr>
              <a:t>or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  </a:t>
            </a:r>
            <a:r>
              <a:rPr lang="en-US" altLang="en-US" sz="2800" kern="0" dirty="0" err="1" smtClean="0">
                <a:solidFill>
                  <a:srgbClr val="990000"/>
                </a:solidFill>
              </a:rPr>
              <a:t>fo</a:t>
            </a:r>
            <a:r>
              <a:rPr lang="en-CA" altLang="en-US" sz="2800" kern="0" dirty="0" smtClean="0">
                <a:solidFill>
                  <a:srgbClr val="990000"/>
                </a:solidFill>
              </a:rPr>
              <a:t>r</a:t>
            </a:r>
            <a:r>
              <a:rPr lang="en-US" altLang="en-US" sz="2800" kern="0" dirty="0" err="1" smtClean="0">
                <a:solidFill>
                  <a:srgbClr val="990000"/>
                </a:solidFill>
              </a:rPr>
              <a:t>mula</a:t>
            </a:r>
            <a:endParaRPr lang="en-US" altLang="en-US" sz="2800" kern="0" dirty="0" smtClean="0">
              <a:solidFill>
                <a:srgbClr val="990000"/>
              </a:solidFill>
            </a:endParaRPr>
          </a:p>
          <a:p>
            <a:pPr eaLnBrk="1" hangingPunct="1"/>
            <a:r>
              <a:rPr lang="en-US" altLang="en-US" b="1" kern="0" dirty="0" smtClean="0"/>
              <a:t>Examples</a:t>
            </a:r>
          </a:p>
          <a:p>
            <a:pPr lvl="1" eaLnBrk="1" hangingPunct="1"/>
            <a:r>
              <a:rPr lang="en-US" altLang="en-US" sz="2800" b="1" kern="0" dirty="0" smtClean="0">
                <a:solidFill>
                  <a:srgbClr val="990000"/>
                </a:solidFill>
              </a:rPr>
              <a:t>not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 (</a:t>
            </a:r>
            <a:r>
              <a:rPr lang="en-US" altLang="en-US" sz="2800" kern="0" dirty="0" err="1" smtClean="0">
                <a:solidFill>
                  <a:srgbClr val="990000"/>
                </a:solidFill>
              </a:rPr>
              <a:t>S.sname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 = </a:t>
            </a:r>
            <a:r>
              <a:rPr lang="en-CA" altLang="zh-CN" sz="2800" dirty="0">
                <a:solidFill>
                  <a:srgbClr val="990000"/>
                </a:solidFill>
              </a:rPr>
              <a:t>'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John</a:t>
            </a:r>
            <a:r>
              <a:rPr lang="en-CA" altLang="zh-CN" sz="2800" dirty="0">
                <a:solidFill>
                  <a:srgbClr val="990000"/>
                </a:solidFill>
              </a:rPr>
              <a:t>'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)</a:t>
            </a:r>
          </a:p>
          <a:p>
            <a:pPr lvl="1" eaLnBrk="1" hangingPunct="1"/>
            <a:r>
              <a:rPr lang="en-US" altLang="en-US" sz="2800" kern="0" dirty="0" err="1" smtClean="0">
                <a:solidFill>
                  <a:srgbClr val="990000"/>
                </a:solidFill>
              </a:rPr>
              <a:t>S.sname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 != </a:t>
            </a:r>
            <a:r>
              <a:rPr lang="en-CA" altLang="zh-CN" sz="2800" dirty="0" smtClean="0">
                <a:solidFill>
                  <a:srgbClr val="990000"/>
                </a:solidFill>
              </a:rPr>
              <a:t>'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John</a:t>
            </a:r>
            <a:r>
              <a:rPr lang="en-CA" altLang="zh-CN" sz="2800" dirty="0">
                <a:solidFill>
                  <a:srgbClr val="990000"/>
                </a:solidFill>
              </a:rPr>
              <a:t>'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 </a:t>
            </a:r>
            <a:r>
              <a:rPr lang="en-US" altLang="en-US" sz="2800" b="1" kern="0" dirty="0" smtClean="0">
                <a:solidFill>
                  <a:srgbClr val="990000"/>
                </a:solidFill>
              </a:rPr>
              <a:t>or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 </a:t>
            </a:r>
            <a:r>
              <a:rPr lang="en-US" altLang="en-US" sz="2800" kern="0" dirty="0" err="1" smtClean="0">
                <a:solidFill>
                  <a:srgbClr val="990000"/>
                </a:solidFill>
              </a:rPr>
              <a:t>S.age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 &gt; 30</a:t>
            </a:r>
          </a:p>
          <a:p>
            <a:pPr lvl="1" eaLnBrk="1" hangingPunct="1"/>
            <a:r>
              <a:rPr lang="en-US" altLang="en-US" sz="2800" kern="0" dirty="0" err="1" smtClean="0">
                <a:solidFill>
                  <a:srgbClr val="990000"/>
                </a:solidFill>
              </a:rPr>
              <a:t>G.mark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 &gt; 50 </a:t>
            </a:r>
            <a:r>
              <a:rPr lang="en-US" altLang="en-US" sz="2800" b="1" kern="0" dirty="0" smtClean="0">
                <a:solidFill>
                  <a:srgbClr val="990000"/>
                </a:solidFill>
              </a:rPr>
              <a:t>and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 </a:t>
            </a:r>
            <a:r>
              <a:rPr lang="en-US" altLang="en-US" sz="2800" kern="0" dirty="0" err="1" smtClean="0">
                <a:solidFill>
                  <a:srgbClr val="990000"/>
                </a:solidFill>
              </a:rPr>
              <a:t>G.mark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 &lt; 90, </a:t>
            </a:r>
            <a:endParaRPr lang="en-US" altLang="en-US" sz="3000" b="1" kern="0" dirty="0" smtClean="0">
              <a:solidFill>
                <a:srgbClr val="990000"/>
              </a:solidFill>
            </a:endParaRPr>
          </a:p>
          <a:p>
            <a:pPr lvl="1" eaLnBrk="1" hangingPunct="1"/>
            <a:endParaRPr lang="en-US" altLang="en-US" sz="3000" b="1" kern="0" dirty="0"/>
          </a:p>
        </p:txBody>
      </p:sp>
      <p:graphicFrame>
        <p:nvGraphicFramePr>
          <p:cNvPr id="7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148823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182479" y="5334000"/>
            <a:ext cx="3029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kern="0" dirty="0" err="1">
                <a:solidFill>
                  <a:srgbClr val="990000"/>
                </a:solidFill>
              </a:rPr>
              <a:t>S.sname</a:t>
            </a:r>
            <a:r>
              <a:rPr lang="en-US" altLang="en-US" sz="2800" kern="0" dirty="0">
                <a:solidFill>
                  <a:srgbClr val="990000"/>
                </a:solidFill>
              </a:rPr>
              <a:t> </a:t>
            </a:r>
            <a:r>
              <a:rPr lang="en-US" altLang="en-US" sz="2800" kern="0" dirty="0" smtClean="0">
                <a:solidFill>
                  <a:srgbClr val="990000"/>
                </a:solidFill>
              </a:rPr>
              <a:t>!= </a:t>
            </a:r>
            <a:r>
              <a:rPr lang="en-CA" altLang="zh-CN" sz="2800" dirty="0">
                <a:solidFill>
                  <a:srgbClr val="990000"/>
                </a:solidFill>
              </a:rPr>
              <a:t>'</a:t>
            </a:r>
            <a:r>
              <a:rPr lang="en-US" altLang="en-US" sz="2800" kern="0" dirty="0">
                <a:solidFill>
                  <a:srgbClr val="990000"/>
                </a:solidFill>
              </a:rPr>
              <a:t>John</a:t>
            </a:r>
            <a:r>
              <a:rPr lang="en-CA" altLang="zh-CN" sz="2800" dirty="0">
                <a:solidFill>
                  <a:srgbClr val="990000"/>
                </a:solidFill>
              </a:rPr>
              <a:t>'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032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TRC</a:t>
            </a:r>
            <a:r>
              <a:rPr lang="zh-CN" altLang="en-US" sz="4000" dirty="0" smtClean="0"/>
              <a:t> </a:t>
            </a:r>
            <a:r>
              <a:rPr lang="en-US" altLang="en-US" sz="4000" dirty="0" smtClean="0"/>
              <a:t>Examples</a:t>
            </a:r>
            <a:endParaRPr lang="en-US" altLang="en-US" sz="4000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2950165"/>
            <a:ext cx="8294687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/>
              <a:t>1. Display the student relation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/>
              <a:t>   </a:t>
            </a: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dirty="0">
                <a:solidFill>
                  <a:srgbClr val="990000"/>
                </a:solidFill>
              </a:rPr>
              <a:t>{S.s#, </a:t>
            </a:r>
            <a:r>
              <a:rPr lang="en-CA" altLang="en-US" dirty="0" err="1">
                <a:solidFill>
                  <a:srgbClr val="990000"/>
                </a:solidFill>
              </a:rPr>
              <a:t>S.sname</a:t>
            </a:r>
            <a:r>
              <a:rPr lang="en-CA" altLang="en-US" dirty="0">
                <a:solidFill>
                  <a:srgbClr val="990000"/>
                </a:solidFill>
              </a:rPr>
              <a:t>, </a:t>
            </a:r>
            <a:r>
              <a:rPr lang="en-CA" altLang="en-US" dirty="0" err="1">
                <a:solidFill>
                  <a:srgbClr val="990000"/>
                </a:solidFill>
              </a:rPr>
              <a:t>S.age</a:t>
            </a:r>
            <a:r>
              <a:rPr lang="en-CA" altLang="en-US" dirty="0">
                <a:solidFill>
                  <a:srgbClr val="990000"/>
                </a:solidFill>
              </a:rPr>
              <a:t> | S in Student}; </a:t>
            </a:r>
            <a:endParaRPr lang="en-CA" altLang="en-US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>
                <a:solidFill>
                  <a:srgbClr val="990000"/>
                </a:solidFill>
              </a:rPr>
              <a:t>	</a:t>
            </a:r>
            <a:r>
              <a:rPr lang="en-CA" altLang="en-US" dirty="0" smtClean="0"/>
              <a:t>or</a:t>
            </a:r>
            <a:endParaRPr lang="en-CA" altLang="en-US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>
                <a:solidFill>
                  <a:srgbClr val="990000"/>
                </a:solidFill>
              </a:rPr>
              <a:t>	{S.* | S in Student};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16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148823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2971800"/>
            <a:ext cx="8294687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3200" dirty="0" smtClean="0"/>
              <a:t>2</a:t>
            </a:r>
            <a:r>
              <a:rPr lang="en-CA" altLang="en-US" dirty="0" smtClean="0"/>
              <a:t>. </a:t>
            </a:r>
            <a:r>
              <a:rPr lang="en-CA" altLang="en-US" dirty="0"/>
              <a:t>List student name and age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 smtClean="0">
                <a:solidFill>
                  <a:srgbClr val="990000"/>
                </a:solidFill>
              </a:rPr>
              <a:t>ALG&gt; project </a:t>
            </a:r>
            <a:r>
              <a:rPr lang="en-CA" altLang="en-US" dirty="0" err="1">
                <a:solidFill>
                  <a:srgbClr val="990000"/>
                </a:solidFill>
              </a:rPr>
              <a:t>sname</a:t>
            </a:r>
            <a:r>
              <a:rPr lang="en-CA" altLang="en-US" dirty="0">
                <a:solidFill>
                  <a:srgbClr val="990000"/>
                </a:solidFill>
              </a:rPr>
              <a:t>, age (Student</a:t>
            </a:r>
            <a:r>
              <a:rPr lang="en-CA" altLang="en-US" dirty="0" smtClean="0">
                <a:solidFill>
                  <a:srgbClr val="99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 smtClean="0">
                <a:solidFill>
                  <a:srgbClr val="990000"/>
                </a:solidFill>
              </a:rPr>
              <a:t>TRC&gt; {</a:t>
            </a:r>
            <a:r>
              <a:rPr lang="en-CA" altLang="en-US" dirty="0" err="1" smtClean="0">
                <a:solidFill>
                  <a:srgbClr val="990000"/>
                </a:solidFill>
              </a:rPr>
              <a:t>S.sname</a:t>
            </a:r>
            <a:r>
              <a:rPr lang="en-CA" altLang="en-US" dirty="0">
                <a:solidFill>
                  <a:srgbClr val="990000"/>
                </a:solidFill>
              </a:rPr>
              <a:t>, </a:t>
            </a:r>
            <a:r>
              <a:rPr lang="en-CA" altLang="en-US" dirty="0" err="1">
                <a:solidFill>
                  <a:srgbClr val="990000"/>
                </a:solidFill>
              </a:rPr>
              <a:t>S.age</a:t>
            </a:r>
            <a:r>
              <a:rPr lang="en-CA" altLang="en-US" dirty="0">
                <a:solidFill>
                  <a:srgbClr val="990000"/>
                </a:solidFill>
              </a:rPr>
              <a:t> | S in Student};	</a:t>
            </a:r>
          </a:p>
        </p:txBody>
      </p:sp>
      <p:sp>
        <p:nvSpPr>
          <p:cNvPr id="1843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TRC</a:t>
            </a:r>
            <a:r>
              <a:rPr lang="zh-CN" altLang="en-US" sz="4000" dirty="0"/>
              <a:t> </a:t>
            </a:r>
            <a:r>
              <a:rPr lang="en-US" altLang="en-US" sz="4000" dirty="0"/>
              <a:t>Examples</a:t>
            </a:r>
            <a:endParaRPr lang="en-CA" alt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17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148823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2388"/>
              </p:ext>
            </p:extLst>
          </p:nvPr>
        </p:nvGraphicFramePr>
        <p:xfrm>
          <a:off x="7107966" y="2902640"/>
          <a:ext cx="1890778" cy="1509312"/>
        </p:xfrm>
        <a:graphic>
          <a:graphicData uri="http://schemas.openxmlformats.org/drawingml/2006/table">
            <a:tbl>
              <a:tblPr/>
              <a:tblGrid>
                <a:gridCol w="1177277"/>
                <a:gridCol w="713501"/>
              </a:tblGrid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2971800"/>
            <a:ext cx="8637586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/>
              <a:t>3</a:t>
            </a:r>
            <a:r>
              <a:rPr lang="en-CA" altLang="en-US" dirty="0" smtClean="0"/>
              <a:t>. </a:t>
            </a:r>
            <a:r>
              <a:rPr lang="en-CA" altLang="en-US" dirty="0"/>
              <a:t>Find John's age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dirty="0" smtClean="0">
                <a:solidFill>
                  <a:srgbClr val="990000"/>
                </a:solidFill>
              </a:rPr>
              <a:t>ALG&gt; project </a:t>
            </a:r>
            <a:r>
              <a:rPr lang="en-CA" altLang="en-US" dirty="0">
                <a:solidFill>
                  <a:srgbClr val="990000"/>
                </a:solidFill>
              </a:rPr>
              <a:t>age (select </a:t>
            </a:r>
            <a:r>
              <a:rPr lang="en-CA" altLang="en-US" dirty="0" err="1">
                <a:solidFill>
                  <a:srgbClr val="990000"/>
                </a:solidFill>
              </a:rPr>
              <a:t>sname</a:t>
            </a:r>
            <a:r>
              <a:rPr lang="en-CA" altLang="en-US" dirty="0">
                <a:solidFill>
                  <a:srgbClr val="990000"/>
                </a:solidFill>
              </a:rPr>
              <a:t> = </a:t>
            </a:r>
            <a:r>
              <a:rPr lang="en-CA" altLang="zh-CN" dirty="0">
                <a:solidFill>
                  <a:srgbClr val="990000"/>
                </a:solidFill>
              </a:rPr>
              <a:t>'</a:t>
            </a:r>
            <a:r>
              <a:rPr lang="en-CA" altLang="en-US" dirty="0" smtClean="0">
                <a:solidFill>
                  <a:srgbClr val="990000"/>
                </a:solidFill>
              </a:rPr>
              <a:t>John</a:t>
            </a:r>
            <a:r>
              <a:rPr lang="en-CA" altLang="en-US" dirty="0">
                <a:solidFill>
                  <a:srgbClr val="990000"/>
                </a:solidFill>
              </a:rPr>
              <a:t>' (Student));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>
                <a:solidFill>
                  <a:srgbClr val="990000"/>
                </a:solidFill>
              </a:rPr>
              <a:t>	</a:t>
            </a:r>
            <a:r>
              <a:rPr lang="en-CA" altLang="en-US" dirty="0" smtClean="0">
                <a:solidFill>
                  <a:srgbClr val="990000"/>
                </a:solidFill>
              </a:rPr>
              <a:t>	 select </a:t>
            </a:r>
            <a:r>
              <a:rPr lang="en-CA" altLang="en-US" dirty="0">
                <a:solidFill>
                  <a:srgbClr val="990000"/>
                </a:solidFill>
              </a:rPr>
              <a:t>and then </a:t>
            </a:r>
            <a:r>
              <a:rPr lang="en-CA" altLang="en-US" dirty="0" smtClean="0">
                <a:solidFill>
                  <a:srgbClr val="990000"/>
                </a:solidFill>
              </a:rPr>
              <a:t>project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dirty="0" smtClean="0">
                <a:solidFill>
                  <a:srgbClr val="990000"/>
                </a:solidFill>
              </a:rPr>
              <a:t>TRC&gt; {</a:t>
            </a:r>
            <a:r>
              <a:rPr lang="en-CA" altLang="en-US" dirty="0" err="1">
                <a:solidFill>
                  <a:srgbClr val="990000"/>
                </a:solidFill>
              </a:rPr>
              <a:t>S.age</a:t>
            </a:r>
            <a:r>
              <a:rPr lang="en-CA" altLang="en-US" dirty="0">
                <a:solidFill>
                  <a:srgbClr val="990000"/>
                </a:solidFill>
              </a:rPr>
              <a:t> | S in Student and </a:t>
            </a:r>
            <a:r>
              <a:rPr lang="en-CA" altLang="en-US" dirty="0" err="1">
                <a:solidFill>
                  <a:srgbClr val="990000"/>
                </a:solidFill>
              </a:rPr>
              <a:t>S.sname</a:t>
            </a:r>
            <a:r>
              <a:rPr lang="en-CA" altLang="en-US" dirty="0">
                <a:solidFill>
                  <a:srgbClr val="990000"/>
                </a:solidFill>
              </a:rPr>
              <a:t> = </a:t>
            </a:r>
            <a:r>
              <a:rPr lang="en-CA" altLang="zh-CN" dirty="0">
                <a:solidFill>
                  <a:srgbClr val="990000"/>
                </a:solidFill>
              </a:rPr>
              <a:t>'</a:t>
            </a:r>
            <a:r>
              <a:rPr lang="en-CA" altLang="en-US" dirty="0" smtClean="0">
                <a:solidFill>
                  <a:srgbClr val="990000"/>
                </a:solidFill>
              </a:rPr>
              <a:t>John</a:t>
            </a:r>
            <a:r>
              <a:rPr lang="en-CA" altLang="en-US" dirty="0">
                <a:solidFill>
                  <a:srgbClr val="990000"/>
                </a:solidFill>
              </a:rPr>
              <a:t>'};</a:t>
            </a:r>
            <a:endParaRPr lang="en-US" altLang="en-US" dirty="0">
              <a:solidFill>
                <a:srgbClr val="990000"/>
              </a:solidFill>
            </a:endParaRPr>
          </a:p>
        </p:txBody>
      </p:sp>
      <p:sp>
        <p:nvSpPr>
          <p:cNvPr id="1946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TRC</a:t>
            </a:r>
            <a:r>
              <a:rPr lang="zh-CN" altLang="en-US" sz="4000" dirty="0"/>
              <a:t> </a:t>
            </a:r>
            <a:r>
              <a:rPr lang="en-US" altLang="en-US" sz="4000" dirty="0"/>
              <a:t>Examples</a:t>
            </a:r>
            <a:endParaRPr lang="en-CA" alt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18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148823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49610"/>
              </p:ext>
            </p:extLst>
          </p:nvPr>
        </p:nvGraphicFramePr>
        <p:xfrm>
          <a:off x="381000" y="5203632"/>
          <a:ext cx="713501" cy="754656"/>
        </p:xfrm>
        <a:graphic>
          <a:graphicData uri="http://schemas.openxmlformats.org/drawingml/2006/table">
            <a:tbl>
              <a:tblPr/>
              <a:tblGrid>
                <a:gridCol w="713501"/>
              </a:tblGrid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637586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/>
              <a:t>4</a:t>
            </a:r>
            <a:r>
              <a:rPr lang="en-CA" altLang="en-US" dirty="0" smtClean="0"/>
              <a:t>. </a:t>
            </a:r>
            <a:r>
              <a:rPr lang="en-CA" altLang="en-US" dirty="0"/>
              <a:t>List student name pairs for students with the same age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	</a:t>
            </a:r>
            <a:r>
              <a:rPr lang="en-CA" altLang="en-US" dirty="0">
                <a:solidFill>
                  <a:srgbClr val="990000"/>
                </a:solidFill>
              </a:rPr>
              <a:t>{S1.sname, S2.sname | </a:t>
            </a:r>
            <a:endParaRPr lang="en-CA" altLang="en-US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>
                <a:solidFill>
                  <a:srgbClr val="990000"/>
                </a:solidFill>
              </a:rPr>
              <a:t>	</a:t>
            </a:r>
            <a:r>
              <a:rPr lang="en-CA" altLang="en-US" dirty="0" smtClean="0">
                <a:solidFill>
                  <a:srgbClr val="990000"/>
                </a:solidFill>
              </a:rPr>
              <a:t>	S1 </a:t>
            </a:r>
            <a:r>
              <a:rPr lang="en-CA" altLang="en-US" dirty="0">
                <a:solidFill>
                  <a:srgbClr val="990000"/>
                </a:solidFill>
              </a:rPr>
              <a:t>in Student and S2 in </a:t>
            </a:r>
            <a:r>
              <a:rPr lang="en-CA" altLang="en-US" dirty="0" smtClean="0">
                <a:solidFill>
                  <a:srgbClr val="990000"/>
                </a:solidFill>
              </a:rPr>
              <a:t>Student </a:t>
            </a:r>
            <a:r>
              <a:rPr lang="en-CA" altLang="en-US" dirty="0">
                <a:solidFill>
                  <a:srgbClr val="990000"/>
                </a:solidFill>
              </a:rPr>
              <a:t>and </a:t>
            </a:r>
            <a:endParaRPr lang="en-CA" altLang="en-US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>
                <a:solidFill>
                  <a:srgbClr val="990000"/>
                </a:solidFill>
              </a:rPr>
              <a:t>	</a:t>
            </a:r>
            <a:r>
              <a:rPr lang="en-CA" altLang="en-US" dirty="0" smtClean="0">
                <a:solidFill>
                  <a:srgbClr val="990000"/>
                </a:solidFill>
              </a:rPr>
              <a:t>	S1.age </a:t>
            </a:r>
            <a:r>
              <a:rPr lang="en-CA" altLang="en-US" dirty="0">
                <a:solidFill>
                  <a:srgbClr val="990000"/>
                </a:solidFill>
              </a:rPr>
              <a:t>= S2.age};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dirty="0">
                <a:solidFill>
                  <a:srgbClr val="990000"/>
                </a:solidFill>
              </a:rPr>
              <a:t>	 </a:t>
            </a:r>
            <a:r>
              <a:rPr lang="en-CA" altLang="en-US" dirty="0" smtClean="0">
                <a:solidFill>
                  <a:srgbClr val="990000"/>
                </a:solidFill>
              </a:rPr>
              <a:t>	S1.age </a:t>
            </a:r>
            <a:r>
              <a:rPr lang="en-CA" altLang="en-US" dirty="0">
                <a:solidFill>
                  <a:srgbClr val="990000"/>
                </a:solidFill>
              </a:rPr>
              <a:t>= S2.age and </a:t>
            </a:r>
            <a:r>
              <a:rPr lang="en-CA" altLang="en-US" dirty="0" smtClean="0">
                <a:solidFill>
                  <a:srgbClr val="990000"/>
                </a:solidFill>
              </a:rPr>
              <a:t>S1.S# != S2.S#};</a:t>
            </a:r>
            <a:endParaRPr lang="en-CA" altLang="en-US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/>
              <a:t> 	A relation can have more than one variable</a:t>
            </a:r>
            <a:endParaRPr lang="en-US" altLang="en-US" dirty="0"/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TRC</a:t>
            </a:r>
            <a:r>
              <a:rPr lang="zh-CN" altLang="en-US" sz="4000" dirty="0"/>
              <a:t> </a:t>
            </a:r>
            <a:r>
              <a:rPr lang="en-US" altLang="en-US" sz="4000" dirty="0"/>
              <a:t>Examples</a:t>
            </a:r>
            <a:endParaRPr lang="en-CA" altLang="en-US" sz="4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17897" y="4778623"/>
            <a:ext cx="26908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2800" kern="0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Any Problem</a:t>
            </a:r>
            <a:r>
              <a:rPr lang="en-US" sz="2800" kern="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19</a:t>
            </a:fld>
            <a:endParaRPr lang="en-CA" altLang="zh-CN" dirty="0"/>
          </a:p>
        </p:txBody>
      </p:sp>
      <p:graphicFrame>
        <p:nvGraphicFramePr>
          <p:cNvPr id="7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148823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14994"/>
              </p:ext>
            </p:extLst>
          </p:nvPr>
        </p:nvGraphicFramePr>
        <p:xfrm>
          <a:off x="6708710" y="3461247"/>
          <a:ext cx="2277334" cy="754656"/>
        </p:xfrm>
        <a:graphic>
          <a:graphicData uri="http://schemas.openxmlformats.org/drawingml/2006/table">
            <a:tbl>
              <a:tblPr/>
              <a:tblGrid>
                <a:gridCol w="1134334"/>
                <a:gridCol w="1143000"/>
              </a:tblGrid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62950"/>
              </p:ext>
            </p:extLst>
          </p:nvPr>
        </p:nvGraphicFramePr>
        <p:xfrm>
          <a:off x="6708710" y="4778623"/>
          <a:ext cx="2277334" cy="377328"/>
        </p:xfrm>
        <a:graphic>
          <a:graphicData uri="http://schemas.openxmlformats.org/drawingml/2006/table">
            <a:tbl>
              <a:tblPr/>
              <a:tblGrid>
                <a:gridCol w="1134334"/>
                <a:gridCol w="1143000"/>
              </a:tblGrid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-31102" y="0"/>
            <a:ext cx="9175102" cy="1143000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dirty="0"/>
              <a:t>Relational </a:t>
            </a:r>
            <a:r>
              <a:rPr lang="en-US" altLang="en-US" dirty="0" smtClean="0"/>
              <a:t>Languages</a:t>
            </a:r>
            <a:endParaRPr lang="en-US" altLang="en-US" dirty="0"/>
          </a:p>
        </p:txBody>
      </p:sp>
      <p:sp>
        <p:nvSpPr>
          <p:cNvPr id="645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3049" y="936171"/>
            <a:ext cx="8686800" cy="5464629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Relational Algebra (ALG</a:t>
            </a:r>
            <a:r>
              <a:rPr lang="en-US" altLang="en-US" sz="3200" dirty="0" smtClean="0"/>
              <a:t>) </a:t>
            </a:r>
          </a:p>
          <a:p>
            <a:pPr lvl="1" eaLnBrk="1" hangingPunct="1"/>
            <a:r>
              <a:rPr lang="en-US" altLang="en-US" sz="3000" dirty="0" smtClean="0"/>
              <a:t>E.F. </a:t>
            </a:r>
            <a:r>
              <a:rPr lang="en-US" altLang="en-US" sz="3000" dirty="0" err="1" smtClean="0"/>
              <a:t>Codd</a:t>
            </a:r>
            <a:r>
              <a:rPr lang="en-US" altLang="en-US" sz="3000" dirty="0" smtClean="0"/>
              <a:t>, </a:t>
            </a:r>
            <a:r>
              <a:rPr lang="en-US" sz="3200" i="1" dirty="0"/>
              <a:t>Communications of the ACM</a:t>
            </a:r>
            <a:r>
              <a:rPr lang="en-US" sz="3200" dirty="0"/>
              <a:t>, 13(6):377–387, </a:t>
            </a:r>
            <a:r>
              <a:rPr lang="en-US" altLang="en-US" sz="3000" dirty="0" smtClean="0"/>
              <a:t>1970</a:t>
            </a:r>
            <a:endParaRPr lang="en-US" altLang="en-US" sz="3000" dirty="0"/>
          </a:p>
          <a:p>
            <a:pPr eaLnBrk="1" hangingPunct="1"/>
            <a:r>
              <a:rPr lang="en-US" altLang="en-US" sz="3200" dirty="0" smtClean="0"/>
              <a:t>Tuple </a:t>
            </a:r>
            <a:r>
              <a:rPr lang="en-US" altLang="en-US" sz="3200" dirty="0"/>
              <a:t>Relational Calculus (TRC</a:t>
            </a:r>
            <a:r>
              <a:rPr lang="en-US" altLang="en-US" sz="3200" dirty="0" smtClean="0"/>
              <a:t>)</a:t>
            </a:r>
          </a:p>
          <a:p>
            <a:pPr lvl="1" eaLnBrk="1" hangingPunct="1"/>
            <a:r>
              <a:rPr lang="en-US" altLang="en-US" sz="3000" dirty="0" smtClean="0"/>
              <a:t> </a:t>
            </a:r>
            <a:r>
              <a:rPr lang="en-US" altLang="en-US" sz="2800" dirty="0"/>
              <a:t>E.F. </a:t>
            </a:r>
            <a:r>
              <a:rPr lang="en-US" altLang="en-US" sz="2800" dirty="0" err="1"/>
              <a:t>Codd</a:t>
            </a:r>
            <a:r>
              <a:rPr lang="en-US" altLang="en-US" sz="2800" dirty="0"/>
              <a:t>, </a:t>
            </a:r>
            <a:r>
              <a:rPr lang="en-US" sz="2800" i="1" dirty="0"/>
              <a:t>Communications of the ACM</a:t>
            </a:r>
            <a:r>
              <a:rPr lang="en-US" sz="2800" dirty="0"/>
              <a:t>, 13(6):377–387, </a:t>
            </a:r>
            <a:r>
              <a:rPr lang="en-US" altLang="en-US" sz="2800" dirty="0"/>
              <a:t>1970</a:t>
            </a:r>
          </a:p>
          <a:p>
            <a:pPr eaLnBrk="1" hangingPunct="1"/>
            <a:r>
              <a:rPr lang="en-US" altLang="en-US" sz="3200" dirty="0" smtClean="0"/>
              <a:t>Domain </a:t>
            </a:r>
            <a:r>
              <a:rPr lang="en-US" altLang="en-US" sz="3200" dirty="0"/>
              <a:t>Relational Calculus (DRC</a:t>
            </a:r>
            <a:r>
              <a:rPr lang="en-US" altLang="en-US" sz="3200" dirty="0" smtClean="0"/>
              <a:t>) </a:t>
            </a:r>
          </a:p>
          <a:p>
            <a:pPr lvl="1" eaLnBrk="1" hangingPunct="1"/>
            <a:r>
              <a:rPr lang="en-US" sz="3200" dirty="0"/>
              <a:t>Michel Lacroix and Alain </a:t>
            </a:r>
            <a:r>
              <a:rPr lang="en-US" sz="3200" dirty="0" smtClean="0"/>
              <a:t>Pirotte, VLDB 1977:370-378</a:t>
            </a:r>
            <a:endParaRPr lang="en-US" alt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547815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2950165"/>
            <a:ext cx="8746331" cy="345063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 smtClean="0"/>
              <a:t>5. List </a:t>
            </a:r>
            <a:r>
              <a:rPr lang="en-CA" altLang="en-US" dirty="0"/>
              <a:t>the student names and </a:t>
            </a:r>
            <a:r>
              <a:rPr lang="en-CA" altLang="en-US" dirty="0" err="1" smtClean="0"/>
              <a:t>c#</a:t>
            </a:r>
            <a:r>
              <a:rPr lang="en-CA" altLang="en-US" dirty="0" smtClean="0"/>
              <a:t> </a:t>
            </a:r>
            <a:r>
              <a:rPr lang="en-CA" altLang="en-US" dirty="0"/>
              <a:t>that students take.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Project </a:t>
            </a:r>
            <a:r>
              <a:rPr lang="en-CA" altLang="en-US" sz="2400" dirty="0" err="1">
                <a:solidFill>
                  <a:srgbClr val="990000"/>
                </a:solidFill>
              </a:rPr>
              <a:t>sname</a:t>
            </a:r>
            <a:r>
              <a:rPr lang="en-CA" altLang="en-US" sz="2400" dirty="0">
                <a:solidFill>
                  <a:srgbClr val="990000"/>
                </a:solidFill>
              </a:rPr>
              <a:t>, c# (Student </a:t>
            </a:r>
            <a:r>
              <a:rPr lang="en-CA" altLang="en-US" sz="2400" b="1" dirty="0" err="1">
                <a:solidFill>
                  <a:srgbClr val="990000"/>
                </a:solidFill>
              </a:rPr>
              <a:t>njoin</a:t>
            </a:r>
            <a:r>
              <a:rPr lang="en-CA" altLang="en-US" sz="2400" dirty="0">
                <a:solidFill>
                  <a:srgbClr val="990000"/>
                </a:solidFill>
              </a:rPr>
              <a:t> Grade);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, </a:t>
            </a:r>
            <a:r>
              <a:rPr lang="en-CA" altLang="en-US" sz="2400" dirty="0" err="1">
                <a:solidFill>
                  <a:srgbClr val="990000"/>
                </a:solidFill>
              </a:rPr>
              <a:t>G.c</a:t>
            </a:r>
            <a:r>
              <a:rPr lang="en-CA" altLang="en-US" sz="2400" dirty="0">
                <a:solidFill>
                  <a:srgbClr val="990000"/>
                </a:solidFill>
              </a:rPr>
              <a:t># | S in Student and G in Grade and S.s#=G.s#}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 smtClean="0"/>
              <a:t>6. List </a:t>
            </a:r>
            <a:r>
              <a:rPr lang="en-CA" altLang="en-US" dirty="0"/>
              <a:t>the student names for students that take courses.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 </a:t>
            </a:r>
            <a:r>
              <a:rPr lang="en-CA" altLang="en-US" sz="2400" dirty="0">
                <a:solidFill>
                  <a:srgbClr val="990000"/>
                </a:solidFill>
              </a:rPr>
              <a:t>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 | S in Student and G in Grade and S.s# =G.s#};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/>
              <a:t> Any problem?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</p:txBody>
      </p:sp>
      <p:sp>
        <p:nvSpPr>
          <p:cNvPr id="2150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TRC</a:t>
            </a:r>
            <a:r>
              <a:rPr lang="zh-CN" altLang="en-US" sz="4000" dirty="0"/>
              <a:t> </a:t>
            </a:r>
            <a:r>
              <a:rPr lang="en-US" altLang="en-US" sz="4000" dirty="0"/>
              <a:t>Examples</a:t>
            </a:r>
            <a:endParaRPr lang="en-CA" alt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20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148823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21316"/>
              </p:ext>
            </p:extLst>
          </p:nvPr>
        </p:nvGraphicFramePr>
        <p:xfrm>
          <a:off x="381000" y="4191000"/>
          <a:ext cx="1890778" cy="377328"/>
        </p:xfrm>
        <a:graphic>
          <a:graphicData uri="http://schemas.openxmlformats.org/drawingml/2006/table">
            <a:tbl>
              <a:tblPr/>
              <a:tblGrid>
                <a:gridCol w="1177277"/>
                <a:gridCol w="713501"/>
              </a:tblGrid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4000" dirty="0" smtClean="0"/>
              <a:t>Tuple Relational Calculus (TRC)</a:t>
            </a:r>
            <a:endParaRPr lang="en-US" altLang="en-US" sz="40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256" y="990600"/>
            <a:ext cx="8599487" cy="45720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Quantifiers</a:t>
            </a:r>
            <a:endParaRPr lang="en-US" altLang="en-US" sz="3200" dirty="0"/>
          </a:p>
          <a:p>
            <a:pPr lvl="1" eaLnBrk="1" hangingPunct="1">
              <a:buFont typeface="Wingdings" charset="2"/>
              <a:buNone/>
            </a:pPr>
            <a:r>
              <a:rPr lang="en-US" altLang="en-US" sz="3200" dirty="0"/>
              <a:t>	</a:t>
            </a:r>
            <a:r>
              <a:rPr lang="en-US" altLang="en-US" sz="3200" dirty="0">
                <a:solidFill>
                  <a:srgbClr val="990000"/>
                </a:solidFill>
              </a:rPr>
              <a:t>existential quantifier </a:t>
            </a:r>
            <a:r>
              <a:rPr lang="en-US" altLang="en-US" sz="3200" dirty="0">
                <a:solidFill>
                  <a:srgbClr val="990000"/>
                </a:solidFill>
                <a:latin typeface="Symbol" charset="2"/>
              </a:rPr>
              <a:t>()</a:t>
            </a:r>
            <a:r>
              <a:rPr lang="en-US" altLang="en-US" sz="3200" dirty="0">
                <a:latin typeface="Symbol" charset="2"/>
              </a:rPr>
              <a:t>	</a:t>
            </a:r>
            <a:r>
              <a:rPr lang="en-US" altLang="en-US" sz="3200" dirty="0"/>
              <a:t>exists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3200" dirty="0"/>
              <a:t>	</a:t>
            </a:r>
            <a:r>
              <a:rPr lang="en-US" altLang="en-US" sz="3200" dirty="0">
                <a:solidFill>
                  <a:srgbClr val="990000"/>
                </a:solidFill>
              </a:rPr>
              <a:t>universal </a:t>
            </a:r>
            <a:r>
              <a:rPr lang="en-US" altLang="en-US" sz="3200" dirty="0" smtClean="0">
                <a:solidFill>
                  <a:srgbClr val="990000"/>
                </a:solidFill>
              </a:rPr>
              <a:t>quantifier</a:t>
            </a:r>
            <a:r>
              <a:rPr lang="zh-CN" altLang="en-US" sz="3200" dirty="0" smtClean="0">
                <a:solidFill>
                  <a:srgbClr val="990000"/>
                </a:solidFill>
              </a:rPr>
              <a:t> </a:t>
            </a:r>
            <a:r>
              <a:rPr lang="en-US" altLang="en-US" sz="3200" dirty="0" smtClean="0">
                <a:solidFill>
                  <a:srgbClr val="990000"/>
                </a:solidFill>
              </a:rPr>
              <a:t> </a:t>
            </a:r>
            <a:r>
              <a:rPr lang="en-US" altLang="en-US" sz="3200" dirty="0">
                <a:solidFill>
                  <a:srgbClr val="990000"/>
                </a:solidFill>
                <a:latin typeface="Symbol" charset="2"/>
              </a:rPr>
              <a:t>()</a:t>
            </a:r>
            <a:r>
              <a:rPr lang="en-US" altLang="en-US" sz="3200" dirty="0">
                <a:solidFill>
                  <a:srgbClr val="990000"/>
                </a:solidFill>
              </a:rPr>
              <a:t> </a:t>
            </a:r>
            <a:r>
              <a:rPr lang="en-US" altLang="en-US" sz="3200" dirty="0"/>
              <a:t>	</a:t>
            </a:r>
            <a:r>
              <a:rPr lang="en-US" altLang="en-US" sz="3200" dirty="0" err="1"/>
              <a:t>forall</a:t>
            </a:r>
            <a:r>
              <a:rPr lang="en-US" altLang="en-US" sz="3200" dirty="0"/>
              <a:t>	</a:t>
            </a:r>
            <a:endParaRPr lang="en-US" altLang="en-US" sz="3200" b="1" i="1" dirty="0"/>
          </a:p>
          <a:p>
            <a:pPr eaLnBrk="1" hangingPunct="1"/>
            <a:r>
              <a:rPr lang="en-US" altLang="en-US" sz="3200" b="1" dirty="0"/>
              <a:t>Syntax</a:t>
            </a:r>
          </a:p>
          <a:p>
            <a:pPr lvl="1" eaLnBrk="1" hangingPunct="1"/>
            <a:r>
              <a:rPr lang="en-US" altLang="en-US" sz="3000" dirty="0">
                <a:solidFill>
                  <a:srgbClr val="990000"/>
                </a:solidFill>
              </a:rPr>
              <a:t>(</a:t>
            </a:r>
            <a:r>
              <a:rPr lang="en-US" altLang="en-US" sz="2800" dirty="0">
                <a:solidFill>
                  <a:srgbClr val="990000"/>
                </a:solidFill>
                <a:latin typeface="Symbol" charset="2"/>
              </a:rPr>
              <a:t> </a:t>
            </a:r>
            <a:r>
              <a:rPr lang="en-US" altLang="en-US" sz="3000" dirty="0">
                <a:solidFill>
                  <a:srgbClr val="990000"/>
                </a:solidFill>
              </a:rPr>
              <a:t> Variable in </a:t>
            </a:r>
            <a:r>
              <a:rPr lang="en-US" altLang="en-US" sz="3000" dirty="0" smtClean="0">
                <a:solidFill>
                  <a:srgbClr val="990000"/>
                </a:solidFill>
              </a:rPr>
              <a:t>Relation)(Formula) </a:t>
            </a:r>
            <a:r>
              <a:rPr lang="en-US" altLang="en-US" sz="3000" dirty="0"/>
              <a:t>or</a:t>
            </a:r>
          </a:p>
          <a:p>
            <a:pPr lvl="1" eaLnBrk="1" hangingPunct="1"/>
            <a:r>
              <a:rPr lang="en-US" altLang="en-US" sz="3000" dirty="0">
                <a:solidFill>
                  <a:srgbClr val="990000"/>
                </a:solidFill>
              </a:rPr>
              <a:t>(exists Variable in </a:t>
            </a:r>
            <a:r>
              <a:rPr lang="en-US" altLang="en-US" sz="3000" dirty="0" smtClean="0">
                <a:solidFill>
                  <a:srgbClr val="990000"/>
                </a:solidFill>
              </a:rPr>
              <a:t>Relation)(Formula) </a:t>
            </a:r>
            <a:endParaRPr lang="en-US" altLang="en-US" sz="3000" dirty="0">
              <a:solidFill>
                <a:srgbClr val="990000"/>
              </a:solidFill>
            </a:endParaRPr>
          </a:p>
          <a:p>
            <a:pPr lvl="1" eaLnBrk="1" hangingPunct="1"/>
            <a:r>
              <a:rPr lang="en-US" altLang="en-US" sz="3000" dirty="0">
                <a:solidFill>
                  <a:srgbClr val="990000"/>
                </a:solidFill>
              </a:rPr>
              <a:t>(</a:t>
            </a:r>
            <a:r>
              <a:rPr lang="en-US" altLang="en-US" sz="2800" dirty="0">
                <a:solidFill>
                  <a:srgbClr val="990000"/>
                </a:solidFill>
                <a:latin typeface="Symbol" charset="2"/>
              </a:rPr>
              <a:t></a:t>
            </a:r>
            <a:r>
              <a:rPr lang="en-US" altLang="en-US" sz="3200" dirty="0">
                <a:solidFill>
                  <a:srgbClr val="990000"/>
                </a:solidFill>
              </a:rPr>
              <a:t> </a:t>
            </a:r>
            <a:r>
              <a:rPr lang="en-US" altLang="en-US" sz="3000" dirty="0">
                <a:solidFill>
                  <a:srgbClr val="990000"/>
                </a:solidFill>
              </a:rPr>
              <a:t>Variable in </a:t>
            </a:r>
            <a:r>
              <a:rPr lang="en-US" altLang="en-US" sz="3000" dirty="0" smtClean="0">
                <a:solidFill>
                  <a:srgbClr val="990000"/>
                </a:solidFill>
              </a:rPr>
              <a:t>Relation)(formula) </a:t>
            </a:r>
            <a:r>
              <a:rPr lang="en-US" altLang="en-US" sz="3000" dirty="0"/>
              <a:t>or</a:t>
            </a:r>
          </a:p>
          <a:p>
            <a:pPr lvl="1" eaLnBrk="1" hangingPunct="1"/>
            <a:r>
              <a:rPr lang="en-US" altLang="en-US" sz="3000" dirty="0">
                <a:solidFill>
                  <a:srgbClr val="990000"/>
                </a:solidFill>
              </a:rPr>
              <a:t>(</a:t>
            </a:r>
            <a:r>
              <a:rPr lang="en-US" altLang="en-US" sz="3000" dirty="0" err="1">
                <a:solidFill>
                  <a:srgbClr val="990000"/>
                </a:solidFill>
              </a:rPr>
              <a:t>forall</a:t>
            </a:r>
            <a:r>
              <a:rPr lang="en-US" altLang="en-US" sz="3000" dirty="0">
                <a:solidFill>
                  <a:srgbClr val="990000"/>
                </a:solidFill>
              </a:rPr>
              <a:t> Variable in </a:t>
            </a:r>
            <a:r>
              <a:rPr lang="en-US" altLang="en-US" sz="3000" dirty="0" smtClean="0">
                <a:solidFill>
                  <a:srgbClr val="990000"/>
                </a:solidFill>
              </a:rPr>
              <a:t>Relation)(Formula)</a:t>
            </a:r>
            <a:endParaRPr lang="en-US" altLang="en-US" sz="3000" dirty="0">
              <a:solidFill>
                <a:srgbClr val="990000"/>
              </a:solidFill>
            </a:endParaRPr>
          </a:p>
          <a:p>
            <a:pPr lvl="1" eaLnBrk="1" hangingPunct="1"/>
            <a:endParaRPr lang="en-US" altLang="en-US" sz="3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21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4000" dirty="0"/>
              <a:t>Tuple Relational Calculus (TRC)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256" y="990600"/>
            <a:ext cx="8599487" cy="48006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990000"/>
                </a:solidFill>
              </a:rPr>
              <a:t>(</a:t>
            </a:r>
            <a:r>
              <a:rPr lang="en-US" altLang="en-US" dirty="0">
                <a:solidFill>
                  <a:srgbClr val="990000"/>
                </a:solidFill>
                <a:latin typeface="Symbol" charset="2"/>
              </a:rPr>
              <a:t> </a:t>
            </a:r>
            <a:r>
              <a:rPr lang="en-US" altLang="en-US" b="1" dirty="0">
                <a:solidFill>
                  <a:srgbClr val="990000"/>
                </a:solidFill>
              </a:rPr>
              <a:t> Variable in </a:t>
            </a:r>
            <a:r>
              <a:rPr lang="en-US" altLang="en-US" b="1" dirty="0" smtClean="0">
                <a:solidFill>
                  <a:srgbClr val="990000"/>
                </a:solidFill>
              </a:rPr>
              <a:t>Relation)(Formula) </a:t>
            </a:r>
            <a:r>
              <a:rPr lang="en-US" altLang="en-US" b="1" dirty="0"/>
              <a:t>or</a:t>
            </a:r>
          </a:p>
          <a:p>
            <a:pPr eaLnBrk="1" hangingPunct="1"/>
            <a:r>
              <a:rPr lang="en-US" altLang="en-US" b="1" dirty="0">
                <a:solidFill>
                  <a:srgbClr val="990000"/>
                </a:solidFill>
              </a:rPr>
              <a:t>(exists Variable in </a:t>
            </a:r>
            <a:r>
              <a:rPr lang="en-US" altLang="en-US" b="1" dirty="0" smtClean="0">
                <a:solidFill>
                  <a:srgbClr val="990000"/>
                </a:solidFill>
              </a:rPr>
              <a:t>Relation)(Formula) </a:t>
            </a:r>
            <a:endParaRPr lang="en-US" altLang="en-US" b="1" dirty="0">
              <a:solidFill>
                <a:srgbClr val="990000"/>
              </a:solidFill>
            </a:endParaRPr>
          </a:p>
          <a:p>
            <a:pPr lvl="1" eaLnBrk="1" hangingPunct="1">
              <a:buFont typeface="Wingdings" charset="2"/>
              <a:buNone/>
            </a:pPr>
            <a:r>
              <a:rPr lang="en-US" altLang="en-US" sz="2400"/>
              <a:t>	</a:t>
            </a:r>
            <a:r>
              <a:rPr lang="en-US" altLang="en-US" sz="2400" b="1" smtClean="0">
                <a:solidFill>
                  <a:srgbClr val="990000"/>
                </a:solidFill>
              </a:rPr>
              <a:t>True</a:t>
            </a:r>
            <a:r>
              <a:rPr lang="en-US" altLang="en-US" sz="2400" smtClean="0">
                <a:solidFill>
                  <a:srgbClr val="990000"/>
                </a:solidFill>
              </a:rPr>
              <a:t> </a:t>
            </a:r>
            <a:r>
              <a:rPr lang="en-US" altLang="en-US" sz="2400" dirty="0"/>
              <a:t>if Formula evaluates to true for some (at least one) tuple assigned to free occurrences of variable; otherwise it is </a:t>
            </a:r>
            <a:r>
              <a:rPr lang="en-US" altLang="en-US" sz="2400" b="1" dirty="0">
                <a:solidFill>
                  <a:srgbClr val="990000"/>
                </a:solidFill>
              </a:rPr>
              <a:t>F</a:t>
            </a:r>
            <a:r>
              <a:rPr lang="en-US" altLang="en-US" sz="2400" b="1" dirty="0" smtClean="0">
                <a:solidFill>
                  <a:srgbClr val="990000"/>
                </a:solidFill>
              </a:rPr>
              <a:t>alse</a:t>
            </a:r>
            <a:r>
              <a:rPr lang="en-US" altLang="en-US" sz="2400" dirty="0"/>
              <a:t>.</a:t>
            </a:r>
            <a:endParaRPr lang="en-US" altLang="en-US" sz="2400" b="1" dirty="0"/>
          </a:p>
          <a:p>
            <a:pPr eaLnBrk="1" hangingPunct="1"/>
            <a:r>
              <a:rPr lang="en-US" altLang="en-US" b="1" dirty="0">
                <a:solidFill>
                  <a:srgbClr val="990000"/>
                </a:solidFill>
              </a:rPr>
              <a:t>(</a:t>
            </a:r>
            <a:r>
              <a:rPr lang="en-US" altLang="en-US" dirty="0">
                <a:solidFill>
                  <a:srgbClr val="990000"/>
                </a:solidFill>
                <a:latin typeface="Symbol" charset="2"/>
              </a:rPr>
              <a:t></a:t>
            </a:r>
            <a:r>
              <a:rPr lang="en-US" altLang="en-US" dirty="0">
                <a:solidFill>
                  <a:srgbClr val="990000"/>
                </a:solidFill>
              </a:rPr>
              <a:t> </a:t>
            </a:r>
            <a:r>
              <a:rPr lang="en-US" altLang="en-US" b="1" dirty="0" err="1">
                <a:solidFill>
                  <a:srgbClr val="990000"/>
                </a:solidFill>
              </a:rPr>
              <a:t>Variale</a:t>
            </a:r>
            <a:r>
              <a:rPr lang="en-US" altLang="en-US" b="1" dirty="0">
                <a:solidFill>
                  <a:srgbClr val="990000"/>
                </a:solidFill>
              </a:rPr>
              <a:t> in </a:t>
            </a:r>
            <a:r>
              <a:rPr lang="en-US" altLang="en-US" b="1" dirty="0" smtClean="0">
                <a:solidFill>
                  <a:srgbClr val="990000"/>
                </a:solidFill>
              </a:rPr>
              <a:t>Relation)(Formula) </a:t>
            </a:r>
            <a:r>
              <a:rPr lang="en-US" altLang="en-US" b="1" dirty="0"/>
              <a:t>or</a:t>
            </a:r>
          </a:p>
          <a:p>
            <a:pPr eaLnBrk="1" hangingPunct="1"/>
            <a:r>
              <a:rPr lang="en-US" altLang="en-US" b="1" dirty="0">
                <a:solidFill>
                  <a:srgbClr val="990000"/>
                </a:solidFill>
              </a:rPr>
              <a:t>(</a:t>
            </a:r>
            <a:r>
              <a:rPr lang="en-US" altLang="en-US" b="1" dirty="0" err="1">
                <a:solidFill>
                  <a:srgbClr val="990000"/>
                </a:solidFill>
              </a:rPr>
              <a:t>forall</a:t>
            </a:r>
            <a:r>
              <a:rPr lang="en-US" altLang="en-US" b="1" dirty="0">
                <a:solidFill>
                  <a:srgbClr val="990000"/>
                </a:solidFill>
              </a:rPr>
              <a:t> Variable in </a:t>
            </a:r>
            <a:r>
              <a:rPr lang="en-US" altLang="en-US" b="1" dirty="0" smtClean="0">
                <a:solidFill>
                  <a:srgbClr val="990000"/>
                </a:solidFill>
              </a:rPr>
              <a:t>Relation)(Formula)</a:t>
            </a:r>
            <a:endParaRPr lang="en-US" altLang="en-US" b="1" dirty="0">
              <a:solidFill>
                <a:srgbClr val="990000"/>
              </a:solidFill>
            </a:endParaRPr>
          </a:p>
          <a:p>
            <a:pPr lvl="1" eaLnBrk="1" hangingPunct="1">
              <a:buFont typeface="Wingdings" charset="2"/>
              <a:buNone/>
            </a:pPr>
            <a:r>
              <a:rPr lang="en-US" altLang="en-US" sz="2400" dirty="0"/>
              <a:t>	</a:t>
            </a:r>
            <a:r>
              <a:rPr lang="en-US" altLang="en-US" sz="2400" b="1" dirty="0">
                <a:solidFill>
                  <a:srgbClr val="990000"/>
                </a:solidFill>
              </a:rPr>
              <a:t>T</a:t>
            </a:r>
            <a:r>
              <a:rPr lang="en-US" altLang="en-US" sz="2400" b="1" dirty="0" smtClean="0">
                <a:solidFill>
                  <a:srgbClr val="990000"/>
                </a:solidFill>
              </a:rPr>
              <a:t>rue</a:t>
            </a:r>
            <a:r>
              <a:rPr lang="en-US" altLang="en-US" sz="2400" b="1" dirty="0" smtClean="0"/>
              <a:t> </a:t>
            </a:r>
            <a:r>
              <a:rPr lang="en-US" altLang="en-US" sz="2400" dirty="0"/>
              <a:t>if Formula evaluates to true for every </a:t>
            </a:r>
            <a:r>
              <a:rPr lang="en-US" altLang="en-US" sz="2400" dirty="0" smtClean="0"/>
              <a:t>tuple in </a:t>
            </a:r>
            <a:r>
              <a:rPr lang="en-US" altLang="en-US" sz="2400" dirty="0"/>
              <a:t>the </a:t>
            </a:r>
            <a:r>
              <a:rPr lang="en-US" altLang="en-US" sz="2400" dirty="0" smtClean="0"/>
              <a:t>relation</a:t>
            </a:r>
            <a:r>
              <a:rPr lang="en-US" altLang="en-US" sz="2400" dirty="0" smtClean="0"/>
              <a:t> assigned </a:t>
            </a:r>
            <a:r>
              <a:rPr lang="en-US" altLang="en-US" sz="2400" dirty="0"/>
              <a:t>to free occurrences of the variable; otherwise it is </a:t>
            </a:r>
            <a:r>
              <a:rPr lang="en-US" altLang="en-US" sz="2400" b="1" dirty="0">
                <a:solidFill>
                  <a:srgbClr val="990000"/>
                </a:solidFill>
              </a:rPr>
              <a:t>F</a:t>
            </a:r>
            <a:r>
              <a:rPr lang="en-US" altLang="en-US" sz="2400" b="1" dirty="0" smtClean="0">
                <a:solidFill>
                  <a:srgbClr val="990000"/>
                </a:solidFill>
              </a:rPr>
              <a:t>alse</a:t>
            </a:r>
            <a:r>
              <a:rPr lang="en-US" altLang="en-US" sz="2400" dirty="0"/>
              <a:t>.</a:t>
            </a:r>
            <a:endParaRPr lang="en-US" altLang="en-US" sz="2400" b="1" dirty="0"/>
          </a:p>
          <a:p>
            <a:pPr eaLnBrk="1" hangingPunct="1"/>
            <a:endParaRPr lang="en-US" altLang="en-US" sz="3200" b="1" dirty="0"/>
          </a:p>
          <a:p>
            <a:pPr lvl="1" eaLnBrk="1" hangingPunct="1"/>
            <a:endParaRPr lang="en-US" altLang="en-US" sz="3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22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The Existential and Universal </a:t>
            </a:r>
            <a:r>
              <a:rPr lang="en-US" altLang="en-US" dirty="0" smtClean="0"/>
              <a:t>Quantifiers</a:t>
            </a:r>
            <a:endParaRPr lang="en-US" altLang="en-US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990000"/>
                </a:solidFill>
                <a:latin typeface="Symbol" charset="2"/>
              </a:rPr>
              <a:t></a:t>
            </a:r>
            <a:r>
              <a:rPr lang="en-US" altLang="en-US" dirty="0">
                <a:solidFill>
                  <a:srgbClr val="990000"/>
                </a:solidFill>
              </a:rPr>
              <a:t> </a:t>
            </a:r>
            <a:r>
              <a:rPr lang="en-US" altLang="en-US" dirty="0"/>
              <a:t>is called the universal or “</a:t>
            </a:r>
            <a:r>
              <a:rPr lang="en-US" altLang="en-US" dirty="0">
                <a:solidFill>
                  <a:srgbClr val="990000"/>
                </a:solidFill>
              </a:rPr>
              <a:t>for all</a:t>
            </a:r>
            <a:r>
              <a:rPr lang="en-US" altLang="en-US" dirty="0"/>
              <a:t>” quantifier because </a:t>
            </a:r>
            <a:r>
              <a:rPr lang="en-US" altLang="en-US" dirty="0">
                <a:solidFill>
                  <a:srgbClr val="990000"/>
                </a:solidFill>
              </a:rPr>
              <a:t>every tuple </a:t>
            </a:r>
            <a:r>
              <a:rPr lang="en-US" altLang="en-US" dirty="0"/>
              <a:t>in </a:t>
            </a:r>
            <a:r>
              <a:rPr lang="en-US" altLang="en-US" dirty="0" smtClean="0"/>
              <a:t>the relation </a:t>
            </a:r>
            <a:r>
              <a:rPr lang="en-US" altLang="en-US" dirty="0"/>
              <a:t>must make Formula true to make the quantified formula true.</a:t>
            </a:r>
          </a:p>
          <a:p>
            <a:pPr eaLnBrk="1" hangingPunct="1"/>
            <a:r>
              <a:rPr lang="en-US" altLang="en-US" dirty="0">
                <a:solidFill>
                  <a:srgbClr val="990000"/>
                </a:solidFill>
                <a:latin typeface="Symbol" charset="2"/>
              </a:rPr>
              <a:t></a:t>
            </a:r>
            <a:r>
              <a:rPr lang="en-US" altLang="en-US" dirty="0">
                <a:solidFill>
                  <a:srgbClr val="990000"/>
                </a:solidFill>
              </a:rPr>
              <a:t> </a:t>
            </a:r>
            <a:r>
              <a:rPr lang="en-US" altLang="en-US" dirty="0"/>
              <a:t>is called the existential or “</a:t>
            </a:r>
            <a:r>
              <a:rPr lang="en-US" altLang="en-US" dirty="0">
                <a:solidFill>
                  <a:srgbClr val="990000"/>
                </a:solidFill>
              </a:rPr>
              <a:t>there exists</a:t>
            </a:r>
            <a:r>
              <a:rPr lang="en-US" altLang="en-US" dirty="0"/>
              <a:t>” quantifier because </a:t>
            </a:r>
            <a:r>
              <a:rPr lang="en-US" altLang="en-US" dirty="0">
                <a:solidFill>
                  <a:srgbClr val="990000"/>
                </a:solidFill>
              </a:rPr>
              <a:t>any tuple that exists </a:t>
            </a:r>
            <a:r>
              <a:rPr lang="en-US" altLang="en-US" dirty="0"/>
              <a:t>in </a:t>
            </a:r>
            <a:r>
              <a:rPr lang="en-US" altLang="en-US" dirty="0" smtClean="0"/>
              <a:t>the relation </a:t>
            </a:r>
            <a:r>
              <a:rPr lang="en-US" altLang="en-US" dirty="0"/>
              <a:t>may make Formula true to make the quantified formula true.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23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Quantifiers 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2971800"/>
            <a:ext cx="8599487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(exists S in Student)(</a:t>
            </a:r>
            <a:r>
              <a:rPr lang="en-CA" altLang="en-US" sz="2400" dirty="0" err="1">
                <a:solidFill>
                  <a:srgbClr val="990000"/>
                </a:solidFill>
              </a:rPr>
              <a:t>S.age</a:t>
            </a:r>
            <a:r>
              <a:rPr lang="en-CA" altLang="en-US" sz="2400" dirty="0">
                <a:solidFill>
                  <a:srgbClr val="990000"/>
                </a:solidFill>
              </a:rPr>
              <a:t> &gt; 20);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(exists S in Student)(</a:t>
            </a:r>
            <a:r>
              <a:rPr lang="en-CA" altLang="en-US" sz="2400" dirty="0" err="1">
                <a:solidFill>
                  <a:srgbClr val="990000"/>
                </a:solidFill>
              </a:rPr>
              <a:t>S.age</a:t>
            </a:r>
            <a:r>
              <a:rPr lang="en-CA" altLang="en-US" sz="2400" dirty="0">
                <a:solidFill>
                  <a:srgbClr val="990000"/>
                </a:solidFill>
              </a:rPr>
              <a:t> &gt; 30);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not (exists </a:t>
            </a:r>
            <a:r>
              <a:rPr lang="en-CA" altLang="en-US" sz="2400" dirty="0">
                <a:solidFill>
                  <a:srgbClr val="990000"/>
                </a:solidFill>
              </a:rPr>
              <a:t>S in Student)(</a:t>
            </a:r>
            <a:r>
              <a:rPr lang="en-CA" altLang="en-US" sz="2400" dirty="0" err="1">
                <a:solidFill>
                  <a:srgbClr val="990000"/>
                </a:solidFill>
              </a:rPr>
              <a:t>S.age</a:t>
            </a:r>
            <a:r>
              <a:rPr lang="en-CA" altLang="en-US" sz="2400" dirty="0">
                <a:solidFill>
                  <a:srgbClr val="990000"/>
                </a:solidFill>
              </a:rPr>
              <a:t> &lt;20);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not (exists </a:t>
            </a:r>
            <a:r>
              <a:rPr lang="en-CA" altLang="en-US" sz="2400" dirty="0">
                <a:solidFill>
                  <a:srgbClr val="990000"/>
                </a:solidFill>
              </a:rPr>
              <a:t>S in Student)(</a:t>
            </a:r>
            <a:r>
              <a:rPr lang="en-CA" altLang="en-US" sz="2400" dirty="0" err="1">
                <a:solidFill>
                  <a:srgbClr val="990000"/>
                </a:solidFill>
              </a:rPr>
              <a:t>S.age</a:t>
            </a:r>
            <a:r>
              <a:rPr lang="en-CA" altLang="en-US" sz="2400" dirty="0">
                <a:solidFill>
                  <a:srgbClr val="990000"/>
                </a:solidFill>
              </a:rPr>
              <a:t> &gt; = </a:t>
            </a:r>
            <a:r>
              <a:rPr lang="en-CA" altLang="en-US" sz="2400" dirty="0" smtClean="0">
                <a:solidFill>
                  <a:srgbClr val="990000"/>
                </a:solidFill>
              </a:rPr>
              <a:t>25);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(exists G in Grade)(G.S# = 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1000</a:t>
            </a:r>
            <a:r>
              <a:rPr lang="en-CA" altLang="zh-CN" sz="2400" dirty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)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not (exists </a:t>
            </a:r>
            <a:r>
              <a:rPr lang="en-CA" altLang="en-US" sz="2400" dirty="0">
                <a:solidFill>
                  <a:srgbClr val="990000"/>
                </a:solidFill>
              </a:rPr>
              <a:t>G in Grade)(G.S# = 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3000</a:t>
            </a:r>
            <a:r>
              <a:rPr lang="en-CA" altLang="zh-CN" sz="2400" dirty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)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(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forall</a:t>
            </a:r>
            <a:r>
              <a:rPr lang="en-CA" altLang="en-US" sz="2400" dirty="0" smtClean="0">
                <a:solidFill>
                  <a:srgbClr val="990000"/>
                </a:solidFill>
              </a:rPr>
              <a:t> S in Student)(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S.sname</a:t>
            </a:r>
            <a:r>
              <a:rPr lang="en-CA" altLang="en-US" sz="2400" dirty="0" smtClean="0">
                <a:solidFill>
                  <a:srgbClr val="990000"/>
                </a:solidFill>
              </a:rPr>
              <a:t> = </a:t>
            </a:r>
            <a:r>
              <a:rPr lang="en-CA" altLang="zh-CN" sz="2400" dirty="0" smtClean="0">
                <a:solidFill>
                  <a:srgbClr val="990000"/>
                </a:solidFill>
              </a:rPr>
              <a:t>'John</a:t>
            </a:r>
            <a:r>
              <a:rPr lang="en-CA" altLang="zh-CN" sz="2400" dirty="0">
                <a:solidFill>
                  <a:srgbClr val="990000"/>
                </a:solidFill>
              </a:rPr>
              <a:t>'</a:t>
            </a:r>
            <a:r>
              <a:rPr lang="en-CA" altLang="zh-CN" sz="2400" dirty="0" smtClean="0">
                <a:solidFill>
                  <a:srgbClr val="990000"/>
                </a:solidFill>
              </a:rPr>
              <a:t>)</a:t>
            </a:r>
            <a:endParaRPr lang="en-CA" altLang="en-US" sz="2400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(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forall</a:t>
            </a:r>
            <a:r>
              <a:rPr lang="en-CA" altLang="en-US" sz="2400" dirty="0">
                <a:solidFill>
                  <a:srgbClr val="990000"/>
                </a:solidFill>
              </a:rPr>
              <a:t> C in Course)(</a:t>
            </a:r>
            <a:r>
              <a:rPr lang="en-CA" altLang="en-US" sz="2400" dirty="0" err="1">
                <a:solidFill>
                  <a:srgbClr val="990000"/>
                </a:solidFill>
              </a:rPr>
              <a:t>C.cname</a:t>
            </a:r>
            <a:r>
              <a:rPr lang="en-CA" altLang="en-US" sz="2400" dirty="0">
                <a:solidFill>
                  <a:srgbClr val="990000"/>
                </a:solidFill>
              </a:rPr>
              <a:t> = </a:t>
            </a:r>
            <a:r>
              <a:rPr lang="en-CA" altLang="zh-CN" sz="2400" dirty="0" smtClean="0">
                <a:solidFill>
                  <a:srgbClr val="990000"/>
                </a:solidFill>
              </a:rPr>
              <a:t>'DB</a:t>
            </a:r>
            <a:r>
              <a:rPr lang="en-CA" altLang="zh-CN" sz="2400" dirty="0">
                <a:solidFill>
                  <a:srgbClr val="990000"/>
                </a:solidFill>
              </a:rPr>
              <a:t>'</a:t>
            </a:r>
            <a:r>
              <a:rPr lang="en-CA" altLang="zh-CN" sz="2400" dirty="0" smtClean="0">
                <a:solidFill>
                  <a:srgbClr val="990000"/>
                </a:solidFill>
              </a:rPr>
              <a:t>)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(</a:t>
            </a:r>
            <a:r>
              <a:rPr lang="en-CA" altLang="en-US" sz="2400" dirty="0" err="1">
                <a:solidFill>
                  <a:srgbClr val="990000"/>
                </a:solidFill>
              </a:rPr>
              <a:t>forall</a:t>
            </a:r>
            <a:r>
              <a:rPr lang="en-CA" altLang="en-US" sz="2400" dirty="0">
                <a:solidFill>
                  <a:srgbClr val="990000"/>
                </a:solidFill>
              </a:rPr>
              <a:t> G in Grade)(</a:t>
            </a:r>
            <a:r>
              <a:rPr lang="en-CA" altLang="en-US" sz="2400" dirty="0" err="1">
                <a:solidFill>
                  <a:srgbClr val="990000"/>
                </a:solidFill>
              </a:rPr>
              <a:t>G.mark</a:t>
            </a:r>
            <a:r>
              <a:rPr lang="en-CA" altLang="en-US" sz="2400" dirty="0">
                <a:solidFill>
                  <a:srgbClr val="990000"/>
                </a:solidFill>
              </a:rPr>
              <a:t> &lt; </a:t>
            </a:r>
            <a:r>
              <a:rPr lang="en-CA" altLang="en-US" sz="2400" dirty="0" smtClean="0">
                <a:solidFill>
                  <a:srgbClr val="990000"/>
                </a:solidFill>
              </a:rPr>
              <a:t>100</a:t>
            </a:r>
            <a:r>
              <a:rPr lang="en-CA" altLang="en-US" sz="2400" dirty="0">
                <a:solidFill>
                  <a:srgbClr val="99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248400" y="2990160"/>
            <a:ext cx="990600" cy="36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True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248400" y="3290887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False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248400" y="3671887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True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248400" y="4052887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False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248400" y="4510087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True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248400" y="4967287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True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248400" y="5348287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False</a:t>
            </a:r>
            <a:endParaRPr lang="en-US" kern="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248400" y="5729287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False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24</a:t>
            </a:fld>
            <a:endParaRPr lang="en-CA" altLang="zh-CN" dirty="0"/>
          </a:p>
        </p:txBody>
      </p:sp>
      <p:graphicFrame>
        <p:nvGraphicFramePr>
          <p:cNvPr id="14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148823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248400" y="6096000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True</a:t>
            </a:r>
            <a:endParaRPr lang="en-US" kern="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8" y="3009900"/>
            <a:ext cx="8599487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(</a:t>
            </a:r>
            <a:r>
              <a:rPr lang="en-CA" altLang="en-US" sz="2400" dirty="0" err="1">
                <a:solidFill>
                  <a:srgbClr val="990000"/>
                </a:solidFill>
              </a:rPr>
              <a:t>forall</a:t>
            </a:r>
            <a:r>
              <a:rPr lang="en-CA" altLang="en-US" sz="2400" dirty="0">
                <a:solidFill>
                  <a:srgbClr val="990000"/>
                </a:solidFill>
              </a:rPr>
              <a:t> C in Course)(</a:t>
            </a:r>
            <a:r>
              <a:rPr lang="en-CA" altLang="en-US" sz="2400" dirty="0" err="1">
                <a:solidFill>
                  <a:srgbClr val="990000"/>
                </a:solidFill>
              </a:rPr>
              <a:t>C.cname</a:t>
            </a:r>
            <a:r>
              <a:rPr lang="en-CA" altLang="en-US" sz="2400" dirty="0">
                <a:solidFill>
                  <a:srgbClr val="990000"/>
                </a:solidFill>
              </a:rPr>
              <a:t> = 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OS</a:t>
            </a:r>
            <a:r>
              <a:rPr lang="en-CA" altLang="zh-CN" sz="2400" dirty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)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(</a:t>
            </a:r>
            <a:r>
              <a:rPr lang="en-CA" altLang="en-US" sz="2400" dirty="0" err="1">
                <a:solidFill>
                  <a:srgbClr val="990000"/>
                </a:solidFill>
              </a:rPr>
              <a:t>forall</a:t>
            </a:r>
            <a:r>
              <a:rPr lang="en-CA" altLang="en-US" sz="2400" dirty="0">
                <a:solidFill>
                  <a:srgbClr val="990000"/>
                </a:solidFill>
              </a:rPr>
              <a:t> C in Course)(</a:t>
            </a:r>
            <a:r>
              <a:rPr lang="en-CA" altLang="en-US" sz="2400" dirty="0" err="1">
                <a:solidFill>
                  <a:srgbClr val="990000"/>
                </a:solidFill>
              </a:rPr>
              <a:t>C.cname</a:t>
            </a:r>
            <a:r>
              <a:rPr lang="en-CA" altLang="en-US" sz="2400" dirty="0">
                <a:solidFill>
                  <a:srgbClr val="990000"/>
                </a:solidFill>
              </a:rPr>
              <a:t> = 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OS</a:t>
            </a:r>
            <a:r>
              <a:rPr lang="en-CA" altLang="zh-CN" sz="2400" dirty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 </a:t>
            </a:r>
            <a:r>
              <a:rPr lang="en-CA" altLang="en-US" sz="2400" dirty="0">
                <a:solidFill>
                  <a:srgbClr val="990000"/>
                </a:solidFill>
              </a:rPr>
              <a:t>or other </a:t>
            </a:r>
            <a:r>
              <a:rPr lang="en-CA" altLang="en-US" sz="2400" dirty="0" smtClean="0">
                <a:solidFill>
                  <a:srgbClr val="990000"/>
                </a:solidFill>
              </a:rPr>
              <a:t>things)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(</a:t>
            </a:r>
            <a:r>
              <a:rPr lang="en-CA" altLang="en-US" sz="2400" dirty="0" err="1">
                <a:solidFill>
                  <a:srgbClr val="990000"/>
                </a:solidFill>
              </a:rPr>
              <a:t>forall</a:t>
            </a:r>
            <a:r>
              <a:rPr lang="en-CA" altLang="en-US" sz="2400" dirty="0">
                <a:solidFill>
                  <a:srgbClr val="990000"/>
                </a:solidFill>
              </a:rPr>
              <a:t> C in Course)(</a:t>
            </a:r>
            <a:r>
              <a:rPr lang="en-CA" altLang="en-US" sz="2400" dirty="0" err="1">
                <a:solidFill>
                  <a:srgbClr val="990000"/>
                </a:solidFill>
              </a:rPr>
              <a:t>C.cname</a:t>
            </a:r>
            <a:r>
              <a:rPr lang="en-CA" altLang="en-US" sz="2400" dirty="0">
                <a:solidFill>
                  <a:srgbClr val="990000"/>
                </a:solidFill>
              </a:rPr>
              <a:t> = 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OS</a:t>
            </a:r>
            <a:r>
              <a:rPr lang="en-CA" altLang="zh-CN" sz="2400" dirty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 </a:t>
            </a:r>
            <a:r>
              <a:rPr lang="en-CA" altLang="en-US" sz="2400" dirty="0">
                <a:solidFill>
                  <a:srgbClr val="990000"/>
                </a:solidFill>
              </a:rPr>
              <a:t>or </a:t>
            </a:r>
            <a:r>
              <a:rPr lang="en-CA" altLang="en-US" sz="2400" dirty="0" err="1">
                <a:solidFill>
                  <a:srgbClr val="990000"/>
                </a:solidFill>
              </a:rPr>
              <a:t>C.cname</a:t>
            </a:r>
            <a:r>
              <a:rPr lang="en-CA" altLang="en-US" sz="2400" dirty="0">
                <a:solidFill>
                  <a:srgbClr val="990000"/>
                </a:solidFill>
              </a:rPr>
              <a:t>!=</a:t>
            </a:r>
            <a:r>
              <a:rPr lang="en-CA" altLang="zh-CN" sz="2400" dirty="0">
                <a:solidFill>
                  <a:srgbClr val="990000"/>
                </a:solidFill>
              </a:rPr>
              <a:t>'</a:t>
            </a:r>
            <a:r>
              <a:rPr lang="en-CA" altLang="en-US" sz="2400" dirty="0">
                <a:solidFill>
                  <a:srgbClr val="990000"/>
                </a:solidFill>
              </a:rPr>
              <a:t>OS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)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(</a:t>
            </a:r>
            <a:r>
              <a:rPr lang="en-CA" altLang="en-US" sz="2400" dirty="0" err="1">
                <a:solidFill>
                  <a:srgbClr val="990000"/>
                </a:solidFill>
              </a:rPr>
              <a:t>forall</a:t>
            </a:r>
            <a:r>
              <a:rPr lang="en-CA" altLang="en-US" sz="2400" dirty="0">
                <a:solidFill>
                  <a:srgbClr val="990000"/>
                </a:solidFill>
              </a:rPr>
              <a:t> C in Course)(</a:t>
            </a:r>
            <a:r>
              <a:rPr lang="en-CA" altLang="en-US" sz="2400" dirty="0" err="1">
                <a:solidFill>
                  <a:srgbClr val="990000"/>
                </a:solidFill>
              </a:rPr>
              <a:t>C.cname</a:t>
            </a:r>
            <a:r>
              <a:rPr lang="en-CA" altLang="en-US" sz="2400" dirty="0">
                <a:solidFill>
                  <a:srgbClr val="990000"/>
                </a:solidFill>
              </a:rPr>
              <a:t> = 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OS</a:t>
            </a:r>
            <a:r>
              <a:rPr lang="en-CA" altLang="zh-CN" sz="2400" dirty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 </a:t>
            </a:r>
            <a:r>
              <a:rPr lang="en-CA" altLang="en-US" sz="2400" dirty="0">
                <a:solidFill>
                  <a:srgbClr val="990000"/>
                </a:solidFill>
              </a:rPr>
              <a:t>or </a:t>
            </a:r>
            <a:r>
              <a:rPr lang="en-CA" altLang="en-US" sz="2400" dirty="0" err="1">
                <a:solidFill>
                  <a:srgbClr val="990000"/>
                </a:solidFill>
              </a:rPr>
              <a:t>C.cname</a:t>
            </a:r>
            <a:r>
              <a:rPr lang="en-CA" altLang="en-US" sz="2400" dirty="0" smtClean="0">
                <a:solidFill>
                  <a:srgbClr val="990000"/>
                </a:solidFill>
              </a:rPr>
              <a:t>=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DB</a:t>
            </a:r>
            <a:r>
              <a:rPr lang="en-CA" altLang="zh-CN" sz="2400" dirty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)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(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forall</a:t>
            </a:r>
            <a:r>
              <a:rPr lang="en-CA" altLang="en-US" sz="2400" dirty="0" smtClean="0">
                <a:solidFill>
                  <a:srgbClr val="990000"/>
                </a:solidFill>
              </a:rPr>
              <a:t> C in Course)(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C.cname</a:t>
            </a:r>
            <a:r>
              <a:rPr lang="en-CA" altLang="en-US" sz="2400" dirty="0" smtClean="0">
                <a:solidFill>
                  <a:srgbClr val="990000"/>
                </a:solidFill>
              </a:rPr>
              <a:t> = 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OS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 or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C.cname</a:t>
            </a:r>
            <a:r>
              <a:rPr lang="en-CA" altLang="en-US" sz="2400" dirty="0" smtClean="0">
                <a:solidFill>
                  <a:srgbClr val="990000"/>
                </a:solidFill>
              </a:rPr>
              <a:t>=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DB’ or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</a:t>
            </a:r>
            <a:r>
              <a:rPr lang="en-CA" altLang="en-US" sz="2400" dirty="0" smtClean="0">
                <a:solidFill>
                  <a:srgbClr val="990000"/>
                </a:solidFill>
              </a:rPr>
              <a:t>				other things)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(</a:t>
            </a:r>
            <a:r>
              <a:rPr lang="en-CA" altLang="en-US" sz="2400" dirty="0" err="1">
                <a:solidFill>
                  <a:srgbClr val="990000"/>
                </a:solidFill>
              </a:rPr>
              <a:t>forall</a:t>
            </a:r>
            <a:r>
              <a:rPr lang="en-CA" altLang="en-US" sz="2400" dirty="0">
                <a:solidFill>
                  <a:srgbClr val="990000"/>
                </a:solidFill>
              </a:rPr>
              <a:t> C in Course)(</a:t>
            </a:r>
            <a:r>
              <a:rPr lang="en-CA" altLang="en-US" sz="2400" dirty="0" err="1">
                <a:solidFill>
                  <a:srgbClr val="990000"/>
                </a:solidFill>
              </a:rPr>
              <a:t>C.cname</a:t>
            </a:r>
            <a:r>
              <a:rPr lang="en-CA" altLang="en-US" sz="2400" dirty="0">
                <a:solidFill>
                  <a:srgbClr val="990000"/>
                </a:solidFill>
              </a:rPr>
              <a:t> = 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OS</a:t>
            </a:r>
            <a:r>
              <a:rPr lang="en-CA" altLang="zh-CN" sz="2400" dirty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 </a:t>
            </a:r>
            <a:r>
              <a:rPr lang="en-CA" altLang="en-US" sz="2400" dirty="0">
                <a:solidFill>
                  <a:srgbClr val="990000"/>
                </a:solidFill>
              </a:rPr>
              <a:t>or </a:t>
            </a:r>
            <a:r>
              <a:rPr lang="en-CA" altLang="en-US" sz="2400" dirty="0" err="1">
                <a:solidFill>
                  <a:srgbClr val="990000"/>
                </a:solidFill>
              </a:rPr>
              <a:t>C.cname</a:t>
            </a:r>
            <a:r>
              <a:rPr lang="en-CA" altLang="en-US" sz="2400" dirty="0" smtClean="0">
                <a:solidFill>
                  <a:srgbClr val="990000"/>
                </a:solidFill>
              </a:rPr>
              <a:t>=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DB</a:t>
            </a:r>
            <a:r>
              <a:rPr lang="en-CA" altLang="zh-CN" sz="2400" dirty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 </a:t>
            </a:r>
            <a:r>
              <a:rPr lang="en-CA" altLang="en-US" sz="2400" dirty="0">
                <a:solidFill>
                  <a:srgbClr val="990000"/>
                </a:solidFill>
              </a:rPr>
              <a:t>or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</a:t>
            </a:r>
            <a:r>
              <a:rPr lang="en-CA" altLang="en-US" sz="2400" dirty="0" smtClean="0">
                <a:solidFill>
                  <a:srgbClr val="990000"/>
                </a:solidFill>
              </a:rPr>
              <a:t>				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C.cname</a:t>
            </a:r>
            <a:r>
              <a:rPr lang="en-CA" altLang="en-US" sz="2400" dirty="0" smtClean="0">
                <a:solidFill>
                  <a:srgbClr val="990000"/>
                </a:solidFill>
              </a:rPr>
              <a:t> </a:t>
            </a:r>
            <a:r>
              <a:rPr lang="en-CA" altLang="en-US" sz="2400" dirty="0">
                <a:solidFill>
                  <a:srgbClr val="990000"/>
                </a:solidFill>
              </a:rPr>
              <a:t>= </a:t>
            </a:r>
            <a:r>
              <a:rPr lang="en-CA" altLang="zh-CN" sz="2400" dirty="0">
                <a:solidFill>
                  <a:srgbClr val="990000"/>
                </a:solidFill>
              </a:rPr>
              <a:t>'</a:t>
            </a:r>
            <a:r>
              <a:rPr lang="en-CA" altLang="en-US" sz="2400" dirty="0">
                <a:solidFill>
                  <a:srgbClr val="990000"/>
                </a:solidFill>
              </a:rPr>
              <a:t>AL</a:t>
            </a:r>
            <a:r>
              <a:rPr lang="en-CA" altLang="zh-CN" sz="2400" dirty="0">
                <a:solidFill>
                  <a:srgbClr val="990000"/>
                </a:solidFill>
              </a:rPr>
              <a:t>'</a:t>
            </a:r>
            <a:r>
              <a:rPr lang="en-CA" altLang="en-US" sz="2400" dirty="0">
                <a:solidFill>
                  <a:srgbClr val="99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772400" y="2895600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False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230532" y="3290887"/>
            <a:ext cx="191346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kern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aybe True</a:t>
            </a:r>
            <a:endParaRPr lang="en-US" kern="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772400" y="4129087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False</a:t>
            </a:r>
            <a:endParaRPr lang="en-US" kern="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813675" y="5462587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True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772400" y="3748087"/>
            <a:ext cx="83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True</a:t>
            </a:r>
            <a:endParaRPr lang="en-US" kern="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35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Quantifiers Examples</a:t>
            </a:r>
            <a:endParaRPr lang="en-CA" alt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25</a:t>
            </a:fld>
            <a:endParaRPr lang="en-CA" altLang="zh-CN" dirty="0"/>
          </a:p>
        </p:txBody>
      </p:sp>
      <p:graphicFrame>
        <p:nvGraphicFramePr>
          <p:cNvPr id="15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148823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7230533" y="4861661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kern="0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aybe True</a:t>
            </a:r>
            <a:endParaRPr lang="en-US" kern="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Existential and Universal Quantifiers 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94687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Bound/Free Variables</a:t>
            </a:r>
            <a:endParaRPr lang="en-US" altLang="en-US" dirty="0">
              <a:latin typeface="Symbol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 tuple variable t is </a:t>
            </a:r>
            <a:r>
              <a:rPr lang="en-US" altLang="en-US" sz="2400" dirty="0">
                <a:solidFill>
                  <a:srgbClr val="990000"/>
                </a:solidFill>
              </a:rPr>
              <a:t>bound</a:t>
            </a:r>
            <a:r>
              <a:rPr lang="en-US" altLang="en-US" sz="2400" dirty="0"/>
              <a:t> if it is quantified, meaning that it appears in an </a:t>
            </a:r>
            <a:r>
              <a:rPr lang="en-US" altLang="en-US" sz="2400" dirty="0">
                <a:latin typeface="Symbol" charset="2"/>
              </a:rPr>
              <a:t>( </a:t>
            </a:r>
            <a:r>
              <a:rPr lang="en-US" altLang="en-US" sz="2400" dirty="0"/>
              <a:t>t</a:t>
            </a:r>
            <a:r>
              <a:rPr lang="en-US" altLang="en-US" sz="2400" dirty="0">
                <a:latin typeface="Symbol" charset="2"/>
              </a:rPr>
              <a:t>)</a:t>
            </a:r>
            <a:r>
              <a:rPr lang="en-US" altLang="en-US" sz="2400" dirty="0"/>
              <a:t> or </a:t>
            </a:r>
            <a:r>
              <a:rPr lang="en-US" altLang="en-US" sz="2400" dirty="0">
                <a:latin typeface="Symbol" charset="2"/>
              </a:rPr>
              <a:t>( </a:t>
            </a:r>
            <a:r>
              <a:rPr lang="en-US" altLang="en-US" sz="2400" dirty="0"/>
              <a:t>t</a:t>
            </a:r>
            <a:r>
              <a:rPr lang="en-US" altLang="en-US" sz="2400" dirty="0">
                <a:latin typeface="Symbol" charset="2"/>
              </a:rPr>
              <a:t>)</a:t>
            </a:r>
            <a:r>
              <a:rPr lang="en-US" altLang="en-US" sz="2400" dirty="0"/>
              <a:t> clause; otherwise, it is free. </a:t>
            </a:r>
          </a:p>
          <a:p>
            <a:pPr lvl="1" eaLnBrk="1" hangingPunct="1">
              <a:lnSpc>
                <a:spcPct val="80000"/>
              </a:lnSpc>
            </a:pPr>
            <a:r>
              <a:rPr lang="en-CA" altLang="en-US" sz="2400" dirty="0">
                <a:solidFill>
                  <a:srgbClr val="990000"/>
                </a:solidFill>
              </a:rPr>
              <a:t>(exists S in Student)(</a:t>
            </a:r>
            <a:r>
              <a:rPr lang="en-CA" altLang="en-US" sz="2400" dirty="0" err="1">
                <a:solidFill>
                  <a:srgbClr val="990000"/>
                </a:solidFill>
              </a:rPr>
              <a:t>S.age</a:t>
            </a:r>
            <a:r>
              <a:rPr lang="en-CA" altLang="en-US" sz="2400" dirty="0">
                <a:solidFill>
                  <a:srgbClr val="990000"/>
                </a:solidFill>
              </a:rPr>
              <a:t> &gt; 20);</a:t>
            </a:r>
          </a:p>
          <a:p>
            <a:pPr lvl="1" eaLnBrk="1" hangingPunct="1">
              <a:lnSpc>
                <a:spcPct val="80000"/>
              </a:lnSpc>
            </a:pPr>
            <a:r>
              <a:rPr lang="en-CA" altLang="en-US" sz="2400" dirty="0">
                <a:solidFill>
                  <a:srgbClr val="990000"/>
                </a:solidFill>
              </a:rPr>
              <a:t>(exists P in Student)(</a:t>
            </a:r>
            <a:r>
              <a:rPr lang="en-CA" altLang="en-US" sz="2400" dirty="0" err="1">
                <a:solidFill>
                  <a:srgbClr val="990000"/>
                </a:solidFill>
              </a:rPr>
              <a:t>P.age</a:t>
            </a:r>
            <a:r>
              <a:rPr lang="en-CA" altLang="en-US" sz="2400" dirty="0">
                <a:solidFill>
                  <a:srgbClr val="990000"/>
                </a:solidFill>
              </a:rPr>
              <a:t> &gt; 20);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Bound variables can be renamed</a:t>
            </a:r>
          </a:p>
          <a:p>
            <a:pPr eaLnBrk="1" hangingPunct="1">
              <a:lnSpc>
                <a:spcPct val="80000"/>
              </a:lnSpc>
            </a:pPr>
            <a:r>
              <a:rPr lang="en-CA" altLang="en-US" sz="2400" dirty="0">
                <a:solidFill>
                  <a:srgbClr val="990000"/>
                </a:solidFill>
              </a:rPr>
              <a:t>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 | S in Student and G in Grade and S.s# =G#};</a:t>
            </a:r>
          </a:p>
          <a:p>
            <a:pPr lvl="1" eaLnBrk="1" hangingPunct="1">
              <a:lnSpc>
                <a:spcPct val="80000"/>
              </a:lnSpc>
            </a:pPr>
            <a:r>
              <a:rPr lang="en-CA" altLang="en-US" sz="2400" dirty="0" smtClean="0"/>
              <a:t>Free </a:t>
            </a:r>
            <a:r>
              <a:rPr lang="en-CA" altLang="en-US" sz="2400" dirty="0"/>
              <a:t>variables?	</a:t>
            </a:r>
          </a:p>
          <a:p>
            <a:pPr lvl="1" eaLnBrk="1" hangingPunct="1">
              <a:lnSpc>
                <a:spcPct val="80000"/>
              </a:lnSpc>
            </a:pPr>
            <a:r>
              <a:rPr lang="en-CA" altLang="en-US" sz="2400" dirty="0"/>
              <a:t>Used to specify the </a:t>
            </a:r>
            <a:r>
              <a:rPr lang="en-CA" altLang="en-US" sz="2400" dirty="0" smtClean="0"/>
              <a:t>result</a:t>
            </a:r>
          </a:p>
          <a:p>
            <a:pPr lvl="1" eaLnBrk="1" hangingPunct="1">
              <a:lnSpc>
                <a:spcPct val="80000"/>
              </a:lnSpc>
            </a:pPr>
            <a:r>
              <a:rPr lang="en-CA" altLang="en-US" sz="2400" dirty="0"/>
              <a:t>Bound variables</a:t>
            </a:r>
            <a:r>
              <a:rPr lang="en-CA" altLang="en-US" sz="2400" dirty="0" smtClean="0"/>
              <a:t>?</a:t>
            </a:r>
            <a:endParaRPr lang="en-CA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CA" altLang="en-US" sz="2400" dirty="0"/>
              <a:t>Used to specify </a:t>
            </a:r>
            <a:r>
              <a:rPr lang="en-CA" altLang="en-US" sz="2400" dirty="0" smtClean="0"/>
              <a:t>conditions</a:t>
            </a:r>
            <a:endParaRPr lang="en-CA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CA" altLang="en-US" sz="2400" dirty="0"/>
              <a:t>Free variables must appear in query result</a:t>
            </a:r>
          </a:p>
          <a:p>
            <a:pPr eaLnBrk="1" hangingPunct="1">
              <a:lnSpc>
                <a:spcPct val="80000"/>
              </a:lnSpc>
            </a:pPr>
            <a:r>
              <a:rPr lang="en-CA" altLang="en-US" sz="2400" dirty="0"/>
              <a:t>What is the problem with the above query?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26</a:t>
            </a:fld>
            <a:endParaRPr lang="en-CA" altLang="zh-CN" dirty="0"/>
          </a:p>
        </p:txBody>
      </p:sp>
      <p:sp>
        <p:nvSpPr>
          <p:cNvPr id="3" name="Rectangle 2"/>
          <p:cNvSpPr/>
          <p:nvPr/>
        </p:nvSpPr>
        <p:spPr>
          <a:xfrm>
            <a:off x="4334595" y="3810000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dirty="0">
                <a:solidFill>
                  <a:srgbClr val="990000"/>
                </a:solidFill>
              </a:rPr>
              <a:t>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25527" y="3810000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dirty="0" smtClean="0">
                <a:solidFill>
                  <a:srgbClr val="990000"/>
                </a:solidFill>
              </a:rPr>
              <a:t>G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3400" y="4567535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dirty="0" smtClean="0">
                <a:solidFill>
                  <a:srgbClr val="990000"/>
                </a:solidFill>
              </a:rPr>
              <a:t>none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TRC </a:t>
            </a:r>
            <a:r>
              <a:rPr lang="en-US" altLang="en-US" sz="4000" dirty="0" smtClean="0"/>
              <a:t>Examples</a:t>
            </a:r>
            <a:endParaRPr lang="en-US" altLang="en-US" sz="4000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3" y="2971800"/>
            <a:ext cx="8904287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6. List the student names for students that take courses.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10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 </a:t>
            </a:r>
            <a:r>
              <a:rPr lang="en-CA" altLang="en-US" sz="2400" dirty="0">
                <a:solidFill>
                  <a:srgbClr val="990000"/>
                </a:solidFill>
              </a:rPr>
              <a:t>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 | S in Student and G in Grade and S.s# =G#};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 | S in Student and (exists G in Grade )(S.s# =G.s#)};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zh-CN" altLang="en-US" sz="2400" dirty="0" smtClean="0"/>
              <a:t> </a:t>
            </a:r>
            <a:r>
              <a:rPr lang="en-CA" altLang="en-US" sz="2400" dirty="0" smtClean="0"/>
              <a:t>To </a:t>
            </a:r>
            <a:r>
              <a:rPr lang="en-CA" altLang="en-US" sz="2400" dirty="0"/>
              <a:t>related one tuple (</a:t>
            </a:r>
            <a:r>
              <a:rPr lang="en-CA" altLang="en-US" sz="2400" dirty="0">
                <a:solidFill>
                  <a:srgbClr val="990000"/>
                </a:solidFill>
              </a:rPr>
              <a:t>S</a:t>
            </a:r>
            <a:r>
              <a:rPr lang="en-CA" altLang="en-US" sz="2400" dirty="0"/>
              <a:t>) to a tuple in another relation (</a:t>
            </a:r>
            <a:r>
              <a:rPr lang="en-CA" altLang="en-US" sz="2400" dirty="0">
                <a:solidFill>
                  <a:srgbClr val="990000"/>
                </a:solidFill>
              </a:rPr>
              <a:t>G</a:t>
            </a:r>
            <a:r>
              <a:rPr lang="en-CA" altLang="en-US" sz="2400" dirty="0"/>
              <a:t>) and </a:t>
            </a:r>
            <a:r>
              <a:rPr lang="en-CA" altLang="en-US" sz="2400" dirty="0" smtClean="0">
                <a:solidFill>
                  <a:srgbClr val="990000"/>
                </a:solidFill>
              </a:rPr>
              <a:t>G</a:t>
            </a:r>
            <a:r>
              <a:rPr lang="zh-CN" altLang="en-US" sz="2400" dirty="0" smtClean="0"/>
              <a:t> </a:t>
            </a:r>
            <a:r>
              <a:rPr lang="en-CA" altLang="en-US" sz="2400" dirty="0" smtClean="0"/>
              <a:t>does </a:t>
            </a:r>
            <a:r>
              <a:rPr lang="en-CA" altLang="en-US" sz="2400" dirty="0"/>
              <a:t>not appear in the query </a:t>
            </a:r>
            <a:r>
              <a:rPr lang="en-CA" altLang="en-US" sz="2400" dirty="0" smtClean="0"/>
              <a:t>result</a:t>
            </a:r>
            <a:r>
              <a:rPr lang="en-CA" altLang="en-US" sz="2400" dirty="0"/>
              <a:t>, we need to use exists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27</a:t>
            </a:fld>
            <a:endParaRPr lang="en-CA" altLang="zh-CN" dirty="0"/>
          </a:p>
        </p:txBody>
      </p:sp>
      <p:sp>
        <p:nvSpPr>
          <p:cNvPr id="3" name="Rectangle 2"/>
          <p:cNvSpPr/>
          <p:nvPr/>
        </p:nvSpPr>
        <p:spPr>
          <a:xfrm>
            <a:off x="7961405" y="3500735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wrong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8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148823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 bwMode="auto">
          <a:xfrm>
            <a:off x="1752600" y="3581400"/>
            <a:ext cx="304800" cy="304800"/>
          </a:xfrm>
          <a:prstGeom prst="roundRect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114800" y="3581400"/>
            <a:ext cx="304800" cy="304800"/>
          </a:xfrm>
          <a:prstGeom prst="roundRect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/>
              <a:t>TRC </a:t>
            </a:r>
            <a:r>
              <a:rPr lang="en-US" altLang="en-US" sz="3200" dirty="0"/>
              <a:t>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2971800"/>
            <a:ext cx="8599487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7. List the student names for students not taking any course.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fr-FR" altLang="en-US" sz="2400" dirty="0">
                <a:solidFill>
                  <a:srgbClr val="990000"/>
                </a:solidFill>
              </a:rPr>
              <a:t>	t1 := </a:t>
            </a:r>
            <a:r>
              <a:rPr lang="fr-FR" altLang="en-US" sz="2400" dirty="0" err="1">
                <a:solidFill>
                  <a:srgbClr val="990000"/>
                </a:solidFill>
              </a:rPr>
              <a:t>project</a:t>
            </a:r>
            <a:r>
              <a:rPr lang="fr-FR" altLang="en-US" sz="2400" dirty="0">
                <a:solidFill>
                  <a:srgbClr val="990000"/>
                </a:solidFill>
              </a:rPr>
              <a:t> </a:t>
            </a:r>
            <a:r>
              <a:rPr lang="fr-FR" altLang="en-US" sz="2400" dirty="0" err="1">
                <a:solidFill>
                  <a:srgbClr val="990000"/>
                </a:solidFill>
              </a:rPr>
              <a:t>sname</a:t>
            </a:r>
            <a:r>
              <a:rPr lang="fr-FR" altLang="en-US" sz="2400" dirty="0">
                <a:solidFill>
                  <a:srgbClr val="990000"/>
                </a:solidFill>
              </a:rPr>
              <a:t> (</a:t>
            </a:r>
            <a:r>
              <a:rPr lang="fr-FR" altLang="en-US" sz="2400" dirty="0" err="1">
                <a:solidFill>
                  <a:srgbClr val="990000"/>
                </a:solidFill>
              </a:rPr>
              <a:t>student</a:t>
            </a:r>
            <a:r>
              <a:rPr lang="fr-FR" altLang="en-US" sz="2400" dirty="0">
                <a:solidFill>
                  <a:srgbClr val="99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fr-FR" altLang="en-US" sz="2400" dirty="0">
                <a:solidFill>
                  <a:srgbClr val="990000"/>
                </a:solidFill>
              </a:rPr>
              <a:t>	t2 := </a:t>
            </a:r>
            <a:r>
              <a:rPr lang="fr-FR" altLang="en-US" sz="2400" dirty="0" err="1">
                <a:solidFill>
                  <a:srgbClr val="990000"/>
                </a:solidFill>
              </a:rPr>
              <a:t>project</a:t>
            </a:r>
            <a:r>
              <a:rPr lang="fr-FR" altLang="en-US" sz="2400" dirty="0">
                <a:solidFill>
                  <a:srgbClr val="990000"/>
                </a:solidFill>
              </a:rPr>
              <a:t> </a:t>
            </a:r>
            <a:r>
              <a:rPr lang="fr-FR" altLang="en-US" sz="2400" dirty="0" err="1">
                <a:solidFill>
                  <a:srgbClr val="990000"/>
                </a:solidFill>
              </a:rPr>
              <a:t>sname</a:t>
            </a:r>
            <a:r>
              <a:rPr lang="fr-FR" altLang="en-US" sz="2400" dirty="0">
                <a:solidFill>
                  <a:srgbClr val="990000"/>
                </a:solidFill>
              </a:rPr>
              <a:t> (</a:t>
            </a:r>
            <a:r>
              <a:rPr lang="fr-FR" altLang="en-US" sz="2400" dirty="0" err="1">
                <a:solidFill>
                  <a:srgbClr val="990000"/>
                </a:solidFill>
              </a:rPr>
              <a:t>student</a:t>
            </a:r>
            <a:r>
              <a:rPr lang="fr-FR" altLang="en-US" sz="2400" dirty="0">
                <a:solidFill>
                  <a:srgbClr val="990000"/>
                </a:solidFill>
              </a:rPr>
              <a:t> </a:t>
            </a:r>
            <a:r>
              <a:rPr lang="fr-FR" altLang="en-US" sz="2400" dirty="0" err="1">
                <a:solidFill>
                  <a:srgbClr val="990000"/>
                </a:solidFill>
              </a:rPr>
              <a:t>njoin</a:t>
            </a:r>
            <a:r>
              <a:rPr lang="fr-FR" altLang="en-US" sz="2400" dirty="0">
                <a:solidFill>
                  <a:srgbClr val="990000"/>
                </a:solidFill>
              </a:rPr>
              <a:t> grade);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fr-FR" altLang="en-US" sz="2400" dirty="0">
                <a:solidFill>
                  <a:srgbClr val="990000"/>
                </a:solidFill>
              </a:rPr>
              <a:t>	t1 </a:t>
            </a:r>
            <a:r>
              <a:rPr lang="fr-FR" altLang="en-US" sz="2400" b="1" dirty="0">
                <a:solidFill>
                  <a:srgbClr val="990000"/>
                </a:solidFill>
              </a:rPr>
              <a:t>minus</a:t>
            </a:r>
            <a:r>
              <a:rPr lang="fr-FR" altLang="en-US" sz="2400" dirty="0">
                <a:solidFill>
                  <a:srgbClr val="990000"/>
                </a:solidFill>
              </a:rPr>
              <a:t> </a:t>
            </a:r>
            <a:r>
              <a:rPr lang="fr-FR" altLang="en-US" sz="2400" dirty="0" smtClean="0">
                <a:solidFill>
                  <a:srgbClr val="990000"/>
                </a:solidFill>
              </a:rPr>
              <a:t>t2</a:t>
            </a:r>
            <a:endParaRPr lang="en-CA" altLang="en-US" sz="10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</a:t>
            </a:r>
            <a:r>
              <a:rPr lang="zh-CN" altLang="en-US" sz="2400" dirty="0" smtClean="0">
                <a:solidFill>
                  <a:srgbClr val="990000"/>
                </a:solidFill>
              </a:rPr>
              <a:t>  </a:t>
            </a:r>
            <a:r>
              <a:rPr lang="en-CA" altLang="en-US" sz="2400" dirty="0" smtClean="0">
                <a:solidFill>
                  <a:srgbClr val="990000"/>
                </a:solidFill>
              </a:rPr>
              <a:t>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 | </a:t>
            </a:r>
            <a:r>
              <a:rPr lang="en-CA" altLang="en-US" sz="2400" dirty="0" smtClean="0">
                <a:solidFill>
                  <a:srgbClr val="990000"/>
                </a:solidFill>
              </a:rPr>
              <a:t>S </a:t>
            </a:r>
            <a:r>
              <a:rPr lang="en-CA" altLang="en-US" sz="2400" dirty="0">
                <a:solidFill>
                  <a:srgbClr val="990000"/>
                </a:solidFill>
              </a:rPr>
              <a:t>in Student and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		</a:t>
            </a:r>
            <a:endParaRPr lang="en-CA" altLang="en-US" sz="24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/>
              <a:t>	</a:t>
            </a:r>
            <a:r>
              <a:rPr lang="en-CA" altLang="en-US" sz="2400" b="1" dirty="0">
                <a:solidFill>
                  <a:srgbClr val="990000"/>
                </a:solidFill>
              </a:rPr>
              <a:t>not exists </a:t>
            </a:r>
            <a:r>
              <a:rPr lang="en-CA" altLang="en-US" sz="2400" dirty="0"/>
              <a:t>corresponds to </a:t>
            </a:r>
            <a:r>
              <a:rPr lang="en-CA" altLang="en-US" sz="2400" b="1" dirty="0">
                <a:solidFill>
                  <a:srgbClr val="990000"/>
                </a:solidFill>
              </a:rPr>
              <a:t>minus</a:t>
            </a:r>
            <a:r>
              <a:rPr lang="en-CA" altLang="en-US" sz="2400" dirty="0">
                <a:solidFill>
                  <a:srgbClr val="990000"/>
                </a:solidFill>
              </a:rPr>
              <a:t> </a:t>
            </a:r>
            <a:r>
              <a:rPr lang="en-CA" altLang="en-US" sz="2400" dirty="0"/>
              <a:t>in Relational Algebra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    {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S.sname</a:t>
            </a:r>
            <a:r>
              <a:rPr lang="en-CA" altLang="en-US" sz="2400" dirty="0" smtClean="0">
                <a:solidFill>
                  <a:srgbClr val="990000"/>
                </a:solidFill>
              </a:rPr>
              <a:t> | S in Student and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		</a:t>
            </a: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28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148823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419600" y="5715000"/>
            <a:ext cx="2751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dirty="0">
                <a:solidFill>
                  <a:srgbClr val="990000"/>
                </a:solidFill>
              </a:rPr>
              <a:t>(</a:t>
            </a:r>
            <a:r>
              <a:rPr lang="en-CA" altLang="en-US" dirty="0" err="1">
                <a:solidFill>
                  <a:srgbClr val="990000"/>
                </a:solidFill>
              </a:rPr>
              <a:t>forall</a:t>
            </a:r>
            <a:r>
              <a:rPr lang="en-CA" altLang="en-US" dirty="0">
                <a:solidFill>
                  <a:srgbClr val="990000"/>
                </a:solidFill>
              </a:rPr>
              <a:t> G in Grade</a:t>
            </a:r>
            <a:r>
              <a:rPr lang="en-CA" altLang="en-US" dirty="0" smtClean="0">
                <a:solidFill>
                  <a:srgbClr val="990000"/>
                </a:solidFill>
              </a:rPr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0" y="5745837"/>
            <a:ext cx="232788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>
                <a:solidFill>
                  <a:srgbClr val="990000"/>
                </a:solidFill>
              </a:rPr>
              <a:t>(S.s# </a:t>
            </a:r>
            <a:r>
              <a:rPr lang="en-CA" altLang="en-US" dirty="0" smtClean="0">
                <a:solidFill>
                  <a:srgbClr val="990000"/>
                </a:solidFill>
              </a:rPr>
              <a:t>!= </a:t>
            </a:r>
            <a:r>
              <a:rPr lang="en-CA" altLang="en-US" dirty="0">
                <a:solidFill>
                  <a:srgbClr val="990000"/>
                </a:solidFill>
              </a:rPr>
              <a:t>G.S#)};</a:t>
            </a:r>
          </a:p>
        </p:txBody>
      </p:sp>
      <p:sp>
        <p:nvSpPr>
          <p:cNvPr id="5" name="Rectangle 4"/>
          <p:cNvSpPr/>
          <p:nvPr/>
        </p:nvSpPr>
        <p:spPr>
          <a:xfrm>
            <a:off x="2048028" y="4941894"/>
            <a:ext cx="3382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dirty="0" smtClean="0">
                <a:solidFill>
                  <a:srgbClr val="990000"/>
                </a:solidFill>
              </a:rPr>
              <a:t>not (exists </a:t>
            </a:r>
            <a:r>
              <a:rPr lang="en-CA" altLang="en-US" dirty="0">
                <a:solidFill>
                  <a:srgbClr val="990000"/>
                </a:solidFill>
              </a:rPr>
              <a:t>G in Grade</a:t>
            </a:r>
            <a:r>
              <a:rPr lang="en-CA" altLang="en-US" dirty="0" smtClean="0">
                <a:solidFill>
                  <a:srgbClr val="990000"/>
                </a:solidFill>
              </a:rPr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32333" y="4985468"/>
            <a:ext cx="210666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mtClean="0">
                <a:solidFill>
                  <a:srgbClr val="990000"/>
                </a:solidFill>
              </a:rPr>
              <a:t>(</a:t>
            </a:r>
            <a:r>
              <a:rPr lang="en-CA" altLang="en-US">
                <a:solidFill>
                  <a:srgbClr val="990000"/>
                </a:solidFill>
              </a:rPr>
              <a:t>S.s# =G.s#)};</a:t>
            </a:r>
            <a:endParaRPr lang="en-CA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6280868"/>
            <a:ext cx="78486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 smtClean="0">
                <a:solidFill>
                  <a:srgbClr val="990000"/>
                </a:solidFill>
              </a:rPr>
              <a:t>(</a:t>
            </a:r>
            <a:r>
              <a:rPr lang="en-CA" altLang="en-US" dirty="0" err="1" smtClean="0">
                <a:solidFill>
                  <a:srgbClr val="990000"/>
                </a:solidFill>
              </a:rPr>
              <a:t>forall</a:t>
            </a:r>
            <a:r>
              <a:rPr lang="en-CA" altLang="en-US" dirty="0" smtClean="0">
                <a:solidFill>
                  <a:srgbClr val="990000"/>
                </a:solidFill>
              </a:rPr>
              <a:t> X)(Formula) == not (exists X)(not </a:t>
            </a:r>
            <a:r>
              <a:rPr lang="en-CA" altLang="en-US" dirty="0" err="1" smtClean="0">
                <a:solidFill>
                  <a:srgbClr val="990000"/>
                </a:solidFill>
              </a:rPr>
              <a:t>Fomula</a:t>
            </a:r>
            <a:r>
              <a:rPr lang="en-CA" altLang="en-US" dirty="0" smtClean="0">
                <a:solidFill>
                  <a:srgbClr val="990000"/>
                </a:solidFill>
              </a:rPr>
              <a:t>)</a:t>
            </a:r>
            <a:r>
              <a:rPr lang="en-CA" altLang="en-US" dirty="0" smtClean="0"/>
              <a:t> </a:t>
            </a:r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/>
              <a:t>TRC </a:t>
            </a:r>
            <a:r>
              <a:rPr lang="en-US" altLang="en-US" sz="3200" dirty="0"/>
              <a:t>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2973682"/>
            <a:ext cx="8599487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8. List the student names for students taking all courses.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rgbClr val="990000"/>
                </a:solidFill>
              </a:rPr>
              <a:t>T1 := project S#,C# (Grade);   T2 := project C# (Course);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>
                <a:solidFill>
                  <a:srgbClr val="990000"/>
                </a:solidFill>
              </a:rPr>
              <a:t>	T3 := T1 </a:t>
            </a:r>
            <a:r>
              <a:rPr lang="en-US" altLang="en-US" sz="2400" b="1" dirty="0" err="1">
                <a:solidFill>
                  <a:srgbClr val="990000"/>
                </a:solidFill>
              </a:rPr>
              <a:t>divideby</a:t>
            </a:r>
            <a:r>
              <a:rPr lang="en-US" altLang="en-US" sz="2400" dirty="0">
                <a:solidFill>
                  <a:srgbClr val="990000"/>
                </a:solidFill>
              </a:rPr>
              <a:t> T2;             </a:t>
            </a:r>
            <a:r>
              <a:rPr lang="en-US" altLang="en-US" sz="2400" dirty="0" smtClean="0">
                <a:solidFill>
                  <a:srgbClr val="990000"/>
                </a:solidFill>
              </a:rPr>
              <a:t>T4 </a:t>
            </a:r>
            <a:r>
              <a:rPr lang="en-US" altLang="en-US" sz="2400" dirty="0">
                <a:solidFill>
                  <a:srgbClr val="990000"/>
                </a:solidFill>
              </a:rPr>
              <a:t>:= Student </a:t>
            </a:r>
            <a:r>
              <a:rPr lang="en-US" altLang="en-US" sz="2400" dirty="0" err="1">
                <a:solidFill>
                  <a:srgbClr val="990000"/>
                </a:solidFill>
              </a:rPr>
              <a:t>njoin</a:t>
            </a:r>
            <a:r>
              <a:rPr lang="en-US" altLang="en-US" sz="2400" dirty="0">
                <a:solidFill>
                  <a:srgbClr val="990000"/>
                </a:solidFill>
              </a:rPr>
              <a:t> T3;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>
                <a:solidFill>
                  <a:srgbClr val="990000"/>
                </a:solidFill>
              </a:rPr>
              <a:t>	project </a:t>
            </a:r>
            <a:r>
              <a:rPr lang="en-US" altLang="en-US" sz="2400" dirty="0" err="1">
                <a:solidFill>
                  <a:srgbClr val="990000"/>
                </a:solidFill>
              </a:rPr>
              <a:t>sname</a:t>
            </a:r>
            <a:r>
              <a:rPr lang="en-US" altLang="en-US" sz="2400" dirty="0">
                <a:solidFill>
                  <a:srgbClr val="990000"/>
                </a:solidFill>
              </a:rPr>
              <a:t> (T4);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10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 | </a:t>
            </a:r>
            <a:r>
              <a:rPr lang="en-CA" altLang="en-US" sz="2400" dirty="0" smtClean="0">
                <a:solidFill>
                  <a:srgbClr val="990000"/>
                </a:solidFill>
              </a:rPr>
              <a:t>S </a:t>
            </a:r>
            <a:r>
              <a:rPr lang="en-CA" altLang="en-US" sz="2400" dirty="0">
                <a:solidFill>
                  <a:srgbClr val="990000"/>
                </a:solidFill>
              </a:rPr>
              <a:t>in Student and </a:t>
            </a:r>
            <a:endParaRPr lang="en-CA" altLang="en-US" sz="2400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		</a:t>
            </a:r>
            <a:endParaRPr lang="en-CA" altLang="en-US" sz="2400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/>
              <a:t>    </a:t>
            </a:r>
            <a:r>
              <a:rPr lang="en-CA" altLang="en-US" sz="2400" dirty="0" smtClean="0">
                <a:solidFill>
                  <a:srgbClr val="990000"/>
                </a:solidFill>
              </a:rPr>
              <a:t>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 | </a:t>
            </a:r>
            <a:r>
              <a:rPr lang="en-CA" altLang="en-US" sz="2400" dirty="0" smtClean="0">
                <a:solidFill>
                  <a:srgbClr val="990000"/>
                </a:solidFill>
              </a:rPr>
              <a:t>S </a:t>
            </a:r>
            <a:r>
              <a:rPr lang="en-CA" altLang="en-US" sz="2400" dirty="0">
                <a:solidFill>
                  <a:srgbClr val="990000"/>
                </a:solidFill>
              </a:rPr>
              <a:t>in Student and </a:t>
            </a:r>
            <a:r>
              <a:rPr lang="en-CA" altLang="en-US" sz="2400" dirty="0" smtClean="0">
                <a:solidFill>
                  <a:srgbClr val="990000"/>
                </a:solidFill>
              </a:rPr>
              <a:t>(</a:t>
            </a:r>
            <a:r>
              <a:rPr lang="en-CA" altLang="en-US" sz="2400" b="1" dirty="0" smtClean="0">
                <a:solidFill>
                  <a:srgbClr val="990000"/>
                </a:solidFill>
              </a:rPr>
              <a:t>exists</a:t>
            </a:r>
            <a:r>
              <a:rPr lang="en-CA" altLang="en-US" sz="2400" dirty="0" smtClean="0">
                <a:solidFill>
                  <a:srgbClr val="990000"/>
                </a:solidFill>
              </a:rPr>
              <a:t> G in Grade)</a:t>
            </a:r>
            <a:br>
              <a:rPr lang="en-CA" altLang="en-US" sz="2400" dirty="0" smtClean="0">
                <a:solidFill>
                  <a:srgbClr val="990000"/>
                </a:solidFill>
              </a:rPr>
            </a:br>
            <a:r>
              <a:rPr lang="en-CA" altLang="en-US" sz="2400" dirty="0" smtClean="0">
                <a:solidFill>
                  <a:srgbClr val="990000"/>
                </a:solidFill>
              </a:rPr>
              <a:t>		(</a:t>
            </a:r>
            <a:r>
              <a:rPr lang="en-CA" altLang="en-US" sz="2400" b="1" dirty="0" err="1" smtClean="0">
                <a:solidFill>
                  <a:srgbClr val="990000"/>
                </a:solidFill>
              </a:rPr>
              <a:t>forall</a:t>
            </a:r>
            <a:r>
              <a:rPr lang="en-CA" altLang="en-US" sz="2400" dirty="0" smtClean="0">
                <a:solidFill>
                  <a:srgbClr val="990000"/>
                </a:solidFill>
              </a:rPr>
              <a:t> C in Course)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b="1" dirty="0" smtClean="0">
                <a:solidFill>
                  <a:srgbClr val="990000"/>
                </a:solidFill>
              </a:rPr>
              <a:t>	</a:t>
            </a:r>
            <a:r>
              <a:rPr lang="en-CA" altLang="en-US" sz="2400" b="1" dirty="0" err="1" smtClean="0">
                <a:solidFill>
                  <a:srgbClr val="990000"/>
                </a:solidFill>
              </a:rPr>
              <a:t>forall</a:t>
            </a:r>
            <a:r>
              <a:rPr lang="en-CA" altLang="en-US" sz="2400" dirty="0" smtClean="0">
                <a:solidFill>
                  <a:srgbClr val="990000"/>
                </a:solidFill>
              </a:rPr>
              <a:t> </a:t>
            </a:r>
            <a:r>
              <a:rPr lang="en-CA" altLang="en-US" sz="2400" dirty="0"/>
              <a:t>corresponds to </a:t>
            </a:r>
            <a:r>
              <a:rPr lang="en-CA" altLang="en-US" sz="2400" b="1" dirty="0" err="1">
                <a:solidFill>
                  <a:srgbClr val="990000"/>
                </a:solidFill>
              </a:rPr>
              <a:t>divideby</a:t>
            </a:r>
            <a:r>
              <a:rPr lang="en-CA" altLang="en-US" sz="2400" dirty="0">
                <a:solidFill>
                  <a:srgbClr val="990000"/>
                </a:solidFill>
              </a:rPr>
              <a:t> </a:t>
            </a:r>
            <a:r>
              <a:rPr lang="en-CA" altLang="en-US" sz="2400" dirty="0"/>
              <a:t>in Relational Algebra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29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148823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75048" y="4728057"/>
            <a:ext cx="295625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>
                <a:solidFill>
                  <a:srgbClr val="990000"/>
                </a:solidFill>
              </a:rPr>
              <a:t>(</a:t>
            </a:r>
            <a:r>
              <a:rPr lang="en-CA" altLang="en-US" b="1" dirty="0" err="1">
                <a:solidFill>
                  <a:srgbClr val="990000"/>
                </a:solidFill>
              </a:rPr>
              <a:t>forall</a:t>
            </a:r>
            <a:r>
              <a:rPr lang="en-CA" altLang="en-US" dirty="0">
                <a:solidFill>
                  <a:srgbClr val="990000"/>
                </a:solidFill>
              </a:rPr>
              <a:t> C in Course</a:t>
            </a:r>
            <a:r>
              <a:rPr lang="en-CA" altLang="en-US" dirty="0" smtClean="0">
                <a:solidFill>
                  <a:srgbClr val="990000"/>
                </a:solidFill>
              </a:rPr>
              <a:t>)</a:t>
            </a:r>
            <a:endParaRPr lang="en-CA" altLang="en-US" dirty="0">
              <a:solidFill>
                <a:srgbClr val="99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5090941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dirty="0">
                <a:solidFill>
                  <a:srgbClr val="990000"/>
                </a:solidFill>
              </a:rPr>
              <a:t>(</a:t>
            </a:r>
            <a:r>
              <a:rPr lang="en-CA" altLang="en-US" b="1" dirty="0">
                <a:solidFill>
                  <a:srgbClr val="990000"/>
                </a:solidFill>
              </a:rPr>
              <a:t>exists</a:t>
            </a:r>
            <a:r>
              <a:rPr lang="en-CA" altLang="en-US" dirty="0">
                <a:solidFill>
                  <a:srgbClr val="990000"/>
                </a:solidFill>
              </a:rPr>
              <a:t> G in Grade </a:t>
            </a:r>
            <a:r>
              <a:rPr lang="en-CA" altLang="en-US" dirty="0" smtClean="0">
                <a:solidFill>
                  <a:srgbClr val="990000"/>
                </a:solidFill>
              </a:rPr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90913" y="5113343"/>
            <a:ext cx="425308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>
                <a:solidFill>
                  <a:srgbClr val="990000"/>
                </a:solidFill>
              </a:rPr>
              <a:t>(S.s# =G.s# and </a:t>
            </a:r>
            <a:r>
              <a:rPr lang="en-CA" altLang="en-US" dirty="0" err="1">
                <a:solidFill>
                  <a:srgbClr val="990000"/>
                </a:solidFill>
              </a:rPr>
              <a:t>G.c</a:t>
            </a:r>
            <a:r>
              <a:rPr lang="en-CA" altLang="en-US" dirty="0">
                <a:solidFill>
                  <a:srgbClr val="990000"/>
                </a:solidFill>
              </a:rPr>
              <a:t>#=</a:t>
            </a:r>
            <a:r>
              <a:rPr lang="en-CA" altLang="en-US" dirty="0" err="1">
                <a:solidFill>
                  <a:srgbClr val="990000"/>
                </a:solidFill>
              </a:rPr>
              <a:t>C.c</a:t>
            </a:r>
            <a:r>
              <a:rPr lang="en-CA" altLang="en-US" dirty="0">
                <a:solidFill>
                  <a:srgbClr val="990000"/>
                </a:solidFill>
              </a:rPr>
              <a:t>#)};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2006" y="5862754"/>
            <a:ext cx="425308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en-US" dirty="0">
                <a:solidFill>
                  <a:srgbClr val="990000"/>
                </a:solidFill>
              </a:rPr>
              <a:t>(S.s# =G.s# and </a:t>
            </a:r>
            <a:r>
              <a:rPr lang="en-CA" altLang="en-US" dirty="0" err="1">
                <a:solidFill>
                  <a:srgbClr val="990000"/>
                </a:solidFill>
              </a:rPr>
              <a:t>G.c</a:t>
            </a:r>
            <a:r>
              <a:rPr lang="en-CA" altLang="en-US" dirty="0">
                <a:solidFill>
                  <a:srgbClr val="990000"/>
                </a:solidFill>
              </a:rPr>
              <a:t>#=</a:t>
            </a:r>
            <a:r>
              <a:rPr lang="en-CA" altLang="en-US" dirty="0" err="1">
                <a:solidFill>
                  <a:srgbClr val="990000"/>
                </a:solidFill>
              </a:rPr>
              <a:t>C.c</a:t>
            </a:r>
            <a:r>
              <a:rPr lang="en-CA" altLang="en-US" dirty="0">
                <a:solidFill>
                  <a:srgbClr val="990000"/>
                </a:solidFill>
              </a:rPr>
              <a:t>#)};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400" dirty="0"/>
              <a:t>Relational Languages</a:t>
            </a:r>
          </a:p>
        </p:txBody>
      </p:sp>
      <p:sp>
        <p:nvSpPr>
          <p:cNvPr id="645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Relational Algebra (ALG)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sz="3000" dirty="0">
                <a:solidFill>
                  <a:srgbClr val="990000"/>
                </a:solidFill>
              </a:rPr>
              <a:t>project </a:t>
            </a:r>
            <a:r>
              <a:rPr lang="en-CA" altLang="en-US" sz="3000" dirty="0" err="1">
                <a:solidFill>
                  <a:srgbClr val="990000"/>
                </a:solidFill>
              </a:rPr>
              <a:t>sname</a:t>
            </a:r>
            <a:r>
              <a:rPr lang="en-CA" altLang="en-US" sz="3000" dirty="0">
                <a:solidFill>
                  <a:srgbClr val="990000"/>
                </a:solidFill>
              </a:rPr>
              <a:t> (select age &gt; 20 (student))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 smtClean="0"/>
              <a:t>Specify </a:t>
            </a:r>
            <a:r>
              <a:rPr lang="en-US" altLang="en-US" sz="3000" b="1" dirty="0"/>
              <a:t>how to get </a:t>
            </a:r>
            <a:r>
              <a:rPr lang="en-US" altLang="en-US" sz="3000" dirty="0"/>
              <a:t>results using </a:t>
            </a:r>
            <a:r>
              <a:rPr lang="en-US" altLang="en-US" sz="3200" dirty="0"/>
              <a:t>a </a:t>
            </a:r>
            <a:r>
              <a:rPr lang="en-US" altLang="en-US" sz="3200" i="1" dirty="0"/>
              <a:t>sequence of operations</a:t>
            </a:r>
            <a:endParaRPr lang="en-US" altLang="en-US" sz="3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 smtClean="0"/>
              <a:t>High Level Procedural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sz="3000" dirty="0" smtClean="0"/>
              <a:t>Results </a:t>
            </a:r>
            <a:r>
              <a:rPr lang="en-CA" altLang="en-US" sz="3000" dirty="0"/>
              <a:t>are implicit rather than explicit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sz="3000" dirty="0"/>
              <a:t>Must know the operations very well to express or understand a query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3000" dirty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3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TRC </a:t>
            </a:r>
            <a:r>
              <a:rPr lang="en-US" altLang="en-US" sz="3200"/>
              <a:t>Examples</a:t>
            </a:r>
            <a:endParaRPr lang="en-US" altLang="en-US" sz="3200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2973682"/>
            <a:ext cx="8599487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9</a:t>
            </a:r>
            <a:r>
              <a:rPr lang="en-CA" altLang="en-US" sz="2400" dirty="0" smtClean="0"/>
              <a:t>. </a:t>
            </a:r>
            <a:r>
              <a:rPr lang="en-CA" altLang="en-US" sz="2400" dirty="0"/>
              <a:t>List the student names for students taking all </a:t>
            </a:r>
            <a:r>
              <a:rPr lang="en-CA" altLang="en-US" sz="2400" dirty="0" smtClean="0"/>
              <a:t>courses except AL.</a:t>
            </a: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/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 |  S in Student and (</a:t>
            </a:r>
            <a:r>
              <a:rPr lang="en-CA" altLang="en-US" sz="2400" b="1" dirty="0" err="1">
                <a:solidFill>
                  <a:srgbClr val="990000"/>
                </a:solidFill>
              </a:rPr>
              <a:t>forall</a:t>
            </a:r>
            <a:r>
              <a:rPr lang="en-CA" altLang="en-US" sz="2400" dirty="0">
                <a:solidFill>
                  <a:srgbClr val="990000"/>
                </a:solidFill>
              </a:rPr>
              <a:t> C in Course</a:t>
            </a:r>
            <a:r>
              <a:rPr lang="en-CA" altLang="en-US" sz="2400" dirty="0" smtClean="0">
                <a:solidFill>
                  <a:srgbClr val="990000"/>
                </a:solidFill>
              </a:rPr>
              <a:t>)(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	</a:t>
            </a:r>
            <a:r>
              <a:rPr lang="en-CA" altLang="en-US" sz="2400" dirty="0" smtClean="0">
                <a:solidFill>
                  <a:srgbClr val="990000"/>
                </a:solidFill>
              </a:rPr>
              <a:t>(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C.cname</a:t>
            </a:r>
            <a:r>
              <a:rPr lang="en-CA" altLang="en-US" sz="2400" dirty="0" smtClean="0">
                <a:solidFill>
                  <a:srgbClr val="990000"/>
                </a:solidFill>
              </a:rPr>
              <a:t> = 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AL</a:t>
            </a:r>
            <a:r>
              <a:rPr lang="en-CA" altLang="zh-CN" sz="2400" dirty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		not (exists G in Grade )(S.s# =G.s# and 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G.c</a:t>
            </a:r>
            <a:r>
              <a:rPr lang="en-CA" altLang="en-US" sz="2400" dirty="0" smtClean="0">
                <a:solidFill>
                  <a:srgbClr val="990000"/>
                </a:solidFill>
              </a:rPr>
              <a:t>#=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C.c</a:t>
            </a:r>
            <a:r>
              <a:rPr lang="en-CA" altLang="en-US" sz="2400" dirty="0" smtClean="0">
                <a:solidFill>
                  <a:srgbClr val="990000"/>
                </a:solidFill>
              </a:rPr>
              <a:t>#))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	(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C.cname</a:t>
            </a:r>
            <a:r>
              <a:rPr lang="en-CA" altLang="en-US" sz="2400" dirty="0" smtClean="0">
                <a:solidFill>
                  <a:srgbClr val="990000"/>
                </a:solidFill>
              </a:rPr>
              <a:t> != 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AL</a:t>
            </a:r>
            <a:r>
              <a:rPr lang="en-CA" altLang="zh-CN" sz="2400" dirty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	(exists G in Grade)(</a:t>
            </a:r>
            <a:r>
              <a:rPr lang="en-CA" altLang="en-US" sz="2400" dirty="0">
                <a:solidFill>
                  <a:srgbClr val="990000"/>
                </a:solidFill>
              </a:rPr>
              <a:t>S.s# =G.s# and </a:t>
            </a:r>
            <a:r>
              <a:rPr lang="en-CA" altLang="en-US" sz="2400" dirty="0" err="1">
                <a:solidFill>
                  <a:srgbClr val="990000"/>
                </a:solidFill>
              </a:rPr>
              <a:t>G.c</a:t>
            </a:r>
            <a:r>
              <a:rPr lang="en-CA" altLang="en-US" sz="2400" dirty="0">
                <a:solidFill>
                  <a:srgbClr val="990000"/>
                </a:solidFill>
              </a:rPr>
              <a:t>#=</a:t>
            </a:r>
            <a:r>
              <a:rPr lang="en-CA" altLang="en-US" sz="2400" dirty="0" err="1">
                <a:solidFill>
                  <a:srgbClr val="990000"/>
                </a:solidFill>
              </a:rPr>
              <a:t>C.c</a:t>
            </a:r>
            <a:r>
              <a:rPr lang="en-CA" altLang="en-US" sz="2400" dirty="0" smtClean="0">
                <a:solidFill>
                  <a:srgbClr val="990000"/>
                </a:solidFill>
              </a:rPr>
              <a:t>#)))}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 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30</a:t>
            </a:fld>
            <a:endParaRPr lang="en-CA" altLang="zh-CN" dirty="0"/>
          </a:p>
        </p:txBody>
      </p:sp>
      <p:sp>
        <p:nvSpPr>
          <p:cNvPr id="3" name="Rectangle 2"/>
          <p:cNvSpPr/>
          <p:nvPr/>
        </p:nvSpPr>
        <p:spPr>
          <a:xfrm>
            <a:off x="3567970" y="4038600"/>
            <a:ext cx="699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dirty="0">
                <a:solidFill>
                  <a:srgbClr val="990000"/>
                </a:solidFill>
              </a:rPr>
              <a:t>and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4872335"/>
            <a:ext cx="699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dirty="0">
                <a:solidFill>
                  <a:srgbClr val="990000"/>
                </a:solidFill>
              </a:rPr>
              <a:t>and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4909268"/>
            <a:ext cx="45878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>
                <a:solidFill>
                  <a:srgbClr val="990000"/>
                </a:solidFill>
              </a:rPr>
              <a:t>or</a:t>
            </a:r>
            <a:endParaRPr lang="en-CA" altLang="en-US" dirty="0">
              <a:solidFill>
                <a:srgbClr val="990000"/>
              </a:solidFill>
            </a:endParaRPr>
          </a:p>
        </p:txBody>
      </p:sp>
      <p:graphicFrame>
        <p:nvGraphicFramePr>
          <p:cNvPr id="9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148823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4221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513" y="2971800"/>
            <a:ext cx="8599487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/>
              <a:t>10.List </a:t>
            </a:r>
            <a:r>
              <a:rPr lang="en-CA" altLang="en-US" sz="2400" dirty="0"/>
              <a:t>the student name for students taking more than one </a:t>
            </a:r>
            <a:r>
              <a:rPr lang="en-CA" altLang="en-US" sz="2400" dirty="0" smtClean="0"/>
              <a:t>courses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{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S.Sname</a:t>
            </a:r>
            <a:r>
              <a:rPr lang="en-CA" altLang="en-US" sz="2400" dirty="0" smtClean="0">
                <a:solidFill>
                  <a:srgbClr val="990000"/>
                </a:solidFill>
              </a:rPr>
              <a:t> | S in Student and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(S.S#=G1.S# and S.S# = G2.S#)}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	(</a:t>
            </a:r>
            <a:r>
              <a:rPr lang="en-CA" altLang="en-US" sz="2400" dirty="0">
                <a:solidFill>
                  <a:srgbClr val="990000"/>
                </a:solidFill>
              </a:rPr>
              <a:t>S.S#=G1.S# and S.S# = G2.S# and G1.C# != G2.C</a:t>
            </a:r>
            <a:r>
              <a:rPr lang="en-CA" altLang="en-US" sz="2400" dirty="0" smtClean="0">
                <a:solidFill>
                  <a:srgbClr val="990000"/>
                </a:solidFill>
              </a:rPr>
              <a:t>#)}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	</a:t>
            </a:r>
            <a:endParaRPr lang="en-CA" altLang="en-US" sz="2400" dirty="0">
              <a:solidFill>
                <a:srgbClr val="99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31</a:t>
            </a:fld>
            <a:endParaRPr lang="en-CA" altLang="zh-CN" dirty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TRC Examples</a:t>
            </a:r>
            <a:endParaRPr lang="en-CA" alt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257800" y="4076960"/>
            <a:ext cx="1503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dirty="0">
                <a:solidFill>
                  <a:schemeClr val="tx2"/>
                </a:solidFill>
                <a:latin typeface="+mn-lt"/>
              </a:rPr>
              <a:t>Problem?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63681" y="3693834"/>
            <a:ext cx="49530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>
                <a:solidFill>
                  <a:srgbClr val="990000"/>
                </a:solidFill>
              </a:rPr>
              <a:t>(exists G1 in Grade, G2 in Grade)</a:t>
            </a:r>
            <a:endParaRPr lang="en-CA" altLang="en-US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35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400" dirty="0"/>
              <a:t>Relational Languages</a:t>
            </a:r>
          </a:p>
        </p:txBody>
      </p:sp>
      <p:sp>
        <p:nvSpPr>
          <p:cNvPr id="645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Relational Calculus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 smtClean="0">
                <a:solidFill>
                  <a:srgbClr val="990000"/>
                </a:solidFill>
              </a:rPr>
              <a:t>{ result | conditions }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 smtClean="0"/>
              <a:t>Specify </a:t>
            </a:r>
            <a:r>
              <a:rPr lang="en-US" altLang="en-US" sz="3000" b="1" dirty="0" smtClean="0"/>
              <a:t>what to get </a:t>
            </a:r>
            <a:r>
              <a:rPr lang="en-US" altLang="en-US" sz="3000" dirty="0" smtClean="0"/>
              <a:t>by </a:t>
            </a:r>
            <a:r>
              <a:rPr lang="en-US" altLang="en-US" sz="3000" i="1" dirty="0" smtClean="0"/>
              <a:t>defining a set with conditions </a:t>
            </a:r>
            <a:r>
              <a:rPr lang="en-US" altLang="en-US" sz="3000" dirty="0" smtClean="0"/>
              <a:t>the tuples in the result relation should satisfy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 smtClean="0"/>
              <a:t>No </a:t>
            </a:r>
            <a:r>
              <a:rPr lang="en-US" altLang="en-US" sz="3000" dirty="0"/>
              <a:t>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/>
              <a:t>No order of operations </a:t>
            </a:r>
            <a:endParaRPr lang="en-US" altLang="en-US" sz="3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 smtClean="0"/>
              <a:t>Can </a:t>
            </a:r>
            <a:r>
              <a:rPr lang="en-US" altLang="en-US" sz="3000" dirty="0"/>
              <a:t>understand what it does easily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/>
              <a:t>Declarative language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4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4000"/>
              <a:t>Relational Calculus</a:t>
            </a:r>
          </a:p>
        </p:txBody>
      </p:sp>
      <p:sp>
        <p:nvSpPr>
          <p:cNvPr id="655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5448" y="990600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en-US" dirty="0">
                <a:solidFill>
                  <a:srgbClr val="990000"/>
                </a:solidFill>
              </a:rPr>
              <a:t>{X | X in Integer and 1 &lt; X &lt; 5</a:t>
            </a:r>
            <a:r>
              <a:rPr lang="en-CA" altLang="en-US" dirty="0" smtClean="0">
                <a:solidFill>
                  <a:srgbClr val="9900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dirty="0" smtClean="0">
                <a:solidFill>
                  <a:srgbClr val="0070C0"/>
                </a:solidFill>
              </a:rPr>
              <a:t>{2,3,4}</a:t>
            </a:r>
            <a:endParaRPr lang="en-CA" altLang="en-US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CA" altLang="en-US" dirty="0">
                <a:solidFill>
                  <a:srgbClr val="990000"/>
                </a:solidFill>
              </a:rPr>
              <a:t>{X, Y | X in Integer and Y in Integer and 1&lt;X&lt;Y&lt; 5</a:t>
            </a:r>
            <a:r>
              <a:rPr lang="en-CA" altLang="en-US" dirty="0" smtClean="0">
                <a:solidFill>
                  <a:srgbClr val="9900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dirty="0" smtClean="0">
                <a:solidFill>
                  <a:srgbClr val="0070C0"/>
                </a:solidFill>
              </a:rPr>
              <a:t>{&lt;2,3&gt;,&lt;2,4&gt;,&lt;3,4&gt;}</a:t>
            </a:r>
            <a:endParaRPr lang="en-CA" altLang="en-US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CA" altLang="en-US" dirty="0">
                <a:solidFill>
                  <a:srgbClr val="990000"/>
                </a:solidFill>
              </a:rPr>
              <a:t>{variables | conditions} 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dirty="0" smtClean="0">
                <a:solidFill>
                  <a:srgbClr val="990000"/>
                </a:solidFill>
              </a:rPr>
              <a:t>Variables</a:t>
            </a:r>
            <a:r>
              <a:rPr lang="en-CA" altLang="en-US" dirty="0" smtClean="0"/>
              <a:t> </a:t>
            </a:r>
            <a:r>
              <a:rPr lang="en-CA" altLang="en-US" dirty="0"/>
              <a:t>and </a:t>
            </a:r>
            <a:r>
              <a:rPr lang="en-CA" altLang="en-US" dirty="0">
                <a:solidFill>
                  <a:srgbClr val="990000"/>
                </a:solidFill>
              </a:rPr>
              <a:t>conditions</a:t>
            </a:r>
            <a:r>
              <a:rPr lang="en-CA" altLang="en-US" dirty="0"/>
              <a:t> are used to specify what </a:t>
            </a:r>
            <a:r>
              <a:rPr lang="zh-CN" altLang="en-US" dirty="0">
                <a:ea typeface="宋体" charset="-122"/>
              </a:rPr>
              <a:t>　</a:t>
            </a:r>
            <a:r>
              <a:rPr lang="en-CA" altLang="en-US" dirty="0"/>
              <a:t>the result should satisfy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dirty="0"/>
              <a:t>Every time a variable can only take </a:t>
            </a:r>
            <a:r>
              <a:rPr lang="en-CA" altLang="en-US" dirty="0">
                <a:solidFill>
                  <a:srgbClr val="990000"/>
                </a:solidFill>
              </a:rPr>
              <a:t>one</a:t>
            </a:r>
            <a:r>
              <a:rPr lang="en-CA" altLang="en-US" dirty="0"/>
              <a:t> value but the result is </a:t>
            </a:r>
            <a:r>
              <a:rPr lang="en-CA" altLang="en-US" dirty="0">
                <a:solidFill>
                  <a:srgbClr val="990000"/>
                </a:solidFill>
              </a:rPr>
              <a:t>a set</a:t>
            </a:r>
            <a:r>
              <a:rPr lang="en-CA" alt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dirty="0">
                <a:solidFill>
                  <a:srgbClr val="990000"/>
                </a:solidFill>
              </a:rPr>
              <a:t>Conditions</a:t>
            </a:r>
            <a:r>
              <a:rPr lang="en-CA" altLang="en-US" dirty="0"/>
              <a:t> are just </a:t>
            </a:r>
            <a:r>
              <a:rPr lang="en-CA" altLang="en-US" dirty="0">
                <a:solidFill>
                  <a:srgbClr val="990000"/>
                </a:solidFill>
              </a:rPr>
              <a:t>logical formulas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5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6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Variables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689100" y="1676400"/>
          <a:ext cx="4025900" cy="2197100"/>
        </p:xfrm>
        <a:graphic>
          <a:graphicData uri="http://schemas.openxmlformats.org/drawingml/2006/table">
            <a:tbl>
              <a:tblPr/>
              <a:tblGrid>
                <a:gridCol w="1257373"/>
                <a:gridCol w="1488083"/>
                <a:gridCol w="1280444"/>
              </a:tblGrid>
              <a:tr h="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8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" name="Rounded Rectangle 24"/>
          <p:cNvSpPr/>
          <p:nvPr/>
        </p:nvSpPr>
        <p:spPr bwMode="auto">
          <a:xfrm>
            <a:off x="1676400" y="2577153"/>
            <a:ext cx="4025900" cy="424543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0264" y="4785557"/>
            <a:ext cx="40907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90000"/>
                </a:solidFill>
              </a:rPr>
              <a:t>Domain Variables match one value in the domain </a:t>
            </a:r>
          </a:p>
          <a:p>
            <a:r>
              <a:rPr lang="en-US" sz="2800" dirty="0" smtClean="0">
                <a:solidFill>
                  <a:srgbClr val="990000"/>
                </a:solidFill>
              </a:rPr>
              <a:t>at a time</a:t>
            </a:r>
          </a:p>
        </p:txBody>
      </p:sp>
      <p:sp>
        <p:nvSpPr>
          <p:cNvPr id="2" name="Rectangle 1"/>
          <p:cNvSpPr/>
          <p:nvPr/>
        </p:nvSpPr>
        <p:spPr>
          <a:xfrm>
            <a:off x="6539782" y="2971800"/>
            <a:ext cx="1664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a typeface="Times New Roman" charset="0"/>
                <a:cs typeface="Times New Roman" charset="0"/>
              </a:rPr>
              <a:t>Variable</a:t>
            </a:r>
            <a:r>
              <a:rPr lang="en-US" b="1" dirty="0" smtClean="0">
                <a:solidFill>
                  <a:srgbClr val="990000"/>
                </a:solidFill>
                <a:latin typeface="Times New Roman" charset="0"/>
                <a:ea typeface="Times New Roman" charset="0"/>
                <a:cs typeface="Times New Roman" charset="0"/>
              </a:rPr>
              <a:t> C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689100" y="3004457"/>
            <a:ext cx="4025900" cy="424543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676400" y="3429000"/>
            <a:ext cx="4025900" cy="419728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18338" y="3435875"/>
            <a:ext cx="274466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rgbClr val="990000"/>
                </a:solidFill>
              </a:rPr>
              <a:t>Tuple Variable</a:t>
            </a:r>
          </a:p>
          <a:p>
            <a:pPr algn="ctr"/>
            <a:r>
              <a:rPr lang="en-US" sz="2800" dirty="0" smtClean="0">
                <a:solidFill>
                  <a:srgbClr val="990000"/>
                </a:solidFill>
              </a:rPr>
              <a:t>match one tuple</a:t>
            </a:r>
          </a:p>
          <a:p>
            <a:pPr algn="ctr"/>
            <a:r>
              <a:rPr lang="en-US" sz="2800" dirty="0" smtClean="0">
                <a:solidFill>
                  <a:srgbClr val="990000"/>
                </a:solidFill>
              </a:rPr>
              <a:t>in the relation</a:t>
            </a:r>
          </a:p>
          <a:p>
            <a:pPr algn="ctr"/>
            <a:r>
              <a:rPr lang="en-US" sz="2800" dirty="0" smtClean="0">
                <a:solidFill>
                  <a:srgbClr val="990000"/>
                </a:solidFill>
              </a:rPr>
              <a:t>at a time</a:t>
            </a:r>
            <a:endParaRPr lang="en-US" sz="2800" dirty="0">
              <a:solidFill>
                <a:srgbClr val="99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200" y="4343400"/>
            <a:ext cx="5244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a typeface="Times New Roman" charset="0"/>
                <a:cs typeface="Times New Roman" charset="0"/>
              </a:rPr>
              <a:t>Variables       </a:t>
            </a:r>
            <a:r>
              <a:rPr lang="en-US" b="1" dirty="0" smtClean="0">
                <a:solidFill>
                  <a:srgbClr val="990000"/>
                </a:solidFill>
                <a:latin typeface="Times New Roman" charset="0"/>
                <a:ea typeface="Times New Roman" charset="0"/>
                <a:cs typeface="Times New Roman" charset="0"/>
              </a:rPr>
              <a:t> X                N               L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2971800" y="2577154"/>
            <a:ext cx="1447800" cy="3946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1676400" y="2577154"/>
            <a:ext cx="1295400" cy="3946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4419600" y="2577154"/>
            <a:ext cx="1295400" cy="3946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676400" y="3004457"/>
            <a:ext cx="1295400" cy="3946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2971800" y="3004457"/>
            <a:ext cx="1447800" cy="3946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4419600" y="3004457"/>
            <a:ext cx="1295400" cy="3946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1689100" y="3429000"/>
            <a:ext cx="4025900" cy="424543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1676400" y="3429000"/>
            <a:ext cx="1295400" cy="3946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2971800" y="3429000"/>
            <a:ext cx="1447800" cy="3946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4419600" y="3429000"/>
            <a:ext cx="1295400" cy="3946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ight Brace 4"/>
          <p:cNvSpPr/>
          <p:nvPr/>
        </p:nvSpPr>
        <p:spPr bwMode="auto">
          <a:xfrm>
            <a:off x="5880466" y="2577153"/>
            <a:ext cx="304800" cy="1246493"/>
          </a:xfrm>
          <a:prstGeom prst="rightBrac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ight Brace 7"/>
          <p:cNvSpPr/>
          <p:nvPr/>
        </p:nvSpPr>
        <p:spPr bwMode="auto">
          <a:xfrm rot="5400000">
            <a:off x="2135832" y="3507432"/>
            <a:ext cx="381000" cy="1290935"/>
          </a:xfrm>
          <a:prstGeom prst="rightBrac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ight Brace 26"/>
          <p:cNvSpPr/>
          <p:nvPr/>
        </p:nvSpPr>
        <p:spPr bwMode="auto">
          <a:xfrm rot="5400000">
            <a:off x="3507432" y="3507433"/>
            <a:ext cx="381000" cy="1290935"/>
          </a:xfrm>
          <a:prstGeom prst="rightBrac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ight Brace 28"/>
          <p:cNvSpPr/>
          <p:nvPr/>
        </p:nvSpPr>
        <p:spPr bwMode="auto">
          <a:xfrm rot="5400000">
            <a:off x="4874568" y="3507432"/>
            <a:ext cx="381000" cy="1290935"/>
          </a:xfrm>
          <a:prstGeom prst="rightBrac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264" y="6176443"/>
            <a:ext cx="2323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Course(X, N, L)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90066" y="5181600"/>
            <a:ext cx="1811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 in Course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86400" y="5635738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C.C#, C.CNAME, C.LOC</a:t>
            </a:r>
          </a:p>
        </p:txBody>
      </p:sp>
    </p:spTree>
    <p:extLst>
      <p:ext uri="{BB962C8B-B14F-4D97-AF65-F5344CB8AC3E}">
        <p14:creationId xmlns:p14="http://schemas.microsoft.com/office/powerpoint/2010/main" val="1885227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2" animBg="1"/>
      <p:bldP spid="28" grpId="0"/>
      <p:bldP spid="2" grpId="0"/>
      <p:bldP spid="16" grpId="0" animBg="1"/>
      <p:bldP spid="16" grpId="1" animBg="1"/>
      <p:bldP spid="17" grpId="0" animBg="1"/>
      <p:bldP spid="17" grpId="1" animBg="1"/>
      <p:bldP spid="20" grpId="0"/>
      <p:bldP spid="21" grpId="0"/>
      <p:bldP spid="22" grpId="0" animBg="1"/>
      <p:bldP spid="22" grpId="1" animBg="1"/>
      <p:bldP spid="23" grpId="0" animBg="1"/>
      <p:bldP spid="23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5" grpId="0" animBg="1"/>
      <p:bldP spid="8" grpId="0" animBg="1"/>
      <p:bldP spid="27" grpId="0" animBg="1"/>
      <p:bldP spid="29" grpId="0" animBg="1"/>
      <p:bldP spid="6" grpId="0"/>
      <p:bldP spid="30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Relational Calculus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28700"/>
            <a:ext cx="8839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990000"/>
                </a:solidFill>
                <a:latin typeface="+mn-ea"/>
              </a:rPr>
              <a:t>Variables</a:t>
            </a:r>
            <a:r>
              <a:rPr lang="en-US" altLang="en-US" sz="3200" dirty="0">
                <a:latin typeface="+mn-ea"/>
              </a:rPr>
              <a:t> that range </a:t>
            </a:r>
            <a:endParaRPr lang="en-US" altLang="en-US" sz="3200" dirty="0" smtClean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 smtClean="0">
                <a:latin typeface="+mn-ea"/>
              </a:rPr>
              <a:t>over rows </a:t>
            </a:r>
            <a:r>
              <a:rPr lang="en-US" altLang="en-US" sz="3000" dirty="0">
                <a:latin typeface="+mn-ea"/>
              </a:rPr>
              <a:t>of the relations </a:t>
            </a:r>
            <a:r>
              <a:rPr lang="en-US" altLang="en-US" sz="3000" dirty="0" smtClean="0">
                <a:latin typeface="+mn-ea"/>
              </a:rPr>
              <a:t>(</a:t>
            </a:r>
            <a:r>
              <a:rPr lang="en-US" altLang="en-US" sz="3000" dirty="0" smtClean="0">
                <a:solidFill>
                  <a:srgbClr val="990000"/>
                </a:solidFill>
                <a:latin typeface="+mn-ea"/>
              </a:rPr>
              <a:t>tuple </a:t>
            </a:r>
            <a:r>
              <a:rPr lang="en-US" altLang="en-US" sz="3000" dirty="0">
                <a:solidFill>
                  <a:srgbClr val="990000"/>
                </a:solidFill>
                <a:latin typeface="+mn-ea"/>
              </a:rPr>
              <a:t>calculus</a:t>
            </a:r>
            <a:r>
              <a:rPr lang="en-US" altLang="en-US" sz="3000" dirty="0">
                <a:latin typeface="+mn-ea"/>
              </a:rPr>
              <a:t>) or </a:t>
            </a:r>
            <a:endParaRPr lang="en-US" altLang="en-US" sz="3000" dirty="0" smtClean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 smtClean="0">
                <a:latin typeface="+mn-ea"/>
              </a:rPr>
              <a:t>over </a:t>
            </a:r>
            <a:r>
              <a:rPr lang="en-US" altLang="en-US" sz="3000" dirty="0">
                <a:latin typeface="+mn-ea"/>
              </a:rPr>
              <a:t>columns of the relations </a:t>
            </a:r>
            <a:r>
              <a:rPr lang="en-US" altLang="en-US" sz="3000" dirty="0" smtClean="0">
                <a:latin typeface="+mn-ea"/>
              </a:rPr>
              <a:t>(</a:t>
            </a:r>
            <a:r>
              <a:rPr lang="en-US" altLang="en-US" sz="3000" dirty="0" smtClean="0">
                <a:solidFill>
                  <a:srgbClr val="990000"/>
                </a:solidFill>
                <a:latin typeface="+mn-ea"/>
              </a:rPr>
              <a:t>domain</a:t>
            </a:r>
            <a:r>
              <a:rPr lang="en-US" altLang="en-US" sz="3000" dirty="0" smtClean="0">
                <a:latin typeface="+mn-ea"/>
              </a:rPr>
              <a:t> </a:t>
            </a:r>
            <a:r>
              <a:rPr lang="en-US" altLang="en-US" sz="3000" dirty="0">
                <a:solidFill>
                  <a:srgbClr val="990000"/>
                </a:solidFill>
                <a:latin typeface="+mn-ea"/>
              </a:rPr>
              <a:t>calculus</a:t>
            </a:r>
            <a:r>
              <a:rPr lang="en-US" altLang="en-US" sz="3000" dirty="0">
                <a:latin typeface="+mn-ea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990000"/>
                </a:solidFill>
                <a:latin typeface="+mn-ea"/>
              </a:rPr>
              <a:t>Logical formulas </a:t>
            </a:r>
            <a:r>
              <a:rPr lang="en-US" altLang="en-US" sz="3200" dirty="0">
                <a:latin typeface="+mn-ea"/>
              </a:rPr>
              <a:t>(calculus expression) specify only what </a:t>
            </a:r>
            <a:r>
              <a:rPr lang="en-CA" altLang="zh-CN" sz="3200" dirty="0" smtClean="0">
                <a:solidFill>
                  <a:srgbClr val="C00000"/>
                </a:solidFill>
                <a:latin typeface="+mn-ea"/>
              </a:rPr>
              <a:t>conditions</a:t>
            </a:r>
            <a:r>
              <a:rPr lang="en-US" altLang="en-US" sz="32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en-US" sz="3200" dirty="0">
                <a:latin typeface="+mn-ea"/>
              </a:rPr>
              <a:t>the result should </a:t>
            </a:r>
            <a:r>
              <a:rPr lang="en-US" altLang="en-US" sz="3200" dirty="0" smtClean="0">
                <a:latin typeface="+mn-ea"/>
              </a:rPr>
              <a:t>satisfy</a:t>
            </a:r>
            <a:r>
              <a:rPr lang="zh-CN" altLang="en-US" sz="3200" dirty="0" smtClean="0">
                <a:latin typeface="+mn-ea"/>
              </a:rPr>
              <a:t> </a:t>
            </a:r>
            <a:r>
              <a:rPr lang="en-CA" altLang="zh-CN" sz="3200" dirty="0" smtClean="0">
                <a:latin typeface="+mn-ea"/>
              </a:rPr>
              <a:t>rather </a:t>
            </a:r>
            <a:r>
              <a:rPr lang="en-CA" altLang="zh-CN" sz="3200" dirty="0">
                <a:latin typeface="+mn-ea"/>
              </a:rPr>
              <a:t>than how to do </a:t>
            </a:r>
            <a:r>
              <a:rPr lang="en-CA" altLang="zh-CN" sz="3200" dirty="0" smtClean="0">
                <a:latin typeface="+mn-ea"/>
              </a:rPr>
              <a:t>(steps</a:t>
            </a:r>
            <a:r>
              <a:rPr lang="en-CA" altLang="zh-CN" sz="3200" dirty="0">
                <a:latin typeface="+mn-ea"/>
              </a:rPr>
              <a:t>)</a:t>
            </a:r>
            <a:endParaRPr lang="en-US" altLang="en-US" sz="3200" dirty="0"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latin typeface="+mn-ea"/>
              </a:rPr>
              <a:t>This is the main distinguishing feature between relational algebra </a:t>
            </a:r>
            <a:r>
              <a:rPr lang="en-US" altLang="en-US" sz="3200" dirty="0" smtClean="0">
                <a:latin typeface="+mn-ea"/>
              </a:rPr>
              <a:t>(</a:t>
            </a:r>
            <a:r>
              <a:rPr lang="en-US" altLang="en-US" sz="3200" dirty="0" smtClean="0">
                <a:solidFill>
                  <a:srgbClr val="990000"/>
                </a:solidFill>
                <a:latin typeface="+mn-ea"/>
              </a:rPr>
              <a:t>operations</a:t>
            </a:r>
            <a:r>
              <a:rPr lang="en-US" altLang="en-US" sz="3200" dirty="0" smtClean="0">
                <a:latin typeface="+mn-ea"/>
              </a:rPr>
              <a:t>) and </a:t>
            </a:r>
            <a:r>
              <a:rPr lang="en-US" altLang="en-US" sz="3200" dirty="0">
                <a:latin typeface="+mn-ea"/>
              </a:rPr>
              <a:t>relational </a:t>
            </a:r>
            <a:r>
              <a:rPr lang="en-US" altLang="en-US" sz="3200" dirty="0" smtClean="0">
                <a:latin typeface="+mn-ea"/>
              </a:rPr>
              <a:t>calculus (</a:t>
            </a:r>
            <a:r>
              <a:rPr lang="en-US" altLang="en-US" sz="3200" dirty="0" smtClean="0">
                <a:solidFill>
                  <a:srgbClr val="990000"/>
                </a:solidFill>
                <a:latin typeface="+mn-ea"/>
              </a:rPr>
              <a:t>logical formulas</a:t>
            </a:r>
            <a:r>
              <a:rPr lang="en-US" altLang="en-US" sz="3200" dirty="0" smtClean="0">
                <a:latin typeface="+mn-ea"/>
              </a:rPr>
              <a:t>).</a:t>
            </a:r>
            <a:endParaRPr lang="en-US" altLang="en-US" sz="3200" dirty="0">
              <a:latin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7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842468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400"/>
              <a:t>Relational Languages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Relational Algebra (ALG)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/>
              <a:t>Various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/>
              <a:t>High level procedural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Tuple Relational Calculus (TRC)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/>
              <a:t>Tuple variables in logical formulas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/>
              <a:t>Declarative language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Domain Relational Calculus (DRC)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/>
              <a:t>Domain variables in </a:t>
            </a:r>
            <a:r>
              <a:rPr lang="en-US" altLang="en-US" sz="3000" dirty="0" smtClean="0"/>
              <a:t>logical </a:t>
            </a:r>
            <a:r>
              <a:rPr lang="en-US" altLang="en-US" sz="3000" dirty="0"/>
              <a:t>formulas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/>
              <a:t>Declarative language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8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400" dirty="0"/>
              <a:t>Tuple Relational </a:t>
            </a:r>
            <a:r>
              <a:rPr lang="en-US" altLang="en-US" sz="4400" dirty="0" smtClean="0"/>
              <a:t>Calculus (TRC)</a:t>
            </a:r>
            <a:endParaRPr lang="en-US" altLang="en-US" sz="4400" dirty="0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b="1" dirty="0"/>
              <a:t>Tuple Variables</a:t>
            </a:r>
            <a:endParaRPr lang="en-US" altLang="en-US" sz="32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3200" b="1" dirty="0"/>
              <a:t>Logical formulas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b="1" dirty="0"/>
              <a:t>Query Syntax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 smtClean="0">
                <a:solidFill>
                  <a:srgbClr val="990000"/>
                </a:solidFill>
              </a:rPr>
              <a:t>{</a:t>
            </a:r>
            <a:r>
              <a:rPr lang="en-US" altLang="en-US" sz="3000" dirty="0" err="1" smtClean="0">
                <a:solidFill>
                  <a:srgbClr val="990000"/>
                </a:solidFill>
              </a:rPr>
              <a:t>Variable_Attribute</a:t>
            </a:r>
            <a:r>
              <a:rPr lang="en-US" altLang="en-US" sz="3000" dirty="0" smtClean="0">
                <a:solidFill>
                  <a:srgbClr val="990000"/>
                </a:solidFill>
              </a:rPr>
              <a:t> </a:t>
            </a:r>
            <a:r>
              <a:rPr lang="en-US" altLang="en-US" sz="3000" dirty="0">
                <a:solidFill>
                  <a:srgbClr val="990000"/>
                </a:solidFill>
              </a:rPr>
              <a:t>P</a:t>
            </a:r>
            <a:r>
              <a:rPr lang="en-US" altLang="en-US" sz="3000" dirty="0" smtClean="0">
                <a:solidFill>
                  <a:srgbClr val="990000"/>
                </a:solidFill>
              </a:rPr>
              <a:t>airs </a:t>
            </a:r>
            <a:r>
              <a:rPr lang="en-US" altLang="en-US" sz="3000" dirty="0">
                <a:solidFill>
                  <a:srgbClr val="990000"/>
                </a:solidFill>
              </a:rPr>
              <a:t>| Formula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/>
              <a:t>Variable attribute pairs represent result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/>
              <a:t>Formula specifies the conditions on variables </a:t>
            </a:r>
            <a:r>
              <a:rPr lang="en-US" altLang="en-US" sz="3000" dirty="0" smtClean="0"/>
              <a:t>(</a:t>
            </a:r>
            <a:r>
              <a:rPr lang="en-US" altLang="en-US" sz="3000" dirty="0"/>
              <a:t>the tuples in the result should satisfy)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sz="3000" dirty="0"/>
              <a:t>Formulas have </a:t>
            </a:r>
            <a:r>
              <a:rPr lang="en-CA" altLang="en-US" sz="3000" dirty="0">
                <a:solidFill>
                  <a:srgbClr val="990000"/>
                </a:solidFill>
              </a:rPr>
              <a:t>truth values</a:t>
            </a:r>
            <a:r>
              <a:rPr lang="en-CA" altLang="en-US" sz="3000" dirty="0"/>
              <a:t>, only tuples make the formula true will be displayed.</a:t>
            </a:r>
            <a:endParaRPr lang="en-US" alt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9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1646</TotalTime>
  <Words>2146</Words>
  <Application>Microsoft Macintosh PowerPoint</Application>
  <PresentationFormat>Letter Paper (8.5x11 in)</PresentationFormat>
  <Paragraphs>1133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ＭＳ Ｐゴシック</vt:lpstr>
      <vt:lpstr>Symbol</vt:lpstr>
      <vt:lpstr>Tahoma</vt:lpstr>
      <vt:lpstr>Times New Roman</vt:lpstr>
      <vt:lpstr>Wingdings</vt:lpstr>
      <vt:lpstr>宋体</vt:lpstr>
      <vt:lpstr>Arial</vt:lpstr>
      <vt:lpstr>Blends</vt:lpstr>
      <vt:lpstr>Chapter 8</vt:lpstr>
      <vt:lpstr>Relational Languages</vt:lpstr>
      <vt:lpstr>Relational Languages</vt:lpstr>
      <vt:lpstr>Relational Languages</vt:lpstr>
      <vt:lpstr>Relational Calculus</vt:lpstr>
      <vt:lpstr>Kinds of Variables</vt:lpstr>
      <vt:lpstr>Relational Calculus</vt:lpstr>
      <vt:lpstr>Relational Languages</vt:lpstr>
      <vt:lpstr>Tuple Relational Calculus (TRC)</vt:lpstr>
      <vt:lpstr>Tuple Relational Calculus (TRC)</vt:lpstr>
      <vt:lpstr>Tuple Relational Calculus (TRC)</vt:lpstr>
      <vt:lpstr>Tuple Relational Calculus (TRC)</vt:lpstr>
      <vt:lpstr>Tuple Relational Calculus (TRC)</vt:lpstr>
      <vt:lpstr>Tuple Relational Calculus (TRC)</vt:lpstr>
      <vt:lpstr>Tuple Relational Calculus (TRC)</vt:lpstr>
      <vt:lpstr>TRC Examples</vt:lpstr>
      <vt:lpstr>TRC Examples</vt:lpstr>
      <vt:lpstr>TRC Examples</vt:lpstr>
      <vt:lpstr>TRC Examples</vt:lpstr>
      <vt:lpstr>TRC Examples</vt:lpstr>
      <vt:lpstr>Tuple Relational Calculus (TRC)</vt:lpstr>
      <vt:lpstr>Tuple Relational Calculus (TRC)</vt:lpstr>
      <vt:lpstr>The Existential and Universal Quantifiers</vt:lpstr>
      <vt:lpstr>Quantifiers Examples</vt:lpstr>
      <vt:lpstr>Quantifiers Examples</vt:lpstr>
      <vt:lpstr>The Existential and Universal Quantifiers </vt:lpstr>
      <vt:lpstr>TRC Examples</vt:lpstr>
      <vt:lpstr>TRC Examples</vt:lpstr>
      <vt:lpstr>TRC Examples</vt:lpstr>
      <vt:lpstr>TRC Examples</vt:lpstr>
      <vt:lpstr>TRC Examples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subject>The Relational Algebra and Calculus</dc:subject>
  <dc:creator>Microsoft Office User</dc:creator>
  <cp:keywords/>
  <dc:description/>
  <cp:lastModifiedBy>Microsoft Office User</cp:lastModifiedBy>
  <cp:revision>67</cp:revision>
  <cp:lastPrinted>2001-11-04T00:51:13Z</cp:lastPrinted>
  <dcterms:created xsi:type="dcterms:W3CDTF">2016-10-11T20:29:57Z</dcterms:created>
  <dcterms:modified xsi:type="dcterms:W3CDTF">2019-02-26T03:58:53Z</dcterms:modified>
  <cp:category/>
</cp:coreProperties>
</file>