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9" r:id="rId2"/>
  </p:sldMasterIdLst>
  <p:notesMasterIdLst>
    <p:notesMasterId r:id="rId47"/>
  </p:notesMasterIdLst>
  <p:handoutMasterIdLst>
    <p:handoutMasterId r:id="rId48"/>
  </p:handoutMasterIdLst>
  <p:sldIdLst>
    <p:sldId id="324" r:id="rId3"/>
    <p:sldId id="473" r:id="rId4"/>
    <p:sldId id="490" r:id="rId5"/>
    <p:sldId id="429" r:id="rId6"/>
    <p:sldId id="430" r:id="rId7"/>
    <p:sldId id="435" r:id="rId8"/>
    <p:sldId id="437" r:id="rId9"/>
    <p:sldId id="436" r:id="rId10"/>
    <p:sldId id="439" r:id="rId11"/>
    <p:sldId id="438" r:id="rId12"/>
    <p:sldId id="434" r:id="rId13"/>
    <p:sldId id="441" r:id="rId14"/>
    <p:sldId id="445" r:id="rId15"/>
    <p:sldId id="446" r:id="rId16"/>
    <p:sldId id="500" r:id="rId17"/>
    <p:sldId id="447" r:id="rId18"/>
    <p:sldId id="449" r:id="rId19"/>
    <p:sldId id="477" r:id="rId20"/>
    <p:sldId id="478" r:id="rId21"/>
    <p:sldId id="479" r:id="rId22"/>
    <p:sldId id="480" r:id="rId23"/>
    <p:sldId id="481" r:id="rId24"/>
    <p:sldId id="482" r:id="rId25"/>
    <p:sldId id="502" r:id="rId26"/>
    <p:sldId id="484" r:id="rId27"/>
    <p:sldId id="501" r:id="rId28"/>
    <p:sldId id="503" r:id="rId29"/>
    <p:sldId id="483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485" r:id="rId40"/>
    <p:sldId id="486" r:id="rId41"/>
    <p:sldId id="506" r:id="rId42"/>
    <p:sldId id="487" r:id="rId43"/>
    <p:sldId id="488" r:id="rId44"/>
    <p:sldId id="489" r:id="rId45"/>
    <p:sldId id="504" r:id="rId4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1"/>
    <a:srgbClr val="990000"/>
    <a:srgbClr val="827C08"/>
    <a:srgbClr val="677228"/>
    <a:srgbClr val="484A78"/>
    <a:srgbClr val="6E792B"/>
    <a:srgbClr val="76822E"/>
    <a:srgbClr val="4F571F"/>
    <a:srgbClr val="6F6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9" autoAdjust="0"/>
    <p:restoredTop sz="94211" autoAdjust="0"/>
  </p:normalViewPr>
  <p:slideViewPr>
    <p:cSldViewPr snapToObjects="1">
      <p:cViewPr varScale="1">
        <p:scale>
          <a:sx n="92" d="100"/>
          <a:sy n="92" d="100"/>
        </p:scale>
        <p:origin x="744" y="12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5FA1A2E4-FE89-E34F-A38E-7CC55AD5A489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3473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7CFE24B-0A76-5742-B57B-07F5063B704D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91484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777FBA-57C4-1E40-89BA-8373FE1AC101}" type="slidenum">
              <a:rPr lang="zh-CN" altLang="en-CA" sz="1200">
                <a:latin typeface="Tahoma" charset="0"/>
              </a:rPr>
              <a:pPr eaLnBrk="1" hangingPunct="1"/>
              <a:t>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10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D32D37-5D8B-504C-86A7-A6A33CB46056}" type="slidenum">
              <a:rPr lang="zh-CN" altLang="en-CA" sz="1200">
                <a:latin typeface="Tahoma" charset="0"/>
              </a:rPr>
              <a:pPr eaLnBrk="1" hangingPunct="1"/>
              <a:t>11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186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6CECFD-20F3-524F-9497-65D067D93204}" type="slidenum">
              <a:rPr lang="zh-CN" altLang="en-CA" sz="1200">
                <a:latin typeface="Tahoma" charset="0"/>
              </a:rPr>
              <a:pPr eaLnBrk="1" hangingPunct="1"/>
              <a:t>12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99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9DAC1C-3671-4846-B5D7-56584D53210A}" type="slidenum">
              <a:rPr lang="zh-CN" altLang="en-CA" sz="1200">
                <a:latin typeface="Tahoma" charset="0"/>
              </a:rPr>
              <a:pPr eaLnBrk="1" hangingPunct="1"/>
              <a:t>13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9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14AAC4-B4D6-8645-BDDA-1843C631E780}" type="slidenum">
              <a:rPr lang="zh-CN" altLang="en-CA" sz="1200">
                <a:latin typeface="Tahoma" charset="0"/>
              </a:rPr>
              <a:pPr eaLnBrk="1" hangingPunct="1"/>
              <a:t>14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708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14AAC4-B4D6-8645-BDDA-1843C631E780}" type="slidenum">
              <a:rPr lang="zh-CN" altLang="en-CA" sz="1200">
                <a:latin typeface="Tahoma" charset="0"/>
              </a:rPr>
              <a:pPr eaLnBrk="1" hangingPunct="1"/>
              <a:t>15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760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C23641-3CE5-0C41-9DBB-09564E16806A}" type="slidenum">
              <a:rPr lang="zh-CN" altLang="en-CA" sz="1200">
                <a:latin typeface="Tahoma" charset="0"/>
              </a:rPr>
              <a:pPr eaLnBrk="1" hangingPunct="1"/>
              <a:t>16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87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76815C-55AE-B247-B4E9-F39DE6A18432}" type="slidenum">
              <a:rPr lang="zh-CN" altLang="en-CA" sz="1200">
                <a:latin typeface="Tahoma" charset="0"/>
              </a:rPr>
              <a:pPr eaLnBrk="1" hangingPunct="1"/>
              <a:t>17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2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6CECFD-20F3-524F-9497-65D067D93204}" type="slidenum">
              <a:rPr lang="zh-CN" altLang="en-CA" sz="1200">
                <a:latin typeface="Tahoma" charset="0"/>
              </a:rPr>
              <a:pPr eaLnBrk="1" hangingPunct="1"/>
              <a:t>18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09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17C19F-629D-0F4D-B00E-16046B9C826E}" type="slidenum">
              <a:rPr lang="zh-CN" altLang="en-CA" sz="1200">
                <a:latin typeface="Tahoma" charset="0"/>
              </a:rPr>
              <a:pPr eaLnBrk="1" hangingPunct="1"/>
              <a:t>19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8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E5DF04-9069-3040-9594-ABCC76FA31C7}" type="slidenum">
              <a:rPr lang="zh-CN" altLang="en-CA" sz="1200">
                <a:latin typeface="Tahoma" charset="0"/>
              </a:rPr>
              <a:pPr eaLnBrk="1" hangingPunct="1"/>
              <a:t>20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80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92FA5-1C20-9444-A251-407FCC210D0E}" type="slidenum">
              <a:rPr lang="zh-CN" altLang="en-CA" sz="1200">
                <a:latin typeface="Tahoma" charset="0"/>
              </a:rPr>
              <a:pPr eaLnBrk="1" hangingPunct="1"/>
              <a:t>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1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C7128-10BC-F240-B55B-1B5AF626B933}" type="slidenum">
              <a:rPr lang="zh-CN" altLang="en-CA" sz="1200">
                <a:latin typeface="Tahoma" charset="0"/>
              </a:rPr>
              <a:pPr eaLnBrk="1" hangingPunct="1"/>
              <a:t>21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Should think how DBMS find</a:t>
            </a:r>
            <a:r>
              <a:rPr lang="en-US" altLang="en-US" baseline="0" dirty="0" smtClean="0"/>
              <a:t> the results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50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F6A23D-8F4F-7647-912C-8366536193AE}" type="slidenum">
              <a:rPr lang="zh-CN" altLang="en-CA" sz="1200">
                <a:latin typeface="Tahoma" charset="0"/>
              </a:rPr>
              <a:pPr eaLnBrk="1" hangingPunct="1"/>
              <a:t>22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53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AE25BB-1291-7141-97F3-036454D78E70}" type="slidenum">
              <a:rPr lang="zh-CN" altLang="en-CA" sz="1200">
                <a:latin typeface="Tahoma" charset="0"/>
              </a:rPr>
              <a:pPr eaLnBrk="1" hangingPunct="1"/>
              <a:t>23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60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AE25BB-1291-7141-97F3-036454D78E70}" type="slidenum">
              <a:rPr lang="zh-CN" altLang="en-CA" sz="1200">
                <a:latin typeface="Tahoma" charset="0"/>
              </a:rPr>
              <a:pPr eaLnBrk="1" hangingPunct="1"/>
              <a:t>24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912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E1B0A3-E2F2-F34A-819C-72F50DDA9F1D}" type="slidenum">
              <a:rPr lang="zh-CN" altLang="en-CA" sz="1200">
                <a:latin typeface="Tahoma" charset="0"/>
              </a:rPr>
              <a:pPr eaLnBrk="1" hangingPunct="1"/>
              <a:t>25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817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 err="1" smtClean="0"/>
              <a:t>foral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FE24B-0A76-5742-B57B-07F5063B704D}" type="slidenum">
              <a:rPr lang="zh-CN" altLang="en-CA" smtClean="0"/>
              <a:pPr/>
              <a:t>26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30652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 err="1" smtClean="0"/>
              <a:t>forall</a:t>
            </a:r>
            <a:r>
              <a:rPr lang="en-US" baseline="0" dirty="0" smtClean="0"/>
              <a:t> C means all C in the domain, here means all strings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FE24B-0A76-5742-B57B-07F5063B704D}" type="slidenum">
              <a:rPr lang="zh-CN" altLang="en-CA" smtClean="0"/>
              <a:pPr/>
              <a:t>27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7963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ED17D-CFC8-6A41-88A7-CD077DC8B686}" type="slidenum">
              <a:rPr lang="zh-CN" altLang="en-CA" sz="1200">
                <a:latin typeface="Tahoma" charset="0"/>
              </a:rPr>
              <a:pPr eaLnBrk="1" hangingPunct="1"/>
              <a:t>28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360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4218C5-9CA0-9A4F-8BD6-E03CB6D850FB}" type="slidenum">
              <a:rPr lang="zh-CN" altLang="en-CA" sz="1200">
                <a:latin typeface="Tahoma" charset="0"/>
              </a:rPr>
              <a:pPr eaLnBrk="1" hangingPunct="1"/>
              <a:t>29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290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BD08F5-E021-5344-8D8A-00BA8B39C6E2}" type="slidenum">
              <a:rPr lang="zh-CN" altLang="en-CA" sz="1200">
                <a:latin typeface="Tahoma" charset="0"/>
              </a:rPr>
              <a:pPr eaLnBrk="1" hangingPunct="1"/>
              <a:t>30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3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45C4B4-5D27-5D41-9CCB-804398415DE3}" type="slidenum">
              <a:rPr lang="zh-CN" altLang="en-CA" sz="1200">
                <a:latin typeface="Tahoma" charset="0"/>
              </a:rPr>
              <a:pPr eaLnBrk="1" hangingPunct="1"/>
              <a:t>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946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03007C-A042-694C-8114-5C3BB8B74B3A}" type="slidenum">
              <a:rPr lang="zh-CN" altLang="en-CA" sz="1200">
                <a:latin typeface="Tahoma" charset="0"/>
              </a:rPr>
              <a:pPr eaLnBrk="1" hangingPunct="1"/>
              <a:t>31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5762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E6916C-A0D0-D940-B097-7FE28AFFB459}" type="slidenum">
              <a:rPr lang="zh-CN" altLang="en-CA" sz="1200">
                <a:latin typeface="Tahoma" charset="0"/>
              </a:rPr>
              <a:pPr eaLnBrk="1" hangingPunct="1"/>
              <a:t>32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52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96A17-E381-AC40-A56B-123C71BC05FE}" type="slidenum">
              <a:rPr lang="zh-CN" altLang="en-CA" sz="1200">
                <a:latin typeface="Tahoma" charset="0"/>
              </a:rPr>
              <a:pPr eaLnBrk="1" hangingPunct="1"/>
              <a:t>33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076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814C4F-45AC-C045-9E80-4A1319A9E6BC}" type="slidenum">
              <a:rPr lang="zh-CN" altLang="en-CA" sz="1200">
                <a:latin typeface="Tahoma" charset="0"/>
              </a:rPr>
              <a:pPr eaLnBrk="1" hangingPunct="1"/>
              <a:t>34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55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3BE1AE-E21A-2642-A320-917B61F5E4D6}" type="slidenum">
              <a:rPr lang="zh-CN" altLang="en-CA" sz="1200">
                <a:latin typeface="Tahoma" charset="0"/>
              </a:rPr>
              <a:pPr eaLnBrk="1" hangingPunct="1"/>
              <a:t>35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66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A6E3CF-7A52-9345-B701-97A22D6CECD5}" type="slidenum">
              <a:rPr lang="zh-CN" altLang="en-CA" sz="1200">
                <a:latin typeface="Tahoma" charset="0"/>
              </a:rPr>
              <a:pPr eaLnBrk="1" hangingPunct="1"/>
              <a:t>36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74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3DAE4C-F711-F943-96E6-0F5BB8D01DDE}" type="slidenum">
              <a:rPr lang="zh-CN" altLang="en-CA" sz="1200">
                <a:latin typeface="Tahoma" charset="0"/>
              </a:rPr>
              <a:pPr eaLnBrk="1" hangingPunct="1"/>
              <a:t>37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65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F028EF-ADA9-1A4A-B2E1-9FE901036AC9}" type="slidenum">
              <a:rPr lang="zh-CN" altLang="en-CA" sz="1200">
                <a:latin typeface="Tahoma" charset="0"/>
              </a:rPr>
              <a:pPr eaLnBrk="1" hangingPunct="1"/>
              <a:t>38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7682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55D880-113D-9C4B-950E-C8BA6C0F1CCE}" type="slidenum">
              <a:rPr lang="zh-CN" altLang="en-CA" sz="1200">
                <a:latin typeface="Tahoma" charset="0"/>
              </a:rPr>
              <a:pPr eaLnBrk="1" hangingPunct="1"/>
              <a:t>39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6358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55D880-113D-9C4B-950E-C8BA6C0F1CCE}" type="slidenum">
              <a:rPr lang="zh-CN" altLang="en-CA" sz="1200">
                <a:latin typeface="Tahoma" charset="0"/>
              </a:rPr>
              <a:pPr eaLnBrk="1" hangingPunct="1"/>
              <a:t>40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9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460E38-CF4D-5E40-99DC-A0E3F2037CCA}" type="slidenum">
              <a:rPr lang="zh-CN" altLang="en-CA" sz="1200">
                <a:latin typeface="Tahoma" charset="0"/>
              </a:rPr>
              <a:pPr eaLnBrk="1" hangingPunct="1"/>
              <a:t>5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8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E0B7FE-AB39-4043-AEA7-FF1CC41C827C}" type="slidenum">
              <a:rPr lang="zh-CN" altLang="en-CA" sz="1200">
                <a:latin typeface="Tahoma" charset="0"/>
              </a:rPr>
              <a:pPr eaLnBrk="1" hangingPunct="1"/>
              <a:t>41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8292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150F6D-9929-1B43-825E-A24F8FFB2004}" type="slidenum">
              <a:rPr lang="zh-CN" altLang="en-CA" sz="1200">
                <a:latin typeface="Tahoma" charset="0"/>
              </a:rPr>
              <a:pPr eaLnBrk="1" hangingPunct="1"/>
              <a:t>42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88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43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List student number for students taking all courses that </a:t>
            </a:r>
            <a:r>
              <a:rPr lang="en-US" altLang="en-US" dirty="0" smtClean="0"/>
              <a:t>Kate </a:t>
            </a:r>
            <a:r>
              <a:rPr lang="en-US" altLang="en-US" dirty="0"/>
              <a:t>takes</a:t>
            </a:r>
          </a:p>
          <a:p>
            <a:pPr eaLnBrk="1" hangingPunct="1"/>
            <a:r>
              <a:rPr lang="en-US" altLang="en-US" dirty="0"/>
              <a:t>Ullman book P182. has a simple solution</a:t>
            </a:r>
          </a:p>
          <a:p>
            <a:pPr eaLnBrk="1" hangingPunct="1"/>
            <a:r>
              <a:rPr lang="en-US" altLang="en-US" dirty="0"/>
              <a:t>{S’.</a:t>
            </a:r>
            <a:r>
              <a:rPr lang="en-US" altLang="en-US" dirty="0" err="1"/>
              <a:t>sname</a:t>
            </a:r>
            <a:r>
              <a:rPr lang="en-US" altLang="en-US" dirty="0"/>
              <a:t> | S’ in student and </a:t>
            </a:r>
          </a:p>
          <a:p>
            <a:pPr eaLnBrk="1" hangingPunct="1"/>
            <a:r>
              <a:rPr lang="en-US" altLang="en-US" dirty="0" smtClean="0"/>
              <a:t>           (</a:t>
            </a:r>
            <a:r>
              <a:rPr lang="en-US" altLang="en-US" dirty="0" err="1" smtClean="0"/>
              <a:t>forall</a:t>
            </a:r>
            <a:r>
              <a:rPr lang="en-US" altLang="en-US" dirty="0" smtClean="0"/>
              <a:t> C in course)( exists G in grade)(S’.S#=G.S# and G.C#=C.C#) or</a:t>
            </a:r>
          </a:p>
          <a:p>
            <a:pPr eaLnBrk="1" hangingPunct="1"/>
            <a:r>
              <a:rPr lang="en-US" altLang="en-US" dirty="0" smtClean="0"/>
              <a:t>           	(not exists S in student, G in grade)(</a:t>
            </a:r>
            <a:r>
              <a:rPr lang="en-US" altLang="en-US" dirty="0" err="1" smtClean="0"/>
              <a:t>S.sname</a:t>
            </a:r>
            <a:r>
              <a:rPr lang="en-US" altLang="en-US" dirty="0" smtClean="0"/>
              <a:t> = ‘Kate’ and S’.S#=G.S# and G.C#=C.C#) )}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421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63C0F-0DDD-234E-9748-AB2070DFFFEC}" type="slidenum">
              <a:rPr lang="zh-CN" altLang="en-CA" sz="1200">
                <a:latin typeface="Tahoma" charset="0"/>
              </a:rPr>
              <a:pPr eaLnBrk="1" hangingPunct="1"/>
              <a:t>44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List student number for students taking all courses that </a:t>
            </a:r>
            <a:r>
              <a:rPr lang="en-US" altLang="en-US" dirty="0" smtClean="0"/>
              <a:t>Kate </a:t>
            </a:r>
            <a:r>
              <a:rPr lang="en-US" altLang="en-US" dirty="0"/>
              <a:t>takes</a:t>
            </a:r>
          </a:p>
          <a:p>
            <a:pPr eaLnBrk="1" hangingPunct="1"/>
            <a:r>
              <a:rPr lang="en-US" altLang="en-US" dirty="0"/>
              <a:t>Ullman book P182. has a simple solution</a:t>
            </a:r>
          </a:p>
          <a:p>
            <a:pPr eaLnBrk="1" hangingPunct="1"/>
            <a:r>
              <a:rPr lang="en-US" altLang="en-US" dirty="0"/>
              <a:t>{S’.</a:t>
            </a:r>
            <a:r>
              <a:rPr lang="en-US" altLang="en-US" dirty="0" err="1"/>
              <a:t>sname</a:t>
            </a:r>
            <a:r>
              <a:rPr lang="en-US" altLang="en-US" dirty="0"/>
              <a:t> | S’ in student and </a:t>
            </a:r>
          </a:p>
          <a:p>
            <a:pPr eaLnBrk="1" hangingPunct="1"/>
            <a:r>
              <a:rPr lang="en-US" altLang="en-US" dirty="0" smtClean="0"/>
              <a:t>           (</a:t>
            </a:r>
            <a:r>
              <a:rPr lang="en-US" altLang="en-US" dirty="0" err="1" smtClean="0"/>
              <a:t>forall</a:t>
            </a:r>
            <a:r>
              <a:rPr lang="en-US" altLang="en-US" dirty="0" smtClean="0"/>
              <a:t> C in course)( exists G in grade)(S’.S#=G.S# and G.C#=C.C#) or</a:t>
            </a:r>
          </a:p>
          <a:p>
            <a:pPr eaLnBrk="1" hangingPunct="1"/>
            <a:r>
              <a:rPr lang="en-US" altLang="en-US" dirty="0" smtClean="0"/>
              <a:t>           	(not exists S in student, G in grade)(</a:t>
            </a:r>
            <a:r>
              <a:rPr lang="en-US" altLang="en-US" dirty="0" err="1" smtClean="0"/>
              <a:t>S.sname</a:t>
            </a:r>
            <a:r>
              <a:rPr lang="en-US" altLang="en-US" dirty="0" smtClean="0"/>
              <a:t> = ‘Kate’ and S’.S#=G.S# and G.C#=C.C#) )}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13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A25A68-E1FB-F24C-AF93-55A1D4A1E4B2}" type="slidenum">
              <a:rPr lang="zh-CN" altLang="en-CA" sz="1200">
                <a:latin typeface="Tahoma" charset="0"/>
              </a:rPr>
              <a:pPr eaLnBrk="1" hangingPunct="1"/>
              <a:t>6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93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696B45-28EE-044B-8B0D-53670310ABD2}" type="slidenum">
              <a:rPr lang="zh-CN" altLang="en-CA" sz="1200">
                <a:latin typeface="Tahoma" charset="0"/>
              </a:rPr>
              <a:pPr eaLnBrk="1" hangingPunct="1"/>
              <a:t>7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2E8E7B-B89E-7E42-9571-FC98A027B02A}" type="slidenum">
              <a:rPr lang="zh-CN" altLang="en-CA" sz="1200">
                <a:latin typeface="Tahoma" charset="0"/>
              </a:rPr>
              <a:pPr eaLnBrk="1" hangingPunct="1"/>
              <a:t>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45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E773CC-3B9F-0049-9563-C772A210DE5A}" type="slidenum">
              <a:rPr lang="zh-CN" altLang="en-CA" sz="1200">
                <a:latin typeface="Tahoma" charset="0"/>
              </a:rPr>
              <a:pPr eaLnBrk="1" hangingPunct="1"/>
              <a:t>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2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986343-8A24-AF41-9200-48854A311E80}" type="slidenum">
              <a:rPr lang="zh-CN" altLang="en-CA" sz="1200">
                <a:latin typeface="Tahoma" charset="0"/>
              </a:rPr>
              <a:pPr eaLnBrk="1" hangingPunct="1"/>
              <a:t>10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75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82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8299624D-6D12-3943-A901-EFCBF5A93F2F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993517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F4030639-E929-4A40-85C3-EBC515A5548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4373994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46" descr="elmasri_thu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8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5F8422">
              <a:alpha val="29804"/>
            </a:srgb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D8CE0-D0E1-EE45-AD4B-27655101E5DF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70771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54F63B2F-6CC5-164C-AC0A-4467EB6BB14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490753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2B3040BA-2502-AA40-92A6-D7F128964D2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330393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0ECB26A5-C210-DA46-9A8C-8AB22EA646D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596642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F089350C-A6BD-4D4F-AB36-FCBBF6456DF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145333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9EED86B5-6848-A14D-B7E9-CFD9A502334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0876912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D8D0E573-8AEB-8B4E-BD12-A59CDF2DA2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793263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14400"/>
            <a:ext cx="8751887" cy="5638800"/>
          </a:xfrm>
        </p:spPr>
        <p:txBody>
          <a:bodyPr/>
          <a:lstStyle>
            <a:lvl2pPr>
              <a:defRPr>
                <a:solidFill>
                  <a:srgbClr val="677228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fld id="{ACC17BFD-D1C9-E24F-AE2E-02CC82046494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99062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6A2B7D21-4495-FC46-99C4-B17B499A3D5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8504694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C9FE94C6-F4DE-6448-800F-BC2ED3B03A7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7212875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6 Slide </a:t>
            </a:r>
            <a:fld id="{18CE344A-87C4-684B-9BF4-C1861462BB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801884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BFB3A885-0E9A-3A47-B036-E33F1D86372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97445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EC9A3BE1-AEAB-D149-8F0D-5B7B56D9F8CD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10949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F4146F50-08DD-A149-BC87-28A97083B724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0580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EC0452A-E070-AB4F-B0B5-F79819B9466C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6167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9D89A109-D972-9B41-AD0C-238160B7CADF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29315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B0F164C-4AA8-2D48-942C-00EF8C25F564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440937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EDEE9307-CDC2-194B-9146-E23D9F7CE4C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078242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7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AA0DBA73-CA76-524E-B6B4-B0DC4B1D33F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14400"/>
            <a:ext cx="859948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37"/>
          <p:cNvSpPr>
            <a:spLocks noChangeArrowheads="1"/>
          </p:cNvSpPr>
          <p:nvPr userDrawn="1"/>
        </p:nvSpPr>
        <p:spPr bwMode="gray">
          <a:xfrm rot="16200000">
            <a:off x="4151316" y="-4151313"/>
            <a:ext cx="838200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pic>
        <p:nvPicPr>
          <p:cNvPr id="7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 smtClean="0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DA3EA0AF-39AE-7745-A76F-95185E13EC3B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3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2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8</a:t>
            </a:r>
            <a:endParaRPr lang="en-US" altLang="en-US" dirty="0"/>
          </a:p>
        </p:txBody>
      </p:sp>
      <p:sp>
        <p:nvSpPr>
          <p:cNvPr id="307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Domain </a:t>
            </a:r>
            <a:r>
              <a:rPr lang="en-US" altLang="zh-CN" dirty="0" smtClean="0"/>
              <a:t>Relational</a:t>
            </a:r>
            <a:r>
              <a:rPr lang="zh-CN" altLang="en-US" dirty="0" smtClean="0"/>
              <a:t> </a:t>
            </a:r>
            <a:r>
              <a:rPr lang="en-US" altLang="en-US" dirty="0" smtClean="0"/>
              <a:t>Calculus 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857250"/>
            <a:ext cx="8599487" cy="5257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Connectives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/>
              <a:t>	</a:t>
            </a:r>
            <a:r>
              <a:rPr lang="en-US" altLang="en-US" sz="3000" dirty="0">
                <a:solidFill>
                  <a:srgbClr val="990000"/>
                </a:solidFill>
              </a:rPr>
              <a:t>not</a:t>
            </a:r>
            <a:r>
              <a:rPr lang="en-US" altLang="en-US" sz="3000" dirty="0"/>
              <a:t> formula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/>
              <a:t>	formula </a:t>
            </a:r>
            <a:r>
              <a:rPr lang="en-US" altLang="en-US" sz="3000" dirty="0">
                <a:solidFill>
                  <a:srgbClr val="990000"/>
                </a:solidFill>
              </a:rPr>
              <a:t>and</a:t>
            </a:r>
            <a:r>
              <a:rPr lang="en-US" altLang="en-US" sz="3000" dirty="0"/>
              <a:t> formula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/>
              <a:t>	formula   </a:t>
            </a:r>
            <a:r>
              <a:rPr lang="en-US" altLang="en-US" sz="3000" dirty="0">
                <a:solidFill>
                  <a:srgbClr val="990000"/>
                </a:solidFill>
              </a:rPr>
              <a:t>or</a:t>
            </a:r>
            <a:r>
              <a:rPr lang="en-US" altLang="en-US" sz="3000" dirty="0"/>
              <a:t>  </a:t>
            </a:r>
            <a:r>
              <a:rPr lang="en-US" altLang="en-US" sz="3000" dirty="0" err="1"/>
              <a:t>fo</a:t>
            </a:r>
            <a:r>
              <a:rPr lang="en-CA" altLang="en-US" sz="3000" dirty="0"/>
              <a:t>r</a:t>
            </a:r>
            <a:r>
              <a:rPr lang="en-US" altLang="en-US" sz="3000" dirty="0" err="1"/>
              <a:t>mula</a:t>
            </a:r>
            <a:endParaRPr lang="en-US" altLang="en-US" sz="3000" dirty="0"/>
          </a:p>
          <a:p>
            <a:pPr eaLnBrk="1" hangingPunct="1"/>
            <a:r>
              <a:rPr lang="en-US" altLang="en-US" sz="3200" dirty="0"/>
              <a:t>Examples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not (N 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John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)</a:t>
            </a:r>
            <a:endParaRPr lang="en-US" altLang="en-US" sz="3000" dirty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N </a:t>
            </a:r>
            <a:r>
              <a:rPr lang="en-US" altLang="en-US" sz="3000" dirty="0" smtClean="0">
                <a:solidFill>
                  <a:srgbClr val="990000"/>
                </a:solidFill>
              </a:rPr>
              <a:t>!=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John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 </a:t>
            </a:r>
            <a:r>
              <a:rPr lang="en-US" altLang="en-US" sz="3000" dirty="0">
                <a:solidFill>
                  <a:srgbClr val="990000"/>
                </a:solidFill>
              </a:rPr>
              <a:t>and Age &gt; 30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Mark &gt; 50 and Mark &lt; 90, </a:t>
            </a:r>
          </a:p>
          <a:p>
            <a:pPr lvl="1" eaLnBrk="1" hangingPunct="1"/>
            <a:r>
              <a:rPr lang="en-US" altLang="en-US" sz="3000" dirty="0" err="1">
                <a:solidFill>
                  <a:srgbClr val="990000"/>
                </a:solidFill>
              </a:rPr>
              <a:t>Loc</a:t>
            </a:r>
            <a:r>
              <a:rPr lang="en-US" altLang="en-US" sz="3000" dirty="0">
                <a:solidFill>
                  <a:srgbClr val="990000"/>
                </a:solidFill>
              </a:rPr>
              <a:t> </a:t>
            </a:r>
            <a:r>
              <a:rPr lang="en-US" altLang="en-US" sz="3000" dirty="0" smtClean="0">
                <a:solidFill>
                  <a:srgbClr val="990000"/>
                </a:solidFill>
              </a:rPr>
              <a:t>!= 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UC231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 </a:t>
            </a:r>
            <a:r>
              <a:rPr lang="en-US" altLang="en-US" sz="3000" dirty="0">
                <a:solidFill>
                  <a:srgbClr val="990000"/>
                </a:solidFill>
              </a:rPr>
              <a:t>or </a:t>
            </a:r>
            <a:r>
              <a:rPr lang="en-US" altLang="en-US" sz="3000" dirty="0" err="1">
                <a:solidFill>
                  <a:srgbClr val="990000"/>
                </a:solidFill>
              </a:rPr>
              <a:t>Loc</a:t>
            </a:r>
            <a:r>
              <a:rPr lang="en-US" altLang="en-US" sz="3000" dirty="0">
                <a:solidFill>
                  <a:srgbClr val="990000"/>
                </a:solidFill>
              </a:rPr>
              <a:t> 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UC231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endParaRPr lang="en-US" altLang="en-US" sz="3000" b="1" dirty="0"/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4419600" y="3657600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en-US" altLang="en-US" sz="3000" smtClean="0">
                <a:solidFill>
                  <a:srgbClr val="990000"/>
                </a:solidFill>
              </a:rPr>
              <a:t>N !=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>
                <a:solidFill>
                  <a:srgbClr val="990000"/>
                </a:solidFill>
              </a:rPr>
              <a:t>John</a:t>
            </a:r>
            <a:r>
              <a:rPr lang="en-CA" altLang="en-US" sz="3200" dirty="0" smtClean="0">
                <a:solidFill>
                  <a:srgbClr val="990000"/>
                </a:solidFill>
              </a:rPr>
              <a:t>'</a:t>
            </a:r>
            <a:endParaRPr lang="en-US" altLang="en-US" sz="30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1. Display </a:t>
            </a:r>
            <a:r>
              <a:rPr lang="en-CA" altLang="en-US" dirty="0"/>
              <a:t>the student </a:t>
            </a:r>
            <a:r>
              <a:rPr lang="en-CA" altLang="en-US" dirty="0" smtClean="0"/>
              <a:t>relation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TRC&gt; {S.s#, </a:t>
            </a:r>
            <a:r>
              <a:rPr lang="en-CA" altLang="en-US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dirty="0" smtClean="0">
                <a:solidFill>
                  <a:srgbClr val="990000"/>
                </a:solidFill>
              </a:rPr>
              <a:t>, </a:t>
            </a:r>
            <a:r>
              <a:rPr lang="en-CA" altLang="en-US" dirty="0" err="1" smtClean="0">
                <a:solidFill>
                  <a:srgbClr val="990000"/>
                </a:solidFill>
              </a:rPr>
              <a:t>S.age</a:t>
            </a:r>
            <a:r>
              <a:rPr lang="en-CA" altLang="en-US" dirty="0" smtClean="0">
                <a:solidFill>
                  <a:srgbClr val="990000"/>
                </a:solidFill>
              </a:rPr>
              <a:t> | S in Student};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DRC&gt; {S, N, A </a:t>
            </a:r>
            <a:r>
              <a:rPr lang="en-CA" altLang="en-US" dirty="0">
                <a:solidFill>
                  <a:srgbClr val="990000"/>
                </a:solidFill>
              </a:rPr>
              <a:t>| </a:t>
            </a:r>
            <a:r>
              <a:rPr lang="en-CA" altLang="en-US" dirty="0" smtClean="0">
                <a:solidFill>
                  <a:srgbClr val="990000"/>
                </a:solidFill>
              </a:rPr>
              <a:t>Student(S, N, A)}; </a:t>
            </a:r>
            <a:endParaRPr lang="en-CA" altLang="en-US" dirty="0">
              <a:solidFill>
                <a:srgbClr val="990000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DRC Examples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71309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06734"/>
              </p:ext>
            </p:extLst>
          </p:nvPr>
        </p:nvGraphicFramePr>
        <p:xfrm>
          <a:off x="1448089" y="4666560"/>
          <a:ext cx="2666711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0"/>
            <a:ext cx="8294687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2. </a:t>
            </a:r>
            <a:r>
              <a:rPr lang="en-CA" altLang="en-US" dirty="0"/>
              <a:t>List student name and 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ALG</a:t>
            </a:r>
            <a:r>
              <a:rPr lang="en-CA" altLang="en-US" dirty="0">
                <a:solidFill>
                  <a:srgbClr val="990000"/>
                </a:solidFill>
              </a:rPr>
              <a:t>&gt; project </a:t>
            </a:r>
            <a:r>
              <a:rPr lang="en-CA" altLang="en-US" dirty="0" err="1">
                <a:solidFill>
                  <a:srgbClr val="990000"/>
                </a:solidFill>
              </a:rPr>
              <a:t>sname</a:t>
            </a:r>
            <a:r>
              <a:rPr lang="en-CA" altLang="en-US" dirty="0">
                <a:solidFill>
                  <a:srgbClr val="990000"/>
                </a:solidFill>
              </a:rPr>
              <a:t>, age (Student);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</a:t>
            </a:r>
            <a:r>
              <a:rPr lang="en-CA" altLang="en-US" dirty="0">
                <a:solidFill>
                  <a:srgbClr val="990000"/>
                </a:solidFill>
              </a:rPr>
              <a:t>&gt; {</a:t>
            </a:r>
            <a:r>
              <a:rPr lang="en-CA" altLang="en-US" dirty="0" err="1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, 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DRC</a:t>
            </a:r>
            <a:r>
              <a:rPr lang="en-CA" altLang="en-US" dirty="0">
                <a:solidFill>
                  <a:srgbClr val="990000"/>
                </a:solidFill>
              </a:rPr>
              <a:t>&gt; </a:t>
            </a:r>
            <a:r>
              <a:rPr lang="en-CA" altLang="en-US" dirty="0" smtClean="0">
                <a:solidFill>
                  <a:srgbClr val="990000"/>
                </a:solidFill>
              </a:rPr>
              <a:t>{N,A |Student(S,N,A)};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Any </a:t>
            </a:r>
            <a:r>
              <a:rPr lang="en-CA" altLang="en-US" dirty="0"/>
              <a:t>Problem?	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331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71309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85725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Quantifiers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990000"/>
                </a:solidFill>
              </a:rPr>
              <a:t>existential quantifier 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()	</a:t>
            </a:r>
            <a:r>
              <a:rPr lang="en-US" altLang="en-US" sz="3200" dirty="0">
                <a:solidFill>
                  <a:srgbClr val="827C08"/>
                </a:solidFill>
              </a:rPr>
              <a:t>exists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200" dirty="0">
                <a:solidFill>
                  <a:srgbClr val="990000"/>
                </a:solidFill>
              </a:rPr>
              <a:t>	universal quantifier 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()</a:t>
            </a:r>
            <a:r>
              <a:rPr lang="en-US" altLang="en-US" sz="3200" dirty="0">
                <a:solidFill>
                  <a:srgbClr val="990000"/>
                </a:solidFill>
              </a:rPr>
              <a:t> 	</a:t>
            </a:r>
            <a:r>
              <a:rPr lang="en-US" altLang="en-US" sz="3200" dirty="0" err="1">
                <a:solidFill>
                  <a:srgbClr val="827C08"/>
                </a:solidFill>
              </a:rPr>
              <a:t>forall</a:t>
            </a:r>
            <a:r>
              <a:rPr lang="en-US" altLang="en-US" sz="3200" dirty="0">
                <a:solidFill>
                  <a:srgbClr val="827C08"/>
                </a:solidFill>
              </a:rPr>
              <a:t>	</a:t>
            </a:r>
            <a:endParaRPr lang="en-US" altLang="en-US" sz="3200" i="1" dirty="0">
              <a:solidFill>
                <a:srgbClr val="827C08"/>
              </a:solidFill>
            </a:endParaRPr>
          </a:p>
          <a:p>
            <a:pPr eaLnBrk="1" hangingPunct="1"/>
            <a:r>
              <a:rPr lang="en-US" altLang="en-US" sz="3200" dirty="0"/>
              <a:t>Syntax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</a:t>
            </a:r>
            <a:r>
              <a:rPr lang="en-US" altLang="en-US" sz="2800" dirty="0">
                <a:solidFill>
                  <a:srgbClr val="990000"/>
                </a:solidFill>
                <a:latin typeface="Symbol" charset="2"/>
              </a:rPr>
              <a:t> </a:t>
            </a:r>
            <a:r>
              <a:rPr lang="en-US" altLang="en-US" sz="3000" dirty="0">
                <a:solidFill>
                  <a:srgbClr val="990000"/>
                </a:solidFill>
              </a:rPr>
              <a:t> Variable)(Formula) </a:t>
            </a:r>
            <a:r>
              <a:rPr lang="en-US" altLang="en-US" sz="3000" dirty="0" smtClean="0">
                <a:solidFill>
                  <a:srgbClr val="990000"/>
                </a:solidFill>
              </a:rPr>
              <a:t>or</a:t>
            </a:r>
          </a:p>
          <a:p>
            <a:pPr lvl="1" eaLnBrk="1" hangingPunct="1"/>
            <a:r>
              <a:rPr lang="en-US" altLang="en-US" sz="3000" dirty="0" smtClean="0">
                <a:solidFill>
                  <a:srgbClr val="990000"/>
                </a:solidFill>
              </a:rPr>
              <a:t>(exists Variable)(Formula)</a:t>
            </a:r>
          </a:p>
          <a:p>
            <a:pPr lvl="1" eaLnBrk="1" hangingPunct="1"/>
            <a:r>
              <a:rPr lang="en-US" altLang="en-US" sz="3000" dirty="0" smtClean="0">
                <a:solidFill>
                  <a:srgbClr val="990000"/>
                </a:solidFill>
              </a:rPr>
              <a:t>(</a:t>
            </a:r>
            <a:r>
              <a:rPr lang="en-US" altLang="en-US" sz="2800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000" dirty="0">
                <a:solidFill>
                  <a:srgbClr val="990000"/>
                </a:solidFill>
              </a:rPr>
              <a:t>Variable)(formula) or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(</a:t>
            </a:r>
            <a:r>
              <a:rPr lang="en-US" altLang="en-US" sz="3000" dirty="0" err="1">
                <a:solidFill>
                  <a:srgbClr val="990000"/>
                </a:solidFill>
              </a:rPr>
              <a:t>forall</a:t>
            </a:r>
            <a:r>
              <a:rPr lang="en-US" altLang="en-US" sz="3000" dirty="0">
                <a:solidFill>
                  <a:srgbClr val="990000"/>
                </a:solidFill>
              </a:rPr>
              <a:t> Variable)(Formula)</a:t>
            </a:r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143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14400"/>
            <a:ext cx="8599487" cy="5943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</a:t>
            </a:r>
            <a:r>
              <a:rPr lang="en-US" altLang="en-US" sz="3000" dirty="0">
                <a:solidFill>
                  <a:srgbClr val="990000"/>
                </a:solidFill>
                <a:latin typeface="Symbol" charset="2"/>
              </a:rPr>
              <a:t> </a:t>
            </a:r>
            <a:r>
              <a:rPr lang="en-US" altLang="en-US" sz="3200" dirty="0">
                <a:solidFill>
                  <a:srgbClr val="990000"/>
                </a:solidFill>
              </a:rPr>
              <a:t> Variable)(Formula) </a:t>
            </a:r>
            <a:r>
              <a:rPr lang="en-US" altLang="en-US" sz="3200" dirty="0">
                <a:solidFill>
                  <a:srgbClr val="002060"/>
                </a:solidFill>
              </a:rPr>
              <a:t>or</a:t>
            </a:r>
          </a:p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(exists Variable)(Formula)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b="1" dirty="0" smtClean="0">
                <a:solidFill>
                  <a:srgbClr val="990000"/>
                </a:solidFill>
              </a:rPr>
              <a:t>rue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if Formula evaluates to </a:t>
            </a:r>
            <a:r>
              <a:rPr lang="en-US" altLang="en-US" b="1" dirty="0">
                <a:solidFill>
                  <a:srgbClr val="990000"/>
                </a:solidFill>
              </a:rPr>
              <a:t>T</a:t>
            </a:r>
            <a:r>
              <a:rPr lang="en-US" altLang="en-US" b="1" dirty="0" smtClean="0">
                <a:solidFill>
                  <a:srgbClr val="990000"/>
                </a:solidFill>
              </a:rPr>
              <a:t>rue</a:t>
            </a:r>
            <a:r>
              <a:rPr lang="en-US" altLang="en-US" dirty="0" smtClean="0">
                <a:solidFill>
                  <a:srgbClr val="99000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for some (at least one) value assigned to free occurrences of variable; otherwise it is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990000"/>
                </a:solidFill>
              </a:rPr>
              <a:t>F</a:t>
            </a:r>
            <a:r>
              <a:rPr lang="en-US" altLang="en-US" b="1" dirty="0" smtClean="0">
                <a:solidFill>
                  <a:srgbClr val="990000"/>
                </a:solidFill>
              </a:rPr>
              <a:t>alse</a:t>
            </a:r>
            <a:r>
              <a:rPr lang="en-US" altLang="en-US" dirty="0"/>
              <a:t>.</a:t>
            </a:r>
            <a:endParaRPr lang="en-US" altLang="en-US" b="1" dirty="0"/>
          </a:p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</a:t>
            </a:r>
            <a:r>
              <a:rPr lang="en-US" altLang="en-US" sz="3000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sz="3400" dirty="0">
                <a:solidFill>
                  <a:srgbClr val="990000"/>
                </a:solidFill>
              </a:rPr>
              <a:t> </a:t>
            </a:r>
            <a:r>
              <a:rPr lang="en-US" altLang="en-US" sz="3200" dirty="0" smtClean="0">
                <a:solidFill>
                  <a:srgbClr val="990000"/>
                </a:solidFill>
              </a:rPr>
              <a:t>Variable </a:t>
            </a:r>
            <a:r>
              <a:rPr lang="en-US" altLang="en-US" sz="3200" dirty="0">
                <a:solidFill>
                  <a:srgbClr val="990000"/>
                </a:solidFill>
              </a:rPr>
              <a:t>)(formula) </a:t>
            </a:r>
            <a:r>
              <a:rPr lang="en-US" altLang="en-US" sz="3200" dirty="0">
                <a:solidFill>
                  <a:srgbClr val="002060"/>
                </a:solidFill>
              </a:rPr>
              <a:t>or</a:t>
            </a:r>
          </a:p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</a:t>
            </a:r>
            <a:r>
              <a:rPr lang="en-US" altLang="en-US" sz="3200" dirty="0" err="1">
                <a:solidFill>
                  <a:srgbClr val="990000"/>
                </a:solidFill>
              </a:rPr>
              <a:t>forall</a:t>
            </a:r>
            <a:r>
              <a:rPr lang="en-US" altLang="en-US" sz="3200" dirty="0">
                <a:solidFill>
                  <a:srgbClr val="990000"/>
                </a:solidFill>
              </a:rPr>
              <a:t> Variable)(Formula)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b="1" dirty="0" smtClean="0">
                <a:solidFill>
                  <a:srgbClr val="990000"/>
                </a:solidFill>
              </a:rPr>
              <a:t>True</a:t>
            </a:r>
            <a:r>
              <a:rPr lang="en-US" altLang="en-US" b="1" dirty="0" smtClean="0"/>
              <a:t> </a:t>
            </a:r>
            <a:r>
              <a:rPr lang="en-US" altLang="en-US" dirty="0">
                <a:solidFill>
                  <a:srgbClr val="00B0F0"/>
                </a:solidFill>
              </a:rPr>
              <a:t>if Formula evaluates to </a:t>
            </a:r>
            <a:r>
              <a:rPr lang="en-US" altLang="en-US" dirty="0">
                <a:solidFill>
                  <a:srgbClr val="990000"/>
                </a:solidFill>
              </a:rPr>
              <a:t>T</a:t>
            </a:r>
            <a:r>
              <a:rPr lang="en-US" altLang="en-US" dirty="0" smtClean="0">
                <a:solidFill>
                  <a:srgbClr val="990000"/>
                </a:solidFill>
              </a:rPr>
              <a:t>rue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for every value (</a:t>
            </a:r>
            <a:r>
              <a:rPr lang="en-US" altLang="en-US" dirty="0">
                <a:solidFill>
                  <a:srgbClr val="FF0000"/>
                </a:solidFill>
              </a:rPr>
              <a:t>in the domain</a:t>
            </a:r>
            <a:r>
              <a:rPr lang="en-US" altLang="en-US" dirty="0">
                <a:solidFill>
                  <a:srgbClr val="00B0F0"/>
                </a:solidFill>
              </a:rPr>
              <a:t>)  assigned to free occurrences of the variable; otherwise it is </a:t>
            </a:r>
            <a:r>
              <a:rPr lang="en-US" altLang="en-US" b="1" dirty="0">
                <a:solidFill>
                  <a:srgbClr val="990000"/>
                </a:solidFill>
              </a:rPr>
              <a:t>F</a:t>
            </a:r>
            <a:r>
              <a:rPr lang="en-US" altLang="en-US" b="1" dirty="0" smtClean="0">
                <a:solidFill>
                  <a:srgbClr val="990000"/>
                </a:solidFill>
              </a:rPr>
              <a:t>alse</a:t>
            </a:r>
            <a:r>
              <a:rPr lang="en-US" altLang="en-US" dirty="0" smtClean="0"/>
              <a:t>.</a:t>
            </a:r>
            <a:endParaRPr lang="en-US" altLang="en-US" sz="3200" b="1" dirty="0"/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14400"/>
            <a:ext cx="8599487" cy="5943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990000"/>
                </a:solidFill>
              </a:rPr>
              <a:t>(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dirty="0" smtClean="0">
                <a:solidFill>
                  <a:srgbClr val="990000"/>
                </a:solidFill>
              </a:rPr>
              <a:t>Variable </a:t>
            </a:r>
            <a:r>
              <a:rPr lang="en-US" altLang="en-US" sz="3200" dirty="0">
                <a:solidFill>
                  <a:srgbClr val="990000"/>
                </a:solidFill>
              </a:rPr>
              <a:t>)(formula) </a:t>
            </a:r>
            <a:r>
              <a:rPr lang="en-US" altLang="en-US" sz="3200" dirty="0">
                <a:solidFill>
                  <a:srgbClr val="002060"/>
                </a:solidFill>
              </a:rPr>
              <a:t>or</a:t>
            </a:r>
          </a:p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</a:t>
            </a:r>
            <a:r>
              <a:rPr lang="en-US" altLang="en-US" sz="3200" dirty="0" err="1">
                <a:solidFill>
                  <a:srgbClr val="990000"/>
                </a:solidFill>
              </a:rPr>
              <a:t>forall</a:t>
            </a:r>
            <a:r>
              <a:rPr lang="en-US" altLang="en-US" sz="3200" dirty="0">
                <a:solidFill>
                  <a:srgbClr val="990000"/>
                </a:solidFill>
              </a:rPr>
              <a:t> Variable)(Formula)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b="1" dirty="0" smtClean="0">
                <a:solidFill>
                  <a:srgbClr val="990000"/>
                </a:solidFill>
              </a:rPr>
              <a:t>True</a:t>
            </a:r>
            <a:r>
              <a:rPr lang="en-US" altLang="en-US" b="1" dirty="0" smtClean="0"/>
              <a:t> </a:t>
            </a:r>
            <a:r>
              <a:rPr lang="en-US" altLang="en-US" dirty="0" smtClean="0">
                <a:solidFill>
                  <a:srgbClr val="00B0F0"/>
                </a:solidFill>
              </a:rPr>
              <a:t>if Formula evaluates to </a:t>
            </a:r>
            <a:r>
              <a:rPr lang="en-US" altLang="en-US" dirty="0" smtClean="0">
                <a:solidFill>
                  <a:srgbClr val="990000"/>
                </a:solidFill>
              </a:rPr>
              <a:t>True</a:t>
            </a:r>
            <a:r>
              <a:rPr lang="en-US" altLang="en-US" dirty="0" smtClean="0">
                <a:solidFill>
                  <a:srgbClr val="00B0F0"/>
                </a:solidFill>
              </a:rPr>
              <a:t> for every value </a:t>
            </a:r>
            <a:r>
              <a:rPr lang="en-US" altLang="en-US" b="1" dirty="0" smtClean="0">
                <a:solidFill>
                  <a:srgbClr val="990101"/>
                </a:solidFill>
              </a:rPr>
              <a:t>in the domain</a:t>
            </a:r>
            <a:r>
              <a:rPr lang="en-US" altLang="en-US" dirty="0" smtClean="0">
                <a:solidFill>
                  <a:srgbClr val="00B0F0"/>
                </a:solidFill>
              </a:rPr>
              <a:t>  assigned to free occurrences of the variable; otherwise it is </a:t>
            </a:r>
            <a:r>
              <a:rPr lang="en-US" altLang="en-US" b="1" dirty="0" smtClean="0">
                <a:solidFill>
                  <a:srgbClr val="990000"/>
                </a:solidFill>
              </a:rPr>
              <a:t>False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sz="3200" dirty="0">
                <a:solidFill>
                  <a:srgbClr val="990000"/>
                </a:solidFill>
              </a:rPr>
              <a:t>(</a:t>
            </a:r>
            <a:r>
              <a:rPr lang="en-US" altLang="en-US" sz="3200" dirty="0">
                <a:solidFill>
                  <a:srgbClr val="990000"/>
                </a:solidFill>
                <a:latin typeface="Symbol" charset="2"/>
              </a:rPr>
              <a:t></a:t>
            </a:r>
            <a:r>
              <a:rPr lang="en-US" altLang="en-US" sz="3200" dirty="0">
                <a:solidFill>
                  <a:srgbClr val="990000"/>
                </a:solidFill>
              </a:rPr>
              <a:t> </a:t>
            </a:r>
            <a:r>
              <a:rPr lang="en-US" altLang="en-US" sz="3200" dirty="0" smtClean="0">
                <a:solidFill>
                  <a:srgbClr val="990000"/>
                </a:solidFill>
              </a:rPr>
              <a:t>Variable </a:t>
            </a:r>
            <a:r>
              <a:rPr lang="en-US" altLang="en-US" sz="3200" dirty="0">
                <a:solidFill>
                  <a:srgbClr val="990000"/>
                </a:solidFill>
              </a:rPr>
              <a:t>in Relation)(Formula) </a:t>
            </a:r>
            <a:r>
              <a:rPr lang="en-US" altLang="en-US" sz="3200" dirty="0" smtClean="0"/>
              <a:t>or</a:t>
            </a:r>
          </a:p>
          <a:p>
            <a:pPr eaLnBrk="1" hangingPunct="1"/>
            <a:r>
              <a:rPr lang="en-US" altLang="en-US" sz="3200" dirty="0" smtClean="0">
                <a:solidFill>
                  <a:srgbClr val="990000"/>
                </a:solidFill>
              </a:rPr>
              <a:t>(</a:t>
            </a:r>
            <a:r>
              <a:rPr lang="en-US" altLang="en-US" sz="3200" dirty="0" err="1" smtClean="0">
                <a:solidFill>
                  <a:srgbClr val="990000"/>
                </a:solidFill>
              </a:rPr>
              <a:t>forall</a:t>
            </a:r>
            <a:r>
              <a:rPr lang="en-US" altLang="en-US" sz="3200" dirty="0" smtClean="0">
                <a:solidFill>
                  <a:srgbClr val="990000"/>
                </a:solidFill>
              </a:rPr>
              <a:t> </a:t>
            </a:r>
            <a:r>
              <a:rPr lang="en-US" altLang="en-US" sz="3200" dirty="0">
                <a:solidFill>
                  <a:srgbClr val="990000"/>
                </a:solidFill>
              </a:rPr>
              <a:t>Variable in Relation)(Formula)</a:t>
            </a:r>
          </a:p>
          <a:p>
            <a:pPr lvl="1" eaLnBrk="1" hangingPunct="1">
              <a:buNone/>
            </a:pPr>
            <a:r>
              <a:rPr lang="en-US" altLang="en-US" sz="2400" dirty="0"/>
              <a:t>	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True</a:t>
            </a:r>
            <a:r>
              <a:rPr lang="en-US" altLang="en-US" sz="2800" b="1" dirty="0" smtClean="0"/>
              <a:t> </a:t>
            </a:r>
            <a:r>
              <a:rPr lang="en-US" altLang="en-US" dirty="0">
                <a:solidFill>
                  <a:srgbClr val="00B0F0"/>
                </a:solidFill>
              </a:rPr>
              <a:t>if Formula evaluates to </a:t>
            </a:r>
            <a:r>
              <a:rPr lang="en-US" altLang="en-US" sz="2800" b="1" dirty="0">
                <a:solidFill>
                  <a:srgbClr val="990000"/>
                </a:solidFill>
              </a:rPr>
              <a:t>True</a:t>
            </a:r>
            <a:r>
              <a:rPr lang="en-US" altLang="en-US" sz="2800" dirty="0" smtClean="0"/>
              <a:t> </a:t>
            </a:r>
            <a:r>
              <a:rPr lang="en-US" altLang="en-US" dirty="0">
                <a:solidFill>
                  <a:srgbClr val="00B0F0"/>
                </a:solidFill>
              </a:rPr>
              <a:t>for every tuple </a:t>
            </a:r>
            <a:r>
              <a:rPr lang="en-US" altLang="en-US" b="1" dirty="0">
                <a:solidFill>
                  <a:srgbClr val="990101"/>
                </a:solidFill>
              </a:rPr>
              <a:t>in the relation</a:t>
            </a:r>
            <a:r>
              <a:rPr lang="en-US" altLang="en-US" dirty="0">
                <a:solidFill>
                  <a:srgbClr val="00B0F0"/>
                </a:solidFill>
              </a:rPr>
              <a:t> assigned to free occurrences of the variable; otherwise it is 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False</a:t>
            </a:r>
            <a:r>
              <a:rPr lang="en-US" altLang="en-US" sz="2800" dirty="0"/>
              <a:t>.</a:t>
            </a:r>
            <a:endParaRPr lang="en-US" altLang="en-US" sz="2800" b="1" dirty="0"/>
          </a:p>
          <a:p>
            <a:pPr lvl="1" eaLnBrk="1" hangingPunct="1">
              <a:buFont typeface="Wingdings" charset="2"/>
              <a:buNone/>
            </a:pPr>
            <a:endParaRPr lang="en-US" altLang="en-US" sz="3200" b="1" dirty="0"/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vs </a:t>
            </a:r>
            <a:r>
              <a:rPr lang="en-CA" altLang="en-US" dirty="0" smtClean="0"/>
              <a:t>TRC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66710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31242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S)(Student(S,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John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>
                <a:solidFill>
                  <a:srgbClr val="990000"/>
                </a:solidFill>
              </a:rPr>
              <a:t>25))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S)(Student(S,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John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>
                <a:solidFill>
                  <a:srgbClr val="990000"/>
                </a:solidFill>
              </a:rPr>
              <a:t>30))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S,N)(Student(S, N, </a:t>
            </a:r>
            <a:r>
              <a:rPr lang="en-CA" altLang="en-US" sz="2400" dirty="0" smtClean="0">
                <a:solidFill>
                  <a:srgbClr val="990000"/>
                </a:solidFill>
              </a:rPr>
              <a:t>25))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(exists S, N, A)(Student(S, N, A))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S)(Student(S,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Tony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 20))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S,N)(Student(S, </a:t>
            </a:r>
            <a:r>
              <a:rPr lang="en-CA" altLang="en-US" sz="2400" dirty="0" smtClean="0">
                <a:solidFill>
                  <a:srgbClr val="990000"/>
                </a:solidFill>
              </a:rPr>
              <a:t>N</a:t>
            </a:r>
            <a:r>
              <a:rPr lang="en-CA" altLang="en-US" sz="2400" dirty="0">
                <a:solidFill>
                  <a:srgbClr val="990000"/>
                </a:solidFill>
              </a:rPr>
              <a:t>, 50</a:t>
            </a:r>
            <a:r>
              <a:rPr lang="en-CA" altLang="en-US" sz="2400" dirty="0" smtClean="0">
                <a:solidFill>
                  <a:srgbClr val="990000"/>
                </a:solidFill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S)(exists N, A)(Student(S, N, A)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48400" y="29718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48400" y="3429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False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248400" y="3886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48400" y="4267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248400" y="4648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False</a:t>
            </a:r>
            <a:endParaRPr lang="en-US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248400" y="50292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True</a:t>
            </a:r>
          </a:p>
        </p:txBody>
      </p:sp>
      <p:sp>
        <p:nvSpPr>
          <p:cNvPr id="1639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Quantifier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graphicFrame>
        <p:nvGraphicFramePr>
          <p:cNvPr id="12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71309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48400" y="5520034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106" y="5981699"/>
            <a:ext cx="7321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for every value </a:t>
            </a:r>
            <a:r>
              <a:rPr lang="en-US" altLang="en-US" dirty="0">
                <a:solidFill>
                  <a:srgbClr val="FF0000"/>
                </a:solidFill>
              </a:rPr>
              <a:t>in the </a:t>
            </a:r>
            <a:r>
              <a:rPr lang="en-US" altLang="en-US" dirty="0" smtClean="0">
                <a:solidFill>
                  <a:srgbClr val="FF0000"/>
                </a:solidFill>
              </a:rPr>
              <a:t>domain, </a:t>
            </a:r>
            <a:r>
              <a:rPr lang="en-US" altLang="en-US" dirty="0" smtClean="0">
                <a:solidFill>
                  <a:srgbClr val="0070C0"/>
                </a:solidFill>
              </a:rPr>
              <a:t>not just in the relation 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The Existential and Universal Quantifiers 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294687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Bound/Free Variables</a:t>
            </a:r>
            <a:endParaRPr lang="en-US" altLang="en-US" dirty="0">
              <a:latin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 variable </a:t>
            </a:r>
            <a:r>
              <a:rPr lang="en-US" altLang="en-US" sz="2400" dirty="0">
                <a:solidFill>
                  <a:srgbClr val="990000"/>
                </a:solidFill>
              </a:rPr>
              <a:t>t</a:t>
            </a:r>
            <a:r>
              <a:rPr lang="en-US" altLang="en-US" sz="2400" dirty="0"/>
              <a:t> is bound if it is quantified, meaning that it appears in an </a:t>
            </a:r>
            <a:r>
              <a:rPr lang="en-US" altLang="en-US" sz="2400" dirty="0">
                <a:latin typeface="Symbol" charset="2"/>
              </a:rPr>
              <a:t>(</a:t>
            </a:r>
            <a:r>
              <a:rPr lang="en-US" altLang="en-US" sz="2400" dirty="0">
                <a:solidFill>
                  <a:srgbClr val="990000"/>
                </a:solidFill>
                <a:latin typeface="Symbol" charset="2"/>
              </a:rPr>
              <a:t> </a:t>
            </a:r>
            <a:r>
              <a:rPr lang="en-US" altLang="en-US" sz="2400" dirty="0">
                <a:solidFill>
                  <a:srgbClr val="990000"/>
                </a:solidFill>
              </a:rPr>
              <a:t>t</a:t>
            </a:r>
            <a:r>
              <a:rPr lang="en-US" altLang="en-US" sz="2400" dirty="0">
                <a:latin typeface="Symbol" charset="2"/>
              </a:rPr>
              <a:t>)</a:t>
            </a:r>
            <a:r>
              <a:rPr lang="en-US" altLang="en-US" sz="2400" dirty="0"/>
              <a:t> or </a:t>
            </a:r>
            <a:r>
              <a:rPr lang="en-US" altLang="en-US" sz="2400" dirty="0">
                <a:latin typeface="Symbol" charset="2"/>
              </a:rPr>
              <a:t>(</a:t>
            </a:r>
            <a:r>
              <a:rPr lang="en-US" altLang="en-US" sz="2400" dirty="0">
                <a:solidFill>
                  <a:srgbClr val="990000"/>
                </a:solidFill>
                <a:latin typeface="Symbol" charset="2"/>
              </a:rPr>
              <a:t> </a:t>
            </a:r>
            <a:r>
              <a:rPr lang="en-US" altLang="en-US" sz="2400" dirty="0">
                <a:solidFill>
                  <a:srgbClr val="990000"/>
                </a:solidFill>
              </a:rPr>
              <a:t>t</a:t>
            </a:r>
            <a:r>
              <a:rPr lang="en-US" altLang="en-US" sz="2400" dirty="0">
                <a:latin typeface="Symbol" charset="2"/>
              </a:rPr>
              <a:t>)</a:t>
            </a:r>
            <a:r>
              <a:rPr lang="en-US" altLang="en-US" sz="2400" dirty="0"/>
              <a:t> clause; otherwise, it is free. 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>
                <a:solidFill>
                  <a:srgbClr val="990000"/>
                </a:solidFill>
              </a:rPr>
              <a:t>(exists S#)(Student(</a:t>
            </a:r>
            <a:r>
              <a:rPr lang="en-CA" altLang="en-US" sz="2400" dirty="0" err="1">
                <a:solidFill>
                  <a:srgbClr val="990000"/>
                </a:solidFill>
              </a:rPr>
              <a:t>S#,’John</a:t>
            </a:r>
            <a:r>
              <a:rPr lang="en-CA" altLang="en-US" sz="2400" dirty="0">
                <a:solidFill>
                  <a:srgbClr val="990000"/>
                </a:solidFill>
              </a:rPr>
              <a:t>’, 25)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Bound variables can be renamed</a:t>
            </a:r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Sname,Age</a:t>
            </a:r>
            <a:r>
              <a:rPr lang="en-CA" altLang="en-US" sz="2400" dirty="0">
                <a:solidFill>
                  <a:srgbClr val="990000"/>
                </a:solidFill>
              </a:rPr>
              <a:t> |student(S#,</a:t>
            </a:r>
            <a:r>
              <a:rPr lang="en-CA" altLang="en-US" sz="2400" dirty="0" err="1">
                <a:solidFill>
                  <a:srgbClr val="990000"/>
                </a:solidFill>
              </a:rPr>
              <a:t>Sname,Age</a:t>
            </a:r>
            <a:r>
              <a:rPr lang="en-CA" altLang="en-US" sz="2400" dirty="0">
                <a:solidFill>
                  <a:srgbClr val="990000"/>
                </a:solidFill>
              </a:rPr>
              <a:t>)}; 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Bound variables?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Used to specify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Free variables?	</a:t>
            </a:r>
          </a:p>
          <a:p>
            <a:pPr lvl="1" eaLnBrk="1" hangingPunct="1">
              <a:lnSpc>
                <a:spcPct val="80000"/>
              </a:lnSpc>
            </a:pPr>
            <a:r>
              <a:rPr lang="en-CA" altLang="en-US" sz="2400" dirty="0"/>
              <a:t>Used to specify the result</a:t>
            </a:r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/>
              <a:t>Free variables must appear in query result</a:t>
            </a:r>
          </a:p>
          <a:p>
            <a:pPr eaLnBrk="1" hangingPunct="1">
              <a:lnSpc>
                <a:spcPct val="80000"/>
              </a:lnSpc>
            </a:pPr>
            <a:r>
              <a:rPr lang="en-CA" altLang="en-US" sz="2400" dirty="0"/>
              <a:t>What is the problem with the above query?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3048000"/>
            <a:ext cx="9525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2. </a:t>
            </a:r>
            <a:r>
              <a:rPr lang="en-CA" altLang="en-US" dirty="0"/>
              <a:t>List student name and 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ALG</a:t>
            </a:r>
            <a:r>
              <a:rPr lang="en-CA" altLang="en-US" dirty="0">
                <a:solidFill>
                  <a:srgbClr val="990000"/>
                </a:solidFill>
              </a:rPr>
              <a:t>&gt; project </a:t>
            </a:r>
            <a:r>
              <a:rPr lang="en-CA" altLang="en-US" dirty="0" err="1">
                <a:solidFill>
                  <a:srgbClr val="990000"/>
                </a:solidFill>
              </a:rPr>
              <a:t>sname</a:t>
            </a:r>
            <a:r>
              <a:rPr lang="en-CA" altLang="en-US" dirty="0">
                <a:solidFill>
                  <a:srgbClr val="990000"/>
                </a:solidFill>
              </a:rPr>
              <a:t>, age (Student);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</a:t>
            </a:r>
            <a:r>
              <a:rPr lang="en-CA" altLang="en-US" dirty="0">
                <a:solidFill>
                  <a:srgbClr val="990000"/>
                </a:solidFill>
              </a:rPr>
              <a:t>&gt; {</a:t>
            </a:r>
            <a:r>
              <a:rPr lang="en-CA" altLang="en-US" dirty="0" err="1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, 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DRC</a:t>
            </a:r>
            <a:r>
              <a:rPr lang="en-CA" altLang="en-US" dirty="0">
                <a:solidFill>
                  <a:srgbClr val="990000"/>
                </a:solidFill>
              </a:rPr>
              <a:t>&gt; {</a:t>
            </a:r>
            <a:r>
              <a:rPr lang="en-CA" altLang="en-US" dirty="0" err="1">
                <a:solidFill>
                  <a:srgbClr val="990000"/>
                </a:solidFill>
              </a:rPr>
              <a:t>Sname,Age</a:t>
            </a:r>
            <a:r>
              <a:rPr lang="en-CA" altLang="en-US" dirty="0">
                <a:solidFill>
                  <a:srgbClr val="990000"/>
                </a:solidFill>
              </a:rPr>
              <a:t> </a:t>
            </a:r>
            <a:r>
              <a:rPr lang="en-CA" altLang="en-US" dirty="0" smtClean="0">
                <a:solidFill>
                  <a:srgbClr val="990000"/>
                </a:solidFill>
              </a:rPr>
              <a:t>|Student(S</a:t>
            </a:r>
            <a:r>
              <a:rPr lang="en-CA" altLang="en-US" dirty="0">
                <a:solidFill>
                  <a:srgbClr val="990000"/>
                </a:solidFill>
              </a:rPr>
              <a:t>#,</a:t>
            </a:r>
            <a:r>
              <a:rPr lang="en-CA" altLang="en-US" dirty="0" err="1">
                <a:solidFill>
                  <a:srgbClr val="990000"/>
                </a:solidFill>
              </a:rPr>
              <a:t>Sname,Age</a:t>
            </a:r>
            <a:r>
              <a:rPr lang="en-CA" altLang="en-US" dirty="0" smtClean="0">
                <a:solidFill>
                  <a:srgbClr val="990000"/>
                </a:solidFill>
              </a:rPr>
              <a:t>)}</a:t>
            </a:r>
            <a:r>
              <a:rPr lang="en-CA" altLang="en-US" dirty="0" smtClean="0">
                <a:solidFill>
                  <a:srgbClr val="00B0F0"/>
                </a:solidFill>
              </a:rPr>
              <a:t>?</a:t>
            </a:r>
            <a:r>
              <a:rPr lang="en-CA" altLang="en-US" dirty="0" smtClean="0">
                <a:solidFill>
                  <a:srgbClr val="99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DRC&gt; {</a:t>
            </a:r>
            <a:r>
              <a:rPr lang="en-CA" altLang="en-US" dirty="0" err="1" smtClean="0">
                <a:solidFill>
                  <a:srgbClr val="990000"/>
                </a:solidFill>
              </a:rPr>
              <a:t>Sname,Age</a:t>
            </a:r>
            <a:r>
              <a:rPr lang="en-CA" altLang="en-US" dirty="0" smtClean="0">
                <a:solidFill>
                  <a:srgbClr val="990000"/>
                </a:solidFill>
              </a:rPr>
              <a:t> |(exists S#)(Student(S</a:t>
            </a:r>
            <a:r>
              <a:rPr lang="en-CA" altLang="en-US" dirty="0">
                <a:solidFill>
                  <a:srgbClr val="990000"/>
                </a:solidFill>
              </a:rPr>
              <a:t>#,</a:t>
            </a:r>
            <a:r>
              <a:rPr lang="en-CA" altLang="en-US" dirty="0" err="1" smtClean="0">
                <a:solidFill>
                  <a:srgbClr val="990000"/>
                </a:solidFill>
              </a:rPr>
              <a:t>Sname,Age</a:t>
            </a:r>
            <a:r>
              <a:rPr lang="en-CA" altLang="en-US" dirty="0" smtClean="0">
                <a:solidFill>
                  <a:srgbClr val="990000"/>
                </a:solidFill>
              </a:rPr>
              <a:t>))}; </a:t>
            </a:r>
            <a:endParaRPr lang="en-CA" altLang="en-US" dirty="0">
              <a:solidFill>
                <a:srgbClr val="990000"/>
              </a:solidFill>
            </a:endParaRPr>
          </a:p>
        </p:txBody>
      </p:sp>
      <p:sp>
        <p:nvSpPr>
          <p:cNvPr id="1331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28285"/>
              </p:ext>
            </p:extLst>
          </p:nvPr>
        </p:nvGraphicFramePr>
        <p:xfrm>
          <a:off x="7095266" y="2971800"/>
          <a:ext cx="1890778" cy="1509312"/>
        </p:xfrm>
        <a:graphic>
          <a:graphicData uri="http://schemas.openxmlformats.org/drawingml/2006/table">
            <a:tbl>
              <a:tblPr/>
              <a:tblGrid>
                <a:gridCol w="1177277"/>
                <a:gridCol w="713501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8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637586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3</a:t>
            </a:r>
            <a:r>
              <a:rPr lang="en-CA" altLang="en-US" dirty="0" smtClean="0"/>
              <a:t>. </a:t>
            </a:r>
            <a:r>
              <a:rPr lang="en-CA" altLang="en-US" dirty="0"/>
              <a:t>Find John's age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ALG&gt; project </a:t>
            </a:r>
            <a:r>
              <a:rPr lang="en-CA" altLang="en-US" dirty="0">
                <a:solidFill>
                  <a:srgbClr val="990000"/>
                </a:solidFill>
              </a:rPr>
              <a:t>age (select </a:t>
            </a:r>
            <a:r>
              <a:rPr lang="en-CA" altLang="en-US" dirty="0" err="1">
                <a:solidFill>
                  <a:srgbClr val="990000"/>
                </a:solidFill>
              </a:rPr>
              <a:t>sname</a:t>
            </a:r>
            <a:r>
              <a:rPr lang="en-CA" altLang="en-US" dirty="0">
                <a:solidFill>
                  <a:srgbClr val="990000"/>
                </a:solidFill>
              </a:rPr>
              <a:t> = </a:t>
            </a:r>
            <a:r>
              <a:rPr lang="en-CA" altLang="zh-CN" dirty="0">
                <a:solidFill>
                  <a:srgbClr val="990000"/>
                </a:solidFill>
              </a:rPr>
              <a:t>'</a:t>
            </a:r>
            <a:r>
              <a:rPr lang="en-CA" altLang="en-US" dirty="0" smtClean="0">
                <a:solidFill>
                  <a:srgbClr val="990000"/>
                </a:solidFill>
              </a:rPr>
              <a:t>John</a:t>
            </a:r>
            <a:r>
              <a:rPr lang="en-CA" altLang="en-US" dirty="0">
                <a:solidFill>
                  <a:srgbClr val="990000"/>
                </a:solidFill>
              </a:rPr>
              <a:t>' (Student));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 select </a:t>
            </a:r>
            <a:r>
              <a:rPr lang="en-CA" altLang="en-US" dirty="0">
                <a:solidFill>
                  <a:srgbClr val="990000"/>
                </a:solidFill>
              </a:rPr>
              <a:t>and then </a:t>
            </a:r>
            <a:r>
              <a:rPr lang="en-CA" altLang="en-US" dirty="0" smtClean="0">
                <a:solidFill>
                  <a:srgbClr val="990000"/>
                </a:solidFill>
              </a:rPr>
              <a:t>project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TRC&gt; {</a:t>
            </a:r>
            <a:r>
              <a:rPr lang="en-CA" altLang="en-US" dirty="0" err="1">
                <a:solidFill>
                  <a:srgbClr val="990000"/>
                </a:solidFill>
              </a:rPr>
              <a:t>S.age</a:t>
            </a:r>
            <a:r>
              <a:rPr lang="en-CA" altLang="en-US" dirty="0">
                <a:solidFill>
                  <a:srgbClr val="990000"/>
                </a:solidFill>
              </a:rPr>
              <a:t> | S in Student and </a:t>
            </a:r>
            <a:r>
              <a:rPr lang="en-CA" altLang="en-US" dirty="0" err="1">
                <a:solidFill>
                  <a:srgbClr val="990000"/>
                </a:solidFill>
              </a:rPr>
              <a:t>S.sname</a:t>
            </a:r>
            <a:r>
              <a:rPr lang="en-CA" altLang="en-US" dirty="0">
                <a:solidFill>
                  <a:srgbClr val="990000"/>
                </a:solidFill>
              </a:rPr>
              <a:t> = </a:t>
            </a:r>
            <a:r>
              <a:rPr lang="en-CA" altLang="zh-CN" dirty="0">
                <a:solidFill>
                  <a:srgbClr val="990000"/>
                </a:solidFill>
              </a:rPr>
              <a:t>'</a:t>
            </a:r>
            <a:r>
              <a:rPr lang="en-CA" altLang="en-US" dirty="0" smtClean="0">
                <a:solidFill>
                  <a:srgbClr val="990000"/>
                </a:solidFill>
              </a:rPr>
              <a:t>John'};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DRC&gt; {Age | (exists S#, N)(Student(S#, N, Age)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		</a:t>
            </a:r>
            <a:r>
              <a:rPr lang="en-CA" altLang="en-US" dirty="0" smtClean="0">
                <a:solidFill>
                  <a:srgbClr val="990000"/>
                </a:solidFill>
              </a:rPr>
              <a:t>	   and N = ‘John’};</a:t>
            </a:r>
            <a:endParaRPr lang="en-US" altLang="en-US" dirty="0">
              <a:solidFill>
                <a:srgbClr val="990000"/>
              </a:solidFill>
            </a:endParaRPr>
          </a:p>
        </p:txBody>
      </p:sp>
      <p:sp>
        <p:nvSpPr>
          <p:cNvPr id="1946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DRC</a:t>
            </a:r>
            <a:r>
              <a:rPr lang="zh-CN" altLang="en-US" sz="4000" dirty="0" smtClean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18836"/>
              </p:ext>
            </p:extLst>
          </p:nvPr>
        </p:nvGraphicFramePr>
        <p:xfrm>
          <a:off x="1447800" y="5874744"/>
          <a:ext cx="713501" cy="754656"/>
        </p:xfrm>
        <a:graphic>
          <a:graphicData uri="http://schemas.openxmlformats.org/drawingml/2006/table">
            <a:tbl>
              <a:tblPr/>
              <a:tblGrid>
                <a:gridCol w="713501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268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-31102" y="0"/>
            <a:ext cx="9175102" cy="83820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dirty="0"/>
              <a:t>Relational </a:t>
            </a:r>
            <a:r>
              <a:rPr lang="en-US" altLang="en-US" dirty="0" smtClean="0"/>
              <a:t>Languages</a:t>
            </a:r>
            <a:endParaRPr lang="en-US" altLang="en-US" dirty="0"/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3049" y="936171"/>
            <a:ext cx="8686800" cy="546462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Relational Algebra (ALG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altLang="en-US" sz="3000" dirty="0" smtClean="0"/>
              <a:t>E.F. </a:t>
            </a:r>
            <a:r>
              <a:rPr lang="en-US" altLang="en-US" sz="3000" dirty="0" err="1" smtClean="0"/>
              <a:t>Codd</a:t>
            </a:r>
            <a:r>
              <a:rPr lang="en-US" altLang="en-US" sz="3000" dirty="0" smtClean="0"/>
              <a:t>, </a:t>
            </a:r>
            <a:r>
              <a:rPr lang="en-US" sz="3200" i="1" dirty="0"/>
              <a:t>Communications of the ACM</a:t>
            </a:r>
            <a:r>
              <a:rPr lang="en-US" sz="3200" dirty="0"/>
              <a:t>, 13(6):377–387, </a:t>
            </a:r>
            <a:r>
              <a:rPr lang="en-US" altLang="en-US" sz="3000" dirty="0" smtClean="0"/>
              <a:t>1970</a:t>
            </a:r>
            <a:endParaRPr lang="en-US" altLang="en-US" sz="3000" dirty="0"/>
          </a:p>
          <a:p>
            <a:pPr eaLnBrk="1" hangingPunct="1"/>
            <a:r>
              <a:rPr lang="en-US" altLang="en-US" sz="3200" dirty="0" smtClean="0"/>
              <a:t>Tuple </a:t>
            </a:r>
            <a:r>
              <a:rPr lang="en-US" altLang="en-US" sz="3200" dirty="0"/>
              <a:t>Relational Calculus (TRC</a:t>
            </a:r>
            <a:r>
              <a:rPr lang="en-US" altLang="en-US" sz="3200" dirty="0" smtClean="0"/>
              <a:t>)</a:t>
            </a:r>
          </a:p>
          <a:p>
            <a:pPr lvl="1" eaLnBrk="1" hangingPunct="1"/>
            <a:r>
              <a:rPr lang="en-US" altLang="en-US" sz="3000" dirty="0" smtClean="0"/>
              <a:t> </a:t>
            </a:r>
            <a:r>
              <a:rPr lang="en-US" altLang="en-US" sz="2800" dirty="0"/>
              <a:t>E.F. </a:t>
            </a:r>
            <a:r>
              <a:rPr lang="en-US" altLang="en-US" sz="2800" dirty="0" err="1"/>
              <a:t>Codd</a:t>
            </a:r>
            <a:r>
              <a:rPr lang="en-US" altLang="en-US" sz="2800" dirty="0"/>
              <a:t>, </a:t>
            </a:r>
            <a:r>
              <a:rPr lang="en-US" sz="2800" i="1" dirty="0"/>
              <a:t>Communications of the ACM</a:t>
            </a:r>
            <a:r>
              <a:rPr lang="en-US" sz="2800" dirty="0"/>
              <a:t>, 13(6):377–387, </a:t>
            </a:r>
            <a:r>
              <a:rPr lang="en-US" altLang="en-US" sz="2800" dirty="0"/>
              <a:t>1970</a:t>
            </a:r>
          </a:p>
          <a:p>
            <a:pPr eaLnBrk="1" hangingPunct="1"/>
            <a:r>
              <a:rPr lang="en-US" altLang="en-US" sz="3200" dirty="0" smtClean="0"/>
              <a:t>Domain </a:t>
            </a:r>
            <a:r>
              <a:rPr lang="en-US" altLang="en-US" sz="3200" dirty="0"/>
              <a:t>Relational Calculus (DRC</a:t>
            </a:r>
            <a:r>
              <a:rPr lang="en-US" altLang="en-US" sz="3200" dirty="0" smtClean="0"/>
              <a:t>) </a:t>
            </a:r>
          </a:p>
          <a:p>
            <a:pPr lvl="1" eaLnBrk="1" hangingPunct="1"/>
            <a:r>
              <a:rPr lang="en-US" sz="3200" dirty="0"/>
              <a:t>Michel Lacroix and Alain </a:t>
            </a:r>
            <a:r>
              <a:rPr lang="en-US" sz="3200" dirty="0" smtClean="0"/>
              <a:t>Pirotte, VLDB 1977:370-378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10194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09843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4</a:t>
            </a:r>
            <a:r>
              <a:rPr lang="en-CA" altLang="en-US" dirty="0" smtClean="0"/>
              <a:t>. </a:t>
            </a:r>
            <a:r>
              <a:rPr lang="en-CA" altLang="en-US" dirty="0"/>
              <a:t>List student name pairs for students with the same age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{N1, N2 | (exists S1, S2, Age)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(Student(S1, N1, Age) and Student(S2, N2, Age)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  and N1 != N2);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>
                <a:solidFill>
                  <a:srgbClr val="990000"/>
                </a:solidFill>
              </a:rPr>
              <a:t>	</a:t>
            </a:r>
            <a:r>
              <a:rPr lang="en-CA" altLang="en-US" dirty="0" smtClean="0">
                <a:solidFill>
                  <a:srgbClr val="990000"/>
                </a:solidFill>
              </a:rPr>
              <a:t>	</a:t>
            </a:r>
            <a:endParaRPr lang="en-US" altLang="en-US" dirty="0"/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DRC</a:t>
            </a:r>
            <a:r>
              <a:rPr lang="zh-CN" altLang="en-US" sz="4000" dirty="0" smtClean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77305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33002"/>
              </p:ext>
            </p:extLst>
          </p:nvPr>
        </p:nvGraphicFramePr>
        <p:xfrm>
          <a:off x="990600" y="5512104"/>
          <a:ext cx="2277334" cy="754656"/>
        </p:xfrm>
        <a:graphic>
          <a:graphicData uri="http://schemas.openxmlformats.org/drawingml/2006/table">
            <a:tbl>
              <a:tblPr/>
              <a:tblGrid>
                <a:gridCol w="1134334"/>
                <a:gridCol w="11430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03261"/>
              </p:ext>
            </p:extLst>
          </p:nvPr>
        </p:nvGraphicFramePr>
        <p:xfrm>
          <a:off x="990600" y="6266760"/>
          <a:ext cx="2277334" cy="377328"/>
        </p:xfrm>
        <a:graphic>
          <a:graphicData uri="http://schemas.openxmlformats.org/drawingml/2006/table">
            <a:tbl>
              <a:tblPr/>
              <a:tblGrid>
                <a:gridCol w="1134334"/>
                <a:gridCol w="11430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4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50165"/>
            <a:ext cx="8746331" cy="34506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/>
              <a:t>5. List </a:t>
            </a:r>
            <a:r>
              <a:rPr lang="en-CA" altLang="en-US" dirty="0"/>
              <a:t>the student names and C</a:t>
            </a:r>
            <a:r>
              <a:rPr lang="en-CA" altLang="en-US" dirty="0" smtClean="0"/>
              <a:t># </a:t>
            </a:r>
            <a:r>
              <a:rPr lang="en-CA" altLang="en-US" dirty="0"/>
              <a:t>that students take.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Project </a:t>
            </a:r>
            <a:r>
              <a:rPr lang="en-CA" altLang="en-US" sz="2400" dirty="0" err="1">
                <a:solidFill>
                  <a:srgbClr val="990000"/>
                </a:solidFill>
              </a:rPr>
              <a:t>sname</a:t>
            </a:r>
            <a:r>
              <a:rPr lang="en-CA" altLang="en-US" sz="2400" dirty="0">
                <a:solidFill>
                  <a:srgbClr val="990000"/>
                </a:solidFill>
              </a:rPr>
              <a:t>, c# (Student </a:t>
            </a:r>
            <a:r>
              <a:rPr lang="en-CA" altLang="en-US" sz="2400" b="1" dirty="0" err="1">
                <a:solidFill>
                  <a:srgbClr val="990000"/>
                </a:solidFill>
              </a:rPr>
              <a:t>njoin</a:t>
            </a:r>
            <a:r>
              <a:rPr lang="en-CA" altLang="en-US" sz="2400" dirty="0">
                <a:solidFill>
                  <a:srgbClr val="990000"/>
                </a:solidFill>
              </a:rPr>
              <a:t> Grade);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smtClean="0">
                <a:solidFill>
                  <a:srgbClr val="990000"/>
                </a:solidFill>
              </a:rPr>
              <a:t>G.C# </a:t>
            </a:r>
            <a:r>
              <a:rPr lang="en-CA" altLang="en-US" sz="2400" dirty="0">
                <a:solidFill>
                  <a:srgbClr val="990000"/>
                </a:solidFill>
              </a:rPr>
              <a:t>| S in Student and G in Grade and S.s#=G.s</a:t>
            </a:r>
            <a:r>
              <a:rPr lang="en-CA" altLang="en-US" sz="2400" dirty="0" smtClean="0">
                <a:solidFill>
                  <a:srgbClr val="990000"/>
                </a:solidFill>
              </a:rPr>
              <a:t>#};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{N, C |(exists S,A,M)(Student(S,N,A) and (Grade(S,C,M))};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15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DRC</a:t>
            </a:r>
            <a:r>
              <a:rPr lang="zh-CN" altLang="en-US" sz="4000" dirty="0" smtClean="0"/>
              <a:t> </a:t>
            </a:r>
            <a:r>
              <a:rPr lang="en-US" altLang="en-US" sz="4000" dirty="0"/>
              <a:t>Examples</a:t>
            </a:r>
            <a:endParaRPr lang="en-CA" alt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70402"/>
              </p:ext>
            </p:extLst>
          </p:nvPr>
        </p:nvGraphicFramePr>
        <p:xfrm>
          <a:off x="272370" y="4712804"/>
          <a:ext cx="2547030" cy="1509312"/>
        </p:xfrm>
        <a:graphic>
          <a:graphicData uri="http://schemas.openxmlformats.org/drawingml/2006/table">
            <a:tbl>
              <a:tblPr/>
              <a:tblGrid>
                <a:gridCol w="1175430"/>
                <a:gridCol w="1371600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687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DRC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2971800"/>
            <a:ext cx="9056687" cy="143599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6. List the student names for students </a:t>
            </a:r>
            <a:r>
              <a:rPr lang="en-CA" altLang="en-US" sz="2400" dirty="0" smtClean="0"/>
              <a:t>taking </a:t>
            </a:r>
            <a:r>
              <a:rPr lang="en-CA" altLang="en-US" sz="2400" dirty="0"/>
              <a:t>courses.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10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TRC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S.sname|S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in Student and (exists G in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Grade)(</a:t>
            </a:r>
            <a:r>
              <a:rPr lang="en-CA" altLang="en-US" sz="2400" dirty="0">
                <a:solidFill>
                  <a:srgbClr val="990000"/>
                </a:solidFill>
              </a:rPr>
              <a:t>S.s</a:t>
            </a:r>
            <a:r>
              <a:rPr lang="en-CA" altLang="en-US" sz="2400" dirty="0" smtClean="0">
                <a:solidFill>
                  <a:srgbClr val="990000"/>
                </a:solidFill>
              </a:rPr>
              <a:t>#=</a:t>
            </a:r>
            <a:r>
              <a:rPr lang="en-CA" altLang="en-US" sz="2400" dirty="0">
                <a:solidFill>
                  <a:srgbClr val="990000"/>
                </a:solidFill>
              </a:rPr>
              <a:t>G.s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002060"/>
                </a:solidFill>
              </a:rPr>
              <a:t>DRC</a:t>
            </a:r>
            <a:r>
              <a:rPr lang="en-CA" altLang="en-US" sz="2400" dirty="0" smtClean="0">
                <a:solidFill>
                  <a:srgbClr val="990000"/>
                </a:solidFill>
              </a:rPr>
              <a:t> {N |(exists S,A,C,M)(Student(S,N,A) and Grade(S,C,M))};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zh-CN" altLang="en-US" sz="2400" dirty="0" smtClean="0"/>
              <a:t> 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76542"/>
              </p:ext>
            </p:extLst>
          </p:nvPr>
        </p:nvGraphicFramePr>
        <p:xfrm>
          <a:off x="87313" y="4578558"/>
          <a:ext cx="1177277" cy="1131984"/>
        </p:xfrm>
        <a:graphic>
          <a:graphicData uri="http://schemas.openxmlformats.org/drawingml/2006/table">
            <a:tbl>
              <a:tblPr/>
              <a:tblGrid>
                <a:gridCol w="1177277"/>
              </a:tblGrid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97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7. List the student names for students not taking any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TRC</a:t>
            </a:r>
            <a:r>
              <a:rPr lang="en-CA" altLang="en-US" sz="2400" dirty="0" smtClean="0">
                <a:solidFill>
                  <a:srgbClr val="990000"/>
                </a:solidFill>
              </a:rPr>
              <a:t>   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| S in Student and 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(</a:t>
            </a:r>
            <a:r>
              <a:rPr lang="en-CA" altLang="en-US" sz="2400" dirty="0">
                <a:solidFill>
                  <a:srgbClr val="990000"/>
                </a:solidFill>
              </a:rPr>
              <a:t>S.s# =G.s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TRC </a:t>
            </a:r>
            <a:r>
              <a:rPr lang="en-CA" altLang="en-US" sz="2400" dirty="0" smtClean="0">
                <a:solidFill>
                  <a:srgbClr val="990000"/>
                </a:solidFill>
              </a:rPr>
              <a:t>	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 | S in Student and </a:t>
            </a:r>
            <a:r>
              <a:rPr lang="en-CA" altLang="en-US" sz="2400" dirty="0" smtClean="0">
                <a:solidFill>
                  <a:srgbClr val="990000"/>
                </a:solidFill>
              </a:rPr>
              <a:t>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(</a:t>
            </a:r>
            <a:r>
              <a:rPr lang="en-CA" altLang="en-US" sz="2400" dirty="0">
                <a:solidFill>
                  <a:srgbClr val="990000"/>
                </a:solidFill>
              </a:rPr>
              <a:t>S.s# </a:t>
            </a:r>
            <a:r>
              <a:rPr lang="en-CA" altLang="en-US" sz="2400" dirty="0" smtClean="0">
                <a:solidFill>
                  <a:srgbClr val="990000"/>
                </a:solidFill>
              </a:rPr>
              <a:t>= </a:t>
            </a:r>
            <a:r>
              <a:rPr lang="en-CA" altLang="en-US" sz="2400" dirty="0">
                <a:solidFill>
                  <a:srgbClr val="990000"/>
                </a:solidFill>
              </a:rPr>
              <a:t>G.S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DRC</a:t>
            </a:r>
            <a:r>
              <a:rPr lang="en-CA" altLang="en-US" sz="2400" dirty="0" smtClean="0">
                <a:solidFill>
                  <a:srgbClr val="990000"/>
                </a:solidFill>
              </a:rPr>
              <a:t>   {N | (exists S,A)(Student(S,N,A)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not (exists C,M)(Grade(S,C,M))};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23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DRC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791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29718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7. List the student names for students not taking any course.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TRC</a:t>
            </a:r>
            <a:r>
              <a:rPr lang="en-CA" altLang="en-US" sz="2400" dirty="0" smtClean="0">
                <a:solidFill>
                  <a:srgbClr val="990000"/>
                </a:solidFill>
              </a:rPr>
              <a:t>   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| S in Student and not (exists </a:t>
            </a:r>
            <a:r>
              <a:rPr lang="en-CA" altLang="en-US" sz="2400" dirty="0">
                <a:solidFill>
                  <a:srgbClr val="990000"/>
                </a:solidFill>
              </a:rPr>
              <a:t>G in Grade</a:t>
            </a:r>
            <a:r>
              <a:rPr lang="en-CA" altLang="en-US" sz="2400" dirty="0" smtClean="0">
                <a:solidFill>
                  <a:srgbClr val="990000"/>
                </a:solidFill>
              </a:rPr>
              <a:t>)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(</a:t>
            </a:r>
            <a:r>
              <a:rPr lang="en-CA" altLang="en-US" sz="2400" dirty="0">
                <a:solidFill>
                  <a:srgbClr val="990000"/>
                </a:solidFill>
              </a:rPr>
              <a:t>S.s# =G.s</a:t>
            </a:r>
            <a:r>
              <a:rPr lang="en-CA" altLang="en-US" sz="2400" dirty="0" smtClean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DRC</a:t>
            </a:r>
            <a:r>
              <a:rPr lang="en-CA" altLang="en-US" sz="2400" dirty="0" smtClean="0">
                <a:solidFill>
                  <a:srgbClr val="990000"/>
                </a:solidFill>
              </a:rPr>
              <a:t>   {N | (exists S,A)(Student(S,N,A)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not (exists C,M)(Grade(S,C,M))};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		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547C7-F96D-524D-978D-7E9C45046471}" type="slidenum">
              <a:rPr lang="en-US" altLang="en-US" smtClean="0"/>
              <a:pPr/>
              <a:t>24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DRC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25802" y="5257800"/>
            <a:ext cx="3047999" cy="44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Anonymous Variable</a:t>
            </a:r>
            <a:endParaRPr lang="en-US" altLang="en-US" dirty="0">
              <a:solidFill>
                <a:srgbClr val="8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846" y="4852638"/>
            <a:ext cx="2066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Any Problem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180" y="5257800"/>
            <a:ext cx="2855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too many variables 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867401" y="4580896"/>
            <a:ext cx="381000" cy="381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81600" y="4267200"/>
            <a:ext cx="304800" cy="313696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712" y="5859019"/>
            <a:ext cx="78374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/>
              <a:t>DRC</a:t>
            </a:r>
            <a:r>
              <a:rPr lang="en-CA" altLang="en-US" dirty="0">
                <a:solidFill>
                  <a:srgbClr val="990000"/>
                </a:solidFill>
              </a:rPr>
              <a:t>   {N | (exists </a:t>
            </a:r>
            <a:r>
              <a:rPr lang="en-CA" altLang="en-US" dirty="0" smtClean="0">
                <a:solidFill>
                  <a:srgbClr val="990000"/>
                </a:solidFill>
              </a:rPr>
              <a:t>S)(Student(S,N,_) </a:t>
            </a:r>
            <a:r>
              <a:rPr lang="en-CA" altLang="en-US" dirty="0">
                <a:solidFill>
                  <a:srgbClr val="990000"/>
                </a:solidFill>
              </a:rPr>
              <a:t>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			not (exists </a:t>
            </a:r>
            <a:r>
              <a:rPr lang="en-CA" altLang="en-US" dirty="0" smtClean="0">
                <a:solidFill>
                  <a:srgbClr val="990000"/>
                </a:solidFill>
              </a:rPr>
              <a:t>C)(</a:t>
            </a:r>
            <a:r>
              <a:rPr lang="en-CA" altLang="en-US" dirty="0">
                <a:solidFill>
                  <a:srgbClr val="990000"/>
                </a:solidFill>
              </a:rPr>
              <a:t>Grade(S,C</a:t>
            </a:r>
            <a:r>
              <a:rPr lang="en-CA" altLang="en-US" dirty="0" smtClean="0">
                <a:solidFill>
                  <a:srgbClr val="990000"/>
                </a:solidFill>
              </a:rPr>
              <a:t>,_))};</a:t>
            </a:r>
            <a:endParaRPr lang="en-CA" altLang="en-US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17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600" dirty="0"/>
              <a:t>Examples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 </a:t>
            </a:r>
            <a:r>
              <a:rPr lang="en-CA" altLang="en-US" dirty="0"/>
              <a:t>DRC</a:t>
            </a:r>
            <a:r>
              <a:rPr lang="en-CA" altLang="en-US" dirty="0">
                <a:solidFill>
                  <a:srgbClr val="990000"/>
                </a:solidFill>
              </a:rPr>
              <a:t>   {N | (exists S,A)(Student(S,N,A)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			not (exists C,M)(Grade(S,C,M))};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 smtClean="0"/>
              <a:t> DRC</a:t>
            </a:r>
            <a:r>
              <a:rPr lang="en-CA" altLang="en-US" dirty="0" smtClean="0">
                <a:solidFill>
                  <a:srgbClr val="990000"/>
                </a:solidFill>
              </a:rPr>
              <a:t>   </a:t>
            </a:r>
            <a:r>
              <a:rPr lang="en-CA" altLang="en-US" dirty="0">
                <a:solidFill>
                  <a:srgbClr val="990000"/>
                </a:solidFill>
              </a:rPr>
              <a:t>{N | (exists S)(Student(S,N,_)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990000"/>
                </a:solidFill>
              </a:rPr>
              <a:t>			not (exists C)(Grade(S,C</a:t>
            </a:r>
            <a:r>
              <a:rPr lang="en-CA" altLang="en-US" dirty="0" smtClean="0">
                <a:solidFill>
                  <a:srgbClr val="990000"/>
                </a:solidFill>
              </a:rPr>
              <a:t>,_))};</a:t>
            </a:r>
            <a:endParaRPr lang="en-CA" altLang="en-US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3600" dirty="0" smtClean="0"/>
              <a:t>Key </a:t>
            </a:r>
            <a:r>
              <a:rPr lang="en-CA" altLang="en-US" sz="3600" dirty="0"/>
              <a:t>Points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Anonymous Variables are represented by ‘_’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Anonymous variables are bound by exists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Different occurrences means different value, rather than same value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Use exists, </a:t>
            </a:r>
            <a:r>
              <a:rPr lang="en-CA" altLang="en-US" sz="2400" dirty="0" err="1"/>
              <a:t>forall</a:t>
            </a:r>
            <a:r>
              <a:rPr lang="en-CA" altLang="en-US" sz="2400" dirty="0"/>
              <a:t> only for necessary bound variables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dirty="0"/>
              <a:t>That is, variables that are used to connect relations S#, C# </a:t>
            </a:r>
            <a:endParaRPr lang="en-US" altLang="en-US" sz="2400" dirty="0"/>
          </a:p>
        </p:txBody>
      </p:sp>
      <p:sp>
        <p:nvSpPr>
          <p:cNvPr id="29700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CA" altLang="en-US"/>
              <a:t>Anonymous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25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71793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 TRC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095" y="914400"/>
          <a:ext cx="1866900" cy="2667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49022" y="914400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23631" y="83820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51079" y="12954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485" y="3581400"/>
            <a:ext cx="9126515" cy="3048000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{ S |(R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CA" altLang="en-US" dirty="0" smtClean="0">
                <a:solidFill>
                  <a:srgbClr val="990000"/>
                </a:solidFill>
              </a:rPr>
              <a:t>(S</a:t>
            </a:r>
            <a:r>
              <a:rPr lang="en-CA" altLang="en-US" dirty="0">
                <a:solidFill>
                  <a:srgbClr val="990000"/>
                </a:solidFill>
              </a:rPr>
              <a:t>,_) and </a:t>
            </a:r>
            <a:r>
              <a:rPr lang="en-CA" altLang="en-US" dirty="0" smtClean="0">
                <a:solidFill>
                  <a:srgbClr val="990000"/>
                </a:solidFill>
              </a:rPr>
              <a:t>(</a:t>
            </a:r>
            <a:r>
              <a:rPr lang="en-CA" altLang="en-US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dirty="0" smtClean="0">
                <a:solidFill>
                  <a:srgbClr val="990000"/>
                </a:solidFill>
              </a:rPr>
              <a:t> C)(R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2</a:t>
            </a:r>
            <a:r>
              <a:rPr lang="de-DE" altLang="en-US" dirty="0" smtClean="0">
                <a:solidFill>
                  <a:srgbClr val="990000"/>
                </a:solidFill>
              </a:rPr>
              <a:t>(C) </a:t>
            </a:r>
            <a:r>
              <a:rPr lang="de-DE" altLang="en-US" dirty="0" err="1" smtClean="0">
                <a:solidFill>
                  <a:srgbClr val="990000"/>
                </a:solidFill>
              </a:rPr>
              <a:t>and</a:t>
            </a:r>
            <a:r>
              <a:rPr lang="de-DE" altLang="en-US" dirty="0" smtClean="0">
                <a:solidFill>
                  <a:srgbClr val="990000"/>
                </a:solidFill>
              </a:rPr>
              <a:t> </a:t>
            </a:r>
            <a:r>
              <a:rPr lang="en-CA" altLang="en-US" dirty="0" smtClean="0">
                <a:solidFill>
                  <a:srgbClr val="990000"/>
                </a:solidFill>
              </a:rPr>
              <a:t>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CA" altLang="en-US" dirty="0" smtClean="0">
                <a:solidFill>
                  <a:srgbClr val="990000"/>
                </a:solidFill>
              </a:rPr>
              <a:t>(S,C))}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altLang="en-US" b="1" dirty="0">
                <a:solidFill>
                  <a:srgbClr val="990000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dirty="0">
                <a:solidFill>
                  <a:srgbClr val="00B0F0"/>
                </a:solidFill>
              </a:rPr>
              <a:t>if Formula evaluates to </a:t>
            </a:r>
            <a:r>
              <a:rPr lang="en-US" altLang="en-US" dirty="0">
                <a:solidFill>
                  <a:srgbClr val="990000"/>
                </a:solidFill>
              </a:rPr>
              <a:t>True</a:t>
            </a:r>
            <a:r>
              <a:rPr lang="en-US" altLang="en-US" dirty="0">
                <a:solidFill>
                  <a:srgbClr val="00B0F0"/>
                </a:solidFill>
              </a:rPr>
              <a:t> for every value </a:t>
            </a:r>
            <a:r>
              <a:rPr lang="en-US" altLang="en-US" dirty="0">
                <a:solidFill>
                  <a:srgbClr val="FF0000"/>
                </a:solidFill>
              </a:rPr>
              <a:t>in the domain</a:t>
            </a:r>
            <a:r>
              <a:rPr lang="en-US" altLang="en-US" dirty="0">
                <a:solidFill>
                  <a:srgbClr val="00B0F0"/>
                </a:solidFill>
              </a:rPr>
              <a:t>  assigned to free occurrences of the variable; otherwise it is </a:t>
            </a:r>
            <a:r>
              <a:rPr lang="en-US" altLang="en-US" b="1" dirty="0">
                <a:solidFill>
                  <a:srgbClr val="990000"/>
                </a:solidFill>
              </a:rPr>
              <a:t>False</a:t>
            </a:r>
            <a:r>
              <a:rPr lang="en-US" altLang="en-US" dirty="0" smtClean="0"/>
              <a:t>.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altLang="en-US" dirty="0" smtClean="0">
                <a:solidFill>
                  <a:srgbClr val="990000"/>
                </a:solidFill>
              </a:rPr>
              <a:t>An S value is in the result if the S value is in the R</a:t>
            </a:r>
            <a:r>
              <a:rPr lang="en-US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US" altLang="en-US" dirty="0" smtClean="0">
                <a:solidFill>
                  <a:srgbClr val="990000"/>
                </a:solidFill>
              </a:rPr>
              <a:t> and </a:t>
            </a:r>
            <a:r>
              <a:rPr lang="en-US" altLang="en-US" dirty="0" err="1" smtClean="0">
                <a:solidFill>
                  <a:srgbClr val="990000"/>
                </a:solidFill>
              </a:rPr>
              <a:t>forall</a:t>
            </a:r>
            <a:r>
              <a:rPr lang="en-US" altLang="en-US" dirty="0" smtClean="0">
                <a:solidFill>
                  <a:srgbClr val="990000"/>
                </a:solidFill>
              </a:rPr>
              <a:t> possible C values, if C is in the R</a:t>
            </a:r>
            <a:r>
              <a:rPr lang="en-US" altLang="en-US" baseline="-25000" dirty="0" smtClean="0">
                <a:solidFill>
                  <a:srgbClr val="990000"/>
                </a:solidFill>
              </a:rPr>
              <a:t>2</a:t>
            </a:r>
            <a:r>
              <a:rPr lang="en-US" altLang="en-US" dirty="0" smtClean="0">
                <a:solidFill>
                  <a:srgbClr val="990000"/>
                </a:solidFill>
              </a:rPr>
              <a:t> then S and C values are related by the R</a:t>
            </a:r>
            <a:r>
              <a:rPr lang="en-US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US" altLang="en-US" dirty="0" smtClean="0">
                <a:solidFill>
                  <a:srgbClr val="990000"/>
                </a:solidFill>
              </a:rPr>
              <a:t>. 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altLang="en-US" baseline="-250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CA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2849022" y="5715000"/>
            <a:ext cx="2256378" cy="5334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6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 TRC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095" y="914400"/>
          <a:ext cx="1866900" cy="2667000"/>
        </p:xfrm>
        <a:graphic>
          <a:graphicData uri="http://schemas.openxmlformats.org/drawingml/2006/table">
            <a:tbl>
              <a:tblPr/>
              <a:tblGrid>
                <a:gridCol w="828675"/>
                <a:gridCol w="1038225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49022" y="914400"/>
          <a:ext cx="1041400" cy="152400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</a:t>
                      </a:r>
                      <a:r>
                        <a:rPr lang="en-US" sz="2400" b="1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lang="en-US" sz="24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23631" y="83820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baseline="-250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b="1" dirty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en-US" b="1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 R</a:t>
            </a:r>
            <a:r>
              <a:rPr lang="en-US" altLang="en-US" b="1" baseline="-25000" dirty="0" smtClean="0">
                <a:solidFill>
                  <a:srgbClr val="790033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baseline="-25000" dirty="0">
              <a:solidFill>
                <a:srgbClr val="790033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51079" y="1295400"/>
          <a:ext cx="825500" cy="1143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485" y="3581400"/>
            <a:ext cx="7983515" cy="3048000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{ S |(R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CA" altLang="en-US" dirty="0" smtClean="0">
                <a:solidFill>
                  <a:srgbClr val="990000"/>
                </a:solidFill>
              </a:rPr>
              <a:t>(S</a:t>
            </a:r>
            <a:r>
              <a:rPr lang="en-CA" altLang="en-US" dirty="0">
                <a:solidFill>
                  <a:srgbClr val="990000"/>
                </a:solidFill>
              </a:rPr>
              <a:t>,_) and </a:t>
            </a:r>
            <a:r>
              <a:rPr lang="en-CA" altLang="en-US" dirty="0" smtClean="0">
                <a:solidFill>
                  <a:srgbClr val="990000"/>
                </a:solidFill>
              </a:rPr>
              <a:t>(</a:t>
            </a:r>
            <a:r>
              <a:rPr lang="en-CA" altLang="en-US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dirty="0" smtClean="0">
                <a:solidFill>
                  <a:srgbClr val="990000"/>
                </a:solidFill>
              </a:rPr>
              <a:t> C)(R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2</a:t>
            </a:r>
            <a:r>
              <a:rPr lang="de-DE" altLang="en-US" dirty="0" smtClean="0">
                <a:solidFill>
                  <a:srgbClr val="990000"/>
                </a:solidFill>
              </a:rPr>
              <a:t>(C) </a:t>
            </a:r>
            <a:r>
              <a:rPr lang="de-DE" altLang="en-US" dirty="0" err="1" smtClean="0">
                <a:solidFill>
                  <a:srgbClr val="990000"/>
                </a:solidFill>
              </a:rPr>
              <a:t>and</a:t>
            </a:r>
            <a:r>
              <a:rPr lang="de-DE" altLang="en-US" dirty="0" smtClean="0">
                <a:solidFill>
                  <a:srgbClr val="990000"/>
                </a:solidFill>
              </a:rPr>
              <a:t> </a:t>
            </a:r>
            <a:r>
              <a:rPr lang="en-CA" altLang="en-US" dirty="0" smtClean="0">
                <a:solidFill>
                  <a:srgbClr val="990000"/>
                </a:solidFill>
              </a:rPr>
              <a:t>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1</a:t>
            </a:r>
            <a:r>
              <a:rPr lang="en-CA" altLang="en-US" dirty="0" smtClean="0">
                <a:solidFill>
                  <a:srgbClr val="990000"/>
                </a:solidFill>
              </a:rPr>
              <a:t>(S,C))} </a:t>
            </a:r>
          </a:p>
          <a:p>
            <a:pPr marL="0" indent="0"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{ </a:t>
            </a:r>
            <a:r>
              <a:rPr lang="en-CA" altLang="en-US" dirty="0">
                <a:solidFill>
                  <a:srgbClr val="990000"/>
                </a:solidFill>
              </a:rPr>
              <a:t>S |(R</a:t>
            </a:r>
            <a:r>
              <a:rPr lang="en-CA" altLang="en-US" baseline="-25000" dirty="0">
                <a:solidFill>
                  <a:srgbClr val="990000"/>
                </a:solidFill>
              </a:rPr>
              <a:t>1</a:t>
            </a:r>
            <a:r>
              <a:rPr lang="en-CA" altLang="en-US" dirty="0">
                <a:solidFill>
                  <a:srgbClr val="990000"/>
                </a:solidFill>
              </a:rPr>
              <a:t>(S,_) and (</a:t>
            </a:r>
            <a:r>
              <a:rPr lang="en-CA" altLang="en-US" dirty="0" err="1">
                <a:solidFill>
                  <a:srgbClr val="990000"/>
                </a:solidFill>
              </a:rPr>
              <a:t>forall</a:t>
            </a:r>
            <a:r>
              <a:rPr lang="en-CA" altLang="en-US" dirty="0">
                <a:solidFill>
                  <a:srgbClr val="990000"/>
                </a:solidFill>
              </a:rPr>
              <a:t> C</a:t>
            </a:r>
            <a:r>
              <a:rPr lang="en-CA" altLang="en-US" dirty="0" smtClean="0">
                <a:solidFill>
                  <a:srgbClr val="990000"/>
                </a:solidFill>
              </a:rPr>
              <a:t>)(</a:t>
            </a:r>
            <a:r>
              <a:rPr lang="en-CA" altLang="en-US" dirty="0" smtClean="0">
                <a:solidFill>
                  <a:srgbClr val="00B0F0"/>
                </a:solidFill>
              </a:rPr>
              <a:t>if</a:t>
            </a:r>
            <a:r>
              <a:rPr lang="en-CA" altLang="en-US" dirty="0" smtClean="0">
                <a:solidFill>
                  <a:srgbClr val="990000"/>
                </a:solidFill>
              </a:rPr>
              <a:t> R</a:t>
            </a:r>
            <a:r>
              <a:rPr lang="en-CA" altLang="en-US" baseline="-25000" dirty="0" smtClean="0">
                <a:solidFill>
                  <a:srgbClr val="990000"/>
                </a:solidFill>
              </a:rPr>
              <a:t>2</a:t>
            </a:r>
            <a:r>
              <a:rPr lang="de-DE" altLang="en-US" dirty="0">
                <a:solidFill>
                  <a:srgbClr val="990000"/>
                </a:solidFill>
              </a:rPr>
              <a:t>(C) </a:t>
            </a:r>
            <a:r>
              <a:rPr lang="de-DE" altLang="en-US" dirty="0" err="1" smtClean="0">
                <a:solidFill>
                  <a:srgbClr val="00B0F0"/>
                </a:solidFill>
              </a:rPr>
              <a:t>then</a:t>
            </a:r>
            <a:r>
              <a:rPr lang="de-DE" altLang="en-US" dirty="0" smtClean="0">
                <a:solidFill>
                  <a:srgbClr val="990000"/>
                </a:solidFill>
              </a:rPr>
              <a:t> </a:t>
            </a:r>
            <a:r>
              <a:rPr lang="en-CA" altLang="en-US" dirty="0">
                <a:solidFill>
                  <a:srgbClr val="990000"/>
                </a:solidFill>
              </a:rPr>
              <a:t>R</a:t>
            </a:r>
            <a:r>
              <a:rPr lang="en-CA" altLang="en-US" baseline="-25000" dirty="0">
                <a:solidFill>
                  <a:srgbClr val="990000"/>
                </a:solidFill>
              </a:rPr>
              <a:t>1</a:t>
            </a:r>
            <a:r>
              <a:rPr lang="en-CA" altLang="en-US" dirty="0">
                <a:solidFill>
                  <a:srgbClr val="990000"/>
                </a:solidFill>
              </a:rPr>
              <a:t>(S,C</a:t>
            </a:r>
            <a:r>
              <a:rPr lang="en-CA" altLang="en-US" dirty="0" smtClean="0">
                <a:solidFill>
                  <a:srgbClr val="990000"/>
                </a:solidFill>
              </a:rPr>
              <a:t>))}</a:t>
            </a:r>
          </a:p>
          <a:p>
            <a:pPr marL="0" indent="0"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if P then Q == not P or Q</a:t>
            </a:r>
          </a:p>
          <a:p>
            <a:pPr marL="0" indent="0">
              <a:buNone/>
            </a:pPr>
            <a:r>
              <a:rPr lang="en-CA" altLang="en-US" dirty="0">
                <a:solidFill>
                  <a:srgbClr val="990000"/>
                </a:solidFill>
              </a:rPr>
              <a:t>{ S |(R</a:t>
            </a:r>
            <a:r>
              <a:rPr lang="en-CA" altLang="en-US" baseline="-25000" dirty="0">
                <a:solidFill>
                  <a:srgbClr val="990000"/>
                </a:solidFill>
              </a:rPr>
              <a:t>1</a:t>
            </a:r>
            <a:r>
              <a:rPr lang="en-CA" altLang="en-US" dirty="0">
                <a:solidFill>
                  <a:srgbClr val="990000"/>
                </a:solidFill>
              </a:rPr>
              <a:t>(S,_) and (</a:t>
            </a:r>
            <a:r>
              <a:rPr lang="en-CA" altLang="en-US" dirty="0" err="1">
                <a:solidFill>
                  <a:srgbClr val="990000"/>
                </a:solidFill>
              </a:rPr>
              <a:t>forall</a:t>
            </a:r>
            <a:r>
              <a:rPr lang="en-CA" altLang="en-US" dirty="0">
                <a:solidFill>
                  <a:srgbClr val="990000"/>
                </a:solidFill>
              </a:rPr>
              <a:t> C)(</a:t>
            </a:r>
            <a:r>
              <a:rPr lang="en-CA" altLang="en-US" b="1" dirty="0">
                <a:solidFill>
                  <a:srgbClr val="990000"/>
                </a:solidFill>
              </a:rPr>
              <a:t>not</a:t>
            </a:r>
            <a:r>
              <a:rPr lang="en-CA" altLang="en-US" dirty="0">
                <a:solidFill>
                  <a:srgbClr val="990000"/>
                </a:solidFill>
              </a:rPr>
              <a:t> R2</a:t>
            </a:r>
            <a:r>
              <a:rPr lang="de-DE" altLang="en-US" dirty="0">
                <a:solidFill>
                  <a:srgbClr val="990000"/>
                </a:solidFill>
              </a:rPr>
              <a:t>(C) </a:t>
            </a:r>
            <a:r>
              <a:rPr lang="de-DE" altLang="en-US" b="1" dirty="0" err="1">
                <a:solidFill>
                  <a:srgbClr val="990000"/>
                </a:solidFill>
              </a:rPr>
              <a:t>or</a:t>
            </a:r>
            <a:r>
              <a:rPr lang="de-DE" altLang="en-US" dirty="0">
                <a:solidFill>
                  <a:srgbClr val="990000"/>
                </a:solidFill>
              </a:rPr>
              <a:t> </a:t>
            </a:r>
            <a:r>
              <a:rPr lang="en-CA" altLang="en-US" dirty="0">
                <a:solidFill>
                  <a:srgbClr val="990000"/>
                </a:solidFill>
              </a:rPr>
              <a:t>R1(S,C))}</a:t>
            </a:r>
          </a:p>
          <a:p>
            <a:pPr marL="0" indent="0">
              <a:buNone/>
            </a:pPr>
            <a:endParaRPr lang="en-CA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CA" altLang="en-US" dirty="0" smtClean="0">
                <a:solidFill>
                  <a:srgbClr val="990000"/>
                </a:solidFill>
              </a:rPr>
              <a:t> </a:t>
            </a:r>
            <a:endParaRPr lang="en-CA" altLang="en-US" dirty="0">
              <a:solidFill>
                <a:srgbClr val="990000"/>
              </a:solidFill>
            </a:endParaRPr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altLang="en-US" baseline="-250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CA" altLang="en-US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687733" y="3652838"/>
            <a:ext cx="129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2800" kern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False</a:t>
            </a:r>
            <a:endParaRPr lang="en-US" sz="280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892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8. </a:t>
            </a:r>
            <a:r>
              <a:rPr lang="en-CA" altLang="en-US" sz="2400" dirty="0"/>
              <a:t>List the student name for students taking all 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/>
              <a:t>TRC</a:t>
            </a:r>
            <a:r>
              <a:rPr lang="en-CA" altLang="en-US" sz="2400" dirty="0" smtClean="0">
                <a:solidFill>
                  <a:srgbClr val="990000"/>
                </a:solidFill>
              </a:rPr>
              <a:t> {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S.sname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dirty="0">
                <a:solidFill>
                  <a:srgbClr val="990000"/>
                </a:solidFill>
              </a:rPr>
              <a:t>| S in Student and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  (exists G in Grade)(S.s# = G.s# and </a:t>
            </a:r>
            <a:r>
              <a:rPr lang="en-CA" altLang="en-US" sz="2400" dirty="0" err="1">
                <a:solidFill>
                  <a:srgbClr val="990000"/>
                </a:solidFill>
              </a:rPr>
              <a:t>C.c</a:t>
            </a:r>
            <a:r>
              <a:rPr lang="en-CA" altLang="en-US" sz="2400" dirty="0">
                <a:solidFill>
                  <a:srgbClr val="990000"/>
                </a:solidFill>
              </a:rPr>
              <a:t># = </a:t>
            </a:r>
            <a:r>
              <a:rPr lang="en-CA" altLang="en-US" sz="2400" dirty="0" err="1">
                <a:solidFill>
                  <a:srgbClr val="990000"/>
                </a:solidFill>
              </a:rPr>
              <a:t>G.c</a:t>
            </a:r>
            <a:r>
              <a:rPr lang="en-CA" altLang="en-US" sz="2400" dirty="0">
                <a:solidFill>
                  <a:srgbClr val="990000"/>
                </a:solidFill>
              </a:rPr>
              <a:t>#)};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/>
              <a:t>DRC</a:t>
            </a:r>
            <a:r>
              <a:rPr lang="en-CA" altLang="en-US" sz="2400" dirty="0" smtClean="0">
                <a:solidFill>
                  <a:srgbClr val="990000"/>
                </a:solidFill>
              </a:rPr>
              <a:t> {N </a:t>
            </a:r>
            <a:r>
              <a:rPr lang="en-CA" altLang="en-US" sz="2400" dirty="0">
                <a:solidFill>
                  <a:srgbClr val="990000"/>
                </a:solidFill>
              </a:rPr>
              <a:t>| 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S) </a:t>
            </a:r>
            <a:r>
              <a:rPr lang="en-CA" altLang="en-US" sz="2400" dirty="0">
                <a:solidFill>
                  <a:srgbClr val="990000"/>
                </a:solidFill>
              </a:rPr>
              <a:t>(</a:t>
            </a:r>
            <a:r>
              <a:rPr lang="en-CA" altLang="en-US" sz="2400" dirty="0" smtClean="0">
                <a:solidFill>
                  <a:srgbClr val="990000"/>
                </a:solidFill>
              </a:rPr>
              <a:t>Student(S,N,_) </a:t>
            </a:r>
            <a:r>
              <a:rPr lang="en-CA" altLang="en-US" sz="2400" dirty="0">
                <a:solidFill>
                  <a:srgbClr val="99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	  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</a:t>
            </a:r>
            <a:r>
              <a:rPr lang="en-CA" altLang="en-US" sz="2400" dirty="0" smtClean="0">
                <a:solidFill>
                  <a:srgbClr val="990000"/>
                </a:solidFill>
              </a:rPr>
              <a:t>)(not Course(C,_,_)  or Grade(S,C,_)))};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28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3"/>
            <a:ext cx="9144000" cy="817562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DRC </a:t>
            </a:r>
            <a:r>
              <a:rPr lang="en-US" altLang="en-US" sz="4000" dirty="0" smtClean="0"/>
              <a:t>Examples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6023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" y="3048000"/>
            <a:ext cx="8294688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1. List student names for students older than </a:t>
            </a:r>
            <a:r>
              <a:rPr lang="en-CA" altLang="en-US" sz="2400" dirty="0" smtClean="0"/>
              <a:t>20</a:t>
            </a:r>
            <a:endParaRPr lang="en-CA" altLang="en-US" sz="24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N </a:t>
            </a:r>
            <a:r>
              <a:rPr lang="en-CA" altLang="en-US" sz="2400" dirty="0" smtClean="0">
                <a:solidFill>
                  <a:srgbClr val="C00000"/>
                </a:solidFill>
              </a:rPr>
              <a:t>|(</a:t>
            </a:r>
            <a:r>
              <a:rPr lang="en-CA" altLang="en-US" sz="2400" dirty="0">
                <a:solidFill>
                  <a:srgbClr val="C0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C00000"/>
                </a:solidFill>
              </a:rPr>
              <a:t>A</a:t>
            </a:r>
            <a:r>
              <a:rPr lang="en-CA" altLang="en-US" sz="2400" dirty="0" smtClean="0">
                <a:solidFill>
                  <a:srgbClr val="990000"/>
                </a:solidFill>
              </a:rPr>
              <a:t>)(Student(_, N, A) and A </a:t>
            </a:r>
            <a:r>
              <a:rPr lang="en-CA" altLang="en-US" sz="2400" dirty="0">
                <a:solidFill>
                  <a:srgbClr val="990000"/>
                </a:solidFill>
              </a:rPr>
              <a:t>&gt; 20) };</a:t>
            </a:r>
            <a:endParaRPr lang="en-US" altLang="en-US" sz="2400" dirty="0">
              <a:solidFill>
                <a:srgbClr val="990000"/>
              </a:solidFill>
            </a:endParaRPr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29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62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Variables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689100" y="1676400"/>
          <a:ext cx="4025900" cy="219710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 bwMode="auto">
          <a:xfrm>
            <a:off x="1676400" y="2577153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264" y="4785557"/>
            <a:ext cx="4014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Domain Variables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match one value 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in the domain at a time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8457" y="2971800"/>
            <a:ext cx="1664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Times New Roman" charset="0"/>
                <a:cs typeface="Times New Roman" charset="0"/>
              </a:rPr>
              <a:t>Variable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  <a:ea typeface="Times New Roman" charset="0"/>
                <a:cs typeface="Times New Roman" charset="0"/>
              </a:rPr>
              <a:t> C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689100" y="3004457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76400" y="3429000"/>
            <a:ext cx="4025900" cy="41972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3435875"/>
            <a:ext cx="274466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Tuple Variable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match one tuple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in the relation</a:t>
            </a:r>
          </a:p>
          <a:p>
            <a:pPr algn="ctr"/>
            <a:r>
              <a:rPr lang="en-US" sz="2800" dirty="0" smtClean="0">
                <a:solidFill>
                  <a:srgbClr val="990000"/>
                </a:solidFill>
              </a:rPr>
              <a:t>at a time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" y="4343400"/>
            <a:ext cx="5244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a typeface="Times New Roman" charset="0"/>
                <a:cs typeface="Times New Roman" charset="0"/>
              </a:rPr>
              <a:t>Variables       </a:t>
            </a:r>
            <a:r>
              <a:rPr lang="en-US" b="1" dirty="0" smtClean="0">
                <a:solidFill>
                  <a:srgbClr val="990000"/>
                </a:solidFill>
                <a:latin typeface="Times New Roman" charset="0"/>
                <a:ea typeface="Times New Roman" charset="0"/>
                <a:cs typeface="Times New Roman" charset="0"/>
              </a:rPr>
              <a:t> X                N               L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71800" y="2577154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676400" y="2577154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419600" y="2577154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76400" y="3004457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971800" y="3004457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4419600" y="3004457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689100" y="3429000"/>
            <a:ext cx="4025900" cy="424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1676400" y="3429000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2971800" y="3429000"/>
            <a:ext cx="14478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4419600" y="3429000"/>
            <a:ext cx="1295400" cy="39464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5829141" y="2577153"/>
            <a:ext cx="304800" cy="1246493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 rot="5400000">
            <a:off x="2135832" y="3507432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3507432" y="3507433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ight Brace 28"/>
          <p:cNvSpPr/>
          <p:nvPr/>
        </p:nvSpPr>
        <p:spPr bwMode="auto">
          <a:xfrm rot="5400000">
            <a:off x="4874568" y="3507432"/>
            <a:ext cx="381000" cy="1290935"/>
          </a:xfrm>
          <a:prstGeom prst="rightBrac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0066" y="5181600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 in Course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86400" y="563573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C.C#, C.CNAME, C.LOC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2000" y="6176443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Course(X, N, L)</a:t>
            </a:r>
          </a:p>
        </p:txBody>
      </p:sp>
    </p:spTree>
    <p:extLst>
      <p:ext uri="{BB962C8B-B14F-4D97-AF65-F5344CB8AC3E}">
        <p14:creationId xmlns:p14="http://schemas.microsoft.com/office/powerpoint/2010/main" val="154477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/>
      <p:bldP spid="2" grpId="0"/>
      <p:bldP spid="16" grpId="0" animBg="1"/>
      <p:bldP spid="16" grpId="1" animBg="1"/>
      <p:bldP spid="17" grpId="0" animBg="1"/>
      <p:bldP spid="17" grpId="1" animBg="1"/>
      <p:bldP spid="20" grpId="0"/>
      <p:bldP spid="21" grpId="0"/>
      <p:bldP spid="22" grpId="0" animBg="1"/>
      <p:bldP spid="23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5" grpId="0" animBg="1"/>
      <p:bldP spid="8" grpId="0" animBg="1"/>
      <p:bldP spid="27" grpId="0" animBg="1"/>
      <p:bldP spid="29" grpId="0" animBg="1"/>
      <p:bldP spid="33" grpId="0"/>
      <p:bldP spid="40" grpId="0"/>
      <p:bldP spid="41" grpId="0"/>
      <p:bldP spid="4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294688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2. List the student # for students with mark &gt;= 80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</a:t>
            </a:r>
            <a:r>
              <a:rPr lang="en-CA" altLang="en-US" sz="2400" dirty="0" smtClean="0">
                <a:solidFill>
                  <a:srgbClr val="990000"/>
                </a:solidFill>
              </a:rPr>
              <a:t>S  </a:t>
            </a:r>
            <a:r>
              <a:rPr lang="en-CA" altLang="en-US" sz="2400" dirty="0">
                <a:solidFill>
                  <a:srgbClr val="990000"/>
                </a:solidFill>
              </a:rPr>
              <a:t>|</a:t>
            </a:r>
            <a:r>
              <a:rPr lang="de-DE" altLang="en-US" sz="2400" dirty="0">
                <a:solidFill>
                  <a:srgbClr val="990000"/>
                </a:solidFill>
              </a:rPr>
              <a:t> </a:t>
            </a:r>
            <a:r>
              <a:rPr lang="de-DE" altLang="en-US" sz="2400" dirty="0" smtClean="0">
                <a:solidFill>
                  <a:srgbClr val="990000"/>
                </a:solidFill>
              </a:rPr>
              <a:t>(</a:t>
            </a:r>
            <a:r>
              <a:rPr lang="de-DE" altLang="en-US" sz="2400" dirty="0" err="1">
                <a:solidFill>
                  <a:srgbClr val="990000"/>
                </a:solidFill>
              </a:rPr>
              <a:t>exists</a:t>
            </a:r>
            <a:r>
              <a:rPr lang="de-DE" altLang="en-US" sz="2400" dirty="0">
                <a:solidFill>
                  <a:srgbClr val="990000"/>
                </a:solidFill>
              </a:rPr>
              <a:t> </a:t>
            </a:r>
            <a:r>
              <a:rPr lang="de-DE" altLang="en-US" sz="2400" dirty="0" smtClean="0">
                <a:solidFill>
                  <a:srgbClr val="990000"/>
                </a:solidFill>
              </a:rPr>
              <a:t>M)(Grade(S,_,M) </a:t>
            </a:r>
            <a:r>
              <a:rPr lang="de-DE" altLang="en-US" sz="2400" dirty="0" err="1" smtClean="0">
                <a:solidFill>
                  <a:srgbClr val="990000"/>
                </a:solidFill>
              </a:rPr>
              <a:t>and</a:t>
            </a:r>
            <a:r>
              <a:rPr lang="de-DE" altLang="en-US" sz="2400" dirty="0" smtClean="0">
                <a:solidFill>
                  <a:srgbClr val="990000"/>
                </a:solidFill>
              </a:rPr>
              <a:t> M </a:t>
            </a:r>
            <a:r>
              <a:rPr lang="de-DE" altLang="en-US" sz="2400" dirty="0">
                <a:solidFill>
                  <a:srgbClr val="990000"/>
                </a:solidFill>
              </a:rPr>
              <a:t>&gt;= 80)};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87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91440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3. List all student name and course name combinations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TRC&gt; {</a:t>
            </a:r>
            <a:r>
              <a:rPr lang="en-CA" altLang="en-US" sz="2400" dirty="0" err="1">
                <a:solidFill>
                  <a:srgbClr val="990000"/>
                </a:solidFill>
              </a:rPr>
              <a:t>S.sname</a:t>
            </a:r>
            <a:r>
              <a:rPr lang="en-CA" altLang="en-US" sz="2400" dirty="0">
                <a:solidFill>
                  <a:srgbClr val="990000"/>
                </a:solidFill>
              </a:rPr>
              <a:t>, </a:t>
            </a:r>
            <a:r>
              <a:rPr lang="en-CA" altLang="en-US" sz="2400" dirty="0" err="1">
                <a:solidFill>
                  <a:srgbClr val="990000"/>
                </a:solidFill>
              </a:rPr>
              <a:t>C.cname</a:t>
            </a:r>
            <a:r>
              <a:rPr lang="en-CA" altLang="en-US" sz="2400" dirty="0">
                <a:solidFill>
                  <a:srgbClr val="990000"/>
                </a:solidFill>
              </a:rPr>
              <a:t> |S in Student and C in Course };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DRC&gt; {</a:t>
            </a:r>
            <a:r>
              <a:rPr lang="en-CA" altLang="en-US" sz="2400" dirty="0" smtClean="0">
                <a:solidFill>
                  <a:srgbClr val="990000"/>
                </a:solidFill>
              </a:rPr>
              <a:t>SN, CN |(Student(_,SN,_) and Course(_,CN,_))};</a:t>
            </a:r>
            <a:endParaRPr lang="en-US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25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38820"/>
            <a:ext cx="8599487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4. List student name and course name pairs such that the indicated student takes the indicated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{SN, CN |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S,C)(Student(S,SN</a:t>
            </a:r>
            <a:r>
              <a:rPr lang="en-CA" altLang="en-US" sz="2400" dirty="0">
                <a:solidFill>
                  <a:srgbClr val="990000"/>
                </a:solidFill>
              </a:rPr>
              <a:t>,_) and Course(C,CN,_)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and</a:t>
            </a:r>
            <a:r>
              <a:rPr lang="en-CA" altLang="en-US" sz="2400" dirty="0" smtClean="0">
                <a:solidFill>
                  <a:srgbClr val="990000"/>
                </a:solidFill>
              </a:rPr>
              <a:t> 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Grade(S,C</a:t>
            </a:r>
            <a:r>
              <a:rPr lang="en-CA" altLang="en-US" sz="2400" dirty="0" smtClean="0">
                <a:solidFill>
                  <a:srgbClr val="990000"/>
                </a:solidFill>
              </a:rPr>
              <a:t>,_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)</a:t>
            </a:r>
            <a:r>
              <a:rPr lang="en-CA" altLang="en-US" sz="2400" dirty="0" smtClean="0">
                <a:solidFill>
                  <a:srgbClr val="990000"/>
                </a:solidFill>
              </a:rPr>
              <a:t>)};</a:t>
            </a:r>
            <a:endParaRPr lang="en-US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32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89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5. List student name and course name pairs such that the indicated student does not take the indicated </a:t>
            </a:r>
            <a:r>
              <a:rPr lang="en-CA" altLang="en-US" sz="2400" dirty="0" smtClean="0"/>
              <a:t>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{SN, CN |(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S,C) (Student(S,SN,_) and Course(C,CN,_)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b="1" dirty="0">
                <a:solidFill>
                  <a:srgbClr val="990000"/>
                </a:solidFill>
              </a:rPr>
              <a:t>	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and not (exists M)(Grade(S,C,M))};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{SN, CN |(exists S,C) (Student(S,SN,_) and Course(C,CN,_)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b="1" dirty="0">
                <a:solidFill>
                  <a:srgbClr val="990000"/>
                </a:solidFill>
              </a:rPr>
              <a:t>	and not Grade(S,C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,_))};</a:t>
            </a:r>
            <a:endParaRPr lang="en-US" altLang="en-US" sz="24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b="1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33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87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6</a:t>
            </a:r>
            <a:r>
              <a:rPr lang="en-CA" altLang="en-US" sz="2400" dirty="0" smtClean="0"/>
              <a:t>.  </a:t>
            </a:r>
            <a:r>
              <a:rPr lang="en-CA" altLang="en-US" sz="2400" dirty="0"/>
              <a:t>List student names for students taking CS305 course 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N |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S)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(Student(S, N,_) and Grade(S,</a:t>
            </a:r>
            <a:r>
              <a:rPr lang="en-CA" altLang="zh-CN" sz="2400" dirty="0">
                <a:solidFill>
                  <a:srgbClr val="990000"/>
                </a:solidFill>
              </a:rPr>
              <a:t>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CS305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,_))};</a:t>
            </a:r>
            <a:endParaRPr lang="en-US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605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599487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7</a:t>
            </a:r>
            <a:r>
              <a:rPr lang="en-CA" altLang="en-US" sz="2400" dirty="0" smtClean="0"/>
              <a:t>. List </a:t>
            </a:r>
            <a:r>
              <a:rPr lang="en-CA" altLang="en-US" sz="2400" dirty="0"/>
              <a:t>student names for students taking DB course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N |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S,C)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(Student(S,N,</a:t>
            </a:r>
            <a:r>
              <a:rPr lang="en-CA" altLang="en-US" sz="2400" b="1" dirty="0">
                <a:solidFill>
                  <a:srgbClr val="990000"/>
                </a:solidFill>
              </a:rPr>
              <a:t>_</a:t>
            </a:r>
            <a:r>
              <a:rPr lang="en-CA" altLang="en-US" sz="2400" dirty="0" smtClean="0">
                <a:solidFill>
                  <a:srgbClr val="990000"/>
                </a:solidFill>
              </a:rPr>
              <a:t>) </a:t>
            </a:r>
            <a:r>
              <a:rPr lang="en-CA" altLang="en-US" sz="2400" dirty="0">
                <a:solidFill>
                  <a:srgbClr val="990000"/>
                </a:solidFill>
              </a:rPr>
              <a:t>and Course(C,</a:t>
            </a:r>
            <a:r>
              <a:rPr lang="en-CA" altLang="zh-CN" sz="2400" dirty="0">
                <a:solidFill>
                  <a:srgbClr val="990000"/>
                </a:solidFill>
              </a:rPr>
              <a:t> '</a:t>
            </a:r>
            <a:r>
              <a:rPr lang="en-CA" altLang="en-US" sz="2400" dirty="0">
                <a:solidFill>
                  <a:srgbClr val="990000"/>
                </a:solidFill>
              </a:rPr>
              <a:t>DB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</a:t>
            </a:r>
            <a:r>
              <a:rPr lang="en-CA" altLang="en-US" sz="2400" b="1" dirty="0" smtClean="0">
                <a:solidFill>
                  <a:srgbClr val="990000"/>
                </a:solidFill>
              </a:rPr>
              <a:t>_</a:t>
            </a:r>
            <a:r>
              <a:rPr lang="en-CA" altLang="en-US" sz="2400" dirty="0" smtClean="0">
                <a:solidFill>
                  <a:srgbClr val="990000"/>
                </a:solidFill>
              </a:rPr>
              <a:t>) and Grade(S,C,_))}</a:t>
            </a: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35</a:t>
            </a:fld>
            <a:endParaRPr lang="en-CA" altLang="zh-CN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70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8. </a:t>
            </a:r>
            <a:r>
              <a:rPr lang="en-CA" altLang="en-US" sz="2400" dirty="0"/>
              <a:t>List the student name for students taking more than one </a:t>
            </a:r>
            <a:r>
              <a:rPr lang="en-CA" altLang="en-US" sz="2400" dirty="0" smtClean="0"/>
              <a:t>course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N |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S,C1,C2)(Student(S,N,_) </a:t>
            </a:r>
            <a:r>
              <a:rPr lang="en-CA" altLang="en-US" sz="2400" dirty="0">
                <a:solidFill>
                  <a:srgbClr val="99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Grade(S,C1,_)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Grade(S,C2,_)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C1 != C2)};</a:t>
            </a: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36</a:t>
            </a:fld>
            <a:endParaRPr lang="en-CA" altLang="zh-CN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15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3" y="3048000"/>
            <a:ext cx="8599487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10. </a:t>
            </a:r>
            <a:r>
              <a:rPr lang="en-CA" altLang="en-US" sz="2400" dirty="0"/>
              <a:t>List the student names for students taking both DB and OS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 N |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S,C1,C2)(Student(S,N,_) </a:t>
            </a:r>
            <a:r>
              <a:rPr lang="en-CA" altLang="en-US" sz="2400" dirty="0">
                <a:solidFill>
                  <a:srgbClr val="99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Grade(S,C1,_)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smtClean="0">
                <a:solidFill>
                  <a:srgbClr val="990000"/>
                </a:solidFill>
              </a:rPr>
              <a:t>Course(C1,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DB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 </a:t>
            </a:r>
            <a:r>
              <a:rPr lang="en-CA" altLang="en-US" sz="2400" dirty="0">
                <a:solidFill>
                  <a:srgbClr val="990000"/>
                </a:solidFill>
              </a:rPr>
              <a:t>_)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Grade(S,C2,_)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smtClean="0">
                <a:solidFill>
                  <a:srgbClr val="990000"/>
                </a:solidFill>
              </a:rPr>
              <a:t>Course(C2, </a:t>
            </a:r>
            <a:r>
              <a:rPr lang="en-CA" altLang="zh-CN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OS</a:t>
            </a:r>
            <a:r>
              <a:rPr lang="en-CA" altLang="zh-CN" sz="2400" dirty="0">
                <a:solidFill>
                  <a:srgbClr val="990000"/>
                </a:solidFill>
              </a:rPr>
              <a:t>'</a:t>
            </a:r>
            <a:r>
              <a:rPr lang="en-CA" altLang="en-US" sz="2400" dirty="0" smtClean="0">
                <a:solidFill>
                  <a:srgbClr val="990000"/>
                </a:solidFill>
              </a:rPr>
              <a:t>, _))}</a:t>
            </a:r>
            <a:endParaRPr lang="en-CA" altLang="en-US" sz="2400" dirty="0">
              <a:solidFill>
                <a:srgbClr val="99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DRC Examples</a:t>
            </a:r>
            <a:endParaRPr lang="en-US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227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TRC</a:t>
            </a:r>
            <a:r>
              <a:rPr lang="en-US" altLang="en-US" dirty="0" smtClean="0"/>
              <a:t> </a:t>
            </a:r>
            <a:r>
              <a:rPr lang="en-US" altLang="en-US" dirty="0"/>
              <a:t>Examples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04" y="2923615"/>
            <a:ext cx="8610598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/>
              <a:t>11. </a:t>
            </a:r>
            <a:r>
              <a:rPr lang="en-CA" altLang="en-US" sz="2300" dirty="0"/>
              <a:t>List student names for students taking all courses except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 smtClean="0">
                <a:solidFill>
                  <a:srgbClr val="990000"/>
                </a:solidFill>
              </a:rPr>
              <a:t> </a:t>
            </a:r>
            <a:r>
              <a:rPr lang="en-CA" altLang="en-US" sz="2300" dirty="0">
                <a:solidFill>
                  <a:srgbClr val="990000"/>
                </a:solidFill>
              </a:rPr>
              <a:t>{</a:t>
            </a:r>
            <a:r>
              <a:rPr lang="en-CA" altLang="en-US" sz="2300" dirty="0" err="1">
                <a:solidFill>
                  <a:srgbClr val="990000"/>
                </a:solidFill>
              </a:rPr>
              <a:t>S.sname</a:t>
            </a:r>
            <a:r>
              <a:rPr lang="en-CA" altLang="en-US" sz="2300" dirty="0">
                <a:solidFill>
                  <a:srgbClr val="990000"/>
                </a:solidFill>
              </a:rPr>
              <a:t> | S in Student and (</a:t>
            </a:r>
            <a:r>
              <a:rPr lang="en-CA" altLang="en-US" sz="2300" dirty="0" err="1">
                <a:solidFill>
                  <a:srgbClr val="990000"/>
                </a:solidFill>
              </a:rPr>
              <a:t>forall</a:t>
            </a:r>
            <a:r>
              <a:rPr lang="en-CA" altLang="en-US" sz="2300" dirty="0">
                <a:solidFill>
                  <a:srgbClr val="990000"/>
                </a:solidFill>
              </a:rPr>
              <a:t> C in Course)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	(</a:t>
            </a:r>
            <a:r>
              <a:rPr lang="en-CA" altLang="en-US" sz="2300" dirty="0" err="1">
                <a:solidFill>
                  <a:srgbClr val="990000"/>
                </a:solidFill>
              </a:rPr>
              <a:t>C.cname</a:t>
            </a:r>
            <a:r>
              <a:rPr lang="en-CA" altLang="en-US" sz="2300" dirty="0">
                <a:solidFill>
                  <a:srgbClr val="990000"/>
                </a:solidFill>
              </a:rPr>
              <a:t> = 'AL' and </a:t>
            </a:r>
            <a:endParaRPr lang="en-CA" altLang="en-US" sz="23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zh-CN" altLang="en-US" sz="2300" dirty="0">
                <a:solidFill>
                  <a:srgbClr val="990000"/>
                </a:solidFill>
              </a:rPr>
              <a:t> </a:t>
            </a:r>
            <a:r>
              <a:rPr lang="zh-CN" altLang="en-US" sz="2300" dirty="0" smtClean="0">
                <a:solidFill>
                  <a:srgbClr val="990000"/>
                </a:solidFill>
              </a:rPr>
              <a:t>    </a:t>
            </a:r>
            <a:r>
              <a:rPr lang="en-US" altLang="zh-CN" sz="2300" dirty="0" smtClean="0">
                <a:solidFill>
                  <a:srgbClr val="990000"/>
                </a:solidFill>
              </a:rPr>
              <a:t>not (</a:t>
            </a:r>
            <a:r>
              <a:rPr lang="en-CA" altLang="en-US" sz="2300" dirty="0" smtClean="0">
                <a:solidFill>
                  <a:srgbClr val="990000"/>
                </a:solidFill>
              </a:rPr>
              <a:t>exists </a:t>
            </a:r>
            <a:r>
              <a:rPr lang="en-CA" altLang="en-US" sz="2300" dirty="0">
                <a:solidFill>
                  <a:srgbClr val="990000"/>
                </a:solidFill>
              </a:rPr>
              <a:t>G in </a:t>
            </a:r>
            <a:r>
              <a:rPr lang="en-CA" altLang="en-US" sz="2300" dirty="0" smtClean="0">
                <a:solidFill>
                  <a:srgbClr val="990000"/>
                </a:solidFill>
              </a:rPr>
              <a:t>Grade)</a:t>
            </a:r>
            <a:r>
              <a:rPr lang="en-US" altLang="en-US" sz="2300" dirty="0">
                <a:solidFill>
                  <a:srgbClr val="990000"/>
                </a:solidFill>
              </a:rPr>
              <a:t>(</a:t>
            </a:r>
            <a:r>
              <a:rPr lang="en-CA" altLang="en-US" sz="2300" dirty="0" smtClean="0">
                <a:solidFill>
                  <a:srgbClr val="990000"/>
                </a:solidFill>
              </a:rPr>
              <a:t>S.s</a:t>
            </a:r>
            <a:r>
              <a:rPr lang="en-CA" altLang="en-US" sz="2300" dirty="0">
                <a:solidFill>
                  <a:srgbClr val="990000"/>
                </a:solidFill>
              </a:rPr>
              <a:t># = G.s# and </a:t>
            </a:r>
            <a:r>
              <a:rPr lang="en-CA" altLang="en-US" sz="2300" dirty="0" err="1">
                <a:solidFill>
                  <a:srgbClr val="990000"/>
                </a:solidFill>
              </a:rPr>
              <a:t>C.c</a:t>
            </a:r>
            <a:r>
              <a:rPr lang="en-CA" altLang="en-US" sz="2300" dirty="0">
                <a:solidFill>
                  <a:srgbClr val="990000"/>
                </a:solidFill>
              </a:rPr>
              <a:t># = </a:t>
            </a:r>
            <a:r>
              <a:rPr lang="en-CA" altLang="en-US" sz="2300" dirty="0" err="1">
                <a:solidFill>
                  <a:srgbClr val="990000"/>
                </a:solidFill>
              </a:rPr>
              <a:t>G.c</a:t>
            </a:r>
            <a:r>
              <a:rPr lang="en-CA" altLang="en-US" sz="2300" dirty="0">
                <a:solidFill>
                  <a:srgbClr val="990000"/>
                </a:solidFill>
              </a:rPr>
              <a:t>#))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</a:t>
            </a:r>
            <a:r>
              <a:rPr lang="en-CA" altLang="en-US" sz="2300" dirty="0" smtClean="0">
                <a:solidFill>
                  <a:srgbClr val="990000"/>
                </a:solidFill>
              </a:rPr>
              <a:t>or </a:t>
            </a:r>
            <a:endParaRPr lang="en-CA" altLang="en-US" sz="23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chemeClr val="tx1"/>
                </a:solidFill>
              </a:rPr>
              <a:t>	</a:t>
            </a:r>
            <a:r>
              <a:rPr lang="en-CA" altLang="en-US" sz="2300" dirty="0" smtClean="0">
                <a:solidFill>
                  <a:srgbClr val="990000"/>
                </a:solidFill>
              </a:rPr>
              <a:t>(</a:t>
            </a:r>
            <a:r>
              <a:rPr lang="en-CA" altLang="en-US" sz="2300" dirty="0" err="1">
                <a:solidFill>
                  <a:srgbClr val="990000"/>
                </a:solidFill>
              </a:rPr>
              <a:t>C.cname</a:t>
            </a:r>
            <a:r>
              <a:rPr lang="en-CA" altLang="en-US" sz="2300" dirty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!= </a:t>
            </a:r>
            <a:r>
              <a:rPr lang="en-CA" altLang="en-US" sz="2300" dirty="0">
                <a:solidFill>
                  <a:srgbClr val="990000"/>
                </a:solidFill>
              </a:rPr>
              <a:t>‘AL’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300" dirty="0">
                <a:solidFill>
                  <a:srgbClr val="990000"/>
                </a:solidFill>
              </a:rPr>
              <a:t>    </a:t>
            </a:r>
            <a:r>
              <a:rPr lang="zh-CN" altLang="en-US" sz="2300" dirty="0" smtClean="0">
                <a:solidFill>
                  <a:srgbClr val="990000"/>
                </a:solidFill>
              </a:rPr>
              <a:t> </a:t>
            </a:r>
            <a:r>
              <a:rPr lang="en-CA" altLang="en-US" sz="2300" dirty="0" smtClean="0">
                <a:solidFill>
                  <a:srgbClr val="990000"/>
                </a:solidFill>
              </a:rPr>
              <a:t>(</a:t>
            </a:r>
            <a:r>
              <a:rPr lang="en-CA" altLang="en-US" sz="2300" dirty="0">
                <a:solidFill>
                  <a:srgbClr val="990000"/>
                </a:solidFill>
              </a:rPr>
              <a:t>exists G in Grade)(S.s# = G.s# and </a:t>
            </a:r>
            <a:r>
              <a:rPr lang="en-CA" altLang="en-US" sz="2300" dirty="0" err="1">
                <a:solidFill>
                  <a:srgbClr val="990000"/>
                </a:solidFill>
              </a:rPr>
              <a:t>C.c</a:t>
            </a:r>
            <a:r>
              <a:rPr lang="en-CA" altLang="en-US" sz="2300" dirty="0">
                <a:solidFill>
                  <a:srgbClr val="990000"/>
                </a:solidFill>
              </a:rPr>
              <a:t># = </a:t>
            </a:r>
            <a:r>
              <a:rPr lang="en-CA" altLang="en-US" sz="2300" dirty="0" err="1">
                <a:solidFill>
                  <a:srgbClr val="990000"/>
                </a:solidFill>
              </a:rPr>
              <a:t>G.c</a:t>
            </a:r>
            <a:r>
              <a:rPr lang="en-CA" altLang="en-US" sz="2300" dirty="0" smtClean="0">
                <a:solidFill>
                  <a:srgbClr val="990000"/>
                </a:solidFill>
              </a:rPr>
              <a:t>#))}; </a:t>
            </a:r>
            <a:r>
              <a:rPr lang="en-CA" altLang="en-US" sz="2300" dirty="0">
                <a:solidFill>
                  <a:srgbClr val="99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</a:t>
            </a:r>
            <a:endParaRPr lang="fr-FR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06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895600"/>
            <a:ext cx="8909844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</a:t>
            </a:r>
            <a:r>
              <a:rPr lang="en-US" altLang="en-US" sz="2400" dirty="0"/>
              <a:t>1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the student name for students taking all </a:t>
            </a:r>
            <a:r>
              <a:rPr lang="en-CA" altLang="en-US" sz="2400" dirty="0" smtClean="0"/>
              <a:t>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	 except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{ SN | 	(</a:t>
            </a:r>
            <a:r>
              <a:rPr lang="en-CA" altLang="en-US" sz="2400" dirty="0">
                <a:solidFill>
                  <a:srgbClr val="80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800000"/>
                </a:solidFill>
              </a:rPr>
              <a:t>S)(Student(S,SN,_)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800000"/>
                </a:solidFill>
              </a:rPr>
              <a:t>   (</a:t>
            </a:r>
            <a:r>
              <a:rPr lang="en-CA" altLang="en-US" sz="2400" dirty="0" err="1" smtClean="0">
                <a:solidFill>
                  <a:srgbClr val="800000"/>
                </a:solidFill>
              </a:rPr>
              <a:t>forall</a:t>
            </a:r>
            <a:r>
              <a:rPr lang="en-CA" altLang="en-US" sz="2400" dirty="0" smtClean="0">
                <a:solidFill>
                  <a:srgbClr val="800000"/>
                </a:solidFill>
              </a:rPr>
              <a:t> C)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800000"/>
                </a:solidFill>
              </a:rPr>
              <a:t>   (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800000"/>
                </a:solidFill>
              </a:rPr>
              <a:t>(exists CN)(Course(C,CN,_) and CN != ‘AL’) </a:t>
            </a:r>
            <a:endParaRPr lang="en-CA" altLang="en-US" sz="24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     </a:t>
            </a:r>
            <a:r>
              <a:rPr lang="en-CA" altLang="en-US" sz="2400" dirty="0" smtClean="0">
                <a:solidFill>
                  <a:srgbClr val="00B0F0"/>
                </a:solidFill>
              </a:rPr>
              <a:t>then</a:t>
            </a:r>
            <a:r>
              <a:rPr lang="en-CA" altLang="en-US" sz="2400" dirty="0" smtClean="0">
                <a:solidFill>
                  <a:srgbClr val="800000"/>
                </a:solidFill>
              </a:rPr>
              <a:t> Grade(S,C,_) or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</a:t>
            </a:r>
            <a:r>
              <a:rPr lang="en-CA" altLang="en-US" sz="2400" dirty="0" smtClean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800000"/>
                </a:solidFill>
              </a:rPr>
              <a:t>(exists CN)(Course(C,CN,_) and CN = ‘AL’ then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</a:t>
            </a:r>
            <a:r>
              <a:rPr lang="en-CA" altLang="en-US" sz="2400" dirty="0" smtClean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not</a:t>
            </a:r>
            <a:r>
              <a:rPr lang="en-CA" altLang="en-US" sz="2400" dirty="0" smtClean="0">
                <a:solidFill>
                  <a:srgbClr val="800000"/>
                </a:solidFill>
              </a:rPr>
              <a:t> Grade(S,C,_))}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 smtClean="0">
              <a:solidFill>
                <a:srgbClr val="800000"/>
              </a:solidFill>
            </a:endParaRPr>
          </a:p>
        </p:txBody>
      </p:sp>
      <p:sp>
        <p:nvSpPr>
          <p:cNvPr id="30725" name="Title 5"/>
          <p:cNvSpPr>
            <a:spLocks noGrp="1"/>
          </p:cNvSpPr>
          <p:nvPr>
            <p:ph type="title"/>
          </p:nvPr>
        </p:nvSpPr>
        <p:spPr>
          <a:xfrm>
            <a:off x="19050" y="4762"/>
            <a:ext cx="9124950" cy="833438"/>
          </a:xfrm>
        </p:spPr>
        <p:txBody>
          <a:bodyPr/>
          <a:lstStyle/>
          <a:p>
            <a:r>
              <a:rPr lang="en-US" altLang="zh-CN" dirty="0" smtClean="0"/>
              <a:t>DRC</a:t>
            </a:r>
            <a:r>
              <a:rPr lang="en-US" altLang="en-US" dirty="0" smtClean="0"/>
              <a:t>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39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510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Tuple Relational Calculus (TRC)</a:t>
            </a:r>
            <a:endParaRPr lang="en-US" altLang="en-US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Query </a:t>
            </a:r>
            <a:r>
              <a:rPr lang="en-US" altLang="en-US" sz="3200" dirty="0"/>
              <a:t>Syntax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>
                <a:solidFill>
                  <a:srgbClr val="990000"/>
                </a:solidFill>
              </a:rPr>
              <a:t>{VA</a:t>
            </a:r>
            <a:r>
              <a:rPr lang="en-US" altLang="en-US" sz="3000" baseline="-25000" dirty="0" smtClean="0">
                <a:solidFill>
                  <a:srgbClr val="990000"/>
                </a:solidFill>
              </a:rPr>
              <a:t>1</a:t>
            </a:r>
            <a:r>
              <a:rPr lang="en-US" altLang="en-US" sz="3000" dirty="0" smtClean="0">
                <a:solidFill>
                  <a:srgbClr val="990000"/>
                </a:solidFill>
              </a:rPr>
              <a:t>,</a:t>
            </a:r>
            <a:r>
              <a:rPr lang="mr-IN" altLang="en-US" sz="3000" dirty="0" smtClean="0">
                <a:solidFill>
                  <a:srgbClr val="990000"/>
                </a:solidFill>
              </a:rPr>
              <a:t>…</a:t>
            </a:r>
            <a:r>
              <a:rPr lang="en-US" altLang="en-US" sz="3000" dirty="0" smtClean="0">
                <a:solidFill>
                  <a:srgbClr val="990000"/>
                </a:solidFill>
              </a:rPr>
              <a:t>, </a:t>
            </a:r>
            <a:r>
              <a:rPr lang="en-US" altLang="en-US" sz="3000" dirty="0" err="1" smtClean="0">
                <a:solidFill>
                  <a:srgbClr val="990000"/>
                </a:solidFill>
              </a:rPr>
              <a:t>VA</a:t>
            </a:r>
            <a:r>
              <a:rPr lang="en-US" altLang="en-US" sz="3000" baseline="-25000" dirty="0" err="1" smtClean="0">
                <a:solidFill>
                  <a:srgbClr val="990000"/>
                </a:solidFill>
              </a:rPr>
              <a:t>n</a:t>
            </a:r>
            <a:r>
              <a:rPr lang="en-US" altLang="en-US" sz="3000" baseline="-25000" dirty="0" smtClean="0">
                <a:solidFill>
                  <a:srgbClr val="990000"/>
                </a:solidFill>
              </a:rPr>
              <a:t> </a:t>
            </a:r>
            <a:r>
              <a:rPr lang="en-US" altLang="en-US" sz="3000" dirty="0" smtClean="0">
                <a:solidFill>
                  <a:srgbClr val="990000"/>
                </a:solidFill>
              </a:rPr>
              <a:t>| </a:t>
            </a:r>
            <a:r>
              <a:rPr lang="en-US" altLang="en-US" sz="3000" dirty="0">
                <a:solidFill>
                  <a:srgbClr val="990000"/>
                </a:solidFill>
              </a:rPr>
              <a:t>Formula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Tuple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ranges over a relation, representing a 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/>
              <a:t>Logical </a:t>
            </a:r>
            <a:r>
              <a:rPr lang="en-US" altLang="en-US" sz="3200" dirty="0"/>
              <a:t>formulas</a:t>
            </a:r>
          </a:p>
          <a:p>
            <a:pPr lvl="1" eaLnBrk="1" hangingPunct="1"/>
            <a:r>
              <a:rPr lang="en-US" altLang="en-US" sz="3000" dirty="0"/>
              <a:t>Variable declaration</a:t>
            </a:r>
          </a:p>
          <a:p>
            <a:pPr lvl="1" eaLnBrk="1" hangingPunct="1"/>
            <a:r>
              <a:rPr lang="en-US" altLang="en-US" sz="3000" dirty="0"/>
              <a:t>Conditions</a:t>
            </a:r>
          </a:p>
          <a:p>
            <a:pPr lvl="1" eaLnBrk="1" hangingPunct="1"/>
            <a:r>
              <a:rPr lang="en-US" altLang="en-US" sz="3000" dirty="0"/>
              <a:t>Connectives</a:t>
            </a:r>
          </a:p>
          <a:p>
            <a:pPr lvl="1" eaLnBrk="1" hangingPunct="1"/>
            <a:r>
              <a:rPr lang="en-US" altLang="en-US" sz="3000" dirty="0"/>
              <a:t>Quantifiers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09844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</a:t>
            </a:r>
            <a:r>
              <a:rPr lang="en-US" altLang="en-US" sz="2400" dirty="0"/>
              <a:t>1</a:t>
            </a:r>
            <a:r>
              <a:rPr lang="en-CA" altLang="en-US" sz="2400" dirty="0" smtClean="0"/>
              <a:t>. </a:t>
            </a:r>
            <a:r>
              <a:rPr lang="en-CA" altLang="en-US" sz="2400" dirty="0"/>
              <a:t>List the student name for students taking all </a:t>
            </a:r>
            <a:r>
              <a:rPr lang="en-CA" altLang="en-US" sz="2400" dirty="0" smtClean="0"/>
              <a:t>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	 except AL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{ SN | 	(</a:t>
            </a:r>
            <a:r>
              <a:rPr lang="en-CA" altLang="en-US" sz="2400" dirty="0">
                <a:solidFill>
                  <a:srgbClr val="80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800000"/>
                </a:solidFill>
              </a:rPr>
              <a:t>S)(Student(S,SN,_) and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800000"/>
                </a:solidFill>
              </a:rPr>
              <a:t>   (</a:t>
            </a:r>
            <a:r>
              <a:rPr lang="en-CA" altLang="en-US" sz="2400" dirty="0" err="1" smtClean="0">
                <a:solidFill>
                  <a:srgbClr val="800000"/>
                </a:solidFill>
              </a:rPr>
              <a:t>forall</a:t>
            </a:r>
            <a:r>
              <a:rPr lang="en-CA" altLang="en-US" sz="2400" dirty="0" smtClean="0">
                <a:solidFill>
                  <a:srgbClr val="800000"/>
                </a:solidFill>
              </a:rPr>
              <a:t> C)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800000"/>
                </a:solidFill>
              </a:rPr>
              <a:t>   (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800000"/>
                </a:solidFill>
              </a:rPr>
              <a:t>(exists CN)(Course(C,CN,_) and CN != ‘AL’) </a:t>
            </a:r>
            <a:endParaRPr lang="en-CA" altLang="en-US" sz="2400" dirty="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     </a:t>
            </a:r>
            <a:r>
              <a:rPr lang="en-CA" altLang="en-US" sz="2400" dirty="0" smtClean="0">
                <a:solidFill>
                  <a:srgbClr val="00B0F0"/>
                </a:solidFill>
              </a:rPr>
              <a:t>then</a:t>
            </a:r>
            <a:r>
              <a:rPr lang="en-CA" altLang="en-US" sz="2400" dirty="0" smtClean="0">
                <a:solidFill>
                  <a:srgbClr val="800000"/>
                </a:solidFill>
              </a:rPr>
              <a:t> Grade(S,C,_) or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</a:t>
            </a:r>
            <a:r>
              <a:rPr lang="en-CA" altLang="en-US" sz="2400" dirty="0" smtClean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800000"/>
                </a:solidFill>
              </a:rPr>
              <a:t>(exists CN)(Course(C,CN,_) and CN = ‘AL’ </a:t>
            </a:r>
            <a:r>
              <a:rPr lang="en-CA" altLang="en-US" sz="2400" dirty="0" smtClean="0">
                <a:solidFill>
                  <a:srgbClr val="00B0F0"/>
                </a:solidFill>
              </a:rPr>
              <a:t>then</a:t>
            </a:r>
            <a:r>
              <a:rPr lang="en-CA" altLang="en-US" sz="2400" dirty="0" smtClean="0">
                <a:solidFill>
                  <a:srgbClr val="8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</a:t>
            </a:r>
            <a:r>
              <a:rPr lang="en-CA" altLang="en-US" sz="2400" dirty="0" smtClean="0">
                <a:solidFill>
                  <a:srgbClr val="80000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not</a:t>
            </a:r>
            <a:r>
              <a:rPr lang="en-CA" altLang="en-US" sz="2400" dirty="0" smtClean="0">
                <a:solidFill>
                  <a:srgbClr val="800000"/>
                </a:solidFill>
              </a:rPr>
              <a:t> Grade(S,C,_))}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{ </a:t>
            </a:r>
            <a:r>
              <a:rPr lang="en-CA" altLang="en-US" sz="2400" dirty="0">
                <a:solidFill>
                  <a:srgbClr val="800000"/>
                </a:solidFill>
              </a:rPr>
              <a:t>SN | 	(exists S)(Student(S,SN,_) and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    (</a:t>
            </a:r>
            <a:r>
              <a:rPr lang="en-CA" altLang="en-US" sz="2400" dirty="0" err="1">
                <a:solidFill>
                  <a:srgbClr val="800000"/>
                </a:solidFill>
              </a:rPr>
              <a:t>forall</a:t>
            </a:r>
            <a:r>
              <a:rPr lang="en-CA" altLang="en-US" sz="2400" dirty="0">
                <a:solidFill>
                  <a:srgbClr val="800000"/>
                </a:solidFill>
              </a:rPr>
              <a:t> C)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	(</a:t>
            </a:r>
            <a:r>
              <a:rPr lang="en-CA" altLang="en-US" sz="2400" dirty="0">
                <a:solidFill>
                  <a:srgbClr val="00B0F0"/>
                </a:solidFill>
              </a:rPr>
              <a:t>not</a:t>
            </a:r>
            <a:r>
              <a:rPr lang="en-CA" altLang="en-US" sz="2400" dirty="0">
                <a:solidFill>
                  <a:srgbClr val="800000"/>
                </a:solidFill>
              </a:rPr>
              <a:t> (exists CN)(Course(C,CN,_) and CN != ‘AL’)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800000"/>
                </a:solidFill>
              </a:rPr>
              <a:t>	 </a:t>
            </a:r>
            <a:r>
              <a:rPr lang="en-CA" altLang="en-US" sz="2400" dirty="0">
                <a:solidFill>
                  <a:srgbClr val="00B0F0"/>
                </a:solidFill>
              </a:rPr>
              <a:t>or</a:t>
            </a:r>
            <a:r>
              <a:rPr lang="en-CA" altLang="en-US" sz="2400" dirty="0">
                <a:solidFill>
                  <a:srgbClr val="800000"/>
                </a:solidFill>
              </a:rPr>
              <a:t> Grade(S,C</a:t>
            </a:r>
            <a:r>
              <a:rPr lang="en-CA" altLang="en-US" sz="2400" dirty="0" smtClean="0">
                <a:solidFill>
                  <a:srgbClr val="800000"/>
                </a:solidFill>
              </a:rPr>
              <a:t>,_)) or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 </a:t>
            </a:r>
            <a:r>
              <a:rPr lang="en-CA" altLang="en-US" sz="2400" dirty="0" smtClean="0">
                <a:solidFill>
                  <a:srgbClr val="00B0F0"/>
                </a:solidFill>
              </a:rPr>
              <a:t>not </a:t>
            </a:r>
            <a:r>
              <a:rPr lang="en-CA" altLang="en-US" sz="2400" dirty="0" smtClean="0">
                <a:solidFill>
                  <a:srgbClr val="800000"/>
                </a:solidFill>
              </a:rPr>
              <a:t>(exists </a:t>
            </a:r>
            <a:r>
              <a:rPr lang="en-CA" altLang="en-US" sz="2400" dirty="0">
                <a:solidFill>
                  <a:srgbClr val="800000"/>
                </a:solidFill>
              </a:rPr>
              <a:t>CN)(Course(C,CN,_) and CN = ‘AL’ </a:t>
            </a:r>
            <a:r>
              <a:rPr lang="en-CA" altLang="en-US" sz="2400" dirty="0" smtClean="0">
                <a:solidFill>
                  <a:srgbClr val="800000"/>
                </a:solidFill>
              </a:rPr>
              <a:t>or </a:t>
            </a:r>
            <a:endParaRPr lang="en-CA" altLang="en-US" sz="24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800000"/>
                </a:solidFill>
              </a:rPr>
              <a:t>	 </a:t>
            </a:r>
            <a:r>
              <a:rPr lang="en-CA" altLang="en-US" sz="2400" dirty="0" smtClean="0">
                <a:solidFill>
                  <a:srgbClr val="800000"/>
                </a:solidFill>
              </a:rPr>
              <a:t>Grade(S,C</a:t>
            </a:r>
            <a:r>
              <a:rPr lang="en-CA" altLang="en-US" sz="2400" dirty="0">
                <a:solidFill>
                  <a:srgbClr val="800000"/>
                </a:solidFill>
              </a:rPr>
              <a:t>,_))}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 smtClean="0">
              <a:solidFill>
                <a:srgbClr val="800000"/>
              </a:solidFill>
            </a:endParaRPr>
          </a:p>
        </p:txBody>
      </p:sp>
      <p:sp>
        <p:nvSpPr>
          <p:cNvPr id="30725" name="Title 5"/>
          <p:cNvSpPr>
            <a:spLocks noGrp="1"/>
          </p:cNvSpPr>
          <p:nvPr>
            <p:ph type="title"/>
          </p:nvPr>
        </p:nvSpPr>
        <p:spPr>
          <a:xfrm>
            <a:off x="19050" y="4762"/>
            <a:ext cx="9124950" cy="833438"/>
          </a:xfrm>
        </p:spPr>
        <p:txBody>
          <a:bodyPr/>
          <a:lstStyle/>
          <a:p>
            <a:r>
              <a:rPr lang="en-US" altLang="zh-CN" dirty="0" smtClean="0"/>
              <a:t>DRC</a:t>
            </a:r>
            <a:r>
              <a:rPr lang="en-US" altLang="en-US" dirty="0" smtClean="0"/>
              <a:t>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40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51562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28" y="2895600"/>
            <a:ext cx="8900116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12. </a:t>
            </a:r>
            <a:r>
              <a:rPr lang="en-CA" altLang="en-US" sz="2400" dirty="0"/>
              <a:t>List the student name for students taking all 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 that </a:t>
            </a:r>
            <a:r>
              <a:rPr lang="en-CA" altLang="en-US" sz="2400" dirty="0" smtClean="0"/>
              <a:t>Kate </a:t>
            </a:r>
            <a:r>
              <a:rPr lang="en-CA" altLang="en-US" sz="2400" dirty="0"/>
              <a:t>takes.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</a:pPr>
            <a:r>
              <a:rPr lang="en-CA" altLang="en-US" sz="2400" dirty="0" smtClean="0">
                <a:solidFill>
                  <a:srgbClr val="00B0F0"/>
                </a:solidFill>
              </a:rPr>
              <a:t>For every course </a:t>
            </a:r>
            <a:r>
              <a:rPr lang="en-CA" altLang="en-US" sz="2400" dirty="0">
                <a:solidFill>
                  <a:srgbClr val="00B0F0"/>
                </a:solidFill>
              </a:rPr>
              <a:t>that Kate takes, </a:t>
            </a:r>
            <a:r>
              <a:rPr lang="en-CA" altLang="en-US" sz="2400" dirty="0" smtClean="0">
                <a:solidFill>
                  <a:srgbClr val="00B0F0"/>
                </a:solidFill>
              </a:rPr>
              <a:t>the </a:t>
            </a:r>
            <a:r>
              <a:rPr lang="en-CA" altLang="en-US" sz="2400" dirty="0">
                <a:solidFill>
                  <a:srgbClr val="00B0F0"/>
                </a:solidFill>
              </a:rPr>
              <a:t>student </a:t>
            </a:r>
            <a:r>
              <a:rPr lang="en-CA" altLang="en-US" sz="2400" dirty="0" smtClean="0">
                <a:solidFill>
                  <a:srgbClr val="00B0F0"/>
                </a:solidFill>
              </a:rPr>
              <a:t>also takes it.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</a:pPr>
            <a:r>
              <a:rPr lang="en-CA" altLang="en-US" sz="2400" dirty="0" smtClean="0">
                <a:solidFill>
                  <a:srgbClr val="00B0F0"/>
                </a:solidFill>
              </a:rPr>
              <a:t>For every C# in the domain, if it is a course and Kate takes it, then </a:t>
            </a:r>
            <a:r>
              <a:rPr lang="en-CA" altLang="en-US" sz="2400" dirty="0">
                <a:solidFill>
                  <a:srgbClr val="00B0F0"/>
                </a:solidFill>
              </a:rPr>
              <a:t>student </a:t>
            </a:r>
            <a:r>
              <a:rPr lang="en-CA" altLang="en-US" sz="2400" dirty="0" smtClean="0">
                <a:solidFill>
                  <a:srgbClr val="00B0F0"/>
                </a:solidFill>
              </a:rPr>
              <a:t>also </a:t>
            </a:r>
            <a:r>
              <a:rPr lang="en-CA" altLang="en-US" sz="2400" dirty="0">
                <a:solidFill>
                  <a:srgbClr val="00B0F0"/>
                </a:solidFill>
              </a:rPr>
              <a:t>takes </a:t>
            </a:r>
            <a:r>
              <a:rPr lang="en-CA" altLang="en-US" sz="2400" dirty="0" smtClean="0">
                <a:solidFill>
                  <a:srgbClr val="00B0F0"/>
                </a:solidFill>
              </a:rPr>
              <a:t>it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</a:pPr>
            <a:r>
              <a:rPr lang="en-CA" altLang="en-US" sz="2400" dirty="0" smtClean="0">
                <a:solidFill>
                  <a:srgbClr val="00B0F0"/>
                </a:solidFill>
              </a:rPr>
              <a:t>Two domain variables S’ for the student who is not Kate and </a:t>
            </a:r>
            <a:r>
              <a:rPr lang="en-CA" altLang="en-US" sz="2400" dirty="0">
                <a:solidFill>
                  <a:srgbClr val="00B0F0"/>
                </a:solidFill>
              </a:rPr>
              <a:t>S for </a:t>
            </a:r>
            <a:r>
              <a:rPr lang="en-CA" altLang="en-US" sz="2400" dirty="0" smtClean="0">
                <a:solidFill>
                  <a:srgbClr val="00B0F0"/>
                </a:solidFill>
              </a:rPr>
              <a:t>Kate, for </a:t>
            </a:r>
            <a:r>
              <a:rPr lang="en-CA" altLang="en-US" sz="2400" dirty="0">
                <a:solidFill>
                  <a:srgbClr val="00B0F0"/>
                </a:solidFill>
              </a:rPr>
              <a:t>every C# in the domain, if it is a course and </a:t>
            </a:r>
            <a:r>
              <a:rPr lang="en-CA" altLang="en-US" sz="2400" dirty="0" smtClean="0">
                <a:solidFill>
                  <a:srgbClr val="00B0F0"/>
                </a:solidFill>
              </a:rPr>
              <a:t>S </a:t>
            </a:r>
            <a:r>
              <a:rPr lang="en-CA" altLang="en-US" sz="2400" dirty="0">
                <a:solidFill>
                  <a:srgbClr val="00B0F0"/>
                </a:solidFill>
              </a:rPr>
              <a:t>takes it, then </a:t>
            </a:r>
            <a:r>
              <a:rPr lang="en-CA" altLang="en-US" sz="2400" dirty="0" smtClean="0">
                <a:solidFill>
                  <a:srgbClr val="00B0F0"/>
                </a:solidFill>
              </a:rPr>
              <a:t>S’ </a:t>
            </a:r>
            <a:r>
              <a:rPr lang="en-CA" altLang="en-US" sz="2400" dirty="0">
                <a:solidFill>
                  <a:srgbClr val="00B0F0"/>
                </a:solidFill>
              </a:rPr>
              <a:t>also takes </a:t>
            </a:r>
            <a:r>
              <a:rPr lang="en-CA" altLang="en-US" sz="2400" dirty="0" smtClean="0">
                <a:solidFill>
                  <a:srgbClr val="00B0F0"/>
                </a:solidFill>
              </a:rPr>
              <a:t>it.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</a:pPr>
            <a:r>
              <a:rPr lang="en-CA" altLang="en-US" sz="2400" dirty="0" smtClean="0">
                <a:solidFill>
                  <a:srgbClr val="00B0F0"/>
                </a:solidFill>
              </a:rPr>
              <a:t>Also need a free variable N for S’s name </a:t>
            </a:r>
            <a:endParaRPr lang="en-CA" altLang="en-US" sz="2400" dirty="0">
              <a:solidFill>
                <a:srgbClr val="00B0F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</a:pPr>
            <a:endParaRPr lang="en-CA" altLang="en-US" sz="2400" dirty="0" smtClean="0">
              <a:solidFill>
                <a:srgbClr val="00B0F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endParaRPr lang="en-CA" altLang="en-US" sz="2400" dirty="0">
              <a:solidFill>
                <a:srgbClr val="00B0F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endParaRPr lang="en-CA" altLang="en-US" sz="2400" dirty="0">
              <a:solidFill>
                <a:srgbClr val="00B0F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endParaRPr lang="en-CA" altLang="en-US" sz="2400" dirty="0"/>
          </a:p>
        </p:txBody>
      </p:sp>
      <p:sp>
        <p:nvSpPr>
          <p:cNvPr id="33797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/>
              <a:t>DRC Examples</a:t>
            </a: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7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5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72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1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89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29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214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505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98998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93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28088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 smtClean="0"/>
              <a:t>12. </a:t>
            </a:r>
            <a:r>
              <a:rPr lang="en-CA" altLang="en-US" sz="2400" dirty="0"/>
              <a:t>List the student name for students taking all courses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sz="2400" dirty="0"/>
              <a:t>	 that </a:t>
            </a:r>
            <a:r>
              <a:rPr lang="en-CA" altLang="en-US" sz="2400" dirty="0" smtClean="0"/>
              <a:t>Kate takes.</a:t>
            </a:r>
          </a:p>
          <a:p>
            <a:pPr marL="0" lvl="1" indent="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00B0F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   </a:t>
            </a:r>
            <a:r>
              <a:rPr lang="en-CA" altLang="en-US" sz="2400" dirty="0">
                <a:solidFill>
                  <a:srgbClr val="00B0F0"/>
                </a:solidFill>
              </a:rPr>
              <a:t>Two domain variables S’ for the student who is not Kate and </a:t>
            </a:r>
            <a:r>
              <a:rPr lang="en-CA" altLang="en-US" sz="2400" dirty="0" smtClean="0">
                <a:solidFill>
                  <a:srgbClr val="00B0F0"/>
                </a:solidFill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00B0F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   S </a:t>
            </a:r>
            <a:r>
              <a:rPr lang="en-CA" altLang="en-US" sz="2400" dirty="0">
                <a:solidFill>
                  <a:srgbClr val="00B0F0"/>
                </a:solidFill>
              </a:rPr>
              <a:t>for Kate, for every C# in the domain, if it is a course and S </a:t>
            </a:r>
            <a:endParaRPr lang="en-CA" altLang="en-US" sz="2400" dirty="0" smtClean="0">
              <a:solidFill>
                <a:srgbClr val="00B0F0"/>
              </a:solidFill>
            </a:endParaRPr>
          </a:p>
          <a:p>
            <a:pPr marL="0" lvl="1" indent="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00B0F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   takes </a:t>
            </a:r>
            <a:r>
              <a:rPr lang="en-CA" altLang="en-US" sz="2400" dirty="0">
                <a:solidFill>
                  <a:srgbClr val="00B0F0"/>
                </a:solidFill>
              </a:rPr>
              <a:t>it, then S’ also takes it.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{ N </a:t>
            </a:r>
            <a:r>
              <a:rPr lang="en-CA" altLang="en-US" sz="2400" dirty="0">
                <a:solidFill>
                  <a:srgbClr val="990000"/>
                </a:solidFill>
              </a:rPr>
              <a:t>| 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S’)(Student(S',N</a:t>
            </a:r>
            <a:r>
              <a:rPr lang="en-CA" altLang="en-US" sz="2400" dirty="0">
                <a:solidFill>
                  <a:srgbClr val="990000"/>
                </a:solidFill>
              </a:rPr>
              <a:t>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</a:t>
            </a:r>
            <a:r>
              <a:rPr lang="en-CA" altLang="en-US" sz="2400" dirty="0">
                <a:solidFill>
                  <a:srgbClr val="990000"/>
                </a:solidFill>
              </a:rPr>
              <a:t>N != ‘Kate’ </a:t>
            </a:r>
            <a:r>
              <a:rPr lang="en-CA" altLang="en-US" sz="2400" dirty="0" smtClean="0">
                <a:solidFill>
                  <a:srgbClr val="990000"/>
                </a:solidFill>
              </a:rPr>
              <a:t>and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      (exists S)(Student(S</a:t>
            </a:r>
            <a:r>
              <a:rPr lang="en-CA" altLang="en-US" sz="2400" dirty="0">
                <a:solidFill>
                  <a:srgbClr val="990000"/>
                </a:solidFill>
              </a:rPr>
              <a:t>, 'Kate',_)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        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C) (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990000"/>
                </a:solidFill>
              </a:rPr>
              <a:t>(Course(C,_,_) and Grade(S,C,_)) </a:t>
            </a:r>
            <a:r>
              <a:rPr lang="en-CA" altLang="en-US" sz="2400" dirty="0" smtClean="0">
                <a:solidFill>
                  <a:srgbClr val="00B0F0"/>
                </a:solidFill>
              </a:rPr>
              <a:t>then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	  Grade(S’,C,_)))}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457200" lvl="1" indent="-4572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>
                <a:solidFill>
                  <a:srgbClr val="00B0F0"/>
                </a:solidFill>
              </a:rPr>
              <a:t>if P then Q == not P or Q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{ </a:t>
            </a:r>
            <a:r>
              <a:rPr lang="en-CA" altLang="en-US" sz="2400" dirty="0">
                <a:solidFill>
                  <a:srgbClr val="990000"/>
                </a:solidFill>
              </a:rPr>
              <a:t>N | (exists S’)(Student(S',N,_) and N != ‘Kate’ and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 (exists S)(Student(S, 'Kate',_) and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      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C) </a:t>
            </a:r>
            <a:r>
              <a:rPr lang="en-CA" altLang="en-US" sz="2400" dirty="0" smtClean="0">
                <a:solidFill>
                  <a:srgbClr val="990000"/>
                </a:solidFill>
              </a:rPr>
              <a:t>(</a:t>
            </a:r>
            <a:r>
              <a:rPr lang="en-CA" altLang="en-US" sz="2400" dirty="0">
                <a:solidFill>
                  <a:srgbClr val="00B0F0"/>
                </a:solidFill>
              </a:rPr>
              <a:t> </a:t>
            </a:r>
            <a:r>
              <a:rPr lang="en-CA" altLang="en-US" sz="2400" dirty="0" smtClean="0">
                <a:solidFill>
                  <a:srgbClr val="00B0F0"/>
                </a:solidFill>
              </a:rPr>
              <a:t>not </a:t>
            </a:r>
            <a:r>
              <a:rPr lang="en-CA" altLang="en-US" sz="2400" dirty="0" smtClean="0">
                <a:solidFill>
                  <a:srgbClr val="990000"/>
                </a:solidFill>
              </a:rPr>
              <a:t>(Course(C</a:t>
            </a:r>
            <a:r>
              <a:rPr lang="en-CA" altLang="en-US" sz="2400" dirty="0">
                <a:solidFill>
                  <a:srgbClr val="990000"/>
                </a:solidFill>
              </a:rPr>
              <a:t>,_,_) and Grade(S,C,_)) </a:t>
            </a:r>
            <a:r>
              <a:rPr lang="en-CA" altLang="en-US" sz="2400" dirty="0" smtClean="0">
                <a:solidFill>
                  <a:srgbClr val="00B0F0"/>
                </a:solidFill>
              </a:rPr>
              <a:t>or</a:t>
            </a:r>
            <a:endParaRPr lang="en-CA" altLang="en-US" sz="2400" dirty="0">
              <a:solidFill>
                <a:srgbClr val="00B0F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	  Grade(S’,C,_)))}</a:t>
            </a:r>
          </a:p>
          <a:p>
            <a:pPr marL="457200" indent="-457200"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sz="2400" dirty="0"/>
          </a:p>
        </p:txBody>
      </p:sp>
      <p:sp>
        <p:nvSpPr>
          <p:cNvPr id="2" name="Title 5"/>
          <p:cNvSpPr>
            <a:spLocks noGrp="1"/>
          </p:cNvSpPr>
          <p:nvPr>
            <p:ph type="title"/>
          </p:nvPr>
        </p:nvSpPr>
        <p:spPr>
          <a:xfrm>
            <a:off x="9525" y="26988"/>
            <a:ext cx="9134475" cy="811212"/>
          </a:xfrm>
        </p:spPr>
        <p:txBody>
          <a:bodyPr/>
          <a:lstStyle/>
          <a:p>
            <a:r>
              <a:rPr lang="en-US" altLang="en-US" smtClean="0"/>
              <a:t>DRC Examples</a:t>
            </a:r>
            <a:endParaRPr lang="en-CA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42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08300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</a:t>
            </a:r>
            <a:r>
              <a:rPr lang="en-US" altLang="en-US" sz="3200" smtClean="0"/>
              <a:t>Examples</a:t>
            </a:r>
            <a:endParaRPr lang="en-US" altLang="en-US" sz="32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990600"/>
            <a:ext cx="8839199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charset="2"/>
              <a:buNone/>
            </a:pPr>
            <a:r>
              <a:rPr lang="en-CA" altLang="en-US" sz="2400" dirty="0" smtClean="0"/>
              <a:t>13. </a:t>
            </a:r>
            <a:r>
              <a:rPr lang="en-CA" altLang="en-US" sz="2400" dirty="0"/>
              <a:t>List the student names for students taking </a:t>
            </a:r>
            <a:r>
              <a:rPr lang="en-CA" altLang="en-US" sz="2400" dirty="0" smtClean="0"/>
              <a:t>only those </a:t>
            </a:r>
            <a:r>
              <a:rPr lang="en-CA" altLang="en-US" sz="2400" dirty="0"/>
              <a:t>courses </a:t>
            </a:r>
            <a:r>
              <a:rPr lang="en-CA" altLang="en-US" sz="2400" dirty="0" smtClean="0"/>
              <a:t>that Kate </a:t>
            </a:r>
            <a:r>
              <a:rPr lang="en-CA" altLang="en-US" sz="2400" dirty="0"/>
              <a:t>takes</a:t>
            </a:r>
          </a:p>
          <a:p>
            <a:pPr marL="400050" lvl="2" indent="0" eaLnBrk="1" hangingPunct="1">
              <a:lnSpc>
                <a:spcPct val="90000"/>
              </a:lnSpc>
              <a:spcBef>
                <a:spcPts val="0"/>
              </a:spcBef>
              <a:buSzPct val="60000"/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If Kate does not take </a:t>
            </a:r>
            <a:r>
              <a:rPr lang="en-CA" altLang="en-US" dirty="0">
                <a:solidFill>
                  <a:srgbClr val="00B0F0"/>
                </a:solidFill>
              </a:rPr>
              <a:t>the course, then the student </a:t>
            </a:r>
            <a:r>
              <a:rPr lang="en-CA" altLang="en-US" dirty="0" smtClean="0">
                <a:solidFill>
                  <a:srgbClr val="00B0F0"/>
                </a:solidFill>
              </a:rPr>
              <a:t>in </a:t>
            </a:r>
            <a:r>
              <a:rPr lang="en-CA" altLang="en-US" dirty="0">
                <a:solidFill>
                  <a:srgbClr val="00B0F0"/>
                </a:solidFill>
              </a:rPr>
              <a:t>the result </a:t>
            </a:r>
            <a:r>
              <a:rPr lang="en-CA" altLang="en-US" dirty="0" smtClean="0">
                <a:solidFill>
                  <a:srgbClr val="00B0F0"/>
                </a:solidFill>
              </a:rPr>
              <a:t>should not take </a:t>
            </a:r>
            <a:r>
              <a:rPr lang="en-CA" altLang="en-US" dirty="0">
                <a:solidFill>
                  <a:srgbClr val="00B0F0"/>
                </a:solidFill>
              </a:rPr>
              <a:t>that </a:t>
            </a:r>
            <a:r>
              <a:rPr lang="en-CA" altLang="en-US" dirty="0" smtClean="0">
                <a:solidFill>
                  <a:srgbClr val="00B0F0"/>
                </a:solidFill>
              </a:rPr>
              <a:t>course</a:t>
            </a:r>
            <a:endParaRPr lang="en-CA" altLang="en-US" dirty="0">
              <a:solidFill>
                <a:srgbClr val="00B0F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000" dirty="0"/>
              <a:t> </a:t>
            </a:r>
            <a:r>
              <a:rPr lang="en-CA" altLang="en-US" sz="2000" dirty="0" smtClean="0"/>
              <a:t>  </a:t>
            </a:r>
            <a:r>
              <a:rPr lang="en-CA" altLang="en-US" sz="2400" dirty="0">
                <a:solidFill>
                  <a:srgbClr val="990000"/>
                </a:solidFill>
              </a:rPr>
              <a:t>{ N | 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S’)(</a:t>
            </a:r>
            <a:r>
              <a:rPr lang="en-CA" altLang="en-US" sz="2400" dirty="0">
                <a:solidFill>
                  <a:srgbClr val="990000"/>
                </a:solidFill>
              </a:rPr>
              <a:t>Student(S',N,_)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</a:t>
            </a:r>
            <a:r>
              <a:rPr lang="en-CA" altLang="en-US" sz="2400" dirty="0">
                <a:solidFill>
                  <a:srgbClr val="990000"/>
                </a:solidFill>
              </a:rPr>
              <a:t>N != 'Kate’ </a:t>
            </a:r>
            <a:r>
              <a:rPr lang="en-CA" altLang="en-US" sz="2400" dirty="0" smtClean="0">
                <a:solidFill>
                  <a:srgbClr val="990000"/>
                </a:solidFill>
              </a:rPr>
              <a:t>and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(exists S)(Student(S</a:t>
            </a:r>
            <a:r>
              <a:rPr lang="en-CA" altLang="en-US" sz="2400" dirty="0">
                <a:solidFill>
                  <a:srgbClr val="990000"/>
                </a:solidFill>
              </a:rPr>
              <a:t>, 'Kate',_) and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     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C)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(</a:t>
            </a:r>
            <a:r>
              <a:rPr lang="en-CA" altLang="en-US" sz="2400" dirty="0" smtClean="0">
                <a:solidFill>
                  <a:srgbClr val="00B0F0"/>
                </a:solidFill>
              </a:rPr>
              <a:t>if </a:t>
            </a:r>
            <a:r>
              <a:rPr lang="en-CA" altLang="en-US" sz="2400" dirty="0" smtClean="0">
                <a:solidFill>
                  <a:srgbClr val="990000"/>
                </a:solidFill>
              </a:rPr>
              <a:t>Course(C,_,_) and (Grade(S, C, _) </a:t>
            </a:r>
            <a:r>
              <a:rPr lang="en-CA" altLang="en-US" sz="2400" dirty="0" smtClean="0">
                <a:solidFill>
                  <a:srgbClr val="00B0F0"/>
                </a:solidFill>
              </a:rPr>
              <a:t>then</a:t>
            </a:r>
            <a:r>
              <a:rPr lang="en-CA" altLang="en-US" sz="2400" dirty="0" smtClean="0">
                <a:solidFill>
                  <a:srgbClr val="990000"/>
                </a:solidFill>
              </a:rPr>
              <a:t> Grade(S</a:t>
            </a:r>
            <a:r>
              <a:rPr lang="en-CA" altLang="en-US" sz="2400" dirty="0">
                <a:solidFill>
                  <a:srgbClr val="990000"/>
                </a:solidFill>
              </a:rPr>
              <a:t>',C</a:t>
            </a:r>
            <a:r>
              <a:rPr lang="en-CA" altLang="en-US" sz="2400" dirty="0" smtClean="0">
                <a:solidFill>
                  <a:srgbClr val="990000"/>
                </a:solidFill>
              </a:rPr>
              <a:t>,_))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     or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(</a:t>
            </a:r>
            <a:r>
              <a:rPr lang="en-CA" altLang="en-US" sz="2400" dirty="0">
                <a:solidFill>
                  <a:srgbClr val="00B0F0"/>
                </a:solidFill>
              </a:rPr>
              <a:t>if </a:t>
            </a:r>
            <a:r>
              <a:rPr lang="en-CA" altLang="en-US" sz="2400" dirty="0">
                <a:solidFill>
                  <a:srgbClr val="990000"/>
                </a:solidFill>
              </a:rPr>
              <a:t>Course(C,_,_)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not Grade(S,C</a:t>
            </a:r>
            <a:r>
              <a:rPr lang="en-CA" altLang="en-US" sz="2400" dirty="0">
                <a:solidFill>
                  <a:srgbClr val="990000"/>
                </a:solidFill>
              </a:rPr>
              <a:t>,_) </a:t>
            </a:r>
            <a:r>
              <a:rPr lang="en-CA" altLang="en-US" sz="2400" dirty="0">
                <a:solidFill>
                  <a:srgbClr val="00B0F0"/>
                </a:solidFill>
              </a:rPr>
              <a:t>then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     not Grade(S</a:t>
            </a:r>
            <a:r>
              <a:rPr lang="en-CA" altLang="en-US" sz="2400" dirty="0">
                <a:solidFill>
                  <a:srgbClr val="990000"/>
                </a:solidFill>
              </a:rPr>
              <a:t>',C</a:t>
            </a:r>
            <a:r>
              <a:rPr lang="en-CA" altLang="en-US" sz="2400" dirty="0" smtClean="0">
                <a:solidFill>
                  <a:srgbClr val="990000"/>
                </a:solidFill>
              </a:rPr>
              <a:t>,_ ))}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9444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Query </a:t>
            </a:r>
            <a:r>
              <a:rPr lang="en-US" altLang="en-US" sz="3200" smtClean="0"/>
              <a:t>Examples</a:t>
            </a:r>
            <a:endParaRPr lang="en-US" altLang="en-US" sz="32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1" y="990600"/>
            <a:ext cx="9067799" cy="5715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000" dirty="0" smtClean="0"/>
              <a:t>   </a:t>
            </a:r>
            <a:r>
              <a:rPr lang="en-CA" altLang="en-US" sz="2400" dirty="0">
                <a:solidFill>
                  <a:srgbClr val="990000"/>
                </a:solidFill>
              </a:rPr>
              <a:t>{ N | (exists S’)(Student(S',N,_) and N != 'Kate’ and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    (exists S)(Student(S, 'Kate',_) and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   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C)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    (</a:t>
            </a:r>
            <a:r>
              <a:rPr lang="en-CA" altLang="en-US" sz="2400" dirty="0">
                <a:solidFill>
                  <a:srgbClr val="00B0F0"/>
                </a:solidFill>
              </a:rPr>
              <a:t>if </a:t>
            </a:r>
            <a:r>
              <a:rPr lang="en-CA" altLang="en-US" sz="2400" dirty="0">
                <a:solidFill>
                  <a:srgbClr val="990000"/>
                </a:solidFill>
              </a:rPr>
              <a:t>Course(C,_,_) and (Grade(S, C, _) </a:t>
            </a:r>
            <a:r>
              <a:rPr lang="en-CA" altLang="en-US" sz="2400" dirty="0">
                <a:solidFill>
                  <a:srgbClr val="00B0F0"/>
                </a:solidFill>
              </a:rPr>
              <a:t>then</a:t>
            </a:r>
            <a:r>
              <a:rPr lang="en-CA" altLang="en-US" sz="2400" dirty="0">
                <a:solidFill>
                  <a:srgbClr val="990000"/>
                </a:solidFill>
              </a:rPr>
              <a:t> Grade(S',C,_))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or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(</a:t>
            </a:r>
            <a:r>
              <a:rPr lang="en-CA" altLang="en-US" sz="2400" dirty="0">
                <a:solidFill>
                  <a:srgbClr val="00B0F0"/>
                </a:solidFill>
              </a:rPr>
              <a:t>if </a:t>
            </a:r>
            <a:r>
              <a:rPr lang="en-CA" altLang="en-US" sz="2400" dirty="0">
                <a:solidFill>
                  <a:srgbClr val="990000"/>
                </a:solidFill>
              </a:rPr>
              <a:t>Course(C,_,_) and not Grade(S,C,_) </a:t>
            </a:r>
            <a:r>
              <a:rPr lang="en-CA" altLang="en-US" sz="2400" dirty="0">
                <a:solidFill>
                  <a:srgbClr val="00B0F0"/>
                </a:solidFill>
              </a:rPr>
              <a:t>then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     not Grade(S',C,_ </a:t>
            </a:r>
            <a:r>
              <a:rPr lang="en-CA" altLang="en-US" sz="2400" dirty="0" smtClean="0">
                <a:solidFill>
                  <a:srgbClr val="990000"/>
                </a:solidFill>
              </a:rPr>
              <a:t>))}</a:t>
            </a:r>
            <a:endParaRPr lang="en-CA" altLang="en-US" sz="2000" dirty="0"/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{ </a:t>
            </a:r>
            <a:r>
              <a:rPr lang="en-CA" altLang="en-US" sz="2400" dirty="0">
                <a:solidFill>
                  <a:srgbClr val="990000"/>
                </a:solidFill>
              </a:rPr>
              <a:t>N | 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S’)(</a:t>
            </a:r>
            <a:r>
              <a:rPr lang="en-CA" altLang="en-US" sz="2400" dirty="0">
                <a:solidFill>
                  <a:srgbClr val="990000"/>
                </a:solidFill>
              </a:rPr>
              <a:t>Student(S',N,_)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</a:t>
            </a:r>
            <a:r>
              <a:rPr lang="en-CA" altLang="en-US" sz="2400" dirty="0">
                <a:solidFill>
                  <a:srgbClr val="990000"/>
                </a:solidFill>
              </a:rPr>
              <a:t>N != 'Kate’ </a:t>
            </a:r>
            <a:r>
              <a:rPr lang="en-CA" altLang="en-US" sz="2400" dirty="0" smtClean="0">
                <a:solidFill>
                  <a:srgbClr val="990000"/>
                </a:solidFill>
              </a:rPr>
              <a:t>and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(exists S)(Student(S</a:t>
            </a:r>
            <a:r>
              <a:rPr lang="en-CA" altLang="en-US" sz="2400" dirty="0">
                <a:solidFill>
                  <a:srgbClr val="990000"/>
                </a:solidFill>
              </a:rPr>
              <a:t>, 'Kate',_) and </a:t>
            </a:r>
            <a:endParaRPr lang="en-CA" altLang="en-US" sz="2400" dirty="0" smtClean="0">
              <a:solidFill>
                <a:srgbClr val="9900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	     (</a:t>
            </a:r>
            <a:r>
              <a:rPr lang="en-CA" altLang="en-US" sz="2400" dirty="0" err="1" smtClean="0">
                <a:solidFill>
                  <a:srgbClr val="990000"/>
                </a:solidFill>
              </a:rPr>
              <a:t>forall</a:t>
            </a:r>
            <a:r>
              <a:rPr lang="en-CA" altLang="en-US" sz="2400" dirty="0" smtClean="0">
                <a:solidFill>
                  <a:srgbClr val="990000"/>
                </a:solidFill>
              </a:rPr>
              <a:t> C)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	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	(</a:t>
            </a:r>
            <a:r>
              <a:rPr lang="en-CA" altLang="en-US" sz="2400" dirty="0" smtClean="0">
                <a:solidFill>
                  <a:srgbClr val="00B0F0"/>
                </a:solidFill>
              </a:rPr>
              <a:t>not </a:t>
            </a:r>
            <a:r>
              <a:rPr lang="en-CA" altLang="en-US" sz="2400" dirty="0" smtClean="0">
                <a:solidFill>
                  <a:srgbClr val="990000"/>
                </a:solidFill>
              </a:rPr>
              <a:t>(Course(C,_,_) and (Grade(S, C, </a:t>
            </a:r>
            <a:r>
              <a:rPr lang="en-CA" altLang="en-US" sz="2400" dirty="0" smtClean="0">
                <a:solidFill>
                  <a:srgbClr val="990000"/>
                </a:solidFill>
              </a:rPr>
              <a:t>_) </a:t>
            </a:r>
            <a:r>
              <a:rPr lang="en-CA" altLang="en-US" sz="2400" dirty="0" smtClean="0">
                <a:solidFill>
                  <a:srgbClr val="00B0F0"/>
                </a:solidFill>
              </a:rPr>
              <a:t>or</a:t>
            </a:r>
            <a:r>
              <a:rPr lang="en-CA" altLang="en-US" sz="2400" dirty="0" smtClean="0">
                <a:solidFill>
                  <a:srgbClr val="990000"/>
                </a:solidFill>
              </a:rPr>
              <a:t> Grade(S</a:t>
            </a:r>
            <a:r>
              <a:rPr lang="en-CA" altLang="en-US" sz="2400" dirty="0">
                <a:solidFill>
                  <a:srgbClr val="990000"/>
                </a:solidFill>
              </a:rPr>
              <a:t>',C</a:t>
            </a:r>
            <a:r>
              <a:rPr lang="en-CA" altLang="en-US" sz="2400" dirty="0" smtClean="0">
                <a:solidFill>
                  <a:srgbClr val="990000"/>
                </a:solidFill>
              </a:rPr>
              <a:t>,_))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     or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     	(</a:t>
            </a:r>
            <a:r>
              <a:rPr lang="en-CA" altLang="en-US" sz="2400" dirty="0" smtClean="0">
                <a:solidFill>
                  <a:srgbClr val="00B0F0"/>
                </a:solidFill>
              </a:rPr>
              <a:t>not</a:t>
            </a:r>
            <a:r>
              <a:rPr lang="en-CA" altLang="en-US" sz="2400" dirty="0" smtClean="0">
                <a:solidFill>
                  <a:srgbClr val="990000"/>
                </a:solidFill>
              </a:rPr>
              <a:t> (Course(C</a:t>
            </a:r>
            <a:r>
              <a:rPr lang="en-CA" altLang="en-US" sz="2400" dirty="0">
                <a:solidFill>
                  <a:srgbClr val="990000"/>
                </a:solidFill>
              </a:rPr>
              <a:t>,_,_) </a:t>
            </a:r>
            <a:r>
              <a:rPr lang="en-CA" altLang="en-US" sz="2400" dirty="0" smtClean="0">
                <a:solidFill>
                  <a:srgbClr val="990000"/>
                </a:solidFill>
              </a:rPr>
              <a:t>and not Grade(S,C,_)) </a:t>
            </a:r>
            <a:r>
              <a:rPr lang="en-CA" altLang="en-US" sz="2400" dirty="0" smtClean="0">
                <a:solidFill>
                  <a:srgbClr val="00B0F0"/>
                </a:solidFill>
              </a:rPr>
              <a:t>or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>
                <a:solidFill>
                  <a:srgbClr val="00B0F0"/>
                </a:solidFill>
              </a:rPr>
              <a:t>	</a:t>
            </a:r>
            <a:r>
              <a:rPr lang="en-CA" altLang="en-US" sz="2400" dirty="0" smtClean="0">
                <a:solidFill>
                  <a:srgbClr val="00B0F0"/>
                </a:solidFill>
              </a:rPr>
              <a:t>	 </a:t>
            </a:r>
            <a:r>
              <a:rPr lang="en-CA" altLang="en-US" sz="2400" dirty="0" smtClean="0">
                <a:solidFill>
                  <a:srgbClr val="990000"/>
                </a:solidFill>
              </a:rPr>
              <a:t>not Grade(S</a:t>
            </a:r>
            <a:r>
              <a:rPr lang="en-CA" altLang="en-US" sz="2400" dirty="0">
                <a:solidFill>
                  <a:srgbClr val="990000"/>
                </a:solidFill>
              </a:rPr>
              <a:t>',C</a:t>
            </a:r>
            <a:r>
              <a:rPr lang="en-CA" altLang="en-US" sz="2400" dirty="0" smtClean="0">
                <a:solidFill>
                  <a:srgbClr val="990000"/>
                </a:solidFill>
              </a:rPr>
              <a:t>,_ ))}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      </a:t>
            </a:r>
            <a:endParaRPr lang="en-CA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862F6-10C1-094F-B212-5BC5FCCB4869}" type="slidenum">
              <a:rPr lang="en-US" altLang="en-US" smtClean="0"/>
              <a:pPr/>
              <a:t>44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571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8191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/>
              <a:t>Domain</a:t>
            </a:r>
            <a:r>
              <a:rPr lang="en-US" altLang="en-US" dirty="0"/>
              <a:t> Relational Calculus (DRC)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Query Syntax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990000"/>
                </a:solidFill>
              </a:rPr>
              <a:t>{ </a:t>
            </a:r>
            <a:r>
              <a:rPr lang="en-US" altLang="en-US" sz="3200" dirty="0" smtClean="0">
                <a:solidFill>
                  <a:srgbClr val="990000"/>
                </a:solidFill>
              </a:rPr>
              <a:t>X</a:t>
            </a:r>
            <a:r>
              <a:rPr lang="en-US" altLang="en-US" sz="3200" baseline="-25000" dirty="0" smtClean="0">
                <a:solidFill>
                  <a:srgbClr val="990000"/>
                </a:solidFill>
              </a:rPr>
              <a:t>1</a:t>
            </a:r>
            <a:r>
              <a:rPr lang="en-US" altLang="en-US" sz="3200" dirty="0">
                <a:solidFill>
                  <a:srgbClr val="990000"/>
                </a:solidFill>
              </a:rPr>
              <a:t>, </a:t>
            </a:r>
            <a:r>
              <a:rPr lang="en-US" altLang="en-US" sz="3200" dirty="0" smtClean="0">
                <a:solidFill>
                  <a:srgbClr val="990000"/>
                </a:solidFill>
              </a:rPr>
              <a:t>X</a:t>
            </a:r>
            <a:r>
              <a:rPr lang="en-US" altLang="en-US" sz="3200" baseline="-25000" dirty="0" smtClean="0">
                <a:solidFill>
                  <a:srgbClr val="990000"/>
                </a:solidFill>
              </a:rPr>
              <a:t>2</a:t>
            </a:r>
            <a:r>
              <a:rPr lang="en-US" altLang="en-US" sz="3200" dirty="0">
                <a:solidFill>
                  <a:srgbClr val="990000"/>
                </a:solidFill>
              </a:rPr>
              <a:t>, . . ., </a:t>
            </a:r>
            <a:r>
              <a:rPr lang="en-US" altLang="en-US" sz="3200" dirty="0" err="1">
                <a:solidFill>
                  <a:srgbClr val="990000"/>
                </a:solidFill>
              </a:rPr>
              <a:t>X</a:t>
            </a:r>
            <a:r>
              <a:rPr lang="en-US" altLang="en-US" sz="3200" baseline="-25000" dirty="0" err="1" smtClean="0">
                <a:solidFill>
                  <a:srgbClr val="990000"/>
                </a:solidFill>
              </a:rPr>
              <a:t>n</a:t>
            </a:r>
            <a:r>
              <a:rPr lang="en-US" altLang="en-US" sz="3200" dirty="0" smtClean="0">
                <a:solidFill>
                  <a:srgbClr val="990000"/>
                </a:solidFill>
              </a:rPr>
              <a:t> </a:t>
            </a:r>
            <a:r>
              <a:rPr lang="en-US" altLang="en-US" sz="3200" dirty="0">
                <a:solidFill>
                  <a:srgbClr val="990000"/>
                </a:solidFill>
              </a:rPr>
              <a:t>| </a:t>
            </a:r>
            <a:r>
              <a:rPr lang="en-US" altLang="en-US" sz="3000" dirty="0">
                <a:solidFill>
                  <a:srgbClr val="990000"/>
                </a:solidFill>
              </a:rPr>
              <a:t> Formula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Domain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/>
              <a:t>ranges over a domain, representing a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Logical formulas</a:t>
            </a:r>
          </a:p>
          <a:p>
            <a:pPr lvl="1" eaLnBrk="1" hangingPunct="1"/>
            <a:r>
              <a:rPr lang="en-US" altLang="en-US" sz="3000" dirty="0"/>
              <a:t>Membership</a:t>
            </a:r>
          </a:p>
          <a:p>
            <a:pPr lvl="1" eaLnBrk="1" hangingPunct="1"/>
            <a:r>
              <a:rPr lang="en-US" altLang="en-US" sz="3000" dirty="0"/>
              <a:t>Conditions</a:t>
            </a:r>
          </a:p>
          <a:p>
            <a:pPr lvl="1" eaLnBrk="1" hangingPunct="1"/>
            <a:r>
              <a:rPr lang="en-US" altLang="en-US" sz="3000" dirty="0"/>
              <a:t>Connectives</a:t>
            </a:r>
          </a:p>
          <a:p>
            <a:pPr lvl="1" eaLnBrk="1" hangingPunct="1"/>
            <a:r>
              <a:rPr lang="en-US" altLang="en-US" sz="3000" dirty="0"/>
              <a:t>Quantifiers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5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04287" cy="5867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Membership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/>
              <a:t>	</a:t>
            </a:r>
            <a:r>
              <a:rPr lang="en-US" altLang="en-US" sz="3000" dirty="0" smtClean="0">
                <a:solidFill>
                  <a:srgbClr val="990000"/>
                </a:solidFill>
              </a:rPr>
              <a:t>Relation(V</a:t>
            </a:r>
            <a:r>
              <a:rPr lang="en-US" altLang="en-US" sz="3000" baseline="-25000" dirty="0" smtClean="0">
                <a:solidFill>
                  <a:srgbClr val="990000"/>
                </a:solidFill>
              </a:rPr>
              <a:t>1</a:t>
            </a:r>
            <a:r>
              <a:rPr lang="en-US" altLang="en-US" sz="3000" dirty="0" smtClean="0">
                <a:solidFill>
                  <a:srgbClr val="990000"/>
                </a:solidFill>
              </a:rPr>
              <a:t>,…, </a:t>
            </a:r>
            <a:r>
              <a:rPr lang="en-US" altLang="en-US" sz="3000" dirty="0" err="1" smtClean="0">
                <a:solidFill>
                  <a:srgbClr val="990000"/>
                </a:solidFill>
              </a:rPr>
              <a:t>V</a:t>
            </a:r>
            <a:r>
              <a:rPr lang="en-US" altLang="en-US" sz="3000" baseline="-25000" dirty="0" err="1" smtClean="0">
                <a:solidFill>
                  <a:srgbClr val="990000"/>
                </a:solidFill>
              </a:rPr>
              <a:t>n</a:t>
            </a:r>
            <a:r>
              <a:rPr lang="en-US" altLang="en-US" sz="3000" dirty="0" smtClean="0">
                <a:solidFill>
                  <a:srgbClr val="990000"/>
                </a:solidFill>
              </a:rPr>
              <a:t>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>
                <a:solidFill>
                  <a:srgbClr val="990000"/>
                </a:solidFill>
              </a:rPr>
              <a:t>	</a:t>
            </a:r>
            <a:r>
              <a:rPr lang="en-US" altLang="en-US" sz="3000" dirty="0" smtClean="0">
                <a:solidFill>
                  <a:srgbClr val="990000"/>
                </a:solidFill>
              </a:rPr>
              <a:t>V </a:t>
            </a:r>
            <a:r>
              <a:rPr lang="en-US" altLang="en-US" sz="3000" dirty="0" smtClean="0">
                <a:solidFill>
                  <a:srgbClr val="00B0F0"/>
                </a:solidFill>
              </a:rPr>
              <a:t>is either a value or a variable</a:t>
            </a:r>
            <a:endParaRPr lang="en-US" altLang="en-US" sz="3000" dirty="0">
              <a:solidFill>
                <a:srgbClr val="00B0F0"/>
              </a:solidFill>
            </a:endParaRPr>
          </a:p>
          <a:p>
            <a:pPr lvl="1" eaLnBrk="1" hangingPunct="1">
              <a:buNone/>
            </a:pPr>
            <a:r>
              <a:rPr lang="en-US" altLang="en-US" sz="3000" b="1" dirty="0">
                <a:solidFill>
                  <a:srgbClr val="990000"/>
                </a:solidFill>
              </a:rPr>
              <a:t>	</a:t>
            </a:r>
            <a:r>
              <a:rPr lang="en-CA" altLang="en-US" sz="3200" dirty="0" smtClean="0">
                <a:solidFill>
                  <a:srgbClr val="990000"/>
                </a:solidFill>
              </a:rPr>
              <a:t>True</a:t>
            </a:r>
            <a:r>
              <a:rPr lang="en-CA" altLang="en-US" sz="3200" dirty="0" smtClean="0"/>
              <a:t> </a:t>
            </a:r>
            <a:r>
              <a:rPr lang="en-CA" altLang="en-US" sz="3200" dirty="0" smtClean="0">
                <a:solidFill>
                  <a:srgbClr val="00B0F0"/>
                </a:solidFill>
              </a:rPr>
              <a:t>if and only if each variable can be replaced with a value so that it is </a:t>
            </a:r>
            <a:r>
              <a:rPr lang="en-CA" altLang="en-US" sz="3200" dirty="0">
                <a:solidFill>
                  <a:srgbClr val="00B0F0"/>
                </a:solidFill>
              </a:rPr>
              <a:t>a tuple in </a:t>
            </a:r>
            <a:r>
              <a:rPr lang="en-CA" altLang="en-US" sz="3200" dirty="0">
                <a:solidFill>
                  <a:srgbClr val="C00000"/>
                </a:solidFill>
              </a:rPr>
              <a:t>R</a:t>
            </a:r>
            <a:endParaRPr lang="en-US" altLang="en-US" sz="3000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200" b="1" dirty="0" smtClean="0"/>
              <a:t>Examples</a:t>
            </a:r>
            <a:endParaRPr lang="en-US" altLang="en-US" sz="3200" b="1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student('1000', 'John', '25')</a:t>
            </a:r>
          </a:p>
          <a:p>
            <a:pPr lvl="1" eaLnBrk="1" hangingPunct="1"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student('1000', </a:t>
            </a:r>
            <a:r>
              <a:rPr lang="en-US" altLang="en-US" sz="2800" dirty="0" smtClean="0">
                <a:solidFill>
                  <a:srgbClr val="990000"/>
                </a:solidFill>
              </a:rPr>
              <a:t>'Kate', </a:t>
            </a:r>
            <a:r>
              <a:rPr lang="en-US" altLang="en-US" sz="2800" dirty="0">
                <a:solidFill>
                  <a:srgbClr val="990000"/>
                </a:solidFill>
              </a:rPr>
              <a:t>'25')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</a:t>
            </a:r>
            <a:r>
              <a:rPr lang="en-US" altLang="en-US" sz="2800" dirty="0" smtClean="0">
                <a:solidFill>
                  <a:srgbClr val="990000"/>
                </a:solidFill>
              </a:rPr>
              <a:t>(’4000', </a:t>
            </a:r>
            <a:r>
              <a:rPr lang="en-US" altLang="en-US" sz="2800" dirty="0">
                <a:solidFill>
                  <a:srgbClr val="990000"/>
                </a:solidFill>
              </a:rPr>
              <a:t>NAME, '25')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student(S#, NAME, AGE</a:t>
            </a:r>
            <a:r>
              <a:rPr lang="en-US" altLang="en-US" sz="2800" dirty="0" smtClean="0">
                <a:solidFill>
                  <a:srgbClr val="990000"/>
                </a:solidFill>
              </a:rPr>
              <a:t>)</a:t>
            </a:r>
            <a:endParaRPr lang="en-US" altLang="en-US" sz="2800" dirty="0">
              <a:solidFill>
                <a:srgbClr val="990000"/>
              </a:solidFill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student(S, N, A)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27336"/>
              </p:ext>
            </p:extLst>
          </p:nvPr>
        </p:nvGraphicFramePr>
        <p:xfrm>
          <a:off x="5797975" y="3962400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1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61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53000" y="4262735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T</a:t>
            </a:r>
            <a:r>
              <a:rPr lang="en-CA" altLang="en-US" smtClean="0">
                <a:solidFill>
                  <a:srgbClr val="990000"/>
                </a:solidFill>
              </a:rPr>
              <a:t>rue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6125" y="47244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F</a:t>
            </a:r>
            <a:r>
              <a:rPr lang="en-CA" altLang="en-US" dirty="0" smtClean="0">
                <a:solidFill>
                  <a:srgbClr val="990000"/>
                </a:solidFill>
              </a:rPr>
              <a:t>alse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3410" y="5253335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rgbClr val="990000"/>
                </a:solidFill>
              </a:rPr>
              <a:t>False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3410" y="5786735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T</a:t>
            </a:r>
            <a:r>
              <a:rPr lang="en-CA" altLang="en-US" dirty="0" smtClean="0">
                <a:solidFill>
                  <a:srgbClr val="990000"/>
                </a:solidFill>
              </a:rPr>
              <a:t>rue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3410" y="6320135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solidFill>
                  <a:srgbClr val="990000"/>
                </a:solidFill>
              </a:rPr>
              <a:t>T</a:t>
            </a:r>
            <a:r>
              <a:rPr lang="en-CA" altLang="en-US" dirty="0" smtClean="0">
                <a:solidFill>
                  <a:srgbClr val="990000"/>
                </a:solidFill>
              </a:rPr>
              <a:t>rue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/>
              <a:t>Domain</a:t>
            </a:r>
            <a:r>
              <a:rPr lang="en-US" altLang="en-US" dirty="0"/>
              <a:t> Relational Calculus (DRC)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751887" cy="457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Variables</a:t>
            </a:r>
            <a:endParaRPr lang="en-US" altLang="en-US" sz="3000" i="1" dirty="0"/>
          </a:p>
          <a:p>
            <a:pPr lvl="1" eaLnBrk="1" hangingPunct="1">
              <a:buFont typeface="Wingdings" charset="2"/>
              <a:buNone/>
            </a:pPr>
            <a:r>
              <a:rPr lang="en-CA" altLang="en-US" sz="3000" dirty="0">
                <a:solidFill>
                  <a:srgbClr val="990000"/>
                </a:solidFill>
              </a:rPr>
              <a:t>each variable </a:t>
            </a:r>
            <a:r>
              <a:rPr lang="en-CA" altLang="en-US" sz="3000" dirty="0">
                <a:solidFill>
                  <a:srgbClr val="00B0F0"/>
                </a:solidFill>
              </a:rPr>
              <a:t>ranges over a domain,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sz="3000" dirty="0">
                <a:solidFill>
                  <a:srgbClr val="00B0F0"/>
                </a:solidFill>
              </a:rPr>
              <a:t>representing </a:t>
            </a:r>
            <a:r>
              <a:rPr lang="en-CA" altLang="en-US" sz="3000" dirty="0" smtClean="0">
                <a:solidFill>
                  <a:srgbClr val="990000"/>
                </a:solidFill>
              </a:rPr>
              <a:t>one </a:t>
            </a:r>
            <a:r>
              <a:rPr lang="en-CA" altLang="en-US" sz="3000" dirty="0">
                <a:solidFill>
                  <a:srgbClr val="990000"/>
                </a:solidFill>
              </a:rPr>
              <a:t>value </a:t>
            </a:r>
            <a:r>
              <a:rPr lang="en-CA" altLang="en-US" sz="3000" dirty="0">
                <a:solidFill>
                  <a:srgbClr val="00B0F0"/>
                </a:solidFill>
              </a:rPr>
              <a:t>in the domain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student('1000', NAME, '25')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student(S#, NAME, AGE)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800" dirty="0">
                <a:solidFill>
                  <a:srgbClr val="990000"/>
                </a:solidFill>
              </a:rPr>
              <a:t>student(S, N, A)</a:t>
            </a:r>
          </a:p>
          <a:p>
            <a:pPr lvl="1" eaLnBrk="1" hangingPunct="1">
              <a:buFont typeface="Wingdings" charset="2"/>
              <a:buNone/>
            </a:pPr>
            <a:endParaRPr lang="en-CA" altLang="en-US" sz="3000" b="1" dirty="0"/>
          </a:p>
          <a:p>
            <a:pPr lvl="1" eaLnBrk="1" hangingPunct="1">
              <a:buFont typeface="Wingdings" charset="2"/>
              <a:buNone/>
            </a:pPr>
            <a:endParaRPr lang="en-US" altLang="en-US" sz="3000" b="1" dirty="0"/>
          </a:p>
          <a:p>
            <a:pPr lvl="1" eaLnBrk="1" hangingPunct="1">
              <a:buFont typeface="Wingdings" charset="2"/>
              <a:buNone/>
            </a:pPr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14400"/>
            <a:ext cx="8904287" cy="5257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Domain Variables</a:t>
            </a:r>
          </a:p>
          <a:p>
            <a:pPr lvl="1" eaLnBrk="1" hangingPunct="1"/>
            <a:r>
              <a:rPr lang="en-CA" altLang="en-US" sz="3000" dirty="0"/>
              <a:t>A variable can only range over exact one domain </a:t>
            </a:r>
            <a:endParaRPr lang="en-CA" altLang="en-US" sz="3000" dirty="0" smtClean="0"/>
          </a:p>
          <a:p>
            <a:pPr lvl="1" eaLnBrk="1" hangingPunct="1"/>
            <a:r>
              <a:rPr lang="en-CA" altLang="en-US" sz="3000" dirty="0" smtClean="0"/>
              <a:t>A </a:t>
            </a:r>
            <a:r>
              <a:rPr lang="en-CA" altLang="en-US" sz="3000" dirty="0"/>
              <a:t>domain variable can be used for several attributes defined on the SAME domain.</a:t>
            </a:r>
          </a:p>
          <a:p>
            <a:pPr lvl="2" eaLnBrk="1" hangingPunct="1"/>
            <a:r>
              <a:rPr lang="en-CA" altLang="en-US" sz="2800" dirty="0">
                <a:solidFill>
                  <a:srgbClr val="990000"/>
                </a:solidFill>
              </a:rPr>
              <a:t>NAME</a:t>
            </a:r>
            <a:r>
              <a:rPr lang="en-CA" altLang="en-US" sz="2800" dirty="0"/>
              <a:t> can be used for </a:t>
            </a:r>
            <a:r>
              <a:rPr lang="en-CA" altLang="en-US" sz="2800" dirty="0">
                <a:solidFill>
                  <a:srgbClr val="990000"/>
                </a:solidFill>
              </a:rPr>
              <a:t>SNAME</a:t>
            </a:r>
            <a:r>
              <a:rPr lang="en-CA" altLang="en-US" sz="2800" dirty="0"/>
              <a:t>, </a:t>
            </a:r>
            <a:r>
              <a:rPr lang="en-CA" altLang="en-US" sz="2800" dirty="0">
                <a:solidFill>
                  <a:srgbClr val="990000"/>
                </a:solidFill>
              </a:rPr>
              <a:t>CNAME</a:t>
            </a:r>
            <a:r>
              <a:rPr lang="en-CA" altLang="en-US" sz="2800" dirty="0"/>
              <a:t>.</a:t>
            </a:r>
          </a:p>
          <a:p>
            <a:pPr lvl="2" eaLnBrk="1" hangingPunct="1"/>
            <a:r>
              <a:rPr lang="en-CA" altLang="en-US" sz="2800" dirty="0">
                <a:solidFill>
                  <a:srgbClr val="990000"/>
                </a:solidFill>
              </a:rPr>
              <a:t>S#</a:t>
            </a:r>
            <a:r>
              <a:rPr lang="en-CA" altLang="en-US" sz="2800" dirty="0"/>
              <a:t> for </a:t>
            </a:r>
            <a:r>
              <a:rPr lang="en-CA" altLang="en-US" sz="2800" dirty="0">
                <a:solidFill>
                  <a:srgbClr val="990000"/>
                </a:solidFill>
              </a:rPr>
              <a:t>S#</a:t>
            </a:r>
            <a:r>
              <a:rPr lang="en-CA" altLang="en-US" sz="2800" dirty="0"/>
              <a:t> in </a:t>
            </a:r>
            <a:r>
              <a:rPr lang="en-CA" altLang="en-US" sz="2800" dirty="0">
                <a:solidFill>
                  <a:srgbClr val="990000"/>
                </a:solidFill>
              </a:rPr>
              <a:t>Student</a:t>
            </a:r>
            <a:r>
              <a:rPr lang="en-CA" altLang="en-US" sz="2800" dirty="0"/>
              <a:t> and </a:t>
            </a:r>
            <a:r>
              <a:rPr lang="en-CA" altLang="en-US" sz="2800" dirty="0">
                <a:solidFill>
                  <a:srgbClr val="990000"/>
                </a:solidFill>
              </a:rPr>
              <a:t>S#</a:t>
            </a:r>
            <a:r>
              <a:rPr lang="en-CA" altLang="en-US" sz="2800" dirty="0"/>
              <a:t> in </a:t>
            </a:r>
            <a:r>
              <a:rPr lang="en-CA" altLang="en-US" sz="2800" dirty="0">
                <a:solidFill>
                  <a:srgbClr val="990000"/>
                </a:solidFill>
              </a:rPr>
              <a:t>Grade</a:t>
            </a:r>
          </a:p>
          <a:p>
            <a:pPr lvl="2" eaLnBrk="1" hangingPunct="1"/>
            <a:r>
              <a:rPr lang="en-CA" altLang="en-US" sz="2800" dirty="0">
                <a:solidFill>
                  <a:srgbClr val="990000"/>
                </a:solidFill>
              </a:rPr>
              <a:t>C#</a:t>
            </a:r>
            <a:r>
              <a:rPr lang="en-CA" altLang="en-US" sz="2800" dirty="0"/>
              <a:t> for </a:t>
            </a:r>
            <a:r>
              <a:rPr lang="en-CA" altLang="en-US" sz="2800" dirty="0">
                <a:solidFill>
                  <a:srgbClr val="990000"/>
                </a:solidFill>
              </a:rPr>
              <a:t>C#</a:t>
            </a:r>
            <a:r>
              <a:rPr lang="en-CA" altLang="en-US" sz="2800" dirty="0"/>
              <a:t> in </a:t>
            </a:r>
            <a:r>
              <a:rPr lang="en-CA" altLang="en-US" sz="2800" dirty="0">
                <a:solidFill>
                  <a:srgbClr val="990000"/>
                </a:solidFill>
              </a:rPr>
              <a:t>Course</a:t>
            </a:r>
            <a:r>
              <a:rPr lang="en-CA" altLang="en-US" sz="2800" dirty="0"/>
              <a:t> and </a:t>
            </a:r>
            <a:r>
              <a:rPr lang="en-CA" altLang="en-US" sz="2800" dirty="0">
                <a:solidFill>
                  <a:srgbClr val="990000"/>
                </a:solidFill>
              </a:rPr>
              <a:t>C#</a:t>
            </a:r>
            <a:r>
              <a:rPr lang="en-CA" altLang="en-US" sz="2800" dirty="0"/>
              <a:t> in </a:t>
            </a:r>
            <a:r>
              <a:rPr lang="en-CA" altLang="en-US" sz="2800" dirty="0">
                <a:solidFill>
                  <a:srgbClr val="990000"/>
                </a:solidFill>
              </a:rPr>
              <a:t>Grade</a:t>
            </a:r>
          </a:p>
          <a:p>
            <a:pPr lvl="1" eaLnBrk="1" hangingPunct="1"/>
            <a:r>
              <a:rPr lang="en-CA" altLang="en-US" sz="3000" dirty="0"/>
              <a:t>A domain or attribute can have more than one variable range over</a:t>
            </a:r>
            <a:endParaRPr lang="en-US" altLang="en-US" sz="3000" dirty="0"/>
          </a:p>
          <a:p>
            <a:pPr lvl="1" eaLnBrk="1" hangingPunct="1">
              <a:buFont typeface="Wingdings" charset="2"/>
              <a:buNone/>
            </a:pPr>
            <a:r>
              <a:rPr lang="en-US" altLang="en-US" sz="3000" b="1" dirty="0"/>
              <a:t>	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8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Domain</a:t>
            </a:r>
            <a:r>
              <a:rPr lang="en-US" altLang="en-US" dirty="0" smtClean="0"/>
              <a:t> Relational Calculus (DRC)</a:t>
            </a:r>
            <a:endParaRPr lang="en-US" alt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962024"/>
            <a:ext cx="8599487" cy="547211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Condition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 smtClean="0">
                <a:solidFill>
                  <a:srgbClr val="990000"/>
                </a:solidFill>
              </a:rPr>
              <a:t>Variable </a:t>
            </a:r>
            <a:r>
              <a:rPr lang="en-US" altLang="en-US" sz="3000" dirty="0">
                <a:solidFill>
                  <a:srgbClr val="990000"/>
                </a:solidFill>
              </a:rPr>
              <a:t>op value | Variable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3000" dirty="0">
                <a:solidFill>
                  <a:srgbClr val="990000"/>
                </a:solidFill>
              </a:rPr>
              <a:t>op: =, </a:t>
            </a:r>
            <a:r>
              <a:rPr lang="en-US" altLang="en-US" sz="3000" dirty="0" smtClean="0">
                <a:solidFill>
                  <a:srgbClr val="990000"/>
                </a:solidFill>
              </a:rPr>
              <a:t>!=, </a:t>
            </a:r>
            <a:r>
              <a:rPr lang="en-US" altLang="en-US" sz="3000" dirty="0">
                <a:solidFill>
                  <a:srgbClr val="990000"/>
                </a:solidFill>
              </a:rPr>
              <a:t>&lt;, &gt;, &lt;=, &gt;=</a:t>
            </a:r>
          </a:p>
          <a:p>
            <a:pPr eaLnBrk="1" hangingPunct="1"/>
            <a:r>
              <a:rPr lang="en-US" altLang="en-US" sz="3200" dirty="0"/>
              <a:t>Examples</a:t>
            </a: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Age &gt; 30, Age </a:t>
            </a:r>
            <a:r>
              <a:rPr lang="en-US" altLang="en-US" sz="3000" dirty="0" smtClean="0">
                <a:solidFill>
                  <a:srgbClr val="990000"/>
                </a:solidFill>
              </a:rPr>
              <a:t>!= </a:t>
            </a:r>
            <a:r>
              <a:rPr lang="en-US" altLang="en-US" sz="3000" dirty="0">
                <a:solidFill>
                  <a:srgbClr val="990000"/>
                </a:solidFill>
              </a:rPr>
              <a:t>30, N </a:t>
            </a:r>
            <a:r>
              <a:rPr lang="en-US" altLang="en-US" sz="3000" dirty="0" smtClean="0">
                <a:solidFill>
                  <a:srgbClr val="990000"/>
                </a:solidFill>
              </a:rPr>
              <a:t>!= </a:t>
            </a:r>
            <a:r>
              <a:rPr lang="en-CA" altLang="en-US" sz="3200" dirty="0" smtClean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John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endParaRPr lang="en-US" altLang="en-US" sz="3000" dirty="0" smtClean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3000" dirty="0" smtClean="0">
                <a:solidFill>
                  <a:srgbClr val="990000"/>
                </a:solidFill>
              </a:rPr>
              <a:t>Mark &gt; 50, Mark &lt; 90, S# 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1000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endParaRPr lang="en-US" altLang="en-US" sz="3000" dirty="0" smtClean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3000" dirty="0" err="1" smtClean="0">
                <a:solidFill>
                  <a:srgbClr val="990000"/>
                </a:solidFill>
              </a:rPr>
              <a:t>Loc</a:t>
            </a:r>
            <a:r>
              <a:rPr lang="en-US" altLang="en-US" sz="3000" dirty="0" smtClean="0">
                <a:solidFill>
                  <a:srgbClr val="990000"/>
                </a:solidFill>
              </a:rPr>
              <a:t> !=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ME300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, </a:t>
            </a:r>
            <a:r>
              <a:rPr lang="en-US" altLang="en-US" sz="3000" dirty="0" err="1">
                <a:solidFill>
                  <a:srgbClr val="990000"/>
                </a:solidFill>
              </a:rPr>
              <a:t>Loc</a:t>
            </a:r>
            <a:r>
              <a:rPr lang="en-US" altLang="en-US" sz="3000" dirty="0">
                <a:solidFill>
                  <a:srgbClr val="990000"/>
                </a:solidFill>
              </a:rPr>
              <a:t> = 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r>
              <a:rPr lang="en-US" altLang="en-US" sz="3000" dirty="0" smtClean="0">
                <a:solidFill>
                  <a:srgbClr val="990000"/>
                </a:solidFill>
              </a:rPr>
              <a:t>ME300</a:t>
            </a:r>
            <a:r>
              <a:rPr lang="en-CA" altLang="en-US" sz="3200" dirty="0">
                <a:solidFill>
                  <a:srgbClr val="990000"/>
                </a:solidFill>
              </a:rPr>
              <a:t>'</a:t>
            </a:r>
            <a:endParaRPr lang="en-US" altLang="en-US" sz="3000" dirty="0">
              <a:solidFill>
                <a:srgbClr val="990000"/>
              </a:solidFill>
            </a:endParaRPr>
          </a:p>
          <a:p>
            <a:pPr lvl="1" eaLnBrk="1" hangingPunct="1"/>
            <a:r>
              <a:rPr lang="en-US" altLang="en-US" sz="3000" dirty="0">
                <a:solidFill>
                  <a:srgbClr val="990000"/>
                </a:solidFill>
              </a:rPr>
              <a:t>S.S# = G.S#, G.C# = C.C</a:t>
            </a:r>
            <a:r>
              <a:rPr lang="en-US" altLang="en-US" sz="3000" dirty="0" smtClean="0">
                <a:solidFill>
                  <a:srgbClr val="990000"/>
                </a:solidFill>
              </a:rPr>
              <a:t>#?</a:t>
            </a:r>
            <a:endParaRPr lang="en-US" altLang="en-US" sz="3000" b="1" dirty="0"/>
          </a:p>
          <a:p>
            <a:pPr lvl="1" eaLnBrk="1" hangingPunct="1"/>
            <a:endParaRPr lang="en-US" altLang="en-US" sz="3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7BFD-D1C9-E24F-AE2E-02CC82046494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1600200" y="5412053"/>
            <a:ext cx="6966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000" dirty="0" smtClean="0">
                <a:solidFill>
                  <a:srgbClr val="0070C0"/>
                </a:solidFill>
              </a:rPr>
              <a:t>They are not </a:t>
            </a:r>
            <a:r>
              <a:rPr lang="en-US" altLang="en-US" sz="3000" dirty="0">
                <a:solidFill>
                  <a:srgbClr val="0070C0"/>
                </a:solidFill>
              </a:rPr>
              <a:t>domain </a:t>
            </a:r>
            <a:r>
              <a:rPr lang="en-US" altLang="en-US" sz="3000" dirty="0" smtClean="0">
                <a:solidFill>
                  <a:srgbClr val="0070C0"/>
                </a:solidFill>
              </a:rPr>
              <a:t>variables </a:t>
            </a:r>
            <a:r>
              <a:rPr lang="en-US" altLang="en-US" sz="3000" dirty="0">
                <a:solidFill>
                  <a:srgbClr val="0070C0"/>
                </a:solidFill>
              </a:rPr>
              <a:t>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8227</TotalTime>
  <Words>2877</Words>
  <Application>Microsoft Macintosh PowerPoint</Application>
  <PresentationFormat>Letter Paper (8.5x11 in)</PresentationFormat>
  <Paragraphs>1721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Symbol</vt:lpstr>
      <vt:lpstr>Tahoma</vt:lpstr>
      <vt:lpstr>Times New Roman</vt:lpstr>
      <vt:lpstr>Wingdings</vt:lpstr>
      <vt:lpstr>宋体</vt:lpstr>
      <vt:lpstr>Arial</vt:lpstr>
      <vt:lpstr>Blends</vt:lpstr>
      <vt:lpstr>1_Blends</vt:lpstr>
      <vt:lpstr>Chapter 8</vt:lpstr>
      <vt:lpstr>Relational Languages</vt:lpstr>
      <vt:lpstr>Kinds of Variables</vt:lpstr>
      <vt:lpstr>Tuple Relational Calculus (TRC)</vt:lpstr>
      <vt:lpstr>Domain Relational Calculus (DRC)</vt:lpstr>
      <vt:lpstr>Domain Relational Calculus (DRC)</vt:lpstr>
      <vt:lpstr>Domain Relational Calculus (DRC)</vt:lpstr>
      <vt:lpstr>Domain Relational Calculus (DRC)</vt:lpstr>
      <vt:lpstr>Domain Relational Calculus (DRC)</vt:lpstr>
      <vt:lpstr>Domain Relational Calculus (DRC)</vt:lpstr>
      <vt:lpstr>DRC Examples</vt:lpstr>
      <vt:lpstr>DRC Examples</vt:lpstr>
      <vt:lpstr>Domain Relational Calculus (DRC)</vt:lpstr>
      <vt:lpstr>Domain Relational Calculus (DRC)</vt:lpstr>
      <vt:lpstr>DRC vs TRC</vt:lpstr>
      <vt:lpstr>Quantifier Examples</vt:lpstr>
      <vt:lpstr>The Existential and Universal Quantifiers </vt:lpstr>
      <vt:lpstr>DRC Examples</vt:lpstr>
      <vt:lpstr>DRC Examples</vt:lpstr>
      <vt:lpstr>DRC Examples</vt:lpstr>
      <vt:lpstr>DRC Examples</vt:lpstr>
      <vt:lpstr>DRC Examples</vt:lpstr>
      <vt:lpstr>DRC Examples</vt:lpstr>
      <vt:lpstr>DRC Examples</vt:lpstr>
      <vt:lpstr>Anonymous Variables</vt:lpstr>
      <vt:lpstr>Division in TRC</vt:lpstr>
      <vt:lpstr>Division in TRC</vt:lpstr>
      <vt:lpstr>DRC Examples</vt:lpstr>
      <vt:lpstr>DRC Examples</vt:lpstr>
      <vt:lpstr>DRC Examples</vt:lpstr>
      <vt:lpstr>DRC Examples</vt:lpstr>
      <vt:lpstr>DRC Examples</vt:lpstr>
      <vt:lpstr>DRC Examples</vt:lpstr>
      <vt:lpstr>DRC Examples</vt:lpstr>
      <vt:lpstr>DRC Examples</vt:lpstr>
      <vt:lpstr>DRC Examples</vt:lpstr>
      <vt:lpstr>DRC Examples</vt:lpstr>
      <vt:lpstr>TRC Examples</vt:lpstr>
      <vt:lpstr>DRC Examples</vt:lpstr>
      <vt:lpstr>DRC Examples</vt:lpstr>
      <vt:lpstr>DRC Examples</vt:lpstr>
      <vt:lpstr>DRC Examples</vt:lpstr>
      <vt:lpstr>Query Examples</vt:lpstr>
      <vt:lpstr>Query Examples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The Relational Algebra and Calculus</dc:subject>
  <dc:creator>Microsoft Office User</dc:creator>
  <cp:keywords/>
  <dc:description/>
  <cp:lastModifiedBy>Microsoft Office User</cp:lastModifiedBy>
  <cp:revision>111</cp:revision>
  <cp:lastPrinted>2001-11-04T00:51:13Z</cp:lastPrinted>
  <dcterms:created xsi:type="dcterms:W3CDTF">2016-10-17T02:37:21Z</dcterms:created>
  <dcterms:modified xsi:type="dcterms:W3CDTF">2019-10-01T23:47:56Z</dcterms:modified>
  <cp:category/>
</cp:coreProperties>
</file>