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324" r:id="rId2"/>
    <p:sldId id="503" r:id="rId3"/>
    <p:sldId id="525" r:id="rId4"/>
    <p:sldId id="526" r:id="rId5"/>
    <p:sldId id="527" r:id="rId6"/>
    <p:sldId id="528" r:id="rId7"/>
    <p:sldId id="505" r:id="rId8"/>
    <p:sldId id="529" r:id="rId9"/>
    <p:sldId id="530" r:id="rId10"/>
    <p:sldId id="506" r:id="rId11"/>
    <p:sldId id="513" r:id="rId12"/>
    <p:sldId id="514" r:id="rId13"/>
    <p:sldId id="501" r:id="rId14"/>
    <p:sldId id="477" r:id="rId15"/>
    <p:sldId id="478" r:id="rId16"/>
    <p:sldId id="479" r:id="rId17"/>
    <p:sldId id="485" r:id="rId18"/>
    <p:sldId id="486" r:id="rId19"/>
    <p:sldId id="548" r:id="rId20"/>
    <p:sldId id="549" r:id="rId21"/>
    <p:sldId id="551" r:id="rId22"/>
    <p:sldId id="552" r:id="rId23"/>
    <p:sldId id="550" r:id="rId24"/>
    <p:sldId id="553" r:id="rId25"/>
    <p:sldId id="500" r:id="rId26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4F571F"/>
    <a:srgbClr val="484A78"/>
    <a:srgbClr val="677228"/>
    <a:srgbClr val="6E792B"/>
    <a:srgbClr val="76822E"/>
    <a:srgbClr val="6F6A07"/>
    <a:srgbClr val="827C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93" autoAdjust="0"/>
    <p:restoredTop sz="96658" autoAdjust="0"/>
  </p:normalViewPr>
  <p:slideViewPr>
    <p:cSldViewPr snapToObjects="1">
      <p:cViewPr varScale="1">
        <p:scale>
          <a:sx n="98" d="100"/>
          <a:sy n="98" d="100"/>
        </p:scale>
        <p:origin x="816" y="184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51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4D8DED20-E188-9F45-8557-9A054134688C}" type="slidenum">
              <a:rPr lang="zh-CN" altLang="en-CA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14667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noProof="0" smtClean="0"/>
              <a:t>Click to edit Master text styles</a:t>
            </a:r>
          </a:p>
          <a:p>
            <a:pPr lvl="1"/>
            <a:r>
              <a:rPr lang="en-CA" altLang="zh-CN" noProof="0" smtClean="0"/>
              <a:t>Second level</a:t>
            </a:r>
          </a:p>
          <a:p>
            <a:pPr lvl="2"/>
            <a:r>
              <a:rPr lang="en-CA" altLang="zh-CN" noProof="0" smtClean="0"/>
              <a:t>Third level</a:t>
            </a:r>
          </a:p>
          <a:p>
            <a:pPr lvl="3"/>
            <a:r>
              <a:rPr lang="en-CA" altLang="zh-CN" noProof="0" smtClean="0"/>
              <a:t>Fourth level</a:t>
            </a:r>
          </a:p>
          <a:p>
            <a:pPr lvl="4"/>
            <a:r>
              <a:rPr lang="en-CA" altLang="zh-CN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C39066C4-067F-9E40-B655-D0FEBD9CBF70}" type="slidenum">
              <a:rPr lang="zh-CN" altLang="en-CA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9751212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E9638F5-9BA3-8945-A21E-5DBDFD1B01C4}" type="slidenum">
              <a:rPr lang="zh-CN" altLang="en-CA" sz="1200">
                <a:latin typeface="Tahoma" charset="0"/>
              </a:rPr>
              <a:pPr eaLnBrk="1" hangingPunct="1"/>
              <a:t>1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888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702F1A-7394-084C-B271-5524003FFA88}" type="slidenum">
              <a:rPr lang="zh-CN" altLang="en-CA" sz="1200">
                <a:latin typeface="Tahoma" charset="0"/>
              </a:rPr>
              <a:pPr eaLnBrk="1" hangingPunct="1"/>
              <a:t>10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327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FD7868-89FC-2441-B14C-73C4D1D9CCC5}" type="slidenum">
              <a:rPr lang="zh-CN" altLang="en-CA" sz="1200">
                <a:latin typeface="Tahoma" charset="0"/>
              </a:rPr>
              <a:pPr eaLnBrk="1" hangingPunct="1"/>
              <a:t>11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817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F285561-58A8-9B4D-991F-77145A5BB0CE}" type="slidenum">
              <a:rPr lang="zh-CN" altLang="en-CA" sz="1200">
                <a:latin typeface="Tahoma" charset="0"/>
              </a:rPr>
              <a:pPr eaLnBrk="1" hangingPunct="1"/>
              <a:t>12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43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377529A-A164-B842-B694-948EB243458A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13</a:t>
            </a:fld>
            <a:endParaRPr lang="en-CA" altLang="zh-CN">
              <a:latin typeface="Tahoma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6479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EE7313-8C27-E149-805A-C0833527136E}" type="slidenum">
              <a:rPr lang="en-CA" altLang="en-US" sz="1200">
                <a:latin typeface="Tahoma" charset="0"/>
              </a:rPr>
              <a:pPr eaLnBrk="1" hangingPunct="1"/>
              <a:t>14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7973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66BCCD-0281-B94F-9BE4-1E77020895B1}" type="slidenum">
              <a:rPr lang="en-CA" altLang="en-US" sz="1200">
                <a:latin typeface="Tahoma" charset="0"/>
              </a:rPr>
              <a:pPr eaLnBrk="1" hangingPunct="1"/>
              <a:t>15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2414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75736FC-628B-2743-8862-9802338A8E47}" type="slidenum">
              <a:rPr lang="en-CA" altLang="en-US" sz="1200">
                <a:latin typeface="Tahoma" charset="0"/>
              </a:rPr>
              <a:pPr eaLnBrk="1" hangingPunct="1"/>
              <a:t>16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729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404B4A-5086-DD4F-90E1-D4F58631C80F}" type="slidenum">
              <a:rPr lang="en-CA" altLang="en-US" sz="1200">
                <a:latin typeface="Tahoma" charset="0"/>
              </a:rPr>
              <a:pPr eaLnBrk="1" hangingPunct="1"/>
              <a:t>17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522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54B42C-F5D6-674A-8F98-DA1C8AF52DF1}" type="slidenum">
              <a:rPr lang="zh-CN" altLang="en-CA" sz="1200">
                <a:latin typeface="Tahoma" charset="0"/>
              </a:rPr>
              <a:pPr eaLnBrk="1" hangingPunct="1"/>
              <a:t>18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343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377529A-A164-B842-B694-948EB243458A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21</a:t>
            </a:fld>
            <a:endParaRPr lang="en-CA" altLang="zh-CN">
              <a:latin typeface="Tahoma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760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73FF066-F69B-594A-8F46-7CA3A87BB763}" type="slidenum">
              <a:rPr lang="zh-CN" altLang="en-CA" sz="1200">
                <a:latin typeface="Tahoma" charset="0"/>
              </a:rPr>
              <a:pPr eaLnBrk="1" hangingPunct="1"/>
              <a:t>2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2478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1E3BA30-1066-AD46-A94B-B3903E8410AC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22</a:t>
            </a:fld>
            <a:endParaRPr lang="en-CA" altLang="zh-CN">
              <a:latin typeface="Tahoma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58406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7DA820-0737-7F48-A1BA-0C8EB45CDBFB}" type="slidenum">
              <a:rPr lang="zh-CN" altLang="en-CA" sz="1200">
                <a:latin typeface="Tahoma" charset="0"/>
              </a:rPr>
              <a:pPr eaLnBrk="1" hangingPunct="1"/>
              <a:t>25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636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4A956D4-E00A-C741-996D-B1E41C2BC766}" type="slidenum">
              <a:rPr lang="zh-CN" altLang="en-CA" sz="1200">
                <a:latin typeface="Tahoma" charset="0"/>
              </a:rPr>
              <a:pPr eaLnBrk="1" hangingPunct="1"/>
              <a:t>3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6550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0E017D6-4E6E-C34A-8D65-29C27ADED53E}" type="slidenum">
              <a:rPr lang="zh-CN" altLang="en-CA" sz="1200">
                <a:latin typeface="Tahoma" charset="0"/>
              </a:rPr>
              <a:pPr eaLnBrk="1" hangingPunct="1"/>
              <a:t>4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040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A9E26F-791E-FA4B-B424-461FA85122A8}" type="slidenum">
              <a:rPr lang="zh-CN" altLang="en-CA" sz="1200">
                <a:latin typeface="Tahoma" charset="0"/>
              </a:rPr>
              <a:pPr eaLnBrk="1" hangingPunct="1"/>
              <a:t>5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605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9CD223-CBCA-EA47-B431-35D66D986CF2}" type="slidenum">
              <a:rPr lang="zh-CN" altLang="en-CA" sz="1200">
                <a:latin typeface="Tahoma" charset="0"/>
              </a:rPr>
              <a:pPr eaLnBrk="1" hangingPunct="1"/>
              <a:t>6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542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06D9704-0D32-A54D-B571-26AF44428A90}" type="slidenum">
              <a:rPr lang="zh-CN" altLang="en-CA" sz="1200">
                <a:latin typeface="Tahoma" charset="0"/>
              </a:rPr>
              <a:pPr eaLnBrk="1" hangingPunct="1"/>
              <a:t>7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502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9FD8DC-F8D8-4B4C-8808-664634822ECF}" type="slidenum">
              <a:rPr lang="zh-CN" altLang="en-CA" sz="1200">
                <a:latin typeface="Tahoma" charset="0"/>
              </a:rPr>
              <a:pPr eaLnBrk="1" hangingPunct="1"/>
              <a:t>8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889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1B5BB45-D4BF-4F45-AA8B-E953E918CFA9}" type="slidenum">
              <a:rPr lang="zh-CN" altLang="en-CA" sz="1200">
                <a:latin typeface="Tahoma" charset="0"/>
              </a:rPr>
              <a:pPr eaLnBrk="1" hangingPunct="1"/>
              <a:t>9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835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4000"/>
                </a:srgbClr>
              </a:gs>
              <a:gs pos="100000">
                <a:srgbClr val="677228">
                  <a:gamma/>
                  <a:shade val="8784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4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 algn="l"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000"/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1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63" y="2514600"/>
            <a:ext cx="1773237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2145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6 </a:t>
            </a:r>
            <a:r>
              <a:rPr lang="en-US" altLang="en-US"/>
              <a:t>Slid</a:t>
            </a:r>
            <a:r>
              <a:rPr lang="en-US" altLang="zh-CN"/>
              <a:t>e</a:t>
            </a:r>
            <a:r>
              <a:rPr lang="en-US" altLang="en-US"/>
              <a:t> </a:t>
            </a:r>
            <a:fld id="{3F3A62B1-4CAA-DD46-8D6F-3E2FB01C20B0}" type="slidenum">
              <a:rPr lang="en-US" altLang="en-US"/>
              <a:pPr/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9163549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6 </a:t>
            </a:r>
            <a:r>
              <a:rPr lang="en-US" altLang="en-US"/>
              <a:t>Slid</a:t>
            </a:r>
            <a:r>
              <a:rPr lang="en-US" altLang="zh-CN"/>
              <a:t>e</a:t>
            </a:r>
            <a:r>
              <a:rPr lang="en-US" altLang="en-US"/>
              <a:t> </a:t>
            </a:r>
            <a:fld id="{D90F6C53-6B64-344E-A68A-5F099F587D9B}" type="slidenum">
              <a:rPr lang="en-US" altLang="en-US"/>
              <a:pPr/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7200637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0827" cy="9143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EC08A5-0CD5-1245-949E-DBFB65846ACF}" type="slidenum">
              <a:rPr lang="en-US" altLang="en-US" smtClean="0"/>
              <a:pPr/>
              <a:t>‹#›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760325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6 </a:t>
            </a:r>
            <a:r>
              <a:rPr lang="en-US" altLang="en-US"/>
              <a:t>Slid</a:t>
            </a:r>
            <a:r>
              <a:rPr lang="en-US" altLang="zh-CN"/>
              <a:t>e</a:t>
            </a:r>
            <a:r>
              <a:rPr lang="en-US" altLang="en-US"/>
              <a:t> </a:t>
            </a:r>
            <a:fld id="{DCE97F16-B856-3946-BA8D-E07465780D0D}" type="slidenum">
              <a:rPr lang="en-US" altLang="en-US"/>
              <a:pPr/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65263033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6 </a:t>
            </a:r>
            <a:r>
              <a:rPr lang="en-US" altLang="en-US"/>
              <a:t>Slid</a:t>
            </a:r>
            <a:r>
              <a:rPr lang="en-US" altLang="zh-CN"/>
              <a:t>e</a:t>
            </a:r>
            <a:r>
              <a:rPr lang="en-US" altLang="en-US"/>
              <a:t> </a:t>
            </a:r>
            <a:fld id="{DD1938E9-F45C-594A-9F87-EB81A82D2E71}" type="slidenum">
              <a:rPr lang="en-US" altLang="en-US"/>
              <a:pPr/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0461727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6 </a:t>
            </a:r>
            <a:r>
              <a:rPr lang="en-US" altLang="en-US"/>
              <a:t>Slid</a:t>
            </a:r>
            <a:r>
              <a:rPr lang="en-US" altLang="zh-CN"/>
              <a:t>e</a:t>
            </a:r>
            <a:r>
              <a:rPr lang="en-US" altLang="en-US"/>
              <a:t> </a:t>
            </a:r>
            <a:fld id="{7AE413C6-8821-6746-BFF3-76543AF9F45B}" type="slidenum">
              <a:rPr lang="en-US" altLang="en-US"/>
              <a:pPr/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88122207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6 </a:t>
            </a:r>
            <a:r>
              <a:rPr lang="en-US" altLang="en-US"/>
              <a:t>Slid</a:t>
            </a:r>
            <a:r>
              <a:rPr lang="en-US" altLang="zh-CN"/>
              <a:t>e</a:t>
            </a:r>
            <a:r>
              <a:rPr lang="en-US" altLang="en-US"/>
              <a:t> </a:t>
            </a:r>
            <a:fld id="{215B75F0-695B-6B44-8F1A-A615DAE553C1}" type="slidenum">
              <a:rPr lang="en-US" altLang="en-US"/>
              <a:pPr/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65223523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6 </a:t>
            </a:r>
            <a:r>
              <a:rPr lang="en-US" altLang="en-US"/>
              <a:t>Slid</a:t>
            </a:r>
            <a:r>
              <a:rPr lang="en-US" altLang="zh-CN"/>
              <a:t>e</a:t>
            </a:r>
            <a:r>
              <a:rPr lang="en-US" altLang="en-US"/>
              <a:t> </a:t>
            </a:r>
            <a:fld id="{D7AE6797-B7CC-9642-AF17-228DA2E661A2}" type="slidenum">
              <a:rPr lang="en-US" altLang="en-US"/>
              <a:pPr/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53848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6 </a:t>
            </a:r>
            <a:r>
              <a:rPr lang="en-US" altLang="en-US"/>
              <a:t>Slid</a:t>
            </a:r>
            <a:r>
              <a:rPr lang="en-US" altLang="zh-CN"/>
              <a:t>e</a:t>
            </a:r>
            <a:r>
              <a:rPr lang="en-US" altLang="en-US"/>
              <a:t> </a:t>
            </a:r>
            <a:fld id="{C1BCC86B-6E25-9142-8F14-E91B81DCA0E9}" type="slidenum">
              <a:rPr lang="en-US" altLang="en-US"/>
              <a:pPr/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7058417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6 </a:t>
            </a:r>
            <a:r>
              <a:rPr lang="en-US" altLang="en-US"/>
              <a:t>Slid</a:t>
            </a:r>
            <a:r>
              <a:rPr lang="en-US" altLang="zh-CN"/>
              <a:t>e</a:t>
            </a:r>
            <a:r>
              <a:rPr lang="en-US" altLang="en-US"/>
              <a:t> </a:t>
            </a:r>
            <a:fld id="{CBAC4A4C-82E0-E048-BA38-697CA683D4EE}" type="slidenum">
              <a:rPr lang="en-US" altLang="en-US"/>
              <a:pPr/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70556889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151316" y="-4151313"/>
            <a:ext cx="838200" cy="9140825"/>
          </a:xfrm>
          <a:prstGeom prst="rect">
            <a:avLst/>
          </a:prstGeom>
          <a:solidFill>
            <a:srgbClr val="677228">
              <a:alpha val="3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defRPr/>
            </a:pPr>
            <a:endParaRPr kumimoji="1" lang="en-US" sz="3200">
              <a:latin typeface="Tahoma" pitchFamily="3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0" y="1"/>
            <a:ext cx="9140827" cy="83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990033"/>
                </a:solidFill>
                <a:ea typeface="宋体" charset="-122"/>
              </a:defRPr>
            </a:lvl1pPr>
          </a:lstStyle>
          <a:p>
            <a:fld id="{B2841651-DEC3-1C47-9887-4AC4FE05F0A1}" type="slidenum">
              <a:rPr lang="en-US" altLang="en-US" smtClean="0"/>
              <a:pPr/>
              <a:t>‹#›</a:t>
            </a:fld>
            <a:endParaRPr lang="en-CA" altLang="zh-CN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914400"/>
            <a:ext cx="8675687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pic>
        <p:nvPicPr>
          <p:cNvPr id="6" name="Picture 10" descr="C:\Users\Mengchi\AppData\Roaming\Tencent\Users\675139391\QQ\WinTemp\RichOle\R@FC@W[@@_87}DC0E@U90YU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charset="2"/>
        <a:buChar char="n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2"/>
        <a:buChar char="n"/>
        <a:defRPr sz="2600">
          <a:solidFill>
            <a:srgbClr val="4F571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2"/>
        <a:buChar char="n"/>
        <a:defRPr sz="2200">
          <a:solidFill>
            <a:srgbClr val="8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</a:t>
            </a:r>
            <a:r>
              <a:rPr lang="en-US" altLang="en-US" dirty="0" smtClean="0"/>
              <a:t>8</a:t>
            </a:r>
            <a:endParaRPr lang="en-US" altLang="en-US" dirty="0"/>
          </a:p>
        </p:txBody>
      </p:sp>
      <p:sp>
        <p:nvSpPr>
          <p:cNvPr id="3075" name="Rectangle 3" descr="Pink tissue paper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590800"/>
            <a:ext cx="7010400" cy="1905000"/>
          </a:xfrm>
        </p:spPr>
        <p:txBody>
          <a:bodyPr anchor="ctr"/>
          <a:lstStyle/>
          <a:p>
            <a:pPr eaLnBrk="1" hangingPunct="1"/>
            <a:r>
              <a:rPr lang="en-US" altLang="en-US" dirty="0" smtClean="0"/>
              <a:t>Domain Relational Calculus II</a:t>
            </a:r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3048000"/>
            <a:ext cx="8294687" cy="3124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CA" dirty="0"/>
              <a:t>9</a:t>
            </a:r>
            <a:r>
              <a:rPr lang="en-CA" dirty="0" smtClean="0"/>
              <a:t>.  List the student name for students taking more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CA" dirty="0" smtClean="0"/>
              <a:t>	  than one course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TRC&gt; </a:t>
            </a:r>
            <a:r>
              <a:rPr lang="en-CA" sz="2400" dirty="0" smtClean="0">
                <a:solidFill>
                  <a:srgbClr val="800000"/>
                </a:solidFill>
              </a:rPr>
              <a:t>T(SNAME</a:t>
            </a:r>
            <a:r>
              <a:rPr lang="en-CA" sz="2400" dirty="0">
                <a:solidFill>
                  <a:srgbClr val="800000"/>
                </a:solidFill>
              </a:rPr>
              <a:t>, C) := {</a:t>
            </a:r>
            <a:r>
              <a:rPr lang="en-CA" sz="2400" dirty="0" err="1">
                <a:solidFill>
                  <a:srgbClr val="800000"/>
                </a:solidFill>
              </a:rPr>
              <a:t>S.sname</a:t>
            </a:r>
            <a:r>
              <a:rPr lang="en-CA" sz="2400" dirty="0">
                <a:solidFill>
                  <a:srgbClr val="800000"/>
                </a:solidFill>
              </a:rPr>
              <a:t>, count(*) | S in Student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CA" sz="2400" dirty="0">
                <a:solidFill>
                  <a:srgbClr val="800000"/>
                </a:solidFill>
              </a:rPr>
              <a:t>		</a:t>
            </a:r>
            <a:r>
              <a:rPr lang="en-CA" sz="2400" dirty="0" smtClean="0">
                <a:solidFill>
                  <a:srgbClr val="800000"/>
                </a:solidFill>
              </a:rPr>
              <a:t>and </a:t>
            </a:r>
            <a:r>
              <a:rPr lang="en-CA" sz="2400" dirty="0">
                <a:solidFill>
                  <a:srgbClr val="800000"/>
                </a:solidFill>
              </a:rPr>
              <a:t>(exist G in Grade) (S.S# = G.S#)}; </a:t>
            </a:r>
            <a:endParaRPr lang="en-CA" sz="2400" dirty="0" smtClean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CA" sz="2400" dirty="0">
                <a:solidFill>
                  <a:srgbClr val="800000"/>
                </a:solidFill>
              </a:rPr>
              <a:t>	</a:t>
            </a:r>
            <a:r>
              <a:rPr lang="en-CA" sz="2400" dirty="0" smtClean="0">
                <a:solidFill>
                  <a:srgbClr val="800000"/>
                </a:solidFill>
              </a:rPr>
              <a:t>	{</a:t>
            </a:r>
            <a:r>
              <a:rPr lang="en-CA" sz="2400" dirty="0" err="1" smtClean="0">
                <a:solidFill>
                  <a:srgbClr val="800000"/>
                </a:solidFill>
              </a:rPr>
              <a:t>S.sname</a:t>
            </a:r>
            <a:r>
              <a:rPr lang="en-CA" sz="2400" dirty="0" smtClean="0">
                <a:solidFill>
                  <a:srgbClr val="800000"/>
                </a:solidFill>
              </a:rPr>
              <a:t> | S in T and S.C &gt; 1};       </a:t>
            </a:r>
            <a:endParaRPr lang="en-CA" sz="2400" dirty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DRC&gt; T(SNAME, C) := {N, COUNT(*)|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	  	     (exists S) (Student(S, N, _) and Grade(S, _, _))};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		{N|(exists C)(T(N, C) and C &gt; 1)};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CA" sz="2400" dirty="0" smtClean="0">
              <a:solidFill>
                <a:srgbClr val="8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08A5-0CD5-1245-949E-DBFB65846ACF}" type="slidenum">
              <a:rPr lang="en-US" altLang="en-US" smtClean="0"/>
              <a:pPr/>
              <a:t>10</a:t>
            </a:fld>
            <a:endParaRPr lang="en-CA" altLang="zh-CN" dirty="0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Grouping Examples</a:t>
            </a:r>
            <a:endParaRPr lang="en-CA" altLang="en-US" sz="3600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00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3048000"/>
            <a:ext cx="8904288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 smtClean="0"/>
              <a:t>10</a:t>
            </a:r>
            <a:r>
              <a:rPr lang="en-CA" altLang="en-US" dirty="0"/>
              <a:t>. List the course </a:t>
            </a:r>
            <a:r>
              <a:rPr lang="en-CA" altLang="en-US" dirty="0" smtClean="0"/>
              <a:t>name </a:t>
            </a:r>
            <a:r>
              <a:rPr lang="en-CA" altLang="en-US" dirty="0"/>
              <a:t>for courses with more </a:t>
            </a:r>
            <a:r>
              <a:rPr lang="en-CA" altLang="en-US" dirty="0" smtClean="0"/>
              <a:t>than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/>
              <a:t>	</a:t>
            </a:r>
            <a:r>
              <a:rPr lang="en-CA" altLang="en-US" dirty="0" smtClean="0"/>
              <a:t>   one student</a:t>
            </a:r>
            <a:endParaRPr lang="en-CA" alt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300" dirty="0">
                <a:solidFill>
                  <a:srgbClr val="800000"/>
                </a:solidFill>
              </a:rPr>
              <a:t>TRC&gt; T(CNAME, </a:t>
            </a:r>
            <a:r>
              <a:rPr lang="en-CA" altLang="en-US" sz="2300" dirty="0" smtClean="0">
                <a:solidFill>
                  <a:srgbClr val="800000"/>
                </a:solidFill>
              </a:rPr>
              <a:t>C) </a:t>
            </a:r>
            <a:r>
              <a:rPr lang="en-CA" altLang="en-US" sz="2300" dirty="0">
                <a:solidFill>
                  <a:srgbClr val="800000"/>
                </a:solidFill>
              </a:rPr>
              <a:t>:= {</a:t>
            </a:r>
            <a:r>
              <a:rPr lang="en-CA" altLang="en-US" sz="2300" dirty="0" err="1">
                <a:solidFill>
                  <a:srgbClr val="800000"/>
                </a:solidFill>
              </a:rPr>
              <a:t>C.cname</a:t>
            </a:r>
            <a:r>
              <a:rPr lang="en-CA" altLang="en-US" sz="2300" dirty="0">
                <a:solidFill>
                  <a:srgbClr val="800000"/>
                </a:solidFill>
              </a:rPr>
              <a:t>, count(*) | C in Course and </a:t>
            </a:r>
            <a:br>
              <a:rPr lang="en-CA" altLang="en-US" sz="2300" dirty="0">
                <a:solidFill>
                  <a:srgbClr val="800000"/>
                </a:solidFill>
              </a:rPr>
            </a:br>
            <a:r>
              <a:rPr lang="en-CA" altLang="en-US" sz="2300" dirty="0">
                <a:solidFill>
                  <a:srgbClr val="800000"/>
                </a:solidFill>
              </a:rPr>
              <a:t>			</a:t>
            </a:r>
            <a:r>
              <a:rPr lang="en-CA" altLang="en-US" sz="2300" dirty="0" smtClean="0">
                <a:solidFill>
                  <a:srgbClr val="800000"/>
                </a:solidFill>
              </a:rPr>
              <a:t>     </a:t>
            </a:r>
            <a:r>
              <a:rPr lang="en-CA" altLang="en-US" sz="2300" dirty="0">
                <a:solidFill>
                  <a:srgbClr val="800000"/>
                </a:solidFill>
              </a:rPr>
              <a:t>(exists G in Grade)(C.C# = G.C#)}; </a:t>
            </a:r>
            <a:endParaRPr lang="en-CA" altLang="en-US" sz="2300" dirty="0" smtClean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300" dirty="0">
                <a:solidFill>
                  <a:srgbClr val="800000"/>
                </a:solidFill>
              </a:rPr>
              <a:t>	</a:t>
            </a:r>
            <a:r>
              <a:rPr lang="en-CA" altLang="en-US" sz="2300" dirty="0" smtClean="0">
                <a:solidFill>
                  <a:srgbClr val="800000"/>
                </a:solidFill>
              </a:rPr>
              <a:t>	</a:t>
            </a:r>
            <a:r>
              <a:rPr lang="en-CA" sz="2300" dirty="0">
                <a:solidFill>
                  <a:srgbClr val="800000"/>
                </a:solidFill>
              </a:rPr>
              <a:t>{</a:t>
            </a:r>
            <a:r>
              <a:rPr lang="en-CA" sz="2300" dirty="0" err="1">
                <a:solidFill>
                  <a:srgbClr val="800000"/>
                </a:solidFill>
              </a:rPr>
              <a:t>S.sname</a:t>
            </a:r>
            <a:r>
              <a:rPr lang="en-CA" sz="2300" dirty="0">
                <a:solidFill>
                  <a:srgbClr val="800000"/>
                </a:solidFill>
              </a:rPr>
              <a:t> | S in T and S.C &gt; 1}; </a:t>
            </a:r>
            <a:endParaRPr lang="en-US" altLang="en-US" sz="2300" dirty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300" dirty="0" smtClean="0">
                <a:solidFill>
                  <a:srgbClr val="800000"/>
                </a:solidFill>
              </a:rPr>
              <a:t>DRC&gt; T(CNAME, C):= {</a:t>
            </a:r>
            <a:r>
              <a:rPr lang="en-CA" altLang="en-US" sz="2300" dirty="0">
                <a:solidFill>
                  <a:srgbClr val="800000"/>
                </a:solidFill>
              </a:rPr>
              <a:t>N</a:t>
            </a:r>
            <a:r>
              <a:rPr lang="en-CA" altLang="en-US" sz="2300" dirty="0" smtClean="0">
                <a:solidFill>
                  <a:srgbClr val="800000"/>
                </a:solidFill>
              </a:rPr>
              <a:t>, </a:t>
            </a:r>
            <a:r>
              <a:rPr lang="en-CA" altLang="en-US" sz="2300" dirty="0">
                <a:solidFill>
                  <a:srgbClr val="800000"/>
                </a:solidFill>
              </a:rPr>
              <a:t>count(*) </a:t>
            </a:r>
            <a:r>
              <a:rPr lang="en-CA" altLang="en-US" sz="2300" dirty="0" smtClean="0">
                <a:solidFill>
                  <a:srgbClr val="800000"/>
                </a:solidFill>
              </a:rPr>
              <a:t>|(exists C) (Student(C, N, _) and 			    Grade(C, </a:t>
            </a:r>
            <a:r>
              <a:rPr lang="en-CA" altLang="en-US" sz="2300" dirty="0">
                <a:solidFill>
                  <a:srgbClr val="800000"/>
                </a:solidFill>
              </a:rPr>
              <a:t>_, _)};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300" dirty="0" smtClean="0">
                <a:solidFill>
                  <a:srgbClr val="800000"/>
                </a:solidFill>
              </a:rPr>
              <a:t> 		{N </a:t>
            </a:r>
            <a:r>
              <a:rPr lang="en-CA" altLang="en-US" sz="2300" dirty="0">
                <a:solidFill>
                  <a:srgbClr val="800000"/>
                </a:solidFill>
              </a:rPr>
              <a:t>| </a:t>
            </a:r>
            <a:r>
              <a:rPr lang="en-CA" altLang="en-US" sz="2300" smtClean="0">
                <a:solidFill>
                  <a:srgbClr val="800000"/>
                </a:solidFill>
              </a:rPr>
              <a:t>(exists C)(T(N</a:t>
            </a:r>
            <a:r>
              <a:rPr lang="en-CA" altLang="en-US" sz="2300" dirty="0" smtClean="0">
                <a:solidFill>
                  <a:srgbClr val="800000"/>
                </a:solidFill>
              </a:rPr>
              <a:t>, C) </a:t>
            </a:r>
            <a:r>
              <a:rPr lang="en-CA" altLang="en-US" sz="2300" dirty="0">
                <a:solidFill>
                  <a:srgbClr val="800000"/>
                </a:solidFill>
              </a:rPr>
              <a:t>and </a:t>
            </a:r>
            <a:r>
              <a:rPr lang="en-CA" altLang="en-US" sz="2300" dirty="0" smtClean="0">
                <a:solidFill>
                  <a:srgbClr val="800000"/>
                </a:solidFill>
              </a:rPr>
              <a:t>C </a:t>
            </a:r>
            <a:r>
              <a:rPr lang="en-CA" altLang="en-US" sz="2300">
                <a:solidFill>
                  <a:srgbClr val="800000"/>
                </a:solidFill>
              </a:rPr>
              <a:t>&gt; </a:t>
            </a:r>
            <a:r>
              <a:rPr lang="en-CA" altLang="en-US" sz="2300" smtClean="0">
                <a:solidFill>
                  <a:srgbClr val="800000"/>
                </a:solidFill>
              </a:rPr>
              <a:t>1)};</a:t>
            </a:r>
            <a:endParaRPr lang="en-US" altLang="en-US" sz="23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08A5-0CD5-1245-949E-DBFB65846ACF}" type="slidenum">
              <a:rPr lang="en-US" altLang="en-US" smtClean="0"/>
              <a:pPr/>
              <a:t>11</a:t>
            </a:fld>
            <a:endParaRPr lang="en-CA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DRC Examples</a:t>
            </a:r>
            <a:endParaRPr lang="en-US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099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3200400"/>
            <a:ext cx="86868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3000" dirty="0">
                <a:solidFill>
                  <a:srgbClr val="990000"/>
                </a:solidFill>
              </a:rPr>
              <a:t>{result | condition} ORDER BY </a:t>
            </a:r>
            <a:r>
              <a:rPr lang="en-CA" altLang="en-US" sz="3000" i="1" dirty="0">
                <a:solidFill>
                  <a:srgbClr val="990000"/>
                </a:solidFill>
              </a:rPr>
              <a:t>V</a:t>
            </a:r>
            <a:r>
              <a:rPr lang="en-CA" altLang="en-US" sz="3000" dirty="0">
                <a:solidFill>
                  <a:srgbClr val="990000"/>
                </a:solidFill>
              </a:rPr>
              <a:t> </a:t>
            </a:r>
            <a:r>
              <a:rPr lang="en-CA" altLang="en-US" sz="3000" b="1" dirty="0">
                <a:solidFill>
                  <a:srgbClr val="990000"/>
                </a:solidFill>
              </a:rPr>
              <a:t>ASC</a:t>
            </a:r>
            <a:r>
              <a:rPr lang="en-CA" altLang="en-US" sz="3000" dirty="0">
                <a:solidFill>
                  <a:srgbClr val="990000"/>
                </a:solidFill>
              </a:rPr>
              <a:t>|DESC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3000" dirty="0"/>
              <a:t>1. </a:t>
            </a:r>
            <a:r>
              <a:rPr lang="en-CA" altLang="en-US" dirty="0"/>
              <a:t>Display the Grade relation ordered by s# ASC and mark DESC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	</a:t>
            </a:r>
            <a:r>
              <a:rPr lang="en-CA" altLang="en-US" sz="2400" dirty="0">
                <a:solidFill>
                  <a:srgbClr val="800000"/>
                </a:solidFill>
              </a:rPr>
              <a:t>{</a:t>
            </a:r>
            <a:r>
              <a:rPr lang="en-CA" altLang="en-US" sz="2400" dirty="0" smtClean="0">
                <a:solidFill>
                  <a:srgbClr val="800000"/>
                </a:solidFill>
              </a:rPr>
              <a:t>S, C, M </a:t>
            </a:r>
            <a:r>
              <a:rPr lang="en-CA" altLang="en-US" sz="2400" dirty="0">
                <a:solidFill>
                  <a:srgbClr val="800000"/>
                </a:solidFill>
              </a:rPr>
              <a:t>| </a:t>
            </a:r>
            <a:r>
              <a:rPr lang="en-CA" altLang="en-US" sz="2400" dirty="0" smtClean="0">
                <a:solidFill>
                  <a:srgbClr val="800000"/>
                </a:solidFill>
              </a:rPr>
              <a:t>Grade(S, C, M)} </a:t>
            </a:r>
            <a:r>
              <a:rPr lang="en-CA" altLang="en-US" sz="2400" dirty="0">
                <a:solidFill>
                  <a:srgbClr val="800000"/>
                </a:solidFill>
              </a:rPr>
              <a:t>order by </a:t>
            </a:r>
            <a:r>
              <a:rPr lang="en-CA" altLang="en-US" sz="2400" dirty="0" smtClean="0">
                <a:solidFill>
                  <a:srgbClr val="800000"/>
                </a:solidFill>
              </a:rPr>
              <a:t>S </a:t>
            </a:r>
            <a:r>
              <a:rPr lang="en-CA" altLang="en-US" sz="2400" dirty="0">
                <a:solidFill>
                  <a:srgbClr val="800000"/>
                </a:solidFill>
              </a:rPr>
              <a:t>ASC, </a:t>
            </a:r>
            <a:r>
              <a:rPr lang="en-CA" altLang="en-US" sz="2400" dirty="0" smtClean="0">
                <a:solidFill>
                  <a:srgbClr val="800000"/>
                </a:solidFill>
              </a:rPr>
              <a:t>M </a:t>
            </a:r>
            <a:r>
              <a:rPr lang="en-CA" altLang="en-US" sz="2400" dirty="0">
                <a:solidFill>
                  <a:srgbClr val="800000"/>
                </a:solidFill>
              </a:rPr>
              <a:t>DESC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08A5-0CD5-1245-949E-DBFB65846ACF}" type="slidenum">
              <a:rPr lang="en-US" altLang="en-US" smtClean="0"/>
              <a:pPr/>
              <a:t>12</a:t>
            </a:fld>
            <a:endParaRPr lang="en-CA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DRC  with order by DESC and </a:t>
            </a:r>
            <a:r>
              <a:rPr lang="en-CA" altLang="en-US" dirty="0" smtClean="0"/>
              <a:t>ASC</a:t>
            </a:r>
            <a:endParaRPr lang="en-US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9478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2435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Unary Relational Operations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SELECT 	(</a:t>
            </a:r>
            <a:r>
              <a:rPr lang="en-CA" sz="2400" dirty="0" smtClean="0">
                <a:solidFill>
                  <a:srgbClr val="990000"/>
                </a:solidFill>
                <a:latin typeface="Times" pitchFamily="18" charset="0"/>
              </a:rPr>
              <a:t>σ)</a:t>
            </a:r>
            <a:endParaRPr lang="en-US" sz="2400" dirty="0" smtClean="0">
              <a:solidFill>
                <a:srgbClr val="990000"/>
              </a:solidFill>
              <a:latin typeface="+mj-lt"/>
              <a:ea typeface="+mj-ea"/>
              <a:cs typeface="+mj-cs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PROJECT 	(</a:t>
            </a:r>
            <a:r>
              <a:rPr lang="en-CA" sz="2400" dirty="0" smtClean="0">
                <a:solidFill>
                  <a:srgbClr val="990000"/>
                </a:solidFill>
                <a:latin typeface="Times" pitchFamily="18" charset="0"/>
              </a:rPr>
              <a:t>π</a:t>
            </a: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RENAME	(</a:t>
            </a:r>
            <a:r>
              <a:rPr lang="en-US" sz="2400" dirty="0" smtClean="0">
                <a:solidFill>
                  <a:srgbClr val="990000"/>
                </a:solidFill>
                <a:latin typeface="Times" pitchFamily="18" charset="0"/>
                <a:ea typeface="+mj-ea"/>
                <a:cs typeface="+mj-cs"/>
                <a:sym typeface="Symbol" pitchFamily="18" charset="2"/>
              </a:rPr>
              <a:t></a:t>
            </a: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Relational Algebra Operations From Set Theory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UNION ( </a:t>
            </a:r>
            <a:r>
              <a:rPr lang="en-US" sz="2400" b="1" dirty="0" smtClean="0">
                <a:solidFill>
                  <a:srgbClr val="990000"/>
                </a:solidFill>
                <a:latin typeface="Symbol" pitchFamily="18" charset="2"/>
              </a:rPr>
              <a:t></a:t>
            </a:r>
            <a:r>
              <a:rPr lang="en-US" sz="2400" dirty="0" smtClean="0">
                <a:solidFill>
                  <a:srgbClr val="990000"/>
                </a:solidFill>
              </a:rPr>
              <a:t> ), INTERSECTION ( </a:t>
            </a:r>
            <a:r>
              <a:rPr lang="en-US" sz="2400" b="1" dirty="0" smtClean="0">
                <a:solidFill>
                  <a:srgbClr val="990000"/>
                </a:solidFill>
                <a:latin typeface="Symbol" pitchFamily="18" charset="2"/>
              </a:rPr>
              <a:t></a:t>
            </a:r>
            <a:r>
              <a:rPr lang="en-US" sz="2400" dirty="0" smtClean="0">
                <a:solidFill>
                  <a:srgbClr val="990000"/>
                </a:solidFill>
                <a:latin typeface="Symbol" pitchFamily="18" charset="2"/>
              </a:rPr>
              <a:t> </a:t>
            </a:r>
            <a:r>
              <a:rPr lang="en-US" sz="2400" dirty="0" smtClean="0">
                <a:solidFill>
                  <a:srgbClr val="990000"/>
                </a:solidFill>
              </a:rPr>
              <a:t>),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DIFFERENCE or MINUS ( </a:t>
            </a:r>
            <a:r>
              <a:rPr lang="en-US" sz="2400" b="1" dirty="0" smtClean="0">
                <a:solidFill>
                  <a:srgbClr val="990000"/>
                </a:solidFill>
              </a:rPr>
              <a:t>–</a:t>
            </a:r>
            <a:r>
              <a:rPr lang="en-US" sz="2400" dirty="0" smtClean="0">
                <a:solidFill>
                  <a:srgbClr val="990000"/>
                </a:solidFill>
              </a:rPr>
              <a:t> 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CARTESIAN PRODUCT (</a:t>
            </a:r>
            <a:r>
              <a:rPr lang="en-US" sz="2400" dirty="0">
                <a:solidFill>
                  <a:srgbClr val="990000"/>
                </a:solidFill>
              </a:rPr>
              <a:t>⨉</a:t>
            </a:r>
            <a:r>
              <a:rPr lang="en-US" sz="2400" dirty="0" smtClean="0">
                <a:solidFill>
                  <a:srgbClr val="990000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Binary Relational Operations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JOIN (several variations of JOIN exist)  </a:t>
            </a:r>
            <a:r>
              <a:rPr lang="en-US" sz="2400" dirty="0">
                <a:solidFill>
                  <a:srgbClr val="990000"/>
                </a:solidFill>
              </a:rPr>
              <a:t>(</a:t>
            </a:r>
            <a:r>
              <a:rPr lang="en-US" sz="2400" dirty="0" smtClean="0">
                <a:solidFill>
                  <a:srgbClr val="990000"/>
                </a:solidFill>
              </a:rPr>
              <a:t>⨝)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DIVISION 	(</a:t>
            </a:r>
            <a:r>
              <a:rPr lang="en-US" sz="2400" dirty="0">
                <a:solidFill>
                  <a:srgbClr val="990000"/>
                </a:solidFill>
                <a:latin typeface="Symbol" pitchFamily="18" charset="2"/>
              </a:rPr>
              <a:t> </a:t>
            </a:r>
            <a:r>
              <a:rPr lang="en-US" sz="2400" dirty="0" smtClean="0">
                <a:solidFill>
                  <a:srgbClr val="990000"/>
                </a:solidFill>
                <a:latin typeface="Symbol" pitchFamily="18" charset="2"/>
              </a:rPr>
              <a:t>/ </a:t>
            </a:r>
            <a:r>
              <a:rPr lang="en-US" sz="2400" dirty="0" smtClean="0">
                <a:solidFill>
                  <a:srgbClr val="990000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Additional Relational Operations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OUTER JOINS, OUTER UNION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AGGREGATE FUNCTIONS (These compute summary of information: for example, SUM, COUNT, AVG, MIN, MAX)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13</a:t>
            </a:fld>
            <a:endParaRPr lang="en-CA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9140827" cy="914399"/>
          </a:xfrm>
        </p:spPr>
        <p:txBody>
          <a:bodyPr/>
          <a:lstStyle/>
          <a:p>
            <a:r>
              <a:rPr lang="en-US" altLang="en-US" dirty="0"/>
              <a:t>Kinds of Relational 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6201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4903330"/>
            <a:ext cx="14605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  <a:defRPr/>
            </a:pPr>
            <a:r>
              <a:rPr lang="en-CA" sz="2800" kern="0" dirty="0">
                <a:solidFill>
                  <a:srgbClr val="990000"/>
                </a:solidFill>
                <a:latin typeface="+mn-lt"/>
              </a:rPr>
              <a:t>{</a:t>
            </a:r>
            <a:r>
              <a:rPr lang="en-CA" sz="2800" kern="0" dirty="0" smtClean="0">
                <a:solidFill>
                  <a:srgbClr val="990000"/>
                </a:solidFill>
                <a:latin typeface="+mn-lt"/>
              </a:rPr>
              <a:t>S,N,A | </a:t>
            </a:r>
            <a:endParaRPr lang="en-CA" sz="2800" kern="0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08A5-0CD5-1245-949E-DBFB65846ACF}" type="slidenum">
              <a:rPr lang="en-US" altLang="en-US" smtClean="0"/>
              <a:pPr/>
              <a:t>14</a:t>
            </a:fld>
            <a:endParaRPr lang="en-CA" altLang="zh-CN" dirty="0"/>
          </a:p>
        </p:txBody>
      </p:sp>
      <p:sp>
        <p:nvSpPr>
          <p:cNvPr id="7" name="Right Brace 6"/>
          <p:cNvSpPr/>
          <p:nvPr/>
        </p:nvSpPr>
        <p:spPr bwMode="auto">
          <a:xfrm>
            <a:off x="3886200" y="2514600"/>
            <a:ext cx="1219200" cy="1371600"/>
          </a:xfrm>
          <a:prstGeom prst="rightBrace">
            <a:avLst/>
          </a:prstGeom>
          <a:noFill/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437117"/>
              </p:ext>
            </p:extLst>
          </p:nvPr>
        </p:nvGraphicFramePr>
        <p:xfrm>
          <a:off x="304800" y="1219200"/>
          <a:ext cx="3340100" cy="3429000"/>
        </p:xfrm>
        <a:graphic>
          <a:graphicData uri="http://schemas.openxmlformats.org/drawingml/2006/table">
            <a:tbl>
              <a:tblPr/>
              <a:tblGrid>
                <a:gridCol w="827888"/>
                <a:gridCol w="1256106"/>
                <a:gridCol w="1256106"/>
              </a:tblGrid>
              <a:tr h="381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Student1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Student2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969749"/>
              </p:ext>
            </p:extLst>
          </p:nvPr>
        </p:nvGraphicFramePr>
        <p:xfrm>
          <a:off x="5181600" y="2057400"/>
          <a:ext cx="3340100" cy="1905000"/>
        </p:xfrm>
        <a:graphic>
          <a:graphicData uri="http://schemas.openxmlformats.org/drawingml/2006/table">
            <a:tbl>
              <a:tblPr/>
              <a:tblGrid>
                <a:gridCol w="827888"/>
                <a:gridCol w="1256106"/>
                <a:gridCol w="1256106"/>
              </a:tblGrid>
              <a:tr h="3810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990000"/>
                          </a:solidFill>
                          <a:effectLst/>
                          <a:latin typeface="Times New Roman" charset="0"/>
                        </a:rPr>
                        <a:t>Student1 union Student2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 Operation: UNION </a:t>
            </a:r>
            <a:r>
              <a:rPr lang="en-US" dirty="0">
                <a:solidFill>
                  <a:srgbClr val="990000"/>
                </a:solidFill>
              </a:rPr>
              <a:t>( </a:t>
            </a:r>
            <a:r>
              <a:rPr lang="en-US" b="1" dirty="0">
                <a:solidFill>
                  <a:srgbClr val="990000"/>
                </a:solidFill>
                <a:latin typeface="Symbol" pitchFamily="18" charset="2"/>
              </a:rPr>
              <a:t></a:t>
            </a:r>
            <a:r>
              <a:rPr lang="en-US" dirty="0">
                <a:solidFill>
                  <a:srgbClr val="990000"/>
                </a:solidFill>
              </a:rPr>
              <a:t> )</a:t>
            </a:r>
            <a:r>
              <a:rPr lang="en-US" altLang="en-US" dirty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89136" y="4876800"/>
            <a:ext cx="28007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kern="0" dirty="0">
                <a:solidFill>
                  <a:srgbClr val="990000"/>
                </a:solidFill>
              </a:rPr>
              <a:t>Student1(S,N,A)</a:t>
            </a:r>
            <a:endParaRPr lang="en-US" sz="2800" dirty="0">
              <a:solidFill>
                <a:srgbClr val="99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99154" y="4876800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kern="0">
                <a:solidFill>
                  <a:srgbClr val="990000"/>
                </a:solidFill>
              </a:rPr>
              <a:t>or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904421" y="4903330"/>
            <a:ext cx="302037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  <a:defRPr/>
            </a:pPr>
            <a:r>
              <a:rPr lang="en-CA" sz="2800" kern="0" dirty="0">
                <a:solidFill>
                  <a:srgbClr val="990000"/>
                </a:solidFill>
              </a:rPr>
              <a:t>Student2(S,N,A)};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6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08A5-0CD5-1245-949E-DBFB65846ACF}" type="slidenum">
              <a:rPr lang="en-US" altLang="en-US" smtClean="0"/>
              <a:pPr/>
              <a:t>15</a:t>
            </a:fld>
            <a:endParaRPr lang="en-CA" altLang="zh-C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148475"/>
              </p:ext>
            </p:extLst>
          </p:nvPr>
        </p:nvGraphicFramePr>
        <p:xfrm>
          <a:off x="5105400" y="2454729"/>
          <a:ext cx="3505201" cy="1143000"/>
        </p:xfrm>
        <a:graphic>
          <a:graphicData uri="http://schemas.openxmlformats.org/drawingml/2006/table">
            <a:tbl>
              <a:tblPr/>
              <a:tblGrid>
                <a:gridCol w="929733"/>
                <a:gridCol w="1410630"/>
                <a:gridCol w="1164838"/>
              </a:tblGrid>
              <a:tr h="3810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 smtClean="0">
                          <a:solidFill>
                            <a:srgbClr val="990000"/>
                          </a:solidFill>
                          <a:effectLst/>
                          <a:latin typeface="Times New Roman" charset="0"/>
                        </a:rPr>
                        <a:t>Student1 intersect </a:t>
                      </a:r>
                      <a:r>
                        <a:rPr lang="en-US" sz="2200" b="1" i="0" u="none" strike="noStrike" dirty="0">
                          <a:solidFill>
                            <a:srgbClr val="990000"/>
                          </a:solidFill>
                          <a:effectLst/>
                          <a:latin typeface="Times New Roman" charset="0"/>
                        </a:rPr>
                        <a:t>Student2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Right Brace 9"/>
          <p:cNvSpPr/>
          <p:nvPr/>
        </p:nvSpPr>
        <p:spPr bwMode="auto">
          <a:xfrm>
            <a:off x="3886200" y="2514600"/>
            <a:ext cx="1219200" cy="1371600"/>
          </a:xfrm>
          <a:prstGeom prst="rightBrace">
            <a:avLst/>
          </a:prstGeom>
          <a:noFill/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50166"/>
              </p:ext>
            </p:extLst>
          </p:nvPr>
        </p:nvGraphicFramePr>
        <p:xfrm>
          <a:off x="304800" y="1219200"/>
          <a:ext cx="3340100" cy="3429000"/>
        </p:xfrm>
        <a:graphic>
          <a:graphicData uri="http://schemas.openxmlformats.org/drawingml/2006/table">
            <a:tbl>
              <a:tblPr/>
              <a:tblGrid>
                <a:gridCol w="827888"/>
                <a:gridCol w="1256106"/>
                <a:gridCol w="1256106"/>
              </a:tblGrid>
              <a:tr h="381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Student1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Student2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 Operation: INTERSECTION </a:t>
            </a:r>
            <a:r>
              <a:rPr lang="en-US" dirty="0">
                <a:solidFill>
                  <a:srgbClr val="990000"/>
                </a:solidFill>
              </a:rPr>
              <a:t>( </a:t>
            </a:r>
            <a:r>
              <a:rPr lang="en-US" altLang="en-US" dirty="0">
                <a:solidFill>
                  <a:srgbClr val="990000"/>
                </a:solidFill>
                <a:latin typeface="Symbol" charset="2"/>
              </a:rPr>
              <a:t></a:t>
            </a:r>
            <a:r>
              <a:rPr lang="en-US" dirty="0">
                <a:solidFill>
                  <a:srgbClr val="990000"/>
                </a:solidFill>
              </a:rPr>
              <a:t> )</a:t>
            </a:r>
            <a:r>
              <a:rPr lang="en-US" altLang="en-US" dirty="0"/>
              <a:t> 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4903330"/>
            <a:ext cx="14605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  <a:defRPr/>
            </a:pPr>
            <a:r>
              <a:rPr lang="en-CA" sz="2800" kern="0" dirty="0">
                <a:solidFill>
                  <a:srgbClr val="990000"/>
                </a:solidFill>
                <a:latin typeface="+mn-lt"/>
              </a:rPr>
              <a:t>{</a:t>
            </a:r>
            <a:r>
              <a:rPr lang="en-CA" sz="2800" kern="0" dirty="0" smtClean="0">
                <a:solidFill>
                  <a:srgbClr val="990000"/>
                </a:solidFill>
                <a:latin typeface="+mn-lt"/>
              </a:rPr>
              <a:t>S,N,A | </a:t>
            </a:r>
            <a:endParaRPr lang="en-CA" sz="2800" kern="0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89136" y="4876800"/>
            <a:ext cx="28007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kern="0" dirty="0">
                <a:solidFill>
                  <a:srgbClr val="990000"/>
                </a:solidFill>
              </a:rPr>
              <a:t>Student1(S,N,A)</a:t>
            </a:r>
            <a:endParaRPr lang="en-US" sz="2800" dirty="0">
              <a:solidFill>
                <a:srgbClr val="99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99154" y="4876800"/>
            <a:ext cx="785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kern="0" dirty="0" smtClean="0">
                <a:solidFill>
                  <a:srgbClr val="990000"/>
                </a:solidFill>
              </a:rPr>
              <a:t>and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5133021" y="4903330"/>
            <a:ext cx="302037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  <a:defRPr/>
            </a:pPr>
            <a:r>
              <a:rPr lang="en-CA" sz="2800" kern="0" dirty="0">
                <a:solidFill>
                  <a:srgbClr val="990000"/>
                </a:solidFill>
              </a:rPr>
              <a:t>Student2(S,N,A)};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08A5-0CD5-1245-949E-DBFB65846ACF}" type="slidenum">
              <a:rPr lang="en-US" altLang="en-US" smtClean="0"/>
              <a:pPr/>
              <a:t>16</a:t>
            </a:fld>
            <a:endParaRPr lang="en-CA" altLang="zh-C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742397"/>
              </p:ext>
            </p:extLst>
          </p:nvPr>
        </p:nvGraphicFramePr>
        <p:xfrm>
          <a:off x="5181600" y="2438400"/>
          <a:ext cx="3124200" cy="1143000"/>
        </p:xfrm>
        <a:graphic>
          <a:graphicData uri="http://schemas.openxmlformats.org/drawingml/2006/table">
            <a:tbl>
              <a:tblPr/>
              <a:tblGrid>
                <a:gridCol w="828675"/>
                <a:gridCol w="1257300"/>
                <a:gridCol w="1038225"/>
              </a:tblGrid>
              <a:tr h="3810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990000"/>
                          </a:solidFill>
                          <a:effectLst/>
                          <a:latin typeface="Times New Roman" charset="0"/>
                        </a:rPr>
                        <a:t>Student1 </a:t>
                      </a:r>
                      <a:r>
                        <a:rPr lang="en-US" sz="2200" b="1" i="0" u="none" strike="noStrike" dirty="0" smtClean="0">
                          <a:solidFill>
                            <a:srgbClr val="990000"/>
                          </a:solidFill>
                          <a:effectLst/>
                          <a:latin typeface="Times New Roman" charset="0"/>
                        </a:rPr>
                        <a:t>minus </a:t>
                      </a:r>
                      <a:r>
                        <a:rPr lang="en-US" sz="2200" b="1" i="0" u="none" strike="noStrike" dirty="0">
                          <a:solidFill>
                            <a:srgbClr val="990000"/>
                          </a:solidFill>
                          <a:effectLst/>
                          <a:latin typeface="Times New Roman" charset="0"/>
                        </a:rPr>
                        <a:t>Student2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ight Brace 7"/>
          <p:cNvSpPr/>
          <p:nvPr/>
        </p:nvSpPr>
        <p:spPr bwMode="auto">
          <a:xfrm>
            <a:off x="3886200" y="2514600"/>
            <a:ext cx="1219200" cy="1371600"/>
          </a:xfrm>
          <a:prstGeom prst="rightBrace">
            <a:avLst/>
          </a:prstGeom>
          <a:noFill/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755275"/>
              </p:ext>
            </p:extLst>
          </p:nvPr>
        </p:nvGraphicFramePr>
        <p:xfrm>
          <a:off x="304800" y="1219200"/>
          <a:ext cx="3340100" cy="3429000"/>
        </p:xfrm>
        <a:graphic>
          <a:graphicData uri="http://schemas.openxmlformats.org/drawingml/2006/table">
            <a:tbl>
              <a:tblPr/>
              <a:tblGrid>
                <a:gridCol w="827888"/>
                <a:gridCol w="1256106"/>
                <a:gridCol w="1256106"/>
              </a:tblGrid>
              <a:tr h="381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Student1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Student2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 Operation: MINUS ( </a:t>
            </a:r>
            <a:r>
              <a:rPr lang="en-US" altLang="en-US" dirty="0">
                <a:solidFill>
                  <a:srgbClr val="790033"/>
                </a:solidFill>
              </a:rPr>
              <a:t>– )</a:t>
            </a:r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28600" y="4903330"/>
            <a:ext cx="14605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  <a:defRPr/>
            </a:pPr>
            <a:r>
              <a:rPr lang="en-CA" sz="2800" kern="0" dirty="0">
                <a:solidFill>
                  <a:srgbClr val="990000"/>
                </a:solidFill>
                <a:latin typeface="+mn-lt"/>
              </a:rPr>
              <a:t>{</a:t>
            </a:r>
            <a:r>
              <a:rPr lang="en-CA" sz="2800" kern="0" dirty="0" smtClean="0">
                <a:solidFill>
                  <a:srgbClr val="990000"/>
                </a:solidFill>
                <a:latin typeface="+mn-lt"/>
              </a:rPr>
              <a:t>S,N,A | </a:t>
            </a:r>
            <a:endParaRPr lang="en-CA" sz="2800" kern="0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89136" y="4876800"/>
            <a:ext cx="28007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kern="0" dirty="0">
                <a:solidFill>
                  <a:srgbClr val="990000"/>
                </a:solidFill>
              </a:rPr>
              <a:t>Student1(S,N,A)</a:t>
            </a:r>
            <a:endParaRPr lang="en-US" sz="2800" dirty="0">
              <a:solidFill>
                <a:srgbClr val="99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99154" y="4876800"/>
            <a:ext cx="785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kern="0" dirty="0" smtClean="0">
                <a:solidFill>
                  <a:srgbClr val="990000"/>
                </a:solidFill>
              </a:rPr>
              <a:t>and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5120244" y="4924874"/>
            <a:ext cx="3619902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  <a:defRPr/>
            </a:pPr>
            <a:r>
              <a:rPr lang="en-CA" sz="2800" kern="0" dirty="0" smtClean="0">
                <a:solidFill>
                  <a:srgbClr val="990000"/>
                </a:solidFill>
              </a:rPr>
              <a:t>not Student2(S,N,A</a:t>
            </a:r>
            <a:r>
              <a:rPr lang="en-CA" sz="2800" kern="0" dirty="0">
                <a:solidFill>
                  <a:srgbClr val="990000"/>
                </a:solidFill>
              </a:rPr>
              <a:t>)};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08A5-0CD5-1245-949E-DBFB65846ACF}" type="slidenum">
              <a:rPr lang="en-US" altLang="en-US" smtClean="0"/>
              <a:pPr/>
              <a:t>17</a:t>
            </a:fld>
            <a:endParaRPr lang="en-CA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 Operation: TIMES (</a:t>
            </a:r>
            <a:r>
              <a:rPr lang="en-US" altLang="en-US" dirty="0">
                <a:solidFill>
                  <a:srgbClr val="790033"/>
                </a:solidFill>
              </a:rPr>
              <a:t>⨉)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8600" y="3048000"/>
            <a:ext cx="8915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990033"/>
              </a:buClr>
              <a:buSzPct val="60000"/>
              <a:defRPr/>
            </a:pPr>
            <a:r>
              <a:rPr lang="en-US" altLang="zh-CN" sz="2800" kern="0" dirty="0" smtClean="0">
                <a:solidFill>
                  <a:srgbClr val="990000"/>
                </a:solidFill>
              </a:rPr>
              <a:t>ALG&gt; </a:t>
            </a:r>
            <a:r>
              <a:rPr lang="en-CA" sz="2800" kern="0" dirty="0" smtClean="0">
                <a:solidFill>
                  <a:srgbClr val="990000"/>
                </a:solidFill>
              </a:rPr>
              <a:t>Student </a:t>
            </a:r>
            <a:r>
              <a:rPr lang="en-CA" sz="2800" kern="0" dirty="0">
                <a:solidFill>
                  <a:srgbClr val="990000"/>
                </a:solidFill>
              </a:rPr>
              <a:t>times Course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  <a:defRPr/>
            </a:pPr>
            <a:r>
              <a:rPr lang="en-CA" sz="2800" kern="0" dirty="0" smtClean="0">
                <a:solidFill>
                  <a:srgbClr val="990000"/>
                </a:solidFill>
              </a:rPr>
              <a:t>TRC&gt; {S.*,C.*| S </a:t>
            </a:r>
            <a:r>
              <a:rPr lang="en-CA" sz="2800" kern="0" dirty="0">
                <a:solidFill>
                  <a:srgbClr val="990000"/>
                </a:solidFill>
              </a:rPr>
              <a:t>in </a:t>
            </a:r>
            <a:r>
              <a:rPr lang="en-CA" sz="2800" kern="0" dirty="0" smtClean="0">
                <a:solidFill>
                  <a:srgbClr val="990000"/>
                </a:solidFill>
              </a:rPr>
              <a:t>Student and</a:t>
            </a:r>
            <a:r>
              <a:rPr lang="en-CA" sz="2800" kern="0" dirty="0">
                <a:solidFill>
                  <a:srgbClr val="990000"/>
                </a:solidFill>
              </a:rPr>
              <a:t> </a:t>
            </a:r>
            <a:r>
              <a:rPr lang="en-CA" sz="2800" kern="0" dirty="0" smtClean="0">
                <a:solidFill>
                  <a:srgbClr val="990000"/>
                </a:solidFill>
              </a:rPr>
              <a:t>C </a:t>
            </a:r>
            <a:r>
              <a:rPr lang="en-CA" sz="2800" kern="0" dirty="0">
                <a:solidFill>
                  <a:srgbClr val="990000"/>
                </a:solidFill>
              </a:rPr>
              <a:t>in Course</a:t>
            </a:r>
            <a:r>
              <a:rPr lang="en-CA" sz="2800" kern="0" dirty="0" smtClean="0">
                <a:solidFill>
                  <a:srgbClr val="990000"/>
                </a:solidFill>
              </a:rPr>
              <a:t>};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  <a:defRPr/>
            </a:pPr>
            <a:r>
              <a:rPr lang="en-CA" sz="2800" kern="0" dirty="0" smtClean="0">
                <a:solidFill>
                  <a:srgbClr val="990000"/>
                </a:solidFill>
              </a:rPr>
              <a:t>DRC</a:t>
            </a:r>
            <a:r>
              <a:rPr lang="en-CA" sz="2800" kern="0" dirty="0">
                <a:solidFill>
                  <a:srgbClr val="990000"/>
                </a:solidFill>
              </a:rPr>
              <a:t>&gt; {</a:t>
            </a:r>
            <a:r>
              <a:rPr lang="en-CA" sz="2800" kern="0" dirty="0" smtClean="0">
                <a:solidFill>
                  <a:srgbClr val="990000"/>
                </a:solidFill>
              </a:rPr>
              <a:t>S, SN, A, C, CN, L|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  <a:defRPr/>
            </a:pPr>
            <a:r>
              <a:rPr lang="en-CA" sz="2800" kern="0" dirty="0">
                <a:solidFill>
                  <a:srgbClr val="990000"/>
                </a:solidFill>
              </a:rPr>
              <a:t>	</a:t>
            </a:r>
            <a:r>
              <a:rPr lang="en-CA" sz="2800" kern="0" dirty="0" smtClean="0">
                <a:solidFill>
                  <a:srgbClr val="990000"/>
                </a:solidFill>
              </a:rPr>
              <a:t>	   Student(S, SN, A) and Course(C,CN, L)};</a:t>
            </a:r>
            <a:endParaRPr lang="en-CA" sz="2800" kern="0" dirty="0">
              <a:solidFill>
                <a:srgbClr val="99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  <a:defRPr/>
            </a:pPr>
            <a:r>
              <a:rPr lang="en-CA" sz="2800" kern="0" dirty="0" smtClean="0">
                <a:solidFill>
                  <a:srgbClr val="002060"/>
                </a:solidFill>
              </a:rPr>
              <a:t>If we change </a:t>
            </a:r>
            <a:r>
              <a:rPr lang="en-CA" sz="2800" kern="0" dirty="0" smtClean="0">
                <a:solidFill>
                  <a:srgbClr val="990000"/>
                </a:solidFill>
              </a:rPr>
              <a:t>and</a:t>
            </a:r>
            <a:r>
              <a:rPr lang="en-CA" sz="2800" kern="0" dirty="0" smtClean="0">
                <a:solidFill>
                  <a:srgbClr val="002060"/>
                </a:solidFill>
              </a:rPr>
              <a:t> to </a:t>
            </a:r>
            <a:r>
              <a:rPr lang="en-CA" sz="2800" kern="0" dirty="0" smtClean="0">
                <a:solidFill>
                  <a:srgbClr val="990000"/>
                </a:solidFill>
              </a:rPr>
              <a:t>or</a:t>
            </a:r>
            <a:r>
              <a:rPr lang="en-CA" sz="2800" kern="0" dirty="0" smtClean="0">
                <a:solidFill>
                  <a:srgbClr val="002060"/>
                </a:solidFill>
              </a:rPr>
              <a:t>, what will we get?</a:t>
            </a:r>
            <a:endParaRPr lang="en-CA" sz="2800" kern="0" dirty="0">
              <a:solidFill>
                <a:srgbClr val="002060"/>
              </a:solidFill>
            </a:endParaRPr>
          </a:p>
        </p:txBody>
      </p:sp>
      <p:graphicFrame>
        <p:nvGraphicFramePr>
          <p:cNvPr id="8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4" descr="R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066800"/>
            <a:ext cx="1828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7" descr="tim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25908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419600" y="1093887"/>
            <a:ext cx="4645028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990000"/>
                </a:solidFill>
              </a:rPr>
              <a:t>T </a:t>
            </a:r>
            <a:r>
              <a:rPr lang="en-US" altLang="en-US" sz="2200" dirty="0">
                <a:solidFill>
                  <a:srgbClr val="990000"/>
                </a:solidFill>
                <a:latin typeface="Symbol" charset="2"/>
              </a:rPr>
              <a:t> </a:t>
            </a:r>
            <a:r>
              <a:rPr lang="en-US" altLang="en-US" dirty="0">
                <a:solidFill>
                  <a:srgbClr val="990000"/>
                </a:solidFill>
              </a:rPr>
              <a:t>R 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990000"/>
                </a:solidFill>
              </a:rPr>
              <a:t>{C |T(_,C) and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990000"/>
                </a:solidFill>
              </a:rPr>
              <a:t>    (</a:t>
            </a:r>
            <a:r>
              <a:rPr lang="en-US" altLang="en-US" dirty="0" err="1" smtClean="0">
                <a:solidFill>
                  <a:srgbClr val="990000"/>
                </a:solidFill>
              </a:rPr>
              <a:t>forall</a:t>
            </a:r>
            <a:r>
              <a:rPr lang="en-US" altLang="en-US" dirty="0" smtClean="0">
                <a:solidFill>
                  <a:srgbClr val="990000"/>
                </a:solidFill>
              </a:rPr>
              <a:t> S) (</a:t>
            </a:r>
            <a:r>
              <a:rPr lang="en-US" altLang="zh-CN" dirty="0" smtClean="0">
                <a:solidFill>
                  <a:srgbClr val="990000"/>
                </a:solidFill>
              </a:rPr>
              <a:t>not</a:t>
            </a:r>
            <a:r>
              <a:rPr lang="zh-CN" altLang="en-US" dirty="0" smtClean="0">
                <a:solidFill>
                  <a:srgbClr val="990000"/>
                </a:solidFill>
              </a:rPr>
              <a:t> </a:t>
            </a:r>
            <a:r>
              <a:rPr lang="en-US" altLang="en-US" dirty="0" smtClean="0">
                <a:solidFill>
                  <a:srgbClr val="990000"/>
                </a:solidFill>
              </a:rPr>
              <a:t>R(S) </a:t>
            </a:r>
            <a:r>
              <a:rPr lang="en-US" altLang="zh-CN" dirty="0" smtClean="0">
                <a:solidFill>
                  <a:srgbClr val="990000"/>
                </a:solidFill>
              </a:rPr>
              <a:t>or</a:t>
            </a:r>
            <a:r>
              <a:rPr lang="en-US" altLang="en-US" dirty="0" smtClean="0">
                <a:solidFill>
                  <a:srgbClr val="990000"/>
                </a:solidFill>
              </a:rPr>
              <a:t> T(S,C))};</a:t>
            </a:r>
            <a:endParaRPr lang="en-US" altLang="en-US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990000"/>
                </a:solidFill>
              </a:rPr>
              <a:t>T </a:t>
            </a:r>
            <a:r>
              <a:rPr lang="en-US" altLang="en-US" dirty="0">
                <a:solidFill>
                  <a:srgbClr val="990000"/>
                </a:solidFill>
                <a:latin typeface="Symbol" charset="2"/>
              </a:rPr>
              <a:t> </a:t>
            </a:r>
            <a:r>
              <a:rPr lang="en-US" altLang="en-US" dirty="0">
                <a:solidFill>
                  <a:srgbClr val="990000"/>
                </a:solidFill>
              </a:rPr>
              <a:t>S 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990000"/>
                </a:solidFill>
              </a:rPr>
              <a:t>{</a:t>
            </a:r>
            <a:r>
              <a:rPr lang="en-US" altLang="en-US" dirty="0" smtClean="0">
                <a:solidFill>
                  <a:srgbClr val="990000"/>
                </a:solidFill>
              </a:rPr>
              <a:t>S |</a:t>
            </a:r>
            <a:r>
              <a:rPr lang="fr-FR" altLang="en-US" dirty="0" err="1" smtClean="0">
                <a:solidFill>
                  <a:srgbClr val="990000"/>
                </a:solidFill>
              </a:rPr>
              <a:t>T</a:t>
            </a:r>
            <a:r>
              <a:rPr lang="fr-FR" altLang="en-US" dirty="0" smtClean="0">
                <a:solidFill>
                  <a:srgbClr val="990000"/>
                </a:solidFill>
              </a:rPr>
              <a:t>(S,_) and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990000"/>
                </a:solidFill>
              </a:rPr>
              <a:t> </a:t>
            </a:r>
            <a:r>
              <a:rPr lang="en-US" altLang="en-US" dirty="0" smtClean="0">
                <a:solidFill>
                  <a:srgbClr val="990000"/>
                </a:solidFill>
              </a:rPr>
              <a:t>    (</a:t>
            </a:r>
            <a:r>
              <a:rPr lang="en-US" altLang="en-US" dirty="0" err="1">
                <a:solidFill>
                  <a:srgbClr val="990000"/>
                </a:solidFill>
              </a:rPr>
              <a:t>forall</a:t>
            </a:r>
            <a:r>
              <a:rPr lang="en-US" altLang="en-US" dirty="0">
                <a:solidFill>
                  <a:srgbClr val="990000"/>
                </a:solidFill>
              </a:rPr>
              <a:t> </a:t>
            </a:r>
            <a:r>
              <a:rPr lang="en-US" altLang="en-US" dirty="0" smtClean="0">
                <a:solidFill>
                  <a:srgbClr val="990000"/>
                </a:solidFill>
              </a:rPr>
              <a:t>C)(</a:t>
            </a:r>
            <a:r>
              <a:rPr lang="en-US" altLang="zh-CN" dirty="0" smtClean="0">
                <a:solidFill>
                  <a:srgbClr val="990000"/>
                </a:solidFill>
              </a:rPr>
              <a:t>not</a:t>
            </a:r>
            <a:r>
              <a:rPr lang="zh-CN" altLang="en-US" dirty="0" smtClean="0">
                <a:solidFill>
                  <a:srgbClr val="990000"/>
                </a:solidFill>
              </a:rPr>
              <a:t> </a:t>
            </a:r>
            <a:r>
              <a:rPr lang="en-US" altLang="en-US" dirty="0" smtClean="0">
                <a:solidFill>
                  <a:srgbClr val="990000"/>
                </a:solidFill>
              </a:rPr>
              <a:t>S(C) </a:t>
            </a:r>
            <a:r>
              <a:rPr lang="en-US" altLang="zh-CN" dirty="0" smtClean="0">
                <a:solidFill>
                  <a:srgbClr val="990000"/>
                </a:solidFill>
              </a:rPr>
              <a:t>or</a:t>
            </a:r>
            <a:r>
              <a:rPr lang="en-US" altLang="en-US" dirty="0" smtClean="0">
                <a:solidFill>
                  <a:srgbClr val="990000"/>
                </a:solidFill>
              </a:rPr>
              <a:t> T(S,C)};</a:t>
            </a:r>
            <a:endParaRPr lang="en-US" altLang="en-US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	</a:t>
            </a:r>
            <a:endParaRPr lang="en-CA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08A5-0CD5-1245-949E-DBFB65846ACF}" type="slidenum">
              <a:rPr lang="en-US" altLang="en-US" smtClean="0"/>
              <a:pPr/>
              <a:t>18</a:t>
            </a:fld>
            <a:endParaRPr lang="en-CA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 Operation: </a:t>
            </a:r>
            <a:r>
              <a:rPr lang="en-US" altLang="en-US" dirty="0" smtClean="0"/>
              <a:t>DIVIDEBY ( </a:t>
            </a:r>
            <a:r>
              <a:rPr lang="en-US" altLang="en-US" dirty="0" smtClean="0">
                <a:solidFill>
                  <a:srgbClr val="790033"/>
                </a:solidFill>
              </a:rPr>
              <a:t>/ )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Problematic Calculus Queries</a:t>
            </a:r>
            <a:endParaRPr lang="zh-CN" altLang="en-US">
              <a:ea typeface="宋体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350" y="3124200"/>
            <a:ext cx="8818563" cy="3733800"/>
          </a:xfrm>
        </p:spPr>
        <p:txBody>
          <a:bodyPr/>
          <a:lstStyle/>
          <a:p>
            <a:r>
              <a:rPr lang="en-US" altLang="zh-CN" dirty="0">
                <a:solidFill>
                  <a:srgbClr val="990000"/>
                </a:solidFill>
              </a:rPr>
              <a:t>{</a:t>
            </a:r>
            <a:r>
              <a:rPr lang="en-US" altLang="zh-CN" dirty="0" err="1">
                <a:solidFill>
                  <a:srgbClr val="990000"/>
                </a:solidFill>
              </a:rPr>
              <a:t>C.cname</a:t>
            </a:r>
            <a:r>
              <a:rPr lang="en-US" altLang="zh-CN" dirty="0">
                <a:solidFill>
                  <a:srgbClr val="990000"/>
                </a:solidFill>
              </a:rPr>
              <a:t> | not C in Course} </a:t>
            </a:r>
          </a:p>
          <a:p>
            <a:r>
              <a:rPr lang="en-US" altLang="zh-CN" dirty="0">
                <a:solidFill>
                  <a:srgbClr val="990000"/>
                </a:solidFill>
              </a:rPr>
              <a:t>{</a:t>
            </a:r>
            <a:r>
              <a:rPr lang="en-US" altLang="zh-CN" dirty="0" err="1">
                <a:solidFill>
                  <a:srgbClr val="990000"/>
                </a:solidFill>
              </a:rPr>
              <a:t>C.cname</a:t>
            </a:r>
            <a:r>
              <a:rPr lang="en-US" altLang="zh-CN" dirty="0">
                <a:solidFill>
                  <a:srgbClr val="990000"/>
                </a:solidFill>
              </a:rPr>
              <a:t> | (</a:t>
            </a:r>
            <a:r>
              <a:rPr lang="en-US" altLang="zh-CN" dirty="0" err="1">
                <a:solidFill>
                  <a:srgbClr val="990000"/>
                </a:solidFill>
              </a:rPr>
              <a:t>forall</a:t>
            </a:r>
            <a:r>
              <a:rPr lang="en-US" altLang="zh-CN" dirty="0">
                <a:solidFill>
                  <a:srgbClr val="990000"/>
                </a:solidFill>
              </a:rPr>
              <a:t> C</a:t>
            </a:r>
            <a:r>
              <a:rPr lang="fr-FR" altLang="en-US" dirty="0">
                <a:solidFill>
                  <a:srgbClr val="990000"/>
                </a:solidFill>
              </a:rPr>
              <a:t>'</a:t>
            </a:r>
            <a:r>
              <a:rPr lang="en-US" altLang="zh-CN" dirty="0">
                <a:solidFill>
                  <a:srgbClr val="990000"/>
                </a:solidFill>
              </a:rPr>
              <a:t> in Course)(C != C</a:t>
            </a:r>
            <a:r>
              <a:rPr lang="fr-FR" altLang="en-US" dirty="0">
                <a:solidFill>
                  <a:srgbClr val="990000"/>
                </a:solidFill>
              </a:rPr>
              <a:t>'</a:t>
            </a:r>
            <a:r>
              <a:rPr lang="en-US" altLang="zh-CN" dirty="0">
                <a:solidFill>
                  <a:srgbClr val="990000"/>
                </a:solidFill>
              </a:rPr>
              <a:t>)}</a:t>
            </a:r>
          </a:p>
          <a:p>
            <a:r>
              <a:rPr lang="en-US" altLang="zh-CN" dirty="0">
                <a:solidFill>
                  <a:srgbClr val="990000"/>
                </a:solidFill>
              </a:rPr>
              <a:t>{N | not Course(_,N,_)}</a:t>
            </a:r>
          </a:p>
          <a:p>
            <a:r>
              <a:rPr lang="en-US" altLang="zh-CN" dirty="0">
                <a:solidFill>
                  <a:srgbClr val="990000"/>
                </a:solidFill>
              </a:rPr>
              <a:t>{N | (</a:t>
            </a:r>
            <a:r>
              <a:rPr lang="en-US" altLang="zh-CN" dirty="0" err="1">
                <a:solidFill>
                  <a:srgbClr val="990000"/>
                </a:solidFill>
              </a:rPr>
              <a:t>forall</a:t>
            </a:r>
            <a:r>
              <a:rPr lang="en-US" altLang="zh-CN" dirty="0">
                <a:solidFill>
                  <a:srgbClr val="990000"/>
                </a:solidFill>
              </a:rPr>
              <a:t> N</a:t>
            </a:r>
            <a:r>
              <a:rPr lang="fr-FR" altLang="en-US" dirty="0">
                <a:solidFill>
                  <a:srgbClr val="990000"/>
                </a:solidFill>
              </a:rPr>
              <a:t>'</a:t>
            </a:r>
            <a:r>
              <a:rPr lang="en-US" altLang="zh-CN" dirty="0">
                <a:solidFill>
                  <a:srgbClr val="990000"/>
                </a:solidFill>
              </a:rPr>
              <a:t>)(Course(_,</a:t>
            </a:r>
            <a:r>
              <a:rPr lang="en-US" altLang="zh-CN" dirty="0" smtClean="0">
                <a:solidFill>
                  <a:srgbClr val="990000"/>
                </a:solidFill>
              </a:rPr>
              <a:t>N</a:t>
            </a:r>
            <a:r>
              <a:rPr lang="fr-FR" altLang="en-US" dirty="0" smtClean="0">
                <a:solidFill>
                  <a:srgbClr val="990000"/>
                </a:solidFill>
              </a:rPr>
              <a:t>'</a:t>
            </a:r>
            <a:r>
              <a:rPr lang="en-US" altLang="zh-CN" dirty="0" smtClean="0">
                <a:solidFill>
                  <a:srgbClr val="990000"/>
                </a:solidFill>
              </a:rPr>
              <a:t>,_) </a:t>
            </a:r>
            <a:r>
              <a:rPr lang="en-US" altLang="zh-CN" dirty="0">
                <a:solidFill>
                  <a:srgbClr val="990000"/>
                </a:solidFill>
              </a:rPr>
              <a:t>and N != N</a:t>
            </a:r>
            <a:r>
              <a:rPr lang="fr-FR" altLang="en-US" dirty="0">
                <a:solidFill>
                  <a:srgbClr val="990000"/>
                </a:solidFill>
              </a:rPr>
              <a:t>'</a:t>
            </a:r>
            <a:r>
              <a:rPr lang="en-US" altLang="zh-CN" dirty="0">
                <a:solidFill>
                  <a:srgbClr val="990000"/>
                </a:solidFill>
              </a:rPr>
              <a:t>)}</a:t>
            </a:r>
          </a:p>
          <a:p>
            <a:pPr marL="342900" lvl="1" indent="-342900">
              <a:buClr>
                <a:srgbClr val="990033"/>
              </a:buClr>
              <a:buSzPct val="60000"/>
            </a:pP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Find the names that are not course names</a:t>
            </a:r>
          </a:p>
          <a:p>
            <a:pPr marL="342900" lvl="1" indent="-342900">
              <a:buClr>
                <a:srgbClr val="990033"/>
              </a:buClr>
              <a:buSzPct val="60000"/>
            </a:pP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Meaningful but the result is not finite and cannot find</a:t>
            </a:r>
          </a:p>
          <a:p>
            <a:pPr marL="342900" lvl="1" indent="-342900">
              <a:buClr>
                <a:srgbClr val="990033"/>
              </a:buClr>
              <a:buSzPct val="60000"/>
            </a:pP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How to avoid such problem</a:t>
            </a:r>
          </a:p>
          <a:p>
            <a:pPr marL="342900" lvl="1" indent="-342900">
              <a:buClr>
                <a:srgbClr val="990033"/>
              </a:buClr>
              <a:buSzPct val="60000"/>
            </a:pPr>
            <a:endParaRPr lang="en-US" altLang="zh-CN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4198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781EEE96-F709-BB44-9663-73DA1D9B51A2}" type="slidenum">
              <a:rPr lang="en-US" altLang="zh-CN" sz="2000">
                <a:solidFill>
                  <a:srgbClr val="990033"/>
                </a:solidFill>
              </a:rPr>
              <a:pPr/>
              <a:t>19</a:t>
            </a:fld>
            <a:endParaRPr lang="en-US" altLang="zh-CN" sz="2000">
              <a:solidFill>
                <a:srgbClr val="990033"/>
              </a:solidFill>
            </a:endParaRPr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7373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838" y="2971800"/>
            <a:ext cx="8294688" cy="3124200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CA" dirty="0" smtClean="0"/>
              <a:t>1.  List student number and the number of courses the student takes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  <a:defRPr/>
            </a:pPr>
            <a:r>
              <a:rPr lang="en-US" altLang="en-US" sz="2800" dirty="0">
                <a:solidFill>
                  <a:srgbClr val="990000"/>
                </a:solidFill>
                <a:ea typeface="+mn-ea"/>
                <a:cs typeface="+mn-cs"/>
              </a:rPr>
              <a:t>ALG&gt; aggregate s#, count(</a:t>
            </a:r>
            <a:r>
              <a:rPr lang="en-US" altLang="en-US" sz="2800" dirty="0" err="1">
                <a:solidFill>
                  <a:srgbClr val="990000"/>
                </a:solidFill>
                <a:ea typeface="+mn-ea"/>
                <a:cs typeface="+mn-cs"/>
              </a:rPr>
              <a:t>G.c</a:t>
            </a:r>
            <a:r>
              <a:rPr lang="en-US" altLang="en-US" sz="2800" dirty="0">
                <a:solidFill>
                  <a:srgbClr val="990000"/>
                </a:solidFill>
                <a:ea typeface="+mn-ea"/>
                <a:cs typeface="+mn-cs"/>
              </a:rPr>
              <a:t>#) (Grade);</a:t>
            </a:r>
            <a:endParaRPr lang="en-CA" altLang="en-US" sz="2800" dirty="0">
              <a:solidFill>
                <a:srgbClr val="990000"/>
              </a:solidFill>
              <a:ea typeface="+mn-ea"/>
              <a:cs typeface="+mn-cs"/>
            </a:endParaRP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  <a:defRPr/>
            </a:pPr>
            <a:r>
              <a:rPr lang="en-CA" altLang="en-US" sz="2800" dirty="0">
                <a:solidFill>
                  <a:srgbClr val="990000"/>
                </a:solidFill>
                <a:ea typeface="+mn-ea"/>
                <a:cs typeface="+mn-cs"/>
              </a:rPr>
              <a:t>TRC&gt; {G.s#, count(</a:t>
            </a:r>
            <a:r>
              <a:rPr lang="en-CA" altLang="en-US" sz="2800" dirty="0" err="1">
                <a:solidFill>
                  <a:srgbClr val="990000"/>
                </a:solidFill>
                <a:ea typeface="+mn-ea"/>
                <a:cs typeface="+mn-cs"/>
              </a:rPr>
              <a:t>G.c</a:t>
            </a:r>
            <a:r>
              <a:rPr lang="en-CA" altLang="en-US" sz="2800" dirty="0">
                <a:solidFill>
                  <a:srgbClr val="990000"/>
                </a:solidFill>
                <a:ea typeface="+mn-ea"/>
                <a:cs typeface="+mn-cs"/>
              </a:rPr>
              <a:t>#) | G in Grade };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CA" dirty="0" smtClean="0">
                <a:solidFill>
                  <a:srgbClr val="990000"/>
                </a:solidFill>
              </a:rPr>
              <a:t>DRC&gt; {S, Count(S) | Grade(S, _, _) };</a:t>
            </a:r>
            <a:endParaRPr lang="en-US" dirty="0" smtClean="0">
              <a:solidFill>
                <a:srgbClr val="990000"/>
              </a:solidFill>
            </a:endParaRPr>
          </a:p>
        </p:txBody>
      </p:sp>
      <p:sp>
        <p:nvSpPr>
          <p:cNvPr id="5125" name="Title 5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8200"/>
          </a:xfrm>
        </p:spPr>
        <p:txBody>
          <a:bodyPr/>
          <a:lstStyle/>
          <a:p>
            <a:r>
              <a:rPr lang="en-US" altLang="en-US" sz="3600" dirty="0" smtClean="0"/>
              <a:t>Aggregate </a:t>
            </a:r>
            <a:r>
              <a:rPr lang="en-US" altLang="en-US" sz="3600" dirty="0"/>
              <a:t>Examples</a:t>
            </a:r>
            <a:endParaRPr lang="en-CA" alt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08A5-0CD5-1245-949E-DBFB65846ACF}" type="slidenum">
              <a:rPr lang="en-US" altLang="en-US" smtClean="0"/>
              <a:pPr/>
              <a:t>2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8921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Finding the Problems</a:t>
            </a:r>
            <a:endParaRPr lang="zh-CN" altLang="en-US">
              <a:ea typeface="宋体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350" y="2819400"/>
            <a:ext cx="8818563" cy="4038600"/>
          </a:xfrm>
        </p:spPr>
        <p:txBody>
          <a:bodyPr/>
          <a:lstStyle/>
          <a:p>
            <a:r>
              <a:rPr lang="en-US" altLang="zh-CN" kern="1200" dirty="0">
                <a:solidFill>
                  <a:srgbClr val="800000"/>
                </a:solidFill>
                <a:latin typeface="Arial" charset="0"/>
                <a:ea typeface="宋体" charset="-122"/>
              </a:rPr>
              <a:t>{</a:t>
            </a:r>
            <a:r>
              <a:rPr lang="en-US" altLang="zh-CN" kern="12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S.sname</a:t>
            </a:r>
            <a:r>
              <a:rPr lang="en-US" altLang="zh-CN" kern="1200" dirty="0">
                <a:solidFill>
                  <a:srgbClr val="800000"/>
                </a:solidFill>
                <a:latin typeface="Arial" charset="0"/>
                <a:ea typeface="宋体" charset="-122"/>
              </a:rPr>
              <a:t> | not S in Student}</a:t>
            </a:r>
          </a:p>
          <a:p>
            <a:r>
              <a:rPr lang="en-US" altLang="zh-CN" kern="1200" dirty="0">
                <a:solidFill>
                  <a:srgbClr val="800000"/>
                </a:solidFill>
                <a:latin typeface="Arial" charset="0"/>
                <a:ea typeface="宋体" charset="-122"/>
              </a:rPr>
              <a:t>{</a:t>
            </a:r>
            <a:r>
              <a:rPr lang="en-US" altLang="zh-CN" kern="12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S.sname</a:t>
            </a:r>
            <a:r>
              <a:rPr lang="en-US" altLang="zh-CN" kern="1200" dirty="0">
                <a:solidFill>
                  <a:srgbClr val="800000"/>
                </a:solidFill>
                <a:latin typeface="Arial" charset="0"/>
                <a:ea typeface="宋体" charset="-122"/>
              </a:rPr>
              <a:t> | S in Student1 and not S in Student2}</a:t>
            </a:r>
          </a:p>
          <a:p>
            <a:r>
              <a:rPr lang="en-US" altLang="zh-CN" kern="1200" dirty="0">
                <a:solidFill>
                  <a:srgbClr val="800000"/>
                </a:solidFill>
                <a:latin typeface="Arial" charset="0"/>
                <a:ea typeface="宋体" charset="-122"/>
              </a:rPr>
              <a:t>{S# | not Grade(S#,_,_)}</a:t>
            </a:r>
          </a:p>
          <a:p>
            <a:r>
              <a:rPr lang="en-US" altLang="zh-CN" kern="1200" dirty="0">
                <a:solidFill>
                  <a:srgbClr val="800000"/>
                </a:solidFill>
                <a:latin typeface="Arial" charset="0"/>
                <a:ea typeface="宋体" charset="-122"/>
              </a:rPr>
              <a:t>{S# | Student(S#,_,_) and not Grade(S#,_,_)}</a:t>
            </a:r>
          </a:p>
          <a:p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A variables is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limited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if we can find a value, otherwise, it is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unlimited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  <a:p>
            <a:r>
              <a:rPr lang="en-US" altLang="zh-CN" dirty="0">
                <a:solidFill>
                  <a:srgbClr val="800000"/>
                </a:solidFill>
                <a:ea typeface="宋体" charset="-122"/>
              </a:rPr>
              <a:t>A query is safe if every variable is limited.</a:t>
            </a:r>
          </a:p>
          <a:p>
            <a:pPr marL="0" lvl="1" indent="0">
              <a:buClr>
                <a:srgbClr val="990033"/>
              </a:buClr>
              <a:buSzPct val="60000"/>
              <a:buFont typeface="Wingdings" charset="2"/>
              <a:buNone/>
            </a:pPr>
            <a:endParaRPr lang="en-US" altLang="zh-CN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70838" y="2819400"/>
            <a:ext cx="13644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00B0F0"/>
                </a:solidFill>
              </a:rPr>
              <a:t>unsafe </a:t>
            </a:r>
            <a:endParaRPr kumimoji="0" lang="zh-CN" altLang="en-US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959725" y="3957638"/>
            <a:ext cx="13644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00B0F0"/>
                </a:solidFill>
              </a:rPr>
              <a:t>unsafe </a:t>
            </a:r>
            <a:endParaRPr kumimoji="0" lang="zh-CN" altLang="en-US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277225" y="3354388"/>
            <a:ext cx="86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dirty="0">
                <a:solidFill>
                  <a:srgbClr val="00B0F0"/>
                </a:solidFill>
              </a:rPr>
              <a:t>safe</a:t>
            </a:r>
            <a:endParaRPr kumimoji="0" lang="zh-CN" altLang="en-US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01038" y="4419600"/>
            <a:ext cx="86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00B0F0"/>
                </a:solidFill>
              </a:rPr>
              <a:t>safe</a:t>
            </a:r>
            <a:endParaRPr kumimoji="0" lang="zh-CN" altLang="en-US" dirty="0">
              <a:solidFill>
                <a:srgbClr val="00B0F0"/>
              </a:solidFill>
            </a:endParaRPr>
          </a:p>
        </p:txBody>
      </p:sp>
      <p:sp>
        <p:nvSpPr>
          <p:cNvPr id="4301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4813D831-67CD-F144-9946-4055C7197749}" type="slidenum">
              <a:rPr lang="en-US" altLang="zh-CN" sz="2000">
                <a:solidFill>
                  <a:srgbClr val="990033"/>
                </a:solidFill>
              </a:rPr>
              <a:pPr/>
              <a:t>20</a:t>
            </a:fld>
            <a:endParaRPr lang="en-US" altLang="zh-CN" sz="2000">
              <a:solidFill>
                <a:srgbClr val="990033"/>
              </a:solidFill>
            </a:endParaRPr>
          </a:p>
        </p:txBody>
      </p:sp>
      <p:graphicFrame>
        <p:nvGraphicFramePr>
          <p:cNvPr id="10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7280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2435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Unary Relational Operations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SELECT 	(</a:t>
            </a:r>
            <a:r>
              <a:rPr lang="en-CA" sz="2400" dirty="0" smtClean="0">
                <a:solidFill>
                  <a:srgbClr val="990000"/>
                </a:solidFill>
                <a:latin typeface="Times" pitchFamily="18" charset="0"/>
              </a:rPr>
              <a:t>σ)</a:t>
            </a:r>
            <a:endParaRPr lang="en-US" sz="2400" dirty="0" smtClean="0">
              <a:solidFill>
                <a:srgbClr val="990000"/>
              </a:solidFill>
              <a:latin typeface="+mj-lt"/>
              <a:ea typeface="+mj-ea"/>
              <a:cs typeface="+mj-cs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PROJECT 	(</a:t>
            </a:r>
            <a:r>
              <a:rPr lang="en-CA" sz="2400" dirty="0" smtClean="0">
                <a:solidFill>
                  <a:srgbClr val="990000"/>
                </a:solidFill>
                <a:latin typeface="Times" pitchFamily="18" charset="0"/>
              </a:rPr>
              <a:t>π</a:t>
            </a: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RENAME	(</a:t>
            </a:r>
            <a:r>
              <a:rPr lang="en-US" sz="2400" dirty="0" smtClean="0">
                <a:solidFill>
                  <a:srgbClr val="990000"/>
                </a:solidFill>
                <a:latin typeface="Times" pitchFamily="18" charset="0"/>
                <a:ea typeface="+mj-ea"/>
                <a:cs typeface="+mj-cs"/>
                <a:sym typeface="Symbol" pitchFamily="18" charset="2"/>
              </a:rPr>
              <a:t></a:t>
            </a: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Relational Algebra Operations From Set Theory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UNION ( </a:t>
            </a:r>
            <a:r>
              <a:rPr lang="en-US" sz="2400" b="1" dirty="0" smtClean="0">
                <a:solidFill>
                  <a:srgbClr val="990000"/>
                </a:solidFill>
                <a:latin typeface="Symbol" pitchFamily="18" charset="2"/>
              </a:rPr>
              <a:t></a:t>
            </a:r>
            <a:r>
              <a:rPr lang="en-US" sz="2400" dirty="0" smtClean="0">
                <a:solidFill>
                  <a:srgbClr val="990000"/>
                </a:solidFill>
              </a:rPr>
              <a:t> ), INTERSECTION ( </a:t>
            </a:r>
            <a:r>
              <a:rPr lang="en-US" sz="2400" b="1" dirty="0" smtClean="0">
                <a:solidFill>
                  <a:srgbClr val="990000"/>
                </a:solidFill>
                <a:latin typeface="Symbol" pitchFamily="18" charset="2"/>
              </a:rPr>
              <a:t></a:t>
            </a:r>
            <a:r>
              <a:rPr lang="en-US" sz="2400" dirty="0" smtClean="0">
                <a:solidFill>
                  <a:srgbClr val="990000"/>
                </a:solidFill>
                <a:latin typeface="Symbol" pitchFamily="18" charset="2"/>
              </a:rPr>
              <a:t> </a:t>
            </a:r>
            <a:r>
              <a:rPr lang="en-US" sz="2400" dirty="0" smtClean="0">
                <a:solidFill>
                  <a:srgbClr val="990000"/>
                </a:solidFill>
              </a:rPr>
              <a:t>),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DIFFERENCE or MINUS ( </a:t>
            </a:r>
            <a:r>
              <a:rPr lang="en-US" sz="2400" b="1" dirty="0" smtClean="0">
                <a:solidFill>
                  <a:srgbClr val="990000"/>
                </a:solidFill>
              </a:rPr>
              <a:t>–</a:t>
            </a:r>
            <a:r>
              <a:rPr lang="en-US" sz="2400" dirty="0" smtClean="0">
                <a:solidFill>
                  <a:srgbClr val="990000"/>
                </a:solidFill>
              </a:rPr>
              <a:t> 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CARTESIAN PRODUCT (</a:t>
            </a:r>
            <a:r>
              <a:rPr lang="en-US" sz="2400" dirty="0">
                <a:solidFill>
                  <a:srgbClr val="990000"/>
                </a:solidFill>
              </a:rPr>
              <a:t>⨉</a:t>
            </a:r>
            <a:r>
              <a:rPr lang="en-US" sz="2400" dirty="0" smtClean="0">
                <a:solidFill>
                  <a:srgbClr val="990000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Binary Relational Operations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JOIN (several variations of JOIN exist)  </a:t>
            </a:r>
            <a:r>
              <a:rPr lang="en-US" sz="2400" dirty="0">
                <a:solidFill>
                  <a:srgbClr val="990000"/>
                </a:solidFill>
              </a:rPr>
              <a:t>(</a:t>
            </a:r>
            <a:r>
              <a:rPr lang="en-US" sz="2400" dirty="0" smtClean="0">
                <a:solidFill>
                  <a:srgbClr val="990000"/>
                </a:solidFill>
              </a:rPr>
              <a:t>⨝)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DIVISION 	(</a:t>
            </a:r>
            <a:r>
              <a:rPr lang="en-US" sz="2400" dirty="0">
                <a:solidFill>
                  <a:srgbClr val="990000"/>
                </a:solidFill>
                <a:latin typeface="Symbol" pitchFamily="18" charset="2"/>
              </a:rPr>
              <a:t> </a:t>
            </a:r>
            <a:r>
              <a:rPr lang="en-US" sz="2400" dirty="0" smtClean="0">
                <a:solidFill>
                  <a:srgbClr val="990000"/>
                </a:solidFill>
                <a:latin typeface="Symbol" pitchFamily="18" charset="2"/>
              </a:rPr>
              <a:t>/ </a:t>
            </a:r>
            <a:r>
              <a:rPr lang="en-US" sz="2400" dirty="0" smtClean="0">
                <a:solidFill>
                  <a:srgbClr val="990000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Additional Relational Operations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OUTER JOINS, OUTER UNION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AGGREGATE FUNCTIONS (These compute summary of information: for example, SUM, COUNT, AVG, MIN, MAX)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21</a:t>
            </a:fld>
            <a:endParaRPr lang="en-CA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9140827" cy="914399"/>
          </a:xfrm>
        </p:spPr>
        <p:txBody>
          <a:bodyPr/>
          <a:lstStyle/>
          <a:p>
            <a:r>
              <a:rPr lang="en-US" altLang="en-US" dirty="0"/>
              <a:t>Kinds of Relational 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438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Relational Operation: Natural </a:t>
            </a:r>
            <a:r>
              <a:rPr lang="en-US" altLang="zh-CN" sz="3200" dirty="0" smtClean="0"/>
              <a:t>Left Outer Joins</a:t>
            </a:r>
            <a:endParaRPr lang="en-US" altLang="zh-CN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22</a:t>
            </a:fld>
            <a:endParaRPr lang="en-CA" altLang="zh-C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851530"/>
              </p:ext>
            </p:extLst>
          </p:nvPr>
        </p:nvGraphicFramePr>
        <p:xfrm>
          <a:off x="2095500" y="3352800"/>
          <a:ext cx="4953000" cy="1905000"/>
        </p:xfrm>
        <a:graphic>
          <a:graphicData uri="http://schemas.openxmlformats.org/drawingml/2006/table">
            <a:tbl>
              <a:tblPr/>
              <a:tblGrid>
                <a:gridCol w="828675"/>
                <a:gridCol w="1257300"/>
                <a:gridCol w="762000"/>
                <a:gridCol w="1066800"/>
                <a:gridCol w="1038225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876664" y="2819400"/>
            <a:ext cx="3390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990000"/>
                </a:solidFill>
                <a:latin typeface="Times New Roman" charset="0"/>
              </a:rPr>
              <a:t>Student </a:t>
            </a:r>
            <a:r>
              <a:rPr lang="en-US" b="1" dirty="0" err="1">
                <a:solidFill>
                  <a:srgbClr val="990000"/>
                </a:solidFill>
                <a:latin typeface="Times New Roman" charset="0"/>
              </a:rPr>
              <a:t>nleftjoin</a:t>
            </a:r>
            <a:r>
              <a:rPr lang="en-US" b="1" dirty="0">
                <a:solidFill>
                  <a:srgbClr val="990000"/>
                </a:solidFill>
                <a:latin typeface="Times New Roman" charset="0"/>
              </a:rPr>
              <a:t> Grade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8679" y="5334000"/>
            <a:ext cx="84232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990000"/>
                </a:solidFill>
              </a:rPr>
              <a:t>Can we represent it in Tuple or Domain Relational Calculus</a:t>
            </a:r>
            <a:r>
              <a:rPr lang="en-US" altLang="zh-CN" dirty="0" smtClean="0">
                <a:solidFill>
                  <a:srgbClr val="990000"/>
                </a:solidFill>
              </a:rPr>
              <a:t>?</a:t>
            </a:r>
          </a:p>
          <a:p>
            <a:r>
              <a:rPr lang="en-US" altLang="zh-CN" dirty="0" smtClean="0">
                <a:solidFill>
                  <a:srgbClr val="990000"/>
                </a:solidFill>
              </a:rPr>
              <a:t>{S.S#,</a:t>
            </a:r>
            <a:r>
              <a:rPr lang="en-US" altLang="zh-CN" dirty="0" err="1" smtClean="0">
                <a:solidFill>
                  <a:srgbClr val="990000"/>
                </a:solidFill>
              </a:rPr>
              <a:t>S.Sname</a:t>
            </a:r>
            <a:r>
              <a:rPr lang="en-US" altLang="zh-CN" dirty="0" smtClean="0">
                <a:solidFill>
                  <a:srgbClr val="990000"/>
                </a:solidFill>
              </a:rPr>
              <a:t>, </a:t>
            </a:r>
            <a:r>
              <a:rPr lang="en-US" altLang="zh-CN" dirty="0" err="1" smtClean="0">
                <a:solidFill>
                  <a:srgbClr val="990000"/>
                </a:solidFill>
              </a:rPr>
              <a:t>S.age</a:t>
            </a:r>
            <a:r>
              <a:rPr lang="en-US" altLang="zh-CN" dirty="0" smtClean="0">
                <a:solidFill>
                  <a:srgbClr val="990000"/>
                </a:solidFill>
              </a:rPr>
              <a:t>, G.C#,</a:t>
            </a:r>
            <a:r>
              <a:rPr lang="en-US" altLang="zh-CN" dirty="0" err="1" smtClean="0">
                <a:solidFill>
                  <a:srgbClr val="990000"/>
                </a:solidFill>
              </a:rPr>
              <a:t>G.mark</a:t>
            </a:r>
            <a:r>
              <a:rPr lang="en-US" altLang="zh-CN" dirty="0">
                <a:solidFill>
                  <a:srgbClr val="990000"/>
                </a:solidFill>
              </a:rPr>
              <a:t> </a:t>
            </a:r>
            <a:r>
              <a:rPr lang="en-US" altLang="zh-CN" dirty="0" smtClean="0">
                <a:solidFill>
                  <a:srgbClr val="990000"/>
                </a:solidFill>
              </a:rPr>
              <a:t>| S in Student and </a:t>
            </a:r>
          </a:p>
          <a:p>
            <a:r>
              <a:rPr lang="en-US" altLang="zh-CN" dirty="0">
                <a:solidFill>
                  <a:srgbClr val="990000"/>
                </a:solidFill>
              </a:rPr>
              <a:t> </a:t>
            </a:r>
            <a:r>
              <a:rPr lang="en-US" altLang="zh-CN" dirty="0" smtClean="0">
                <a:solidFill>
                  <a:srgbClr val="990000"/>
                </a:solidFill>
              </a:rPr>
              <a:t>      	G in Grade and S.S# = G.S#}?</a:t>
            </a:r>
            <a:r>
              <a:rPr lang="en-US" altLang="zh-CN" dirty="0" smtClean="0">
                <a:solidFill>
                  <a:srgbClr val="990000"/>
                </a:solidFill>
              </a:rPr>
              <a:t> </a:t>
            </a:r>
            <a:endParaRPr lang="en-US" altLang="zh-CN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607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0827" cy="838199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Expressive Power </a:t>
            </a:r>
            <a:r>
              <a:rPr lang="en-US" altLang="zh-CN" dirty="0" smtClean="0">
                <a:ea typeface="宋体" charset="-122"/>
              </a:rPr>
              <a:t>of ALG, TRC, DRC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239713" y="914400"/>
            <a:ext cx="8675687" cy="5867400"/>
          </a:xfrm>
        </p:spPr>
        <p:txBody>
          <a:bodyPr/>
          <a:lstStyle/>
          <a:p>
            <a:r>
              <a:rPr lang="en-US" altLang="zh-CN" dirty="0">
                <a:solidFill>
                  <a:srgbClr val="800000"/>
                </a:solidFill>
                <a:ea typeface="宋体" charset="-122"/>
              </a:rPr>
              <a:t>Relational </a:t>
            </a:r>
            <a:r>
              <a:rPr lang="en-US" altLang="zh-CN" dirty="0" smtClean="0">
                <a:solidFill>
                  <a:srgbClr val="800000"/>
                </a:solidFill>
                <a:ea typeface="宋体" charset="-122"/>
              </a:rPr>
              <a:t>Algebra 			(ALG)</a:t>
            </a:r>
            <a:endParaRPr lang="en-US" altLang="zh-CN" dirty="0">
              <a:solidFill>
                <a:srgbClr val="800000"/>
              </a:solidFill>
              <a:ea typeface="宋体" charset="-122"/>
            </a:endParaRPr>
          </a:p>
          <a:p>
            <a:r>
              <a:rPr lang="en-US" altLang="zh-CN" dirty="0">
                <a:solidFill>
                  <a:srgbClr val="800000"/>
                </a:solidFill>
                <a:ea typeface="宋体" charset="-122"/>
              </a:rPr>
              <a:t>Tuple Relational </a:t>
            </a:r>
            <a:r>
              <a:rPr lang="en-US" altLang="zh-CN" dirty="0" smtClean="0">
                <a:solidFill>
                  <a:srgbClr val="800000"/>
                </a:solidFill>
                <a:ea typeface="宋体" charset="-122"/>
              </a:rPr>
              <a:t>Calculus    	(TRC)</a:t>
            </a:r>
            <a:endParaRPr lang="en-US" altLang="zh-CN" dirty="0">
              <a:solidFill>
                <a:srgbClr val="800000"/>
              </a:solidFill>
              <a:ea typeface="宋体" charset="-122"/>
            </a:endParaRPr>
          </a:p>
          <a:p>
            <a:r>
              <a:rPr lang="en-US" altLang="zh-CN" dirty="0">
                <a:solidFill>
                  <a:srgbClr val="800000"/>
                </a:solidFill>
                <a:ea typeface="宋体" charset="-122"/>
              </a:rPr>
              <a:t>Domain Relational </a:t>
            </a:r>
            <a:r>
              <a:rPr lang="en-US" altLang="zh-CN" dirty="0" smtClean="0">
                <a:solidFill>
                  <a:srgbClr val="800000"/>
                </a:solidFill>
                <a:ea typeface="宋体" charset="-122"/>
              </a:rPr>
              <a:t>Calculus 	(DRC)</a:t>
            </a:r>
            <a:endParaRPr lang="en-US" altLang="zh-CN" dirty="0">
              <a:solidFill>
                <a:srgbClr val="800000"/>
              </a:solidFill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Which one is more expressive?</a:t>
            </a:r>
          </a:p>
          <a:p>
            <a:r>
              <a:rPr lang="en-US" altLang="zh-CN" dirty="0" smtClean="0">
                <a:solidFill>
                  <a:srgbClr val="800000"/>
                </a:solidFill>
                <a:ea typeface="宋体" charset="-122"/>
              </a:rPr>
              <a:t>Outer join </a:t>
            </a:r>
            <a:r>
              <a:rPr lang="en-US" altLang="zh-CN" dirty="0">
                <a:solidFill>
                  <a:srgbClr val="800000"/>
                </a:solidFill>
                <a:ea typeface="宋体" charset="-122"/>
              </a:rPr>
              <a:t>in Relational Algebra cannot be expressed in </a:t>
            </a:r>
            <a:r>
              <a:rPr lang="en-US" altLang="zh-CN" dirty="0" smtClean="0">
                <a:solidFill>
                  <a:srgbClr val="800000"/>
                </a:solidFill>
                <a:ea typeface="宋体" charset="-122"/>
              </a:rPr>
              <a:t>Tuple or Domain Calculus</a:t>
            </a:r>
            <a:endParaRPr lang="en-US" altLang="zh-CN" dirty="0">
              <a:solidFill>
                <a:srgbClr val="800000"/>
              </a:solidFill>
              <a:ea typeface="宋体" charset="-122"/>
            </a:endParaRPr>
          </a:p>
          <a:p>
            <a:r>
              <a:rPr lang="en-US" altLang="zh-CN" dirty="0">
                <a:solidFill>
                  <a:srgbClr val="800000"/>
                </a:solidFill>
                <a:ea typeface="宋体" charset="-122"/>
              </a:rPr>
              <a:t>Unsafe Tuple/Domain Calculus cannot be expressed in Algebra</a:t>
            </a:r>
          </a:p>
          <a:p>
            <a:r>
              <a:rPr lang="en-US" altLang="zh-CN" dirty="0">
                <a:ea typeface="宋体" charset="-122"/>
              </a:rPr>
              <a:t>Tuple/Domain Calculus restricted to safe expression is </a:t>
            </a:r>
            <a:r>
              <a:rPr lang="en-US" altLang="zh-CN" dirty="0">
                <a:solidFill>
                  <a:srgbClr val="800000"/>
                </a:solidFill>
                <a:ea typeface="宋体" charset="-122"/>
              </a:rPr>
              <a:t>equivalent</a:t>
            </a:r>
            <a:r>
              <a:rPr lang="en-US" altLang="zh-CN" dirty="0">
                <a:ea typeface="宋体" charset="-122"/>
              </a:rPr>
              <a:t> in expressive power to Relational Algebra without </a:t>
            </a:r>
            <a:r>
              <a:rPr lang="en-US" altLang="zh-CN" dirty="0" err="1" smtClean="0">
                <a:ea typeface="宋体" charset="-122"/>
              </a:rPr>
              <a:t>outerjoin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403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89F117D9-04CE-2F43-AC54-CD6C861A92B4}" type="slidenum">
              <a:rPr lang="en-US" altLang="zh-CN" sz="2000">
                <a:solidFill>
                  <a:srgbClr val="990033"/>
                </a:solidFill>
              </a:rPr>
              <a:pPr/>
              <a:t>23</a:t>
            </a:fld>
            <a:endParaRPr lang="en-US" altLang="zh-CN" sz="200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880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Expressive Power of ALG, TRC, DRC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08A5-0CD5-1245-949E-DBFB65846ACF}" type="slidenum">
              <a:rPr lang="en-US" altLang="en-US" smtClean="0"/>
              <a:pPr/>
              <a:t>24</a:t>
            </a:fld>
            <a:endParaRPr lang="en-CA" altLang="zh-CN" dirty="0"/>
          </a:p>
        </p:txBody>
      </p:sp>
      <p:sp>
        <p:nvSpPr>
          <p:cNvPr id="6" name="Oval 5"/>
          <p:cNvSpPr/>
          <p:nvPr/>
        </p:nvSpPr>
        <p:spPr bwMode="auto">
          <a:xfrm>
            <a:off x="1295400" y="1066800"/>
            <a:ext cx="4572000" cy="4343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Arial" charset="0"/>
              </a:rPr>
              <a:t>ALG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3124200" y="1066800"/>
            <a:ext cx="4572000" cy="4343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</a:rPr>
              <a:t>TRC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990000"/>
                </a:solidFill>
              </a:rPr>
              <a:t>DRC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99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84058" y="2784900"/>
            <a:ext cx="10903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ea typeface="宋体" charset="-122"/>
              </a:rPr>
              <a:t>Outer </a:t>
            </a:r>
            <a:endParaRPr lang="en-US" altLang="zh-CN" b="1" dirty="0" smtClean="0">
              <a:solidFill>
                <a:srgbClr val="0070C0"/>
              </a:solidFill>
              <a:ea typeface="宋体" charset="-122"/>
            </a:endParaRPr>
          </a:p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宋体" charset="-122"/>
              </a:rPr>
              <a:t>join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63140" y="2784901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ea typeface="宋体" charset="-122"/>
              </a:rPr>
              <a:t>Unsafe </a:t>
            </a:r>
          </a:p>
          <a:p>
            <a:r>
              <a:rPr lang="en-US" altLang="zh-CN" b="1" dirty="0" smtClean="0">
                <a:solidFill>
                  <a:srgbClr val="0070C0"/>
                </a:solidFill>
                <a:ea typeface="宋体" charset="-122"/>
              </a:rPr>
              <a:t>Queries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0" y="2784899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宋体" charset="-122"/>
              </a:rPr>
              <a:t>safe </a:t>
            </a:r>
          </a:p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宋体" charset="-122"/>
              </a:rPr>
              <a:t>Queries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39713" y="5410200"/>
            <a:ext cx="8675687" cy="13716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Tuple/Domain </a:t>
            </a:r>
            <a:r>
              <a:rPr lang="en-US" altLang="zh-CN" dirty="0">
                <a:ea typeface="宋体" charset="-122"/>
              </a:rPr>
              <a:t>Calculus restricted to safe expression is </a:t>
            </a:r>
            <a:r>
              <a:rPr lang="en-US" altLang="zh-CN" dirty="0">
                <a:solidFill>
                  <a:srgbClr val="800000"/>
                </a:solidFill>
                <a:ea typeface="宋体" charset="-122"/>
              </a:rPr>
              <a:t>equivalent</a:t>
            </a:r>
            <a:r>
              <a:rPr lang="en-US" altLang="zh-CN" dirty="0">
                <a:ea typeface="宋体" charset="-122"/>
              </a:rPr>
              <a:t> in expressive power to Relational Algebra without </a:t>
            </a:r>
            <a:r>
              <a:rPr lang="en-US" altLang="zh-CN" dirty="0" err="1" smtClean="0">
                <a:ea typeface="宋体" charset="-122"/>
              </a:rPr>
              <a:t>outerjoin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18121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Know the schema of the relations</a:t>
            </a:r>
          </a:p>
          <a:p>
            <a:pPr eaLnBrk="1" hangingPunct="1"/>
            <a:r>
              <a:rPr lang="en-US" altLang="en-US" dirty="0"/>
              <a:t>Use a lot of domain variables</a:t>
            </a:r>
          </a:p>
          <a:p>
            <a:pPr eaLnBrk="1" hangingPunct="1"/>
            <a:r>
              <a:rPr lang="en-US" altLang="en-US" dirty="0"/>
              <a:t>Use same variable to join tables</a:t>
            </a:r>
          </a:p>
          <a:p>
            <a:pPr eaLnBrk="1" hangingPunct="1"/>
            <a:r>
              <a:rPr lang="en-US" altLang="en-US" dirty="0"/>
              <a:t>Use constants directly or indirectly with variables</a:t>
            </a:r>
          </a:p>
          <a:p>
            <a:pPr eaLnBrk="1" hangingPunct="1"/>
            <a:r>
              <a:rPr lang="en-US" altLang="en-US" dirty="0"/>
              <a:t>Can we make it feasible to use?</a:t>
            </a:r>
          </a:p>
          <a:p>
            <a:pPr eaLnBrk="1" hangingPunct="1"/>
            <a:r>
              <a:rPr lang="en-US" altLang="en-US" dirty="0"/>
              <a:t>The answer is YES</a:t>
            </a:r>
          </a:p>
          <a:p>
            <a:pPr eaLnBrk="1" hangingPunct="1"/>
            <a:r>
              <a:rPr lang="en-US" altLang="en-US" dirty="0"/>
              <a:t>We have a complete database language called </a:t>
            </a:r>
            <a:r>
              <a:rPr lang="en-US" altLang="en-US" dirty="0" smtClean="0"/>
              <a:t>Query By Example (QBE)</a:t>
            </a:r>
            <a:endParaRPr lang="en-US" altLang="en-US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08A5-0CD5-1245-949E-DBFB65846ACF}" type="slidenum">
              <a:rPr lang="en-US" altLang="en-US" smtClean="0"/>
              <a:pPr/>
              <a:t>25</a:t>
            </a:fld>
            <a:endParaRPr lang="en-CA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Is </a:t>
            </a:r>
            <a:r>
              <a:rPr lang="en-US" altLang="en-US" dirty="0" smtClean="0"/>
              <a:t>DRC easy </a:t>
            </a:r>
            <a:r>
              <a:rPr lang="en-US" altLang="en-US" dirty="0"/>
              <a:t>to use? 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Aggregate </a:t>
            </a:r>
            <a:r>
              <a:rPr lang="en-US" altLang="en-US" dirty="0"/>
              <a:t>Examples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699" y="3048000"/>
            <a:ext cx="8610599" cy="2667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dirty="0"/>
              <a:t>2. </a:t>
            </a:r>
            <a:r>
              <a:rPr lang="en-US" altLang="en-US" dirty="0" smtClean="0"/>
              <a:t>List student number and the </a:t>
            </a:r>
            <a:r>
              <a:rPr lang="en-US" altLang="en-US" dirty="0"/>
              <a:t>average mark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800000"/>
                </a:solidFill>
              </a:rPr>
              <a:t>ALG&gt; </a:t>
            </a:r>
            <a:r>
              <a:rPr lang="en-US" altLang="en-US" dirty="0" smtClean="0">
                <a:solidFill>
                  <a:srgbClr val="800000"/>
                </a:solidFill>
              </a:rPr>
              <a:t> aggregate </a:t>
            </a:r>
            <a:r>
              <a:rPr lang="en-US" altLang="en-US" dirty="0">
                <a:solidFill>
                  <a:srgbClr val="800000"/>
                </a:solidFill>
              </a:rPr>
              <a:t>s#, </a:t>
            </a:r>
            <a:r>
              <a:rPr lang="en-US" altLang="en-US" dirty="0" err="1">
                <a:solidFill>
                  <a:srgbClr val="800000"/>
                </a:solidFill>
              </a:rPr>
              <a:t>avg</a:t>
            </a:r>
            <a:r>
              <a:rPr lang="en-US" altLang="en-US" dirty="0">
                <a:solidFill>
                  <a:srgbClr val="800000"/>
                </a:solidFill>
              </a:rPr>
              <a:t>(mark) (Grade);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dirty="0" smtClean="0">
                <a:solidFill>
                  <a:srgbClr val="800000"/>
                </a:solidFill>
              </a:rPr>
              <a:t>TRC&gt; {G.s#, </a:t>
            </a:r>
            <a:r>
              <a:rPr lang="en-US" altLang="en-US" dirty="0" err="1">
                <a:solidFill>
                  <a:srgbClr val="800000"/>
                </a:solidFill>
              </a:rPr>
              <a:t>avg</a:t>
            </a:r>
            <a:r>
              <a:rPr lang="en-US" altLang="en-US" dirty="0">
                <a:solidFill>
                  <a:srgbClr val="800000"/>
                </a:solidFill>
              </a:rPr>
              <a:t>(</a:t>
            </a:r>
            <a:r>
              <a:rPr lang="en-US" altLang="en-US" dirty="0" err="1">
                <a:solidFill>
                  <a:srgbClr val="800000"/>
                </a:solidFill>
              </a:rPr>
              <a:t>G.mark</a:t>
            </a:r>
            <a:r>
              <a:rPr lang="en-US" altLang="en-US" dirty="0">
                <a:solidFill>
                  <a:srgbClr val="800000"/>
                </a:solidFill>
              </a:rPr>
              <a:t>) | G in Grade </a:t>
            </a:r>
            <a:r>
              <a:rPr lang="en-US" altLang="en-US" dirty="0" smtClean="0">
                <a:solidFill>
                  <a:srgbClr val="8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dirty="0" smtClean="0">
                <a:solidFill>
                  <a:srgbClr val="800000"/>
                </a:solidFill>
              </a:rPr>
              <a:t>DRC&gt; {S, </a:t>
            </a:r>
            <a:r>
              <a:rPr lang="en-US" altLang="en-US" dirty="0" err="1" smtClean="0">
                <a:solidFill>
                  <a:srgbClr val="800000"/>
                </a:solidFill>
              </a:rPr>
              <a:t>avg</a:t>
            </a:r>
            <a:r>
              <a:rPr lang="en-US" altLang="en-US" dirty="0" smtClean="0">
                <a:solidFill>
                  <a:srgbClr val="800000"/>
                </a:solidFill>
              </a:rPr>
              <a:t>(M) | Grade(S, _, M)};</a:t>
            </a:r>
            <a:endParaRPr lang="en-US" altLang="en-US" dirty="0">
              <a:solidFill>
                <a:srgbClr val="80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altLang="en-US" dirty="0">
              <a:solidFill>
                <a:srgbClr val="8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3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0274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Aggregate </a:t>
            </a:r>
            <a:r>
              <a:rPr lang="en-US" altLang="en-US" dirty="0"/>
              <a:t>Examples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3048000"/>
            <a:ext cx="8496300" cy="2590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dirty="0" smtClean="0"/>
              <a:t>3. </a:t>
            </a:r>
            <a:r>
              <a:rPr lang="en-US" altLang="en-US" dirty="0"/>
              <a:t>List the </a:t>
            </a:r>
            <a:r>
              <a:rPr lang="en-US" altLang="en-US" dirty="0" smtClean="0"/>
              <a:t>min and max </a:t>
            </a:r>
            <a:r>
              <a:rPr lang="en-US" altLang="en-US" dirty="0"/>
              <a:t>marks for all </a:t>
            </a:r>
            <a:r>
              <a:rPr lang="en-US" altLang="en-US" dirty="0" smtClean="0"/>
              <a:t>course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US" altLang="en-US" dirty="0" smtClean="0">
                <a:solidFill>
                  <a:srgbClr val="990000"/>
                </a:solidFill>
              </a:rPr>
              <a:t>ALG&gt; aggregate min(mark),max(mark)(Grade);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US" altLang="en-US" dirty="0" smtClean="0">
                <a:solidFill>
                  <a:srgbClr val="990000"/>
                </a:solidFill>
              </a:rPr>
              <a:t>TRC&gt; {min(</a:t>
            </a:r>
            <a:r>
              <a:rPr lang="en-US" altLang="en-US" dirty="0" err="1" smtClean="0">
                <a:solidFill>
                  <a:srgbClr val="990000"/>
                </a:solidFill>
              </a:rPr>
              <a:t>G.mark</a:t>
            </a:r>
            <a:r>
              <a:rPr lang="en-US" altLang="en-US" dirty="0">
                <a:solidFill>
                  <a:srgbClr val="990000"/>
                </a:solidFill>
              </a:rPr>
              <a:t>), max(</a:t>
            </a:r>
            <a:r>
              <a:rPr lang="en-US" altLang="en-US" dirty="0" err="1">
                <a:solidFill>
                  <a:srgbClr val="990000"/>
                </a:solidFill>
              </a:rPr>
              <a:t>G.mark</a:t>
            </a:r>
            <a:r>
              <a:rPr lang="en-US" altLang="en-US" dirty="0" smtClean="0">
                <a:solidFill>
                  <a:srgbClr val="990000"/>
                </a:solidFill>
              </a:rPr>
              <a:t>) </a:t>
            </a:r>
            <a:r>
              <a:rPr lang="en-US" altLang="en-US" dirty="0">
                <a:solidFill>
                  <a:srgbClr val="990000"/>
                </a:solidFill>
              </a:rPr>
              <a:t>| G in Grade</a:t>
            </a:r>
            <a:r>
              <a:rPr lang="en-US" altLang="en-US" dirty="0" smtClean="0">
                <a:solidFill>
                  <a:srgbClr val="99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US" altLang="en-US" dirty="0" smtClean="0">
                <a:solidFill>
                  <a:srgbClr val="990000"/>
                </a:solidFill>
              </a:rPr>
              <a:t>DRC&gt; {min(M), max(M) | Grade(_, _, M)};</a:t>
            </a:r>
            <a:endParaRPr lang="en-US" altLang="en-US" dirty="0">
              <a:solidFill>
                <a:srgbClr val="99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4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176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Aggregate </a:t>
            </a:r>
            <a:r>
              <a:rPr lang="en-US" altLang="en-US" dirty="0"/>
              <a:t>Examples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956" y="3048000"/>
            <a:ext cx="8435975" cy="2590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dirty="0" smtClean="0"/>
              <a:t>4. </a:t>
            </a:r>
            <a:r>
              <a:rPr lang="en-US" altLang="en-US" dirty="0"/>
              <a:t>List the </a:t>
            </a:r>
            <a:r>
              <a:rPr lang="en-US" altLang="en-US" dirty="0" smtClean="0"/>
              <a:t>min and max marks </a:t>
            </a:r>
            <a:r>
              <a:rPr lang="en-US" altLang="en-US" dirty="0"/>
              <a:t>for </a:t>
            </a:r>
            <a:r>
              <a:rPr lang="en-US" altLang="en-US" dirty="0" smtClean="0"/>
              <a:t>CS305</a:t>
            </a:r>
          </a:p>
          <a:p>
            <a:pPr marL="342900" lvl="1" indent="-342900" eaLnBrk="1" hangingPunct="1">
              <a:lnSpc>
                <a:spcPct val="80000"/>
              </a:lnSpc>
              <a:spcBef>
                <a:spcPts val="600"/>
              </a:spcBef>
              <a:buClr>
                <a:srgbClr val="990033"/>
              </a:buClr>
              <a:buSzPct val="60000"/>
              <a:buNone/>
            </a:pPr>
            <a:r>
              <a:rPr lang="en-US" altLang="en-US" sz="2800" dirty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ALG&gt; aggregate min(mark), max(mark) </a:t>
            </a:r>
          </a:p>
          <a:p>
            <a:pPr marL="342900" lvl="1" indent="-342900" eaLnBrk="1" hangingPunct="1">
              <a:lnSpc>
                <a:spcPct val="80000"/>
              </a:lnSpc>
              <a:spcBef>
                <a:spcPts val="600"/>
              </a:spcBef>
              <a:buClr>
                <a:srgbClr val="990033"/>
              </a:buClr>
              <a:buSzPct val="60000"/>
              <a:buNone/>
            </a:pPr>
            <a:r>
              <a:rPr lang="en-US" altLang="en-US" sz="2800" dirty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		(select C#=</a:t>
            </a:r>
            <a:r>
              <a:rPr lang="en-CA" altLang="zh-CN" sz="2800" dirty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 '</a:t>
            </a:r>
            <a:r>
              <a:rPr lang="en-US" altLang="en-US" sz="2800" dirty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CS305</a:t>
            </a:r>
            <a:r>
              <a:rPr lang="en-CA" altLang="zh-CN" sz="2800" dirty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'</a:t>
            </a:r>
            <a:r>
              <a:rPr lang="en-US" altLang="en-US" sz="2800" dirty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)(Grade));</a:t>
            </a:r>
            <a:endParaRPr lang="en-CA" altLang="en-US" sz="2800" dirty="0">
              <a:solidFill>
                <a:srgbClr val="800000"/>
              </a:solidFill>
              <a:latin typeface="+mj-lt"/>
              <a:ea typeface="+mj-ea"/>
              <a:cs typeface="+mj-cs"/>
            </a:endParaRPr>
          </a:p>
          <a:p>
            <a:pPr marL="342900" lvl="1" indent="-342900" eaLnBrk="1" hangingPunct="1">
              <a:lnSpc>
                <a:spcPct val="80000"/>
              </a:lnSpc>
              <a:spcBef>
                <a:spcPts val="600"/>
              </a:spcBef>
              <a:buClr>
                <a:srgbClr val="990033"/>
              </a:buClr>
              <a:buSzPct val="60000"/>
              <a:buNone/>
            </a:pPr>
            <a:r>
              <a:rPr lang="en-US" altLang="en-US" sz="2800" dirty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TRC&gt; {min(</a:t>
            </a:r>
            <a:r>
              <a:rPr lang="en-US" altLang="en-US" sz="2800" dirty="0" err="1">
                <a:solidFill>
                  <a:srgbClr val="800000"/>
                </a:solidFill>
                <a:latin typeface="+mj-lt"/>
                <a:ea typeface="+mj-ea"/>
                <a:cs typeface="+mj-cs"/>
              </a:rPr>
              <a:t>G.mark</a:t>
            </a:r>
            <a:r>
              <a:rPr lang="en-US" altLang="en-US" sz="2800" dirty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), max(</a:t>
            </a:r>
            <a:r>
              <a:rPr lang="en-US" altLang="en-US" sz="2800" dirty="0" err="1">
                <a:solidFill>
                  <a:srgbClr val="800000"/>
                </a:solidFill>
                <a:latin typeface="+mj-lt"/>
                <a:ea typeface="+mj-ea"/>
                <a:cs typeface="+mj-cs"/>
              </a:rPr>
              <a:t>G.mark</a:t>
            </a:r>
            <a:r>
              <a:rPr lang="en-US" altLang="en-US" sz="2800" dirty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)| G in Grade and</a:t>
            </a:r>
          </a:p>
          <a:p>
            <a:pPr marL="342900" lvl="1" indent="-342900" eaLnBrk="1" hangingPunct="1">
              <a:lnSpc>
                <a:spcPct val="80000"/>
              </a:lnSpc>
              <a:spcBef>
                <a:spcPts val="600"/>
              </a:spcBef>
              <a:buClr>
                <a:srgbClr val="990033"/>
              </a:buClr>
              <a:buSzPct val="60000"/>
              <a:buNone/>
            </a:pPr>
            <a:r>
              <a:rPr lang="en-US" altLang="en-US" sz="2800" dirty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		  </a:t>
            </a:r>
            <a:r>
              <a:rPr lang="en-US" altLang="en-US" sz="2800" dirty="0" err="1">
                <a:solidFill>
                  <a:srgbClr val="800000"/>
                </a:solidFill>
                <a:latin typeface="+mj-lt"/>
                <a:ea typeface="+mj-ea"/>
                <a:cs typeface="+mj-cs"/>
              </a:rPr>
              <a:t>G.c</a:t>
            </a:r>
            <a:r>
              <a:rPr lang="en-US" altLang="en-US" sz="2800" dirty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# = </a:t>
            </a:r>
            <a:r>
              <a:rPr lang="en-CA" altLang="zh-CN" sz="2800" dirty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'</a:t>
            </a:r>
            <a:r>
              <a:rPr lang="en-US" altLang="en-US" sz="2800" dirty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CS305</a:t>
            </a:r>
            <a:r>
              <a:rPr lang="en-CA" altLang="zh-CN" sz="2800" dirty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'</a:t>
            </a:r>
            <a:r>
              <a:rPr lang="en-US" altLang="en-US" sz="2800" dirty="0" smtClean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};</a:t>
            </a:r>
          </a:p>
          <a:p>
            <a:pPr marL="342900" lvl="1" indent="-342900" eaLnBrk="1" hangingPunct="1">
              <a:lnSpc>
                <a:spcPct val="80000"/>
              </a:lnSpc>
              <a:spcBef>
                <a:spcPts val="600"/>
              </a:spcBef>
              <a:buClr>
                <a:srgbClr val="990033"/>
              </a:buClr>
              <a:buSzPct val="60000"/>
              <a:buNone/>
            </a:pPr>
            <a:r>
              <a:rPr lang="en-US" altLang="en-US" sz="2800" dirty="0" smtClean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DRC&gt; {min(M), max(M) | Grade(_, </a:t>
            </a:r>
            <a:r>
              <a:rPr lang="en-CA" altLang="zh-CN" sz="2800" dirty="0">
                <a:solidFill>
                  <a:srgbClr val="800000"/>
                </a:solidFill>
              </a:rPr>
              <a:t>'</a:t>
            </a:r>
            <a:r>
              <a:rPr lang="en-US" altLang="en-US" sz="2800" dirty="0" smtClean="0">
                <a:solidFill>
                  <a:srgbClr val="800000"/>
                </a:solidFill>
              </a:rPr>
              <a:t>CS305</a:t>
            </a:r>
            <a:r>
              <a:rPr lang="en-CA" altLang="zh-CN" sz="2800" dirty="0" smtClean="0">
                <a:solidFill>
                  <a:srgbClr val="800000"/>
                </a:solidFill>
              </a:rPr>
              <a:t>',M)};</a:t>
            </a:r>
            <a:endParaRPr lang="en-US" altLang="en-US" sz="2800" dirty="0">
              <a:solidFill>
                <a:srgbClr val="800000"/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5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0695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Aggregate </a:t>
            </a:r>
            <a:r>
              <a:rPr lang="en-US" altLang="en-US" dirty="0"/>
              <a:t>Examples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3048000"/>
            <a:ext cx="8801100" cy="3733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dirty="0"/>
              <a:t>5</a:t>
            </a:r>
            <a:r>
              <a:rPr lang="en-US" altLang="en-US" dirty="0" smtClean="0"/>
              <a:t>. </a:t>
            </a:r>
            <a:r>
              <a:rPr lang="en-US" altLang="en-US" dirty="0"/>
              <a:t>List the min, max and </a:t>
            </a:r>
            <a:r>
              <a:rPr lang="en-US" altLang="en-US" dirty="0" err="1"/>
              <a:t>avg</a:t>
            </a:r>
            <a:r>
              <a:rPr lang="en-US" altLang="en-US" dirty="0"/>
              <a:t> marks for DB course 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ALG&gt;</a:t>
            </a:r>
            <a:r>
              <a:rPr lang="en-CA" altLang="en-US" sz="2400" dirty="0">
                <a:solidFill>
                  <a:srgbClr val="990000"/>
                </a:solidFill>
              </a:rPr>
              <a:t>	T1:=  select </a:t>
            </a:r>
            <a:r>
              <a:rPr lang="en-CA" altLang="en-US" sz="2400" dirty="0" err="1">
                <a:solidFill>
                  <a:srgbClr val="990000"/>
                </a:solidFill>
              </a:rPr>
              <a:t>cname</a:t>
            </a:r>
            <a:r>
              <a:rPr lang="en-CA" altLang="en-US" sz="2400" dirty="0">
                <a:solidFill>
                  <a:srgbClr val="990000"/>
                </a:solidFill>
              </a:rPr>
              <a:t> = </a:t>
            </a:r>
            <a:r>
              <a:rPr lang="en-CA" altLang="zh-CN" sz="2400" dirty="0" smtClean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DB</a:t>
            </a:r>
            <a:r>
              <a:rPr lang="en-CA" altLang="zh-CN" sz="2400" dirty="0" smtClean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 </a:t>
            </a:r>
            <a:r>
              <a:rPr lang="en-CA" altLang="en-US" sz="2400" dirty="0">
                <a:solidFill>
                  <a:srgbClr val="990000"/>
                </a:solidFill>
              </a:rPr>
              <a:t>(Grade </a:t>
            </a:r>
            <a:r>
              <a:rPr lang="en-CA" altLang="en-US" sz="2400" dirty="0" err="1">
                <a:solidFill>
                  <a:srgbClr val="990000"/>
                </a:solidFill>
              </a:rPr>
              <a:t>njoin</a:t>
            </a:r>
            <a:r>
              <a:rPr lang="en-CA" altLang="en-US" sz="2400" dirty="0">
                <a:solidFill>
                  <a:srgbClr val="990000"/>
                </a:solidFill>
              </a:rPr>
              <a:t> Course);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sz="2400" dirty="0" smtClean="0">
                <a:solidFill>
                  <a:srgbClr val="990000"/>
                </a:solidFill>
              </a:rPr>
              <a:t>	aggregate </a:t>
            </a:r>
            <a:r>
              <a:rPr lang="en-CA" altLang="en-US" sz="2400" dirty="0">
                <a:solidFill>
                  <a:srgbClr val="990000"/>
                </a:solidFill>
              </a:rPr>
              <a:t>min(mark), max(mark), </a:t>
            </a:r>
            <a:r>
              <a:rPr lang="en-CA" altLang="en-US" sz="2400" dirty="0" err="1">
                <a:solidFill>
                  <a:srgbClr val="990000"/>
                </a:solidFill>
              </a:rPr>
              <a:t>avg</a:t>
            </a:r>
            <a:r>
              <a:rPr lang="en-CA" altLang="en-US" sz="2400" dirty="0">
                <a:solidFill>
                  <a:srgbClr val="990000"/>
                </a:solidFill>
              </a:rPr>
              <a:t>(mark) (T1);	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Font typeface="Wingdings" charset="2"/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TRC&gt; {</a:t>
            </a:r>
            <a:r>
              <a:rPr lang="en-US" altLang="en-US" sz="2400" dirty="0" smtClean="0">
                <a:solidFill>
                  <a:srgbClr val="990000"/>
                </a:solidFill>
              </a:rPr>
              <a:t>min(</a:t>
            </a:r>
            <a:r>
              <a:rPr lang="en-US" altLang="en-US" sz="2400" dirty="0" err="1" smtClean="0">
                <a:solidFill>
                  <a:srgbClr val="990000"/>
                </a:solidFill>
              </a:rPr>
              <a:t>G.mark</a:t>
            </a:r>
            <a:r>
              <a:rPr lang="en-US" altLang="en-US" sz="2400" dirty="0">
                <a:solidFill>
                  <a:srgbClr val="990000"/>
                </a:solidFill>
              </a:rPr>
              <a:t>), </a:t>
            </a:r>
            <a:r>
              <a:rPr lang="en-US" altLang="en-US" sz="2400" dirty="0" smtClean="0">
                <a:solidFill>
                  <a:srgbClr val="990000"/>
                </a:solidFill>
              </a:rPr>
              <a:t>max(</a:t>
            </a:r>
            <a:r>
              <a:rPr lang="en-US" altLang="en-US" sz="2400" dirty="0" err="1" smtClean="0">
                <a:solidFill>
                  <a:srgbClr val="990000"/>
                </a:solidFill>
              </a:rPr>
              <a:t>G.mark</a:t>
            </a:r>
            <a:r>
              <a:rPr lang="en-US" altLang="en-US" sz="2400" dirty="0" smtClean="0">
                <a:solidFill>
                  <a:srgbClr val="990000"/>
                </a:solidFill>
              </a:rPr>
              <a:t>), </a:t>
            </a:r>
            <a:r>
              <a:rPr lang="en-US" altLang="en-US" sz="2400" dirty="0" err="1" smtClean="0">
                <a:solidFill>
                  <a:srgbClr val="990000"/>
                </a:solidFill>
              </a:rPr>
              <a:t>avg</a:t>
            </a:r>
            <a:r>
              <a:rPr lang="en-US" altLang="en-US" sz="2400" dirty="0" smtClean="0">
                <a:solidFill>
                  <a:srgbClr val="990000"/>
                </a:solidFill>
              </a:rPr>
              <a:t>(mark) </a:t>
            </a:r>
            <a:r>
              <a:rPr lang="en-US" altLang="en-US" sz="2400" dirty="0">
                <a:solidFill>
                  <a:srgbClr val="990000"/>
                </a:solidFill>
              </a:rPr>
              <a:t>| </a:t>
            </a:r>
            <a:endParaRPr lang="en-US" altLang="en-US" sz="2400" dirty="0" smtClean="0">
              <a:solidFill>
                <a:srgbClr val="990000"/>
              </a:solidFill>
            </a:endParaRP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Font typeface="Wingdings" charset="2"/>
              <a:buNone/>
            </a:pPr>
            <a:r>
              <a:rPr lang="en-US" altLang="en-US" sz="2400" dirty="0">
                <a:solidFill>
                  <a:srgbClr val="990000"/>
                </a:solidFill>
              </a:rPr>
              <a:t>	</a:t>
            </a:r>
            <a:r>
              <a:rPr lang="en-US" altLang="en-US" sz="2400" dirty="0" smtClean="0">
                <a:solidFill>
                  <a:srgbClr val="990000"/>
                </a:solidFill>
              </a:rPr>
              <a:t>	 G </a:t>
            </a:r>
            <a:r>
              <a:rPr lang="en-US" altLang="en-US" sz="2400" dirty="0">
                <a:solidFill>
                  <a:srgbClr val="990000"/>
                </a:solidFill>
              </a:rPr>
              <a:t>in </a:t>
            </a:r>
            <a:r>
              <a:rPr lang="en-US" altLang="en-US" sz="2400" dirty="0" smtClean="0">
                <a:solidFill>
                  <a:srgbClr val="990000"/>
                </a:solidFill>
              </a:rPr>
              <a:t>Grade and (exists C </a:t>
            </a:r>
            <a:r>
              <a:rPr lang="en-US" altLang="en-US" sz="2400" dirty="0">
                <a:solidFill>
                  <a:srgbClr val="990000"/>
                </a:solidFill>
              </a:rPr>
              <a:t>in </a:t>
            </a:r>
            <a:r>
              <a:rPr lang="en-US" altLang="en-US" sz="2400" dirty="0" smtClean="0">
                <a:solidFill>
                  <a:srgbClr val="990000"/>
                </a:solidFill>
              </a:rPr>
              <a:t>Course)( 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r>
              <a:rPr lang="en-US" altLang="en-US" sz="2400" dirty="0">
                <a:solidFill>
                  <a:srgbClr val="990000"/>
                </a:solidFill>
              </a:rPr>
              <a:t>	</a:t>
            </a:r>
            <a:r>
              <a:rPr lang="en-US" altLang="en-US" sz="2400" dirty="0" smtClean="0">
                <a:solidFill>
                  <a:srgbClr val="990000"/>
                </a:solidFill>
              </a:rPr>
              <a:t>	 </a:t>
            </a:r>
            <a:r>
              <a:rPr lang="en-US" altLang="en-US" sz="2400" dirty="0" err="1" smtClean="0">
                <a:solidFill>
                  <a:srgbClr val="990000"/>
                </a:solidFill>
              </a:rPr>
              <a:t>G.c</a:t>
            </a:r>
            <a:r>
              <a:rPr lang="en-US" altLang="en-US" sz="2400" dirty="0">
                <a:solidFill>
                  <a:srgbClr val="990000"/>
                </a:solidFill>
              </a:rPr>
              <a:t># = </a:t>
            </a:r>
            <a:r>
              <a:rPr lang="en-US" altLang="en-US" sz="2400" dirty="0" err="1">
                <a:solidFill>
                  <a:srgbClr val="990000"/>
                </a:solidFill>
              </a:rPr>
              <a:t>C.c</a:t>
            </a:r>
            <a:r>
              <a:rPr lang="en-US" altLang="en-US" sz="2400" dirty="0">
                <a:solidFill>
                  <a:srgbClr val="990000"/>
                </a:solidFill>
              </a:rPr>
              <a:t># and </a:t>
            </a:r>
            <a:r>
              <a:rPr lang="en-US" altLang="en-US" sz="2400" dirty="0" err="1">
                <a:solidFill>
                  <a:srgbClr val="990000"/>
                </a:solidFill>
              </a:rPr>
              <a:t>C.cname</a:t>
            </a:r>
            <a:r>
              <a:rPr lang="en-US" altLang="en-US" sz="2400" dirty="0">
                <a:solidFill>
                  <a:srgbClr val="990000"/>
                </a:solidFill>
              </a:rPr>
              <a:t> = </a:t>
            </a:r>
            <a:r>
              <a:rPr lang="en-CA" altLang="zh-CN" sz="2400" dirty="0" smtClean="0">
                <a:solidFill>
                  <a:srgbClr val="990000"/>
                </a:solidFill>
              </a:rPr>
              <a:t>'</a:t>
            </a:r>
            <a:r>
              <a:rPr lang="en-US" altLang="en-US" sz="2400" dirty="0" smtClean="0">
                <a:solidFill>
                  <a:srgbClr val="990000"/>
                </a:solidFill>
              </a:rPr>
              <a:t>DB</a:t>
            </a:r>
            <a:r>
              <a:rPr lang="en-CA" altLang="zh-CN" sz="2400" dirty="0" smtClean="0">
                <a:solidFill>
                  <a:srgbClr val="990000"/>
                </a:solidFill>
              </a:rPr>
              <a:t>’)</a:t>
            </a:r>
            <a:r>
              <a:rPr lang="en-US" altLang="en-US" sz="2400" dirty="0" smtClean="0">
                <a:solidFill>
                  <a:srgbClr val="990000"/>
                </a:solidFill>
              </a:rPr>
              <a:t>};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r>
              <a:rPr lang="en-US" altLang="en-US" sz="2400" dirty="0" smtClean="0">
                <a:solidFill>
                  <a:srgbClr val="990000"/>
                </a:solidFill>
              </a:rPr>
              <a:t>DRC&gt; {min(M), max(M), </a:t>
            </a:r>
            <a:r>
              <a:rPr lang="en-US" altLang="en-US" sz="2400" dirty="0" err="1" smtClean="0">
                <a:solidFill>
                  <a:srgbClr val="990000"/>
                </a:solidFill>
              </a:rPr>
              <a:t>avg</a:t>
            </a:r>
            <a:r>
              <a:rPr lang="en-US" altLang="en-US" sz="2400" dirty="0" smtClean="0">
                <a:solidFill>
                  <a:srgbClr val="990000"/>
                </a:solidFill>
              </a:rPr>
              <a:t>(M)|(exists C)(Grade(_,C,M) 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r>
              <a:rPr lang="en-US" altLang="en-US" sz="2400" dirty="0">
                <a:solidFill>
                  <a:srgbClr val="990000"/>
                </a:solidFill>
              </a:rPr>
              <a:t>	</a:t>
            </a:r>
            <a:r>
              <a:rPr lang="en-US" altLang="en-US" sz="2400" dirty="0" smtClean="0">
                <a:solidFill>
                  <a:srgbClr val="990000"/>
                </a:solidFill>
              </a:rPr>
              <a:t>	  and (Course(C, </a:t>
            </a:r>
            <a:r>
              <a:rPr lang="en-CA" altLang="zh-CN" sz="2400" dirty="0">
                <a:solidFill>
                  <a:srgbClr val="990000"/>
                </a:solidFill>
              </a:rPr>
              <a:t>'</a:t>
            </a:r>
            <a:r>
              <a:rPr lang="en-US" altLang="en-US" sz="2400" dirty="0" smtClean="0">
                <a:solidFill>
                  <a:srgbClr val="990000"/>
                </a:solidFill>
              </a:rPr>
              <a:t>DB</a:t>
            </a:r>
            <a:r>
              <a:rPr lang="en-CA" altLang="zh-CN" sz="2400" dirty="0" smtClean="0">
                <a:solidFill>
                  <a:srgbClr val="990000"/>
                </a:solidFill>
              </a:rPr>
              <a:t>',_)}</a:t>
            </a:r>
            <a:endParaRPr lang="en-US" altLang="en-US" sz="2400" dirty="0">
              <a:solidFill>
                <a:srgbClr val="99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6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0721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098728"/>
            <a:ext cx="8294688" cy="360687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/>
              <a:t>6</a:t>
            </a:r>
            <a:r>
              <a:rPr lang="en-CA" altLang="en-US" dirty="0" smtClean="0"/>
              <a:t>.  </a:t>
            </a:r>
            <a:r>
              <a:rPr lang="en-CA" altLang="en-US" dirty="0"/>
              <a:t>List student name and the number of courses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/>
              <a:t>	  the student takes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r>
              <a:rPr lang="en-CA" altLang="en-US" sz="2400" dirty="0">
                <a:solidFill>
                  <a:srgbClr val="990000"/>
                </a:solidFill>
                <a:ea typeface="+mn-ea"/>
                <a:cs typeface="+mn-cs"/>
              </a:rPr>
              <a:t>ALG&gt;	T1:= aggregate s#, count(</a:t>
            </a:r>
            <a:r>
              <a:rPr lang="en-CA" altLang="en-US" sz="2400" dirty="0" err="1">
                <a:solidFill>
                  <a:srgbClr val="990000"/>
                </a:solidFill>
                <a:ea typeface="+mn-ea"/>
                <a:cs typeface="+mn-cs"/>
              </a:rPr>
              <a:t>c#</a:t>
            </a:r>
            <a:r>
              <a:rPr lang="en-CA" altLang="en-US" sz="2400" dirty="0">
                <a:solidFill>
                  <a:srgbClr val="990000"/>
                </a:solidFill>
                <a:ea typeface="+mn-ea"/>
                <a:cs typeface="+mn-cs"/>
              </a:rPr>
              <a:t>) (Grade);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r>
              <a:rPr lang="en-CA" altLang="en-US" sz="2400" dirty="0">
                <a:solidFill>
                  <a:srgbClr val="990000"/>
                </a:solidFill>
                <a:ea typeface="+mn-ea"/>
                <a:cs typeface="+mn-cs"/>
              </a:rPr>
              <a:t>		project </a:t>
            </a:r>
            <a:r>
              <a:rPr lang="en-CA" altLang="en-US" sz="2400" dirty="0" err="1">
                <a:solidFill>
                  <a:srgbClr val="990000"/>
                </a:solidFill>
                <a:ea typeface="+mn-ea"/>
                <a:cs typeface="+mn-cs"/>
              </a:rPr>
              <a:t>sname</a:t>
            </a:r>
            <a:r>
              <a:rPr lang="en-CA" altLang="en-US" sz="2400" dirty="0">
                <a:solidFill>
                  <a:srgbClr val="990000"/>
                </a:solidFill>
                <a:ea typeface="+mn-ea"/>
                <a:cs typeface="+mn-cs"/>
              </a:rPr>
              <a:t> (Student </a:t>
            </a:r>
            <a:r>
              <a:rPr lang="en-CA" altLang="en-US" sz="2400" dirty="0" err="1">
                <a:solidFill>
                  <a:srgbClr val="990000"/>
                </a:solidFill>
                <a:ea typeface="+mn-ea"/>
                <a:cs typeface="+mn-cs"/>
              </a:rPr>
              <a:t>njoin</a:t>
            </a:r>
            <a:r>
              <a:rPr lang="en-CA" altLang="en-US" sz="2400" dirty="0">
                <a:solidFill>
                  <a:srgbClr val="990000"/>
                </a:solidFill>
                <a:ea typeface="+mn-ea"/>
                <a:cs typeface="+mn-cs"/>
              </a:rPr>
              <a:t> T1);	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r>
              <a:rPr lang="en-CA" altLang="en-US" sz="2400" dirty="0">
                <a:solidFill>
                  <a:srgbClr val="990000"/>
                </a:solidFill>
                <a:ea typeface="+mn-ea"/>
                <a:cs typeface="+mn-cs"/>
              </a:rPr>
              <a:t>TRC&gt; 	{</a:t>
            </a:r>
            <a:r>
              <a:rPr lang="en-CA" altLang="en-US" sz="2400" dirty="0" err="1">
                <a:solidFill>
                  <a:srgbClr val="990000"/>
                </a:solidFill>
                <a:ea typeface="+mn-ea"/>
                <a:cs typeface="+mn-cs"/>
              </a:rPr>
              <a:t>S.sname</a:t>
            </a:r>
            <a:r>
              <a:rPr lang="en-CA" altLang="en-US" sz="2400" dirty="0">
                <a:solidFill>
                  <a:srgbClr val="990000"/>
                </a:solidFill>
                <a:ea typeface="+mn-ea"/>
                <a:cs typeface="+mn-cs"/>
              </a:rPr>
              <a:t>, count(</a:t>
            </a:r>
            <a:r>
              <a:rPr lang="en-CA" altLang="en-US" sz="2400" dirty="0" err="1">
                <a:solidFill>
                  <a:srgbClr val="990000"/>
                </a:solidFill>
                <a:ea typeface="+mn-ea"/>
                <a:cs typeface="+mn-cs"/>
              </a:rPr>
              <a:t>G.c</a:t>
            </a:r>
            <a:r>
              <a:rPr lang="en-CA" altLang="en-US" sz="2400" dirty="0">
                <a:solidFill>
                  <a:srgbClr val="990000"/>
                </a:solidFill>
                <a:ea typeface="+mn-ea"/>
                <a:cs typeface="+mn-cs"/>
              </a:rPr>
              <a:t>#)  | S in student and G in grade 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r>
              <a:rPr lang="en-CA" altLang="en-US" sz="2400" dirty="0">
                <a:solidFill>
                  <a:srgbClr val="990000"/>
                </a:solidFill>
                <a:ea typeface="+mn-ea"/>
                <a:cs typeface="+mn-cs"/>
              </a:rPr>
              <a:t>		 and S.s# = G.s# };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DRC&gt; </a:t>
            </a:r>
            <a:r>
              <a:rPr lang="en-CA" altLang="en-US" sz="2400" dirty="0" smtClean="0">
                <a:solidFill>
                  <a:srgbClr val="990000"/>
                </a:solidFill>
              </a:rPr>
              <a:t>{</a:t>
            </a:r>
            <a:r>
              <a:rPr lang="en-CA" altLang="en-US" sz="2400" dirty="0">
                <a:solidFill>
                  <a:srgbClr val="990000"/>
                </a:solidFill>
              </a:rPr>
              <a:t>N</a:t>
            </a:r>
            <a:r>
              <a:rPr lang="en-CA" altLang="en-US" sz="2400" dirty="0" smtClean="0">
                <a:solidFill>
                  <a:srgbClr val="990000"/>
                </a:solidFill>
              </a:rPr>
              <a:t>, </a:t>
            </a:r>
            <a:r>
              <a:rPr lang="en-CA" altLang="en-US" sz="2400" dirty="0">
                <a:solidFill>
                  <a:srgbClr val="990000"/>
                </a:solidFill>
              </a:rPr>
              <a:t>Count(*)   |</a:t>
            </a:r>
            <a:r>
              <a:rPr lang="de-DE" altLang="en-US" sz="2400" dirty="0">
                <a:solidFill>
                  <a:srgbClr val="990000"/>
                </a:solidFill>
              </a:rPr>
              <a:t> </a:t>
            </a:r>
            <a:r>
              <a:rPr lang="en-CA" altLang="en-US" sz="2400" dirty="0">
                <a:solidFill>
                  <a:srgbClr val="9900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 		(exists </a:t>
            </a:r>
            <a:r>
              <a:rPr lang="en-CA" altLang="en-US" sz="2400" dirty="0" smtClean="0">
                <a:solidFill>
                  <a:srgbClr val="990000"/>
                </a:solidFill>
              </a:rPr>
              <a:t>S) </a:t>
            </a:r>
            <a:r>
              <a:rPr lang="en-CA" altLang="en-US" sz="2400" dirty="0">
                <a:solidFill>
                  <a:srgbClr val="990000"/>
                </a:solidFill>
              </a:rPr>
              <a:t>(</a:t>
            </a:r>
            <a:r>
              <a:rPr lang="en-CA" altLang="en-US" sz="2400" dirty="0" smtClean="0">
                <a:solidFill>
                  <a:srgbClr val="990000"/>
                </a:solidFill>
              </a:rPr>
              <a:t>student(S, N, _) </a:t>
            </a:r>
            <a:r>
              <a:rPr lang="en-CA" altLang="en-US" sz="2400" dirty="0">
                <a:solidFill>
                  <a:srgbClr val="990000"/>
                </a:solidFill>
              </a:rPr>
              <a:t>and </a:t>
            </a:r>
            <a:r>
              <a:rPr lang="en-CA" altLang="en-US" sz="2400" dirty="0" smtClean="0">
                <a:solidFill>
                  <a:srgbClr val="990000"/>
                </a:solidFill>
              </a:rPr>
              <a:t>grade(S, </a:t>
            </a:r>
            <a:r>
              <a:rPr lang="en-CA" altLang="en-US" sz="2400" dirty="0">
                <a:solidFill>
                  <a:srgbClr val="990000"/>
                </a:solidFill>
              </a:rPr>
              <a:t>_, _))};</a:t>
            </a:r>
            <a:endParaRPr lang="en-US" altLang="en-US" sz="2400" dirty="0">
              <a:solidFill>
                <a:srgbClr val="99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08A5-0CD5-1245-949E-DBFB65846ACF}" type="slidenum">
              <a:rPr lang="en-US" altLang="en-US" smtClean="0"/>
              <a:pPr/>
              <a:t>7</a:t>
            </a:fld>
            <a:endParaRPr lang="en-CA" altLang="zh-CN" dirty="0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Grouping Examples</a:t>
            </a:r>
            <a:endParaRPr lang="en-CA" altLang="en-US" sz="3600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195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Grouping Examples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699" y="3124200"/>
            <a:ext cx="8610599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/>
              <a:t>7</a:t>
            </a:r>
            <a:r>
              <a:rPr lang="en-CA" altLang="en-US" dirty="0" smtClean="0"/>
              <a:t>. </a:t>
            </a:r>
            <a:r>
              <a:rPr lang="en-CA" altLang="en-US" dirty="0"/>
              <a:t>List the course name and the highest mark of the </a:t>
            </a:r>
            <a:r>
              <a:rPr lang="en-CA" altLang="en-US" dirty="0" smtClean="0"/>
              <a:t>course</a:t>
            </a:r>
            <a:endParaRPr lang="en-CA" altLang="en-US" dirty="0"/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ALG&gt;</a:t>
            </a: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sz="2400" dirty="0" smtClean="0">
                <a:solidFill>
                  <a:srgbClr val="990000"/>
                </a:solidFill>
              </a:rPr>
              <a:t>T1(C#,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MaxM</a:t>
            </a:r>
            <a:r>
              <a:rPr lang="en-CA" altLang="en-US" sz="2400" dirty="0" smtClean="0">
                <a:solidFill>
                  <a:srgbClr val="990000"/>
                </a:solidFill>
              </a:rPr>
              <a:t>):=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sz="2400" dirty="0" smtClean="0">
                <a:solidFill>
                  <a:srgbClr val="990000"/>
                </a:solidFill>
              </a:rPr>
              <a:t>	aggregate 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cname</a:t>
            </a:r>
            <a:r>
              <a:rPr lang="en-CA" altLang="en-US" sz="2400" dirty="0" smtClean="0">
                <a:solidFill>
                  <a:srgbClr val="990000"/>
                </a:solidFill>
              </a:rPr>
              <a:t>, </a:t>
            </a:r>
            <a:r>
              <a:rPr lang="en-CA" altLang="en-US" sz="2400" dirty="0">
                <a:solidFill>
                  <a:srgbClr val="990000"/>
                </a:solidFill>
              </a:rPr>
              <a:t>max(mark) (Course </a:t>
            </a:r>
            <a:r>
              <a:rPr lang="en-CA" altLang="en-US" sz="2400" dirty="0" err="1">
                <a:solidFill>
                  <a:srgbClr val="990000"/>
                </a:solidFill>
              </a:rPr>
              <a:t>njoin</a:t>
            </a:r>
            <a:r>
              <a:rPr lang="en-CA" altLang="en-US" sz="2400" dirty="0">
                <a:solidFill>
                  <a:srgbClr val="990000"/>
                </a:solidFill>
              </a:rPr>
              <a:t> Grade);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sz="2400" dirty="0" smtClean="0">
                <a:solidFill>
                  <a:srgbClr val="990000"/>
                </a:solidFill>
              </a:rPr>
              <a:t>	project 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cname,MaxM</a:t>
            </a:r>
            <a:r>
              <a:rPr lang="en-CA" altLang="en-US" sz="2400" dirty="0" smtClean="0">
                <a:solidFill>
                  <a:srgbClr val="990000"/>
                </a:solidFill>
              </a:rPr>
              <a:t> (T1</a:t>
            </a:r>
            <a:r>
              <a:rPr lang="en-CA" altLang="en-US" sz="2400" dirty="0">
                <a:solidFill>
                  <a:srgbClr val="990000"/>
                </a:solidFill>
              </a:rPr>
              <a:t>);	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Font typeface="Wingdings" charset="2"/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TRC&gt; </a:t>
            </a:r>
            <a:r>
              <a:rPr lang="en-CA" altLang="en-US" sz="2400" dirty="0">
                <a:solidFill>
                  <a:srgbClr val="990000"/>
                </a:solidFill>
              </a:rPr>
              <a:t>	{</a:t>
            </a:r>
            <a:r>
              <a:rPr lang="en-CA" altLang="en-US" sz="2400" dirty="0" err="1">
                <a:solidFill>
                  <a:srgbClr val="990000"/>
                </a:solidFill>
              </a:rPr>
              <a:t>C.cname</a:t>
            </a:r>
            <a:r>
              <a:rPr lang="en-CA" altLang="en-US" sz="2400" dirty="0">
                <a:solidFill>
                  <a:srgbClr val="990000"/>
                </a:solidFill>
              </a:rPr>
              <a:t>, max(</a:t>
            </a:r>
            <a:r>
              <a:rPr lang="en-CA" altLang="en-US" sz="2400" dirty="0" err="1">
                <a:solidFill>
                  <a:srgbClr val="990000"/>
                </a:solidFill>
              </a:rPr>
              <a:t>G.mark</a:t>
            </a:r>
            <a:r>
              <a:rPr lang="en-CA" altLang="en-US" sz="2400" dirty="0">
                <a:solidFill>
                  <a:srgbClr val="990000"/>
                </a:solidFill>
              </a:rPr>
              <a:t>)  | C in Course and G in Grade 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	 and S.s# = G.s# </a:t>
            </a:r>
            <a:r>
              <a:rPr lang="en-CA" altLang="en-US" sz="2400" dirty="0" smtClean="0">
                <a:solidFill>
                  <a:srgbClr val="990000"/>
                </a:solidFill>
              </a:rPr>
              <a:t>};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DRC&gt; {N, max(M) | (exists C</a:t>
            </a:r>
            <a:r>
              <a:rPr lang="en-CA" altLang="en-US" sz="2400" dirty="0">
                <a:solidFill>
                  <a:srgbClr val="990000"/>
                </a:solidFill>
              </a:rPr>
              <a:t>)(Course(C, N, </a:t>
            </a:r>
            <a:r>
              <a:rPr lang="en-CA" altLang="en-US" sz="2400" dirty="0" smtClean="0">
                <a:solidFill>
                  <a:srgbClr val="990000"/>
                </a:solidFill>
              </a:rPr>
              <a:t>_) and 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sz="2400" dirty="0" smtClean="0">
                <a:solidFill>
                  <a:srgbClr val="990000"/>
                </a:solidFill>
              </a:rPr>
              <a:t>	Grade(_, C, M))}; </a:t>
            </a:r>
            <a:endParaRPr lang="en-CA" altLang="en-US" sz="2400" dirty="0">
              <a:solidFill>
                <a:srgbClr val="990000"/>
              </a:solidFill>
            </a:endParaRP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Font typeface="Wingdings" charset="2"/>
              <a:buNone/>
            </a:pPr>
            <a:endParaRPr lang="en-CA" altLang="en-US" sz="2400" dirty="0"/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Font typeface="Wingdings" charset="2"/>
              <a:buNone/>
            </a:pPr>
            <a:endParaRPr lang="en-CA" altLang="en-US" sz="2400" dirty="0"/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Font typeface="Wingdings" charset="2"/>
              <a:buNone/>
            </a:pPr>
            <a:endParaRPr lang="en-CA" altLang="en-US" sz="20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 </a:t>
            </a:r>
            <a:endParaRPr lang="en-CA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8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5678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Grouping Examples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2971800"/>
            <a:ext cx="8294687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/>
              <a:t>8</a:t>
            </a:r>
            <a:r>
              <a:rPr lang="en-CA" altLang="en-US" dirty="0" smtClean="0"/>
              <a:t>. </a:t>
            </a:r>
            <a:r>
              <a:rPr lang="en-CA" altLang="en-US" dirty="0"/>
              <a:t>List the locations that have more than one course offered there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800000"/>
                </a:solidFill>
              </a:rPr>
              <a:t>ALG&gt;	T1 := aggregate </a:t>
            </a:r>
            <a:r>
              <a:rPr lang="en-CA" altLang="en-US" sz="2400" dirty="0" err="1">
                <a:solidFill>
                  <a:srgbClr val="800000"/>
                </a:solidFill>
              </a:rPr>
              <a:t>loc</a:t>
            </a:r>
            <a:r>
              <a:rPr lang="en-CA" altLang="en-US" sz="2400" dirty="0">
                <a:solidFill>
                  <a:srgbClr val="800000"/>
                </a:solidFill>
              </a:rPr>
              <a:t>, count(*) (Course);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800000"/>
                </a:solidFill>
              </a:rPr>
              <a:t>		T2 := select count(*) &gt; 1 (T1);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800000"/>
                </a:solidFill>
              </a:rPr>
              <a:t>		project </a:t>
            </a:r>
            <a:r>
              <a:rPr lang="en-CA" altLang="en-US" sz="2400" dirty="0" err="1">
                <a:solidFill>
                  <a:srgbClr val="800000"/>
                </a:solidFill>
              </a:rPr>
              <a:t>loc</a:t>
            </a:r>
            <a:r>
              <a:rPr lang="en-CA" altLang="en-US" sz="2400" dirty="0">
                <a:solidFill>
                  <a:srgbClr val="800000"/>
                </a:solidFill>
              </a:rPr>
              <a:t> (T2);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800000"/>
                </a:solidFill>
              </a:rPr>
              <a:t>TRC&gt;	T1: = {</a:t>
            </a:r>
            <a:r>
              <a:rPr lang="en-CA" altLang="en-US" sz="2400" dirty="0" err="1">
                <a:solidFill>
                  <a:srgbClr val="800000"/>
                </a:solidFill>
              </a:rPr>
              <a:t>C.loc</a:t>
            </a:r>
            <a:r>
              <a:rPr lang="en-CA" altLang="en-US" sz="2400" dirty="0">
                <a:solidFill>
                  <a:srgbClr val="800000"/>
                </a:solidFill>
              </a:rPr>
              <a:t>, count(*) | C in course};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800000"/>
                </a:solidFill>
              </a:rPr>
              <a:t>		{</a:t>
            </a:r>
            <a:r>
              <a:rPr lang="en-CA" altLang="en-US" sz="2400" dirty="0" err="1">
                <a:solidFill>
                  <a:srgbClr val="800000"/>
                </a:solidFill>
              </a:rPr>
              <a:t>T.loc</a:t>
            </a:r>
            <a:r>
              <a:rPr lang="en-CA" altLang="en-US" sz="2400" dirty="0">
                <a:solidFill>
                  <a:srgbClr val="800000"/>
                </a:solidFill>
              </a:rPr>
              <a:t> | T in T1 and </a:t>
            </a:r>
            <a:r>
              <a:rPr lang="en-CA" altLang="en-US" sz="2400" dirty="0" err="1">
                <a:solidFill>
                  <a:srgbClr val="800000"/>
                </a:solidFill>
              </a:rPr>
              <a:t>T.count</a:t>
            </a:r>
            <a:r>
              <a:rPr lang="en-CA" altLang="en-US" sz="2400" dirty="0">
                <a:solidFill>
                  <a:srgbClr val="800000"/>
                </a:solidFill>
              </a:rPr>
              <a:t>(*) &gt; 1 };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800000"/>
                </a:solidFill>
              </a:rPr>
              <a:t>DRC&gt; T1(LOC, C): = {L, count(*) | Course(_, _, L)};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/>
              <a:t>	</a:t>
            </a:r>
            <a:r>
              <a:rPr lang="en-CA" altLang="en-US" sz="2400" dirty="0" smtClean="0"/>
              <a:t>	</a:t>
            </a:r>
            <a:r>
              <a:rPr lang="en-CA" altLang="en-US" sz="2400" dirty="0" smtClean="0">
                <a:solidFill>
                  <a:srgbClr val="800000"/>
                </a:solidFill>
              </a:rPr>
              <a:t>{L </a:t>
            </a:r>
            <a:r>
              <a:rPr lang="en-CA" altLang="en-US" sz="2400" dirty="0">
                <a:solidFill>
                  <a:srgbClr val="800000"/>
                </a:solidFill>
              </a:rPr>
              <a:t>| </a:t>
            </a:r>
            <a:r>
              <a:rPr lang="en-CA" altLang="en-US" sz="2400" dirty="0" smtClean="0">
                <a:solidFill>
                  <a:srgbClr val="800000"/>
                </a:solidFill>
              </a:rPr>
              <a:t>T1(L, </a:t>
            </a:r>
            <a:r>
              <a:rPr lang="en-CA" altLang="en-US" sz="2400" dirty="0">
                <a:solidFill>
                  <a:srgbClr val="800000"/>
                </a:solidFill>
              </a:rPr>
              <a:t>C) and C &gt; 1 };	</a:t>
            </a:r>
            <a:r>
              <a:rPr lang="en-CA" altLang="en-US" sz="2400" dirty="0">
                <a:solidFill>
                  <a:srgbClr val="990000"/>
                </a:solidFill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9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017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4710</TotalTime>
  <Words>1546</Words>
  <Application>Microsoft Macintosh PowerPoint</Application>
  <PresentationFormat>Letter Paper (8.5x11 in)</PresentationFormat>
  <Paragraphs>1109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Symbol</vt:lpstr>
      <vt:lpstr>Tahoma</vt:lpstr>
      <vt:lpstr>Times</vt:lpstr>
      <vt:lpstr>Times New Roman</vt:lpstr>
      <vt:lpstr>Wingdings</vt:lpstr>
      <vt:lpstr>宋体</vt:lpstr>
      <vt:lpstr>Arial</vt:lpstr>
      <vt:lpstr>Blends</vt:lpstr>
      <vt:lpstr>Chapter 8</vt:lpstr>
      <vt:lpstr>Aggregate Examples</vt:lpstr>
      <vt:lpstr>Aggregate Examples</vt:lpstr>
      <vt:lpstr>Aggregate Examples</vt:lpstr>
      <vt:lpstr>Aggregate Examples</vt:lpstr>
      <vt:lpstr>Aggregate Examples</vt:lpstr>
      <vt:lpstr>Grouping Examples</vt:lpstr>
      <vt:lpstr>Grouping Examples</vt:lpstr>
      <vt:lpstr>Grouping Examples</vt:lpstr>
      <vt:lpstr>Grouping Examples</vt:lpstr>
      <vt:lpstr>DRC Examples</vt:lpstr>
      <vt:lpstr>DRC  with order by DESC and ASC</vt:lpstr>
      <vt:lpstr>Kinds of Relational Algebra</vt:lpstr>
      <vt:lpstr>Set Operation: UNION (  ) </vt:lpstr>
      <vt:lpstr>Set Operation: INTERSECTION (  ) </vt:lpstr>
      <vt:lpstr>Set Operation: MINUS ( – )</vt:lpstr>
      <vt:lpstr>Set Operation: TIMES (⨉)</vt:lpstr>
      <vt:lpstr>Set Operation: DIVIDEBY ( / )</vt:lpstr>
      <vt:lpstr>Problematic Calculus Queries</vt:lpstr>
      <vt:lpstr>Finding the Problems</vt:lpstr>
      <vt:lpstr>Kinds of Relational Algebra</vt:lpstr>
      <vt:lpstr>Relational Operation: Natural Left Outer Joins</vt:lpstr>
      <vt:lpstr>Expressive Power of ALG, TRC, DRC</vt:lpstr>
      <vt:lpstr>Expressive Power of ALG, TRC, DRC</vt:lpstr>
      <vt:lpstr>Is DRC easy to use? </vt:lpstr>
    </vt:vector>
  </TitlesOfParts>
  <Manager/>
  <Company/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subject>The Relational Algebra and Calculus</dc:subject>
  <dc:creator>Microsoft Office User</dc:creator>
  <cp:keywords/>
  <dc:description/>
  <cp:lastModifiedBy>Microsoft Office User</cp:lastModifiedBy>
  <cp:revision>56</cp:revision>
  <cp:lastPrinted>2001-11-04T00:51:13Z</cp:lastPrinted>
  <dcterms:created xsi:type="dcterms:W3CDTF">2016-10-18T23:15:31Z</dcterms:created>
  <dcterms:modified xsi:type="dcterms:W3CDTF">2019-10-01T23:53:43Z</dcterms:modified>
  <cp:category/>
</cp:coreProperties>
</file>