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324" r:id="rId2"/>
    <p:sldId id="456" r:id="rId3"/>
    <p:sldId id="457" r:id="rId4"/>
    <p:sldId id="459" r:id="rId5"/>
    <p:sldId id="460" r:id="rId6"/>
    <p:sldId id="461" r:id="rId7"/>
    <p:sldId id="480" r:id="rId8"/>
    <p:sldId id="462" r:id="rId9"/>
    <p:sldId id="479" r:id="rId10"/>
    <p:sldId id="492" r:id="rId11"/>
    <p:sldId id="489" r:id="rId12"/>
    <p:sldId id="491" r:id="rId13"/>
    <p:sldId id="481" r:id="rId14"/>
    <p:sldId id="482" r:id="rId15"/>
    <p:sldId id="483" r:id="rId16"/>
    <p:sldId id="484" r:id="rId17"/>
    <p:sldId id="464" r:id="rId18"/>
    <p:sldId id="466" r:id="rId19"/>
    <p:sldId id="467" r:id="rId20"/>
    <p:sldId id="485" r:id="rId21"/>
    <p:sldId id="494" r:id="rId22"/>
    <p:sldId id="487" r:id="rId23"/>
    <p:sldId id="475" r:id="rId24"/>
    <p:sldId id="468" r:id="rId25"/>
    <p:sldId id="471" r:id="rId26"/>
    <p:sldId id="476" r:id="rId27"/>
    <p:sldId id="493" r:id="rId28"/>
    <p:sldId id="478" r:id="rId29"/>
    <p:sldId id="495" r:id="rId30"/>
    <p:sldId id="496" r:id="rId31"/>
    <p:sldId id="497" r:id="rId32"/>
    <p:sldId id="472" r:id="rId33"/>
    <p:sldId id="473" r:id="rId34"/>
    <p:sldId id="445" r:id="rId35"/>
    <p:sldId id="488" r:id="rId36"/>
    <p:sldId id="449" r:id="rId37"/>
    <p:sldId id="450" r:id="rId38"/>
    <p:sldId id="451" r:id="rId39"/>
    <p:sldId id="498" r:id="rId40"/>
    <p:sldId id="499" r:id="rId41"/>
    <p:sldId id="503" r:id="rId42"/>
    <p:sldId id="504" r:id="rId43"/>
    <p:sldId id="500" r:id="rId44"/>
    <p:sldId id="501" r:id="rId45"/>
    <p:sldId id="502" r:id="rId4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33"/>
    <a:srgbClr val="6E7524"/>
    <a:srgbClr val="677228"/>
    <a:srgbClr val="746E04"/>
    <a:srgbClr val="696404"/>
    <a:srgbClr val="A29B0A"/>
    <a:srgbClr val="6F6A07"/>
    <a:srgbClr val="76822E"/>
    <a:srgbClr val="827C08"/>
    <a:srgbClr val="4F5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2"/>
    <p:restoredTop sz="93684"/>
  </p:normalViewPr>
  <p:slideViewPr>
    <p:cSldViewPr snapToObjects="1">
      <p:cViewPr varScale="1">
        <p:scale>
          <a:sx n="91" d="100"/>
          <a:sy n="91" d="100"/>
        </p:scale>
        <p:origin x="912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CA" altLang="zh-CN" dirty="0" smtClean="0">
              <a:latin typeface="Arial" charset="0"/>
              <a:ea typeface="+mn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959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6CF531-3A7B-A14E-8358-255F594693D5}" type="slidenum">
              <a:rPr lang="en-CA" altLang="zh-CN">
                <a:latin typeface="Tahoma" charset="0"/>
                <a:ea typeface="宋体" charset="-122"/>
              </a:rPr>
              <a:pPr/>
              <a:t>2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90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58B9345-B78A-D54E-B329-C686325CD383}" type="slidenum">
              <a:rPr lang="en-CA" altLang="zh-CN">
                <a:latin typeface="Tahoma" charset="0"/>
                <a:ea typeface="宋体" charset="-122"/>
              </a:rPr>
              <a:pPr/>
              <a:t>3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6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in a global temporary table is private, such that data inserted by a session can only be accessed by that session. The session-specific rows in a global temporary table can be preserved for the whole session, or just for the current transaction.</a:t>
            </a:r>
          </a:p>
          <a:p>
            <a:r>
              <a:rPr lang="en-US" dirty="0" smtClean="0"/>
              <a:t>The ON COMMIT DELETE ROWS clause indicates that the data should be deleted at the end of the transaction, or the end of the session.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315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7648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4973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4C7E31-EB8E-F344-B7DD-9BD43E262A12}" type="slidenum">
              <a:rPr lang="en-CA" altLang="en-US" sz="1200">
                <a:latin typeface="Tahoma" charset="0"/>
              </a:rPr>
              <a:pPr/>
              <a:t>34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74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631F73-EA15-2F43-98F7-0BA1B283BCCE}" type="slidenum">
              <a:rPr lang="en-CA" altLang="en-US" sz="1200">
                <a:latin typeface="Tahoma" charset="0"/>
              </a:rPr>
              <a:pPr/>
              <a:t>37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6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10FCDBE-5AC2-804C-9D13-38F03266CFFE}" type="slidenum">
              <a:rPr lang="en-CA" altLang="en-US" sz="1200">
                <a:latin typeface="Tahoma" charset="0"/>
              </a:rPr>
              <a:pPr/>
              <a:t>38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19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2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pic>
        <p:nvPicPr>
          <p:cNvPr id="11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019"/>
            <a:ext cx="9144000" cy="838200"/>
          </a:xfrm>
          <a:prstGeom prst="rect">
            <a:avLst/>
          </a:prstGeom>
          <a:solidFill>
            <a:srgbClr val="6E7524">
              <a:alpha val="44314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C1C1431-252E-9044-A316-3E0AC1EBDA0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142999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</a:t>
            </a:r>
            <a:r>
              <a:rPr lang="en-US" altLang="en-US" dirty="0" smtClean="0"/>
              <a:t>6</a:t>
            </a:r>
            <a:endParaRPr lang="en-US" altLang="en-US" dirty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Basic SQL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2060"/>
                </a:solidFill>
              </a:rPr>
              <a:t>ON COMMIT DELETE ROWS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CREATE </a:t>
            </a:r>
            <a:r>
              <a:rPr lang="en-US" sz="2200" dirty="0">
                <a:solidFill>
                  <a:srgbClr val="790033"/>
                </a:solidFill>
              </a:rPr>
              <a:t>GLOBAL TEMPORARY TABLE </a:t>
            </a:r>
            <a:r>
              <a:rPr lang="en-US" sz="2200" dirty="0" err="1" smtClean="0">
                <a:solidFill>
                  <a:srgbClr val="790033"/>
                </a:solidFill>
              </a:rPr>
              <a:t>TempTable</a:t>
            </a:r>
            <a:r>
              <a:rPr lang="en-US" sz="2200" dirty="0" smtClean="0">
                <a:solidFill>
                  <a:srgbClr val="790033"/>
                </a:solidFill>
              </a:rPr>
              <a:t> (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id </a:t>
            </a:r>
            <a:r>
              <a:rPr lang="en-US" sz="2200" dirty="0">
                <a:solidFill>
                  <a:srgbClr val="790033"/>
                </a:solidFill>
              </a:rPr>
              <a:t>NUMBER, </a:t>
            </a:r>
            <a:endParaRPr lang="en-US" sz="2200" dirty="0" smtClean="0">
              <a:solidFill>
                <a:srgbClr val="790033"/>
              </a:solidFill>
            </a:endParaRP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description </a:t>
            </a:r>
            <a:r>
              <a:rPr lang="en-US" sz="2200" dirty="0">
                <a:solidFill>
                  <a:srgbClr val="790033"/>
                </a:solidFill>
              </a:rPr>
              <a:t>VARCHAR2(20</a:t>
            </a:r>
            <a:r>
              <a:rPr lang="en-US" sz="2200" dirty="0" smtClean="0">
                <a:solidFill>
                  <a:srgbClr val="790033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790033"/>
                </a:solidFill>
              </a:rPr>
              <a:t>) ON </a:t>
            </a:r>
            <a:r>
              <a:rPr lang="en-US" sz="2200" dirty="0">
                <a:solidFill>
                  <a:srgbClr val="790033"/>
                </a:solidFill>
              </a:rPr>
              <a:t>COMMIT DELETE ROWS</a:t>
            </a:r>
            <a:r>
              <a:rPr lang="en-US" sz="2200" dirty="0" smtClean="0">
                <a:solidFill>
                  <a:srgbClr val="790033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DBMS </a:t>
            </a:r>
            <a:r>
              <a:rPr lang="en-US" sz="2400" dirty="0">
                <a:solidFill>
                  <a:srgbClr val="002060"/>
                </a:solidFill>
              </a:rPr>
              <a:t>will </a:t>
            </a:r>
            <a:r>
              <a:rPr lang="en-US" sz="2400" dirty="0" smtClean="0">
                <a:solidFill>
                  <a:srgbClr val="002060"/>
                </a:solidFill>
              </a:rPr>
              <a:t>delete all </a:t>
            </a:r>
            <a:r>
              <a:rPr lang="en-US" sz="2400" dirty="0">
                <a:solidFill>
                  <a:srgbClr val="002060"/>
                </a:solidFill>
              </a:rPr>
              <a:t>its </a:t>
            </a:r>
            <a:r>
              <a:rPr lang="en-US" sz="2400" dirty="0" smtClean="0">
                <a:solidFill>
                  <a:srgbClr val="002060"/>
                </a:solidFill>
              </a:rPr>
              <a:t>rows </a:t>
            </a:r>
            <a:r>
              <a:rPr lang="en-US" sz="2400" dirty="0">
                <a:solidFill>
                  <a:srgbClr val="002060"/>
                </a:solidFill>
              </a:rPr>
              <a:t>when the session </a:t>
            </a:r>
            <a:r>
              <a:rPr lang="en-US" sz="2400" dirty="0" smtClean="0">
                <a:solidFill>
                  <a:srgbClr val="790033"/>
                </a:solidFill>
              </a:rPr>
              <a:t>commits</a:t>
            </a:r>
            <a:endParaRPr lang="en-US" sz="2000" dirty="0">
              <a:solidFill>
                <a:srgbClr val="790033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rgbClr val="790033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ON COMMIT </a:t>
            </a:r>
            <a:r>
              <a:rPr lang="en-US" sz="2400" dirty="0" smtClean="0">
                <a:solidFill>
                  <a:srgbClr val="002060"/>
                </a:solidFill>
              </a:rPr>
              <a:t>PRESERVE </a:t>
            </a:r>
            <a:r>
              <a:rPr lang="en-US" sz="2400" dirty="0">
                <a:solidFill>
                  <a:srgbClr val="002060"/>
                </a:solidFill>
              </a:rPr>
              <a:t>ROWS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790033"/>
                </a:solidFill>
              </a:rPr>
              <a:t>CREATE GLOBAL TEMPORARY TABLE </a:t>
            </a:r>
            <a:r>
              <a:rPr lang="en-US" sz="2200" dirty="0" err="1">
                <a:solidFill>
                  <a:srgbClr val="790033"/>
                </a:solidFill>
              </a:rPr>
              <a:t>TempTable</a:t>
            </a:r>
            <a:r>
              <a:rPr lang="en-US" sz="2200" dirty="0">
                <a:solidFill>
                  <a:srgbClr val="790033"/>
                </a:solidFill>
              </a:rPr>
              <a:t> (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790033"/>
                </a:solidFill>
              </a:rPr>
              <a:t>id NUMBER,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790033"/>
                </a:solidFill>
              </a:rPr>
              <a:t>description VARCHAR2(20)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790033"/>
                </a:solidFill>
              </a:rPr>
              <a:t>) ON COMMIT </a:t>
            </a:r>
            <a:r>
              <a:rPr lang="en-US" sz="2200" dirty="0" smtClean="0">
                <a:solidFill>
                  <a:srgbClr val="790033"/>
                </a:solidFill>
              </a:rPr>
              <a:t>PRESERVE </a:t>
            </a:r>
            <a:r>
              <a:rPr lang="en-US" sz="2200" dirty="0">
                <a:solidFill>
                  <a:srgbClr val="790033"/>
                </a:solidFill>
              </a:rPr>
              <a:t>ROWS;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DBMS </a:t>
            </a:r>
            <a:r>
              <a:rPr lang="en-US" sz="2400" dirty="0">
                <a:solidFill>
                  <a:srgbClr val="002060"/>
                </a:solidFill>
              </a:rPr>
              <a:t>will </a:t>
            </a:r>
            <a:r>
              <a:rPr lang="en-US" sz="2400" dirty="0" smtClean="0">
                <a:solidFill>
                  <a:srgbClr val="002060"/>
                </a:solidFill>
              </a:rPr>
              <a:t>delete all its </a:t>
            </a:r>
            <a:r>
              <a:rPr lang="en-US" sz="2400" dirty="0" smtClean="0">
                <a:solidFill>
                  <a:srgbClr val="002060"/>
                </a:solidFill>
              </a:rPr>
              <a:t>rows when the session is </a:t>
            </a:r>
            <a:r>
              <a:rPr lang="en-US" sz="2400" dirty="0" smtClean="0">
                <a:solidFill>
                  <a:srgbClr val="790033"/>
                </a:solidFill>
              </a:rPr>
              <a:t>terminated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Temporary Table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Relation Properties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0240" y="4191000"/>
            <a:ext cx="8675687" cy="2667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Inline Constraint </a:t>
            </a:r>
          </a:p>
          <a:p>
            <a:pPr marL="400050" lvl="1" indent="0">
              <a:buNone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to </a:t>
            </a:r>
            <a:r>
              <a:rPr lang="en-US" sz="2200" dirty="0">
                <a:solidFill>
                  <a:srgbClr val="002060"/>
                </a:solidFill>
              </a:rPr>
              <a:t>define </a:t>
            </a:r>
            <a:r>
              <a:rPr lang="en-US" sz="2200" dirty="0" smtClean="0">
                <a:solidFill>
                  <a:srgbClr val="002060"/>
                </a:solidFill>
              </a:rPr>
              <a:t>one or more </a:t>
            </a:r>
            <a:r>
              <a:rPr lang="en-US" sz="2200" dirty="0">
                <a:solidFill>
                  <a:srgbClr val="002060"/>
                </a:solidFill>
              </a:rPr>
              <a:t>integrity </a:t>
            </a:r>
            <a:r>
              <a:rPr lang="en-US" sz="2200" dirty="0" smtClean="0">
                <a:solidFill>
                  <a:srgbClr val="002060"/>
                </a:solidFill>
              </a:rPr>
              <a:t>constraints </a:t>
            </a:r>
            <a:r>
              <a:rPr lang="en-US" sz="2200" dirty="0">
                <a:solidFill>
                  <a:srgbClr val="002060"/>
                </a:solidFill>
              </a:rPr>
              <a:t>as part of the column </a:t>
            </a:r>
            <a:r>
              <a:rPr lang="en-US" sz="2200" dirty="0" smtClean="0">
                <a:solidFill>
                  <a:srgbClr val="002060"/>
                </a:solidFill>
              </a:rPr>
              <a:t>definition using </a:t>
            </a:r>
            <a:r>
              <a:rPr lang="en-US" sz="2200" dirty="0" smtClean="0"/>
              <a:t>UNIQUE</a:t>
            </a:r>
            <a:r>
              <a:rPr lang="en-US" sz="2200" dirty="0"/>
              <a:t>, </a:t>
            </a:r>
            <a:r>
              <a:rPr lang="en-US" sz="2200" dirty="0" smtClean="0"/>
              <a:t>NOT NULL, CHECK, PRIMARY </a:t>
            </a:r>
            <a:r>
              <a:rPr lang="en-US" sz="2200" dirty="0"/>
              <a:t>KEY, </a:t>
            </a:r>
            <a:r>
              <a:rPr lang="en-US" sz="2200" dirty="0">
                <a:solidFill>
                  <a:srgbClr val="002060"/>
                </a:solidFill>
              </a:rPr>
              <a:t>and</a:t>
            </a:r>
            <a:r>
              <a:rPr lang="en-US" sz="2200" dirty="0"/>
              <a:t> </a:t>
            </a:r>
            <a:r>
              <a:rPr lang="en-US" sz="2200" dirty="0" smtClean="0"/>
              <a:t>REFERENCES.</a:t>
            </a:r>
          </a:p>
          <a:p>
            <a:pPr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Off line Constraint</a:t>
            </a:r>
            <a:r>
              <a:rPr lang="en-US" sz="2400" dirty="0" smtClean="0"/>
              <a:t> </a:t>
            </a:r>
          </a:p>
          <a:p>
            <a:pPr marL="400050" lvl="1" indent="0">
              <a:buNone/>
              <a:defRPr/>
            </a:pPr>
            <a:r>
              <a:rPr lang="en-US" sz="2200" dirty="0" smtClean="0">
                <a:solidFill>
                  <a:srgbClr val="002060"/>
                </a:solidFill>
              </a:rPr>
              <a:t>is used </a:t>
            </a:r>
            <a:r>
              <a:rPr lang="en-US" sz="2200" dirty="0">
                <a:solidFill>
                  <a:srgbClr val="002060"/>
                </a:solidFill>
              </a:rPr>
              <a:t>to define an integrity constraint as part of the table </a:t>
            </a:r>
            <a:r>
              <a:rPr lang="en-US" sz="2200" dirty="0" smtClean="0">
                <a:solidFill>
                  <a:srgbClr val="002060"/>
                </a:solidFill>
              </a:rPr>
              <a:t>definition</a:t>
            </a:r>
            <a:r>
              <a:rPr lang="en-US" sz="2200" dirty="0" smtClean="0"/>
              <a:t> (after column </a:t>
            </a:r>
            <a:r>
              <a:rPr lang="en-US" sz="2200" dirty="0" err="1" smtClean="0"/>
              <a:t>definitons</a:t>
            </a:r>
            <a:r>
              <a:rPr lang="en-US" sz="2200" dirty="0" smtClean="0"/>
              <a:t>).</a:t>
            </a:r>
            <a:endParaRPr lang="en-US" sz="2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5756"/>
            <a:ext cx="8458200" cy="32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3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815" y="3124200"/>
            <a:ext cx="8675687" cy="3581400"/>
          </a:xfrm>
        </p:spPr>
        <p:txBody>
          <a:bodyPr/>
          <a:lstStyle/>
          <a:p>
            <a:r>
              <a:rPr lang="en-US" sz="2400" dirty="0" smtClean="0"/>
              <a:t>HEAP</a:t>
            </a:r>
          </a:p>
          <a:p>
            <a:pPr marL="400050" lvl="1" indent="0">
              <a:buNone/>
            </a:pPr>
            <a:r>
              <a:rPr lang="en-US" sz="2200" dirty="0" smtClean="0"/>
              <a:t>Data </a:t>
            </a:r>
            <a:r>
              <a:rPr lang="en-US" sz="2200" dirty="0"/>
              <a:t>rows of table are stored in no particular </a:t>
            </a:r>
            <a:r>
              <a:rPr lang="en-US" sz="2200" dirty="0" smtClean="0"/>
              <a:t>order (default).</a:t>
            </a:r>
            <a:endParaRPr lang="en-US" sz="2200" dirty="0"/>
          </a:p>
          <a:p>
            <a:r>
              <a:rPr lang="en-US" sz="2400" dirty="0" smtClean="0"/>
              <a:t>INDEX </a:t>
            </a:r>
          </a:p>
          <a:p>
            <a:pPr marL="400050" lvl="1" indent="0">
              <a:buNone/>
            </a:pPr>
            <a:r>
              <a:rPr lang="en-US" sz="2200" dirty="0" smtClean="0"/>
              <a:t>table </a:t>
            </a:r>
            <a:r>
              <a:rPr lang="en-US" sz="2200" dirty="0"/>
              <a:t>is created as an index-organized table. In an index-organized table, the data rows are held in an index defined on the primary key for the table.</a:t>
            </a:r>
          </a:p>
          <a:p>
            <a:r>
              <a:rPr lang="en-US" sz="2400" dirty="0" smtClean="0"/>
              <a:t>EXTERNAL </a:t>
            </a:r>
          </a:p>
          <a:p>
            <a:pPr marL="400050" lvl="1" indent="0">
              <a:buNone/>
            </a:pPr>
            <a:r>
              <a:rPr lang="en-US" sz="2200" dirty="0" smtClean="0"/>
              <a:t>indicates </a:t>
            </a:r>
            <a:r>
              <a:rPr lang="en-US" sz="2200" dirty="0"/>
              <a:t>that table is a read-only table located outside the database.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Physical Organization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2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Attribute Data Types and </a:t>
            </a:r>
            <a:r>
              <a:rPr lang="en-US" altLang="en-US" dirty="0" smtClean="0">
                <a:ea typeface="ＭＳ Ｐゴシック" charset="-128"/>
              </a:rPr>
              <a:t>Domains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Basic </a:t>
            </a:r>
            <a:r>
              <a:rPr lang="en-US" altLang="en-US" b="1" dirty="0">
                <a:ea typeface="ＭＳ Ｐゴシック" charset="-128"/>
              </a:rPr>
              <a:t>data types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Numeric </a:t>
            </a:r>
            <a:r>
              <a:rPr lang="en-US" altLang="en-US" dirty="0">
                <a:ea typeface="ＭＳ Ｐゴシック" charset="-128"/>
              </a:rPr>
              <a:t>data types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Integer numbers: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INTEGER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INT</a:t>
            </a:r>
            <a:r>
              <a:rPr lang="en-US" altLang="en-US" dirty="0">
                <a:ea typeface="ＭＳ Ｐゴシック" charset="-128"/>
              </a:rPr>
              <a:t>, and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SMALLINT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Floating-point (real) numbers: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FLOAT</a:t>
            </a:r>
            <a:r>
              <a:rPr lang="en-US" altLang="en-US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or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REAL</a:t>
            </a:r>
            <a:r>
              <a:rPr lang="en-US" altLang="en-US" dirty="0">
                <a:ea typeface="ＭＳ Ｐゴシック" charset="-128"/>
              </a:rPr>
              <a:t>, and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DOUBLE PRECISION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Character-string </a:t>
            </a:r>
            <a:r>
              <a:rPr lang="en-US" altLang="en-US" dirty="0">
                <a:ea typeface="ＭＳ Ｐゴシック" charset="-128"/>
              </a:rPr>
              <a:t>data types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Fixed length: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CHAR(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CHARACTER(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Varying length: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VARCHAR(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CHAR VARYING(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), CHARACTER VARYING(</a:t>
            </a:r>
            <a:r>
              <a:rPr lang="en-US" altLang="en-US" i="1" dirty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), VARCHAR2(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charset="-128"/>
              </a:rPr>
              <a:t>n</a:t>
            </a:r>
            <a:r>
              <a:rPr lang="en-US" altLang="en-US" dirty="0" smtClean="0">
                <a:solidFill>
                  <a:srgbClr val="C00000"/>
                </a:solidFill>
                <a:ea typeface="ＭＳ Ｐゴシック" charset="-128"/>
              </a:rPr>
              <a:t>)</a:t>
            </a:r>
            <a:endParaRPr lang="en-US" altLang="en-US" dirty="0">
              <a:solidFill>
                <a:srgbClr val="C00000"/>
              </a:solidFill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24613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Attribute Data Types and </a:t>
            </a:r>
            <a:r>
              <a:rPr lang="en-US" altLang="en-US" dirty="0" smtClean="0">
                <a:ea typeface="ＭＳ Ｐゴシック" charset="-128"/>
              </a:rPr>
              <a:t>Domains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b="1" dirty="0">
                <a:ea typeface="ＭＳ Ｐゴシック" charset="-128"/>
              </a:rPr>
              <a:t>Bit-string</a:t>
            </a:r>
            <a:r>
              <a:rPr lang="en-US" altLang="en-US" dirty="0">
                <a:ea typeface="ＭＳ Ｐゴシック" charset="-128"/>
              </a:rPr>
              <a:t> data types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Fixed length: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BIT(</a:t>
            </a:r>
            <a:r>
              <a:rPr lang="en-US" altLang="en-US" i="1" dirty="0">
                <a:latin typeface="Courier New" charset="0"/>
                <a:ea typeface="ＭＳ Ｐゴシック" charset="-128"/>
              </a:rPr>
              <a:t>n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Varying length: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BIT VARYING(</a:t>
            </a:r>
            <a:r>
              <a:rPr lang="en-US" altLang="en-US" i="1" dirty="0">
                <a:latin typeface="Courier New" charset="0"/>
                <a:ea typeface="ＭＳ Ｐゴシック" charset="-128"/>
              </a:rPr>
              <a:t>n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)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Boolean</a:t>
            </a:r>
            <a:r>
              <a:rPr lang="en-US" altLang="en-US" dirty="0">
                <a:ea typeface="ＭＳ Ｐゴシック" charset="-128"/>
              </a:rPr>
              <a:t> data type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Values of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TRUE </a:t>
            </a:r>
            <a:r>
              <a:rPr lang="en-US" altLang="en-US" dirty="0">
                <a:ea typeface="ＭＳ Ｐゴシック" charset="-128"/>
              </a:rPr>
              <a:t>or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FALSE </a:t>
            </a:r>
            <a:r>
              <a:rPr lang="en-US" altLang="en-US" dirty="0">
                <a:ea typeface="ＭＳ Ｐゴシック" charset="-128"/>
              </a:rPr>
              <a:t>or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NULL</a:t>
            </a:r>
          </a:p>
          <a:p>
            <a:pPr lvl="1"/>
            <a:r>
              <a:rPr lang="en-US" altLang="en-US" b="1" dirty="0">
                <a:ea typeface="ＭＳ Ｐゴシック" charset="-128"/>
              </a:rPr>
              <a:t>DATE</a:t>
            </a:r>
            <a:r>
              <a:rPr lang="en-US" altLang="en-US" dirty="0">
                <a:ea typeface="ＭＳ Ｐゴシック" charset="-128"/>
              </a:rPr>
              <a:t> data type 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Ten positions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Components are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YEAR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MONTH</a:t>
            </a:r>
            <a:r>
              <a:rPr lang="en-US" altLang="en-US" dirty="0">
                <a:ea typeface="ＭＳ Ｐゴシック" charset="-128"/>
              </a:rPr>
              <a:t>, and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DAY </a:t>
            </a:r>
            <a:r>
              <a:rPr lang="en-US" altLang="en-US" dirty="0">
                <a:ea typeface="ＭＳ Ｐゴシック" charset="-128"/>
              </a:rPr>
              <a:t>in the form YYYY-MM-DD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Multiple mapping functions available in RDBMSs to change date formats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79601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Attribute Data Types and </a:t>
            </a:r>
            <a:r>
              <a:rPr lang="en-US" altLang="en-US" dirty="0" smtClean="0">
                <a:ea typeface="ＭＳ Ｐゴシック" charset="-128"/>
              </a:rPr>
              <a:t>Domains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en-US" dirty="0" smtClean="0"/>
              <a:t>Additional data types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Timestamp</a:t>
            </a:r>
            <a:r>
              <a:rPr lang="en-US" altLang="en-US" dirty="0" smtClean="0"/>
              <a:t> data type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 smtClean="0"/>
              <a:t>Includes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altLang="en-US" dirty="0" smtClean="0"/>
              <a:t> fields</a:t>
            </a:r>
          </a:p>
          <a:p>
            <a:pPr lvl="2">
              <a:buFont typeface="Wingdings" panose="05000000000000000000" pitchFamily="2" charset="2"/>
              <a:buChar char="n"/>
              <a:defRPr/>
            </a:pPr>
            <a:r>
              <a:rPr lang="en-US" altLang="en-US" dirty="0" smtClean="0"/>
              <a:t>Plus a minimum of six positions for decimal fractions of seconds</a:t>
            </a:r>
          </a:p>
          <a:p>
            <a:pPr lvl="2">
              <a:buFont typeface="Wingdings" panose="05000000000000000000" pitchFamily="2" charset="2"/>
              <a:buChar char="n"/>
              <a:defRPr/>
            </a:pPr>
            <a:r>
              <a:rPr lang="en-US" altLang="en-US" dirty="0" smtClean="0"/>
              <a:t>Optional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TIME ZONE</a:t>
            </a:r>
            <a:r>
              <a:rPr lang="en-US" altLang="en-US" dirty="0" smtClean="0"/>
              <a:t> qualifier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>
                <a:cs typeface="Courier New" panose="02070309020205020404" pitchFamily="49" charset="0"/>
              </a:rPr>
              <a:t>INTERVAL</a:t>
            </a:r>
            <a:r>
              <a:rPr lang="en-US" altLang="en-US" dirty="0" smtClean="0"/>
              <a:t> data type</a:t>
            </a:r>
          </a:p>
          <a:p>
            <a:pPr lvl="2">
              <a:buFont typeface="Wingdings" panose="05000000000000000000" pitchFamily="2" charset="2"/>
              <a:buChar char="n"/>
              <a:defRPr/>
            </a:pPr>
            <a:r>
              <a:rPr lang="en-US" altLang="en-US" dirty="0" smtClean="0"/>
              <a:t>Specifies a relative value that can be used to increment or decrement an absolute value of a date, time, or timestamp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sz="2400" b="1" dirty="0" smtClean="0"/>
              <a:t>DATE, TIME, Timestamp, INTERVAL 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data </a:t>
            </a:r>
            <a:r>
              <a:rPr lang="en-US" altLang="en-US" sz="2400" dirty="0" smtClean="0"/>
              <a:t>types can be </a:t>
            </a:r>
            <a:r>
              <a:rPr lang="en-US" altLang="en-US" sz="2400" b="1" dirty="0" smtClean="0"/>
              <a:t>cast</a:t>
            </a:r>
            <a:r>
              <a:rPr lang="en-US" altLang="en-US" sz="2400" dirty="0" smtClean="0"/>
              <a:t> or converted to string formats for comparison.  </a:t>
            </a: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79020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Attribute Data Types and </a:t>
            </a:r>
            <a:r>
              <a:rPr lang="en-US" altLang="en-US" dirty="0" smtClean="0">
                <a:ea typeface="ＭＳ Ｐゴシック" charset="-128"/>
              </a:rPr>
              <a:t>Domains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Domain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Name used with the attribute specification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Makes it easier to change the data type for a domain that is used by numerous attributes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Improves schema readability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Example: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CREATE DOMAIN </a:t>
            </a:r>
            <a:r>
              <a:rPr lang="en-US" altLang="en-US" dirty="0" smtClean="0">
                <a:ea typeface="ＭＳ Ｐゴシック" charset="-128"/>
              </a:rPr>
              <a:t>SIN_TYPE </a:t>
            </a:r>
            <a:r>
              <a:rPr lang="en-US" altLang="en-US" dirty="0">
                <a:ea typeface="ＭＳ Ｐゴシック" charset="-128"/>
              </a:rPr>
              <a:t>AS CHAR(9);</a:t>
            </a:r>
          </a:p>
          <a:p>
            <a:r>
              <a:rPr lang="en-US" altLang="en-US" b="1" dirty="0">
                <a:ea typeface="ＭＳ Ｐゴシック" charset="-128"/>
              </a:rPr>
              <a:t>TYPE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Defined Types (UDTs) are supported for object-oriented applications. (See Ch.12) Uses the command:   </a:t>
            </a:r>
            <a:r>
              <a:rPr lang="en-US" altLang="en-US" sz="2400" dirty="0">
                <a:solidFill>
                  <a:schemeClr val="tx2"/>
                </a:solidFill>
                <a:ea typeface="ＭＳ Ｐゴシック" charset="-128"/>
              </a:rPr>
              <a:t>CREATE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41054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Specifies a new </a:t>
            </a:r>
            <a:r>
              <a:rPr lang="en-US" altLang="zh-CN" b="1" dirty="0" smtClean="0">
                <a:latin typeface="Arial" charset="0"/>
                <a:ea typeface="宋体" charset="-122"/>
              </a:rPr>
              <a:t>base relation </a:t>
            </a:r>
            <a:r>
              <a:rPr lang="en-US" altLang="zh-CN" dirty="0">
                <a:latin typeface="Arial" charset="0"/>
                <a:ea typeface="宋体" charset="-122"/>
              </a:rPr>
              <a:t>by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giving it a name,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specifying each of its attributes and their data types,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defining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INTEGER,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FLOAT,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DECIMAL(</a:t>
            </a:r>
            <a:r>
              <a:rPr lang="en-US" altLang="zh-CN" sz="2400" dirty="0" err="1">
                <a:latin typeface="Arial" charset="0"/>
                <a:ea typeface="宋体" charset="-122"/>
              </a:rPr>
              <a:t>i,j</a:t>
            </a:r>
            <a:r>
              <a:rPr lang="en-US" altLang="zh-CN" sz="2400" dirty="0">
                <a:latin typeface="Arial" charset="0"/>
                <a:ea typeface="宋体" charset="-122"/>
              </a:rPr>
              <a:t>),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CHAR(n),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VARCHAR(n)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PRIMARY KEY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FOREIGN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UNIQUE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宋体" charset="-122"/>
              </a:rPr>
              <a:t>NOT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NULL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CREATE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29722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00" y="0"/>
            <a:ext cx="9144000" cy="841377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Sample Relations</a:t>
            </a:r>
            <a:endParaRPr lang="en-US"/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239713" y="3048000"/>
            <a:ext cx="82946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  <a:t>CREATE TABLE </a:t>
            </a:r>
            <a:r>
              <a:rPr lang="en-US" sz="2400" dirty="0" smtClean="0">
                <a:solidFill>
                  <a:srgbClr val="790033"/>
                </a:solidFill>
                <a:latin typeface="Arial"/>
                <a:cs typeface="Arial"/>
              </a:rPr>
              <a:t>STUDENT </a:t>
            </a:r>
            <a: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  <a:t>(</a:t>
            </a:r>
            <a:b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  <a:t>S#		CHAR(4)		Primary Key,</a:t>
            </a:r>
            <a:b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  <a:t>SNAME	VARCHAR(10)	NOT NULL,</a:t>
            </a:r>
            <a:b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790033"/>
                </a:solidFill>
                <a:latin typeface="Arial"/>
                <a:cs typeface="Arial"/>
              </a:rPr>
              <a:t>AGE	INTEGER </a:t>
            </a:r>
            <a:r>
              <a:rPr lang="en-US" sz="2400" dirty="0" smtClean="0">
                <a:solidFill>
                  <a:srgbClr val="790033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solidFill>
                <a:srgbClr val="790033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>CREATE TABLE </a:t>
            </a:r>
            <a:r>
              <a:rPr lang="en-US" altLang="zh-CN" sz="2400" dirty="0" smtClean="0">
                <a:solidFill>
                  <a:srgbClr val="790033"/>
                </a:solidFill>
                <a:latin typeface="Arial"/>
                <a:cs typeface="Arial"/>
              </a:rPr>
              <a:t>COURSE </a:t>
            </a: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>(</a:t>
            </a:r>
            <a:b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>C#		CHAR(5)		Primary Key,</a:t>
            </a:r>
            <a:b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>CNAME	VARCHAR(10)	</a:t>
            </a:r>
            <a:r>
              <a:rPr lang="en-US" altLang="zh-CN" sz="2400" dirty="0" smtClean="0">
                <a:solidFill>
                  <a:srgbClr val="790033"/>
                </a:solidFill>
                <a:latin typeface="Arial"/>
                <a:cs typeface="Arial"/>
              </a:rPr>
              <a:t>Not Null Unique,</a:t>
            </a: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/>
            </a:r>
            <a:b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</a:br>
            <a:r>
              <a:rPr lang="en-US" altLang="zh-CN" sz="2400" dirty="0">
                <a:solidFill>
                  <a:srgbClr val="790033"/>
                </a:solidFill>
                <a:latin typeface="Arial"/>
                <a:cs typeface="Arial"/>
              </a:rPr>
              <a:t>LOC	</a:t>
            </a:r>
            <a:r>
              <a:rPr lang="en-US" altLang="zh-CN" sz="2400" dirty="0" smtClean="0">
                <a:solidFill>
                  <a:srgbClr val="790033"/>
                </a:solidFill>
                <a:latin typeface="Arial"/>
                <a:cs typeface="Arial"/>
              </a:rPr>
              <a:t>CHAR(5));</a:t>
            </a:r>
            <a:endParaRPr lang="en-US" altLang="zh-CN" sz="2400" dirty="0">
              <a:solidFill>
                <a:srgbClr val="790033"/>
              </a:solidFill>
              <a:latin typeface="Arial"/>
              <a:cs typeface="Arial"/>
            </a:endParaRP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400" b="1" dirty="0">
              <a:solidFill>
                <a:srgbClr val="00009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graphicFrame>
        <p:nvGraphicFramePr>
          <p:cNvPr id="8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14713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832193" y="3352800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nline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7409985" y="3266420"/>
            <a:ext cx="304800" cy="69598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3608" y="5029200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nline 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 bwMode="auto">
          <a:xfrm>
            <a:off x="7391400" y="4942820"/>
            <a:ext cx="304800" cy="69598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8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4552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Sample Relations</a:t>
            </a:r>
            <a:endParaRPr lang="en-US"/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239713" y="3048000"/>
            <a:ext cx="82946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CREATE TABLE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GRADE </a:t>
            </a: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(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S#    CHAR(4)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,</a:t>
            </a:r>
            <a:endParaRPr lang="en-US" altLang="zh-CN" sz="2400" dirty="0">
              <a:solidFill>
                <a:srgbClr val="790033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C#   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CHAR(10) ,</a:t>
            </a:r>
            <a:endParaRPr lang="en-US" altLang="zh-CN" sz="2400" dirty="0">
              <a:solidFill>
                <a:srgbClr val="790033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MARK  INTEGER,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PRIMARY KEY (S#,C#),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FOREIGN KEY (S#)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REFERENCES </a:t>
            </a: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Student(S#)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  		ON DELETE CASCADE,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	FOREIGN KEY (C#)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REFERENCES </a:t>
            </a: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Course(C#)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</a:rPr>
              <a:t>  		ON DELETE CASCADE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CN" sz="2400" dirty="0">
              <a:solidFill>
                <a:srgbClr val="790033"/>
              </a:solidFill>
              <a:latin typeface="Arial" charset="0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zh-CN" dirty="0">
                <a:solidFill>
                  <a:srgbClr val="790033"/>
                </a:solidFill>
                <a:latin typeface="Courier New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06189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796945" y="5095203"/>
            <a:ext cx="115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Offline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7409985" y="4403672"/>
            <a:ext cx="304800" cy="1844728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3352800"/>
            <a:ext cx="269868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90033"/>
                </a:solidFill>
              </a:rPr>
              <a:t> </a:t>
            </a:r>
            <a:r>
              <a:rPr lang="en-US" altLang="zh-CN" b="1" dirty="0" smtClean="0">
                <a:solidFill>
                  <a:srgbClr val="790033"/>
                </a:solidFill>
              </a:rPr>
              <a:t>PRIMARY KEY, </a:t>
            </a:r>
            <a:r>
              <a:rPr lang="en-US" altLang="zh-CN" dirty="0" smtClean="0">
                <a:solidFill>
                  <a:srgbClr val="790033"/>
                </a:solidFill>
              </a:rPr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729335"/>
            <a:ext cx="269868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90033"/>
                </a:solidFill>
              </a:rPr>
              <a:t> </a:t>
            </a:r>
            <a:r>
              <a:rPr lang="en-US" altLang="zh-CN" b="1" dirty="0" smtClean="0">
                <a:solidFill>
                  <a:srgbClr val="790033"/>
                </a:solidFill>
              </a:rPr>
              <a:t>PRIMARY KEY, </a:t>
            </a:r>
            <a:r>
              <a:rPr lang="en-US" altLang="zh-CN" dirty="0" smtClean="0">
                <a:solidFill>
                  <a:srgbClr val="790033"/>
                </a:solidFill>
              </a:rPr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0147" y="3352800"/>
            <a:ext cx="3060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Cannot have more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than one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71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5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257800"/>
          </a:xfrm>
        </p:spPr>
        <p:txBody>
          <a:bodyPr/>
          <a:lstStyle/>
          <a:p>
            <a:pPr eaLnBrk="1" hangingPunct="1"/>
            <a:r>
              <a:rPr lang="en-CA" altLang="zh-CN" dirty="0" smtClean="0">
                <a:latin typeface="Arial" charset="0"/>
                <a:ea typeface="宋体" charset="-122"/>
              </a:rPr>
              <a:t>Developed </a:t>
            </a:r>
            <a:r>
              <a:rPr lang="en-CA" altLang="zh-CN" dirty="0">
                <a:latin typeface="Arial" charset="0"/>
                <a:ea typeface="宋体" charset="-122"/>
              </a:rPr>
              <a:t>at IBM by </a:t>
            </a:r>
            <a:r>
              <a:rPr lang="en-CA" altLang="zh-CN" dirty="0">
                <a:solidFill>
                  <a:srgbClr val="790033"/>
                </a:solidFill>
                <a:latin typeface="Arial" charset="0"/>
                <a:ea typeface="宋体" charset="-122"/>
              </a:rPr>
              <a:t>Donald D. Chamberlin </a:t>
            </a:r>
            <a:r>
              <a:rPr lang="en-CA" altLang="zh-CN" dirty="0">
                <a:latin typeface="Arial" charset="0"/>
                <a:ea typeface="宋体" charset="-122"/>
              </a:rPr>
              <a:t>and </a:t>
            </a:r>
            <a:r>
              <a:rPr lang="en-CA" altLang="zh-CN" dirty="0">
                <a:solidFill>
                  <a:srgbClr val="790033"/>
                </a:solidFill>
                <a:latin typeface="Arial" charset="0"/>
                <a:ea typeface="宋体" charset="-122"/>
              </a:rPr>
              <a:t>Raymond F. Boyce </a:t>
            </a:r>
            <a:r>
              <a:rPr lang="en-CA" altLang="zh-CN" dirty="0">
                <a:latin typeface="Arial" charset="0"/>
                <a:ea typeface="宋体" charset="-122"/>
              </a:rPr>
              <a:t>in the early 1970s and u</a:t>
            </a:r>
            <a:r>
              <a:rPr lang="en-US" altLang="zh-CN" dirty="0" err="1">
                <a:latin typeface="Arial" charset="0"/>
                <a:ea typeface="宋体" charset="-122"/>
              </a:rPr>
              <a:t>sed</a:t>
            </a:r>
            <a:r>
              <a:rPr lang="en-US" altLang="zh-CN" dirty="0">
                <a:latin typeface="Arial" charset="0"/>
                <a:ea typeface="宋体" charset="-122"/>
              </a:rPr>
              <a:t> in IBM </a:t>
            </a:r>
            <a:r>
              <a:rPr lang="en-US" altLang="zh-CN" b="1" dirty="0">
                <a:solidFill>
                  <a:srgbClr val="790033"/>
                </a:solidFill>
                <a:latin typeface="Arial" charset="0"/>
                <a:ea typeface="宋体" charset="-122"/>
              </a:rPr>
              <a:t>System R</a:t>
            </a:r>
            <a:r>
              <a:rPr lang="en-US" altLang="zh-CN" dirty="0">
                <a:latin typeface="Arial" charset="0"/>
                <a:ea typeface="宋体" charset="-122"/>
              </a:rPr>
              <a:t> Relational </a:t>
            </a:r>
            <a:r>
              <a:rPr lang="en-US" altLang="zh-CN" dirty="0" smtClean="0">
                <a:latin typeface="Arial" charset="0"/>
                <a:ea typeface="宋体" charset="-122"/>
              </a:rPr>
              <a:t>DBMS prototype.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It combines three database languages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latin typeface="Arial" charset="0"/>
                <a:ea typeface="宋体" charset="-122"/>
              </a:rPr>
              <a:t>DDL - schema </a:t>
            </a:r>
            <a:r>
              <a:rPr lang="en-US" altLang="zh-CN" dirty="0">
                <a:latin typeface="Arial" charset="0"/>
                <a:ea typeface="宋体" charset="-122"/>
              </a:rPr>
              <a:t>creation and modification, access control;</a:t>
            </a:r>
          </a:p>
          <a:p>
            <a:pPr lvl="1" eaLnBrk="1" hangingPunct="1"/>
            <a:r>
              <a:rPr lang="en-US" altLang="zh-CN" dirty="0" smtClean="0">
                <a:latin typeface="Arial" charset="0"/>
                <a:ea typeface="宋体" charset="-122"/>
              </a:rPr>
              <a:t>DML - data </a:t>
            </a:r>
            <a:r>
              <a:rPr lang="en-US" altLang="zh-CN" dirty="0">
                <a:latin typeface="Arial" charset="0"/>
                <a:ea typeface="宋体" charset="-122"/>
              </a:rPr>
              <a:t>insert, update, and delete; </a:t>
            </a:r>
          </a:p>
          <a:p>
            <a:pPr lvl="1" eaLnBrk="1" hangingPunct="1"/>
            <a:r>
              <a:rPr lang="en-US" altLang="zh-CN" dirty="0" smtClean="0">
                <a:latin typeface="Arial" charset="0"/>
                <a:ea typeface="宋体" charset="-122"/>
              </a:rPr>
              <a:t>QL    - data query.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The most commonly used </a:t>
            </a:r>
            <a:r>
              <a:rPr lang="en-US" altLang="zh-CN" dirty="0" smtClean="0">
                <a:latin typeface="Arial" charset="0"/>
                <a:ea typeface="宋体" charset="-122"/>
              </a:rPr>
              <a:t>database language</a:t>
            </a:r>
            <a:r>
              <a:rPr lang="en-US" altLang="zh-CN" dirty="0">
                <a:latin typeface="Arial" charset="0"/>
                <a:ea typeface="宋体" charset="-122"/>
              </a:rPr>
              <a:t>.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Implemented in </a:t>
            </a:r>
            <a:r>
              <a:rPr lang="en-US" altLang="zh-CN" dirty="0" smtClean="0">
                <a:latin typeface="Arial" charset="0"/>
                <a:ea typeface="宋体" charset="-122"/>
              </a:rPr>
              <a:t>all </a:t>
            </a:r>
            <a:r>
              <a:rPr lang="en-US" altLang="zh-CN" dirty="0">
                <a:latin typeface="Arial" charset="0"/>
                <a:ea typeface="宋体" charset="-122"/>
              </a:rPr>
              <a:t>commercial DBMS</a:t>
            </a:r>
          </a:p>
          <a:p>
            <a:pPr eaLnBrk="1" hangingPunct="1"/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638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Structured </a:t>
            </a:r>
            <a:r>
              <a:rPr lang="en-CA" altLang="zh-CN" dirty="0">
                <a:latin typeface="Arial" charset="0"/>
                <a:ea typeface="宋体" charset="-122"/>
              </a:rPr>
              <a:t>Query Language (SQL)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Specifying Constraints in SQL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b="1" dirty="0" smtClean="0"/>
              <a:t>Basic constraints: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en-US" dirty="0" smtClean="0"/>
              <a:t>Relational Model has 3 basic (built-in) constraint types that are supported in SQL: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Key</a:t>
            </a:r>
            <a:r>
              <a:rPr lang="en-US" altLang="en-US" dirty="0" smtClean="0"/>
              <a:t> constraint: A primary key value cannot be duplicated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Entity Integrity </a:t>
            </a:r>
            <a:r>
              <a:rPr lang="en-US" altLang="en-US" dirty="0" smtClean="0"/>
              <a:t>Constraint: A primary key value cannot be null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Referential integrity </a:t>
            </a:r>
            <a:r>
              <a:rPr lang="en-US" altLang="en-US" dirty="0" smtClean="0"/>
              <a:t>constraints : The “foreign key “ must have a value that is already present as a primary key, or may be null.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21302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97308"/>
              </p:ext>
            </p:extLst>
          </p:nvPr>
        </p:nvGraphicFramePr>
        <p:xfrm>
          <a:off x="996950" y="990600"/>
          <a:ext cx="3503645" cy="1524000"/>
        </p:xfrm>
        <a:graphic>
          <a:graphicData uri="http://schemas.openxmlformats.org/drawingml/2006/table">
            <a:tbl>
              <a:tblPr/>
              <a:tblGrid>
                <a:gridCol w="847349"/>
                <a:gridCol w="980640"/>
                <a:gridCol w="675975"/>
                <a:gridCol w="999681"/>
              </a:tblGrid>
              <a:tr h="381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619381" y="210796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is-IS" smtClean="0">
                <a:solidFill>
                  <a:srgbClr val="000000"/>
                </a:solidFill>
                <a:latin typeface="Times New Roman" charset="0"/>
              </a:rPr>
              <a:t>3000</a:t>
            </a:r>
            <a:endParaRPr lang="is-I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3513" y="2670175"/>
            <a:ext cx="8675687" cy="411162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Key</a:t>
            </a:r>
            <a:r>
              <a:rPr lang="en-US" altLang="en-US" dirty="0" smtClean="0"/>
              <a:t> constraint: </a:t>
            </a:r>
          </a:p>
          <a:p>
            <a:pPr marL="857250" lvl="2" indent="0">
              <a:buNone/>
              <a:defRPr/>
            </a:pPr>
            <a:r>
              <a:rPr lang="en-US" altLang="en-US" sz="2600" dirty="0" smtClean="0"/>
              <a:t>A primary key value cannot be duplicated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Entity Integrity </a:t>
            </a:r>
            <a:r>
              <a:rPr lang="en-US" altLang="en-US" dirty="0" smtClean="0"/>
              <a:t>Constraint: </a:t>
            </a:r>
          </a:p>
          <a:p>
            <a:pPr marL="857250" lvl="2" indent="0">
              <a:buNone/>
              <a:defRPr/>
            </a:pPr>
            <a:r>
              <a:rPr lang="en-US" altLang="en-US" sz="2600" dirty="0" smtClean="0"/>
              <a:t>A primary key value cannot be null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en-US" b="1" dirty="0" smtClean="0"/>
              <a:t>Referential integrity </a:t>
            </a:r>
            <a:r>
              <a:rPr lang="en-US" altLang="en-US" dirty="0" smtClean="0"/>
              <a:t>constraints : </a:t>
            </a:r>
          </a:p>
          <a:p>
            <a:pPr marL="857250" lvl="2" indent="0">
              <a:buNone/>
              <a:defRPr/>
            </a:pPr>
            <a:r>
              <a:rPr lang="en-US" altLang="en-US" sz="2600" dirty="0" smtClean="0"/>
              <a:t>The “foreign key “ must have a value that is already present as a primary key, or may be null.</a:t>
            </a:r>
          </a:p>
        </p:txBody>
      </p:sp>
    </p:spTree>
    <p:extLst>
      <p:ext uri="{BB962C8B-B14F-4D97-AF65-F5344CB8AC3E}">
        <p14:creationId xmlns:p14="http://schemas.microsoft.com/office/powerpoint/2010/main" val="532003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Specifying </a:t>
            </a:r>
            <a:r>
              <a:rPr lang="en-US" altLang="en-US" dirty="0" smtClean="0">
                <a:ea typeface="ＭＳ Ｐゴシック" charset="-128"/>
              </a:rPr>
              <a:t>Key Constraints in SQL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PRIMARY KEY </a:t>
            </a:r>
            <a:r>
              <a:rPr lang="en-US" altLang="en-US" dirty="0">
                <a:ea typeface="ＭＳ Ｐゴシック" charset="-128"/>
              </a:rPr>
              <a:t>clause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Specifies one or more attributes that make up the primary key of a relation</a:t>
            </a:r>
          </a:p>
          <a:p>
            <a:pPr marL="857250" lvl="2" indent="0">
              <a:buNone/>
            </a:pPr>
            <a:r>
              <a:rPr lang="en-US" altLang="en-US" dirty="0" smtClean="0">
                <a:ea typeface="ＭＳ Ｐゴシック" charset="-128"/>
              </a:rPr>
              <a:t>D# INTEGER </a:t>
            </a:r>
            <a:r>
              <a:rPr lang="en-US" altLang="en-US" dirty="0">
                <a:ea typeface="ＭＳ Ｐゴシック" charset="-128"/>
              </a:rPr>
              <a:t>PRIMARY KEY</a:t>
            </a:r>
            <a:r>
              <a:rPr lang="en-US" altLang="en-US" dirty="0" smtClean="0">
                <a:ea typeface="ＭＳ Ｐゴシック" charset="-128"/>
              </a:rPr>
              <a:t>;</a:t>
            </a:r>
          </a:p>
          <a:p>
            <a:pPr marL="857250" lvl="2" indent="0">
              <a:buNone/>
            </a:pPr>
            <a:r>
              <a:rPr lang="en-US" altLang="en-US" dirty="0" smtClean="0">
                <a:ea typeface="ＭＳ Ｐゴシック" charset="-128"/>
              </a:rPr>
              <a:t>PRIMARY KEY(S#,C#);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b="1" dirty="0">
                <a:ea typeface="ＭＳ Ｐゴシック" charset="-128"/>
              </a:rPr>
              <a:t>UNIQUE</a:t>
            </a:r>
            <a:r>
              <a:rPr lang="en-US" altLang="en-US" dirty="0">
                <a:ea typeface="ＭＳ Ｐゴシック" charset="-128"/>
              </a:rPr>
              <a:t> clause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Specifies alternate (secondary) keys </a:t>
            </a:r>
            <a:endParaRPr lang="en-US" altLang="en-US" dirty="0" smtClean="0">
              <a:ea typeface="ＭＳ Ｐゴシック" charset="-128"/>
            </a:endParaRPr>
          </a:p>
          <a:p>
            <a:pPr marL="857250" lvl="2" indent="0">
              <a:buNone/>
            </a:pPr>
            <a:r>
              <a:rPr lang="en-US" altLang="en-US" dirty="0" smtClean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VARCHAR(15) UNIQUE</a:t>
            </a:r>
            <a:r>
              <a:rPr lang="en-US" altLang="en-US" dirty="0" smtClean="0">
                <a:ea typeface="ＭＳ Ｐゴシック" charset="-128"/>
              </a:rPr>
              <a:t>;</a:t>
            </a:r>
          </a:p>
          <a:p>
            <a:r>
              <a:rPr lang="en-US" altLang="en-US" b="1" dirty="0" smtClean="0">
                <a:ea typeface="ＭＳ Ｐゴシック" charset="-128"/>
              </a:rPr>
              <a:t>NOT NULL</a:t>
            </a:r>
            <a:r>
              <a:rPr lang="en-US" altLang="en-US" dirty="0" smtClean="0">
                <a:ea typeface="ＭＳ Ｐゴシック" charset="-128"/>
              </a:rPr>
              <a:t> clause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Specifies the attribute value cannot be null</a:t>
            </a:r>
          </a:p>
          <a:p>
            <a:pPr marL="914400" lvl="2" indent="0">
              <a:buNone/>
            </a:pPr>
            <a:r>
              <a:rPr lang="en-US" altLang="en-US" dirty="0" smtClean="0">
                <a:ea typeface="ＭＳ Ｐゴシック" charset="-128"/>
              </a:rPr>
              <a:t>AGE INT NOT NULL;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b="1" dirty="0">
                <a:ea typeface="ＭＳ Ｐゴシック" charset="-128"/>
              </a:rPr>
              <a:t>PRIMARY </a:t>
            </a:r>
            <a:r>
              <a:rPr lang="en-US" altLang="en-US" b="1" dirty="0" smtClean="0">
                <a:ea typeface="ＭＳ Ｐゴシック" charset="-128"/>
              </a:rPr>
              <a:t>KEY </a:t>
            </a:r>
            <a:r>
              <a:rPr lang="en-US" altLang="en-US" dirty="0" smtClean="0">
                <a:ea typeface="ＭＳ Ｐゴシック" charset="-128"/>
              </a:rPr>
              <a:t>contains</a:t>
            </a:r>
            <a:r>
              <a:rPr lang="en-US" altLang="en-US" b="1" dirty="0" smtClean="0">
                <a:ea typeface="ＭＳ Ｐゴシック" charset="-128"/>
              </a:rPr>
              <a:t> UNIQUE, </a:t>
            </a:r>
            <a:r>
              <a:rPr lang="en-US" altLang="en-US" b="1" dirty="0">
                <a:ea typeface="ＭＳ Ｐゴシック" charset="-128"/>
              </a:rPr>
              <a:t>NOT NULL</a:t>
            </a:r>
            <a:r>
              <a:rPr lang="en-US" altLang="en-US" dirty="0">
                <a:ea typeface="ＭＳ Ｐゴシック" charset="-128"/>
              </a:rPr>
              <a:t> </a:t>
            </a: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5790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We can specify </a:t>
            </a:r>
            <a:r>
              <a:rPr lang="en-US" altLang="zh-CN" dirty="0" smtClean="0">
                <a:latin typeface="Arial" charset="0"/>
                <a:ea typeface="宋体" charset="-122"/>
              </a:rPr>
              <a:t>one the following options </a:t>
            </a:r>
            <a:r>
              <a:rPr lang="en-US" altLang="zh-CN" dirty="0">
                <a:latin typeface="Arial" charset="0"/>
                <a:ea typeface="宋体" charset="-122"/>
              </a:rPr>
              <a:t>on referential integrity constraints (foreign keys)</a:t>
            </a:r>
          </a:p>
          <a:p>
            <a:pPr lvl="1"/>
            <a:r>
              <a:rPr lang="en-US" altLang="zh-CN" dirty="0">
                <a:solidFill>
                  <a:srgbClr val="790033"/>
                </a:solidFill>
                <a:latin typeface="Arial" charset="0"/>
                <a:ea typeface="宋体" charset="-122"/>
              </a:rPr>
              <a:t>RESTRICT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, </a:t>
            </a:r>
            <a:endParaRPr lang="en-US" altLang="zh-CN" dirty="0" smtClean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CASCADE</a:t>
            </a:r>
            <a:r>
              <a:rPr lang="en-US" altLang="zh-CN" dirty="0">
                <a:solidFill>
                  <a:srgbClr val="800000"/>
                </a:solidFill>
                <a:latin typeface="Arial" charset="0"/>
                <a:ea typeface="宋体" charset="-122"/>
              </a:rPr>
              <a:t>, </a:t>
            </a:r>
            <a:endParaRPr lang="en-US" altLang="zh-CN" dirty="0" smtClean="0">
              <a:solidFill>
                <a:srgbClr val="800000"/>
              </a:solidFill>
              <a:latin typeface="Arial" charset="0"/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SET NULL,</a:t>
            </a:r>
            <a:r>
              <a:rPr lang="en-US" altLang="zh-CN" dirty="0" smtClean="0">
                <a:latin typeface="Arial" charset="0"/>
                <a:ea typeface="宋体" charset="-122"/>
              </a:rPr>
              <a:t> </a:t>
            </a:r>
          </a:p>
          <a:p>
            <a:pPr lvl="1"/>
            <a:r>
              <a:rPr lang="en-US" altLang="zh-CN" dirty="0" smtClean="0">
                <a:solidFill>
                  <a:srgbClr val="800000"/>
                </a:solidFill>
                <a:latin typeface="Arial" charset="0"/>
                <a:ea typeface="宋体" charset="-122"/>
              </a:rPr>
              <a:t>SET DEFAULT.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/>
              <a:t>Referential Integrity </a:t>
            </a:r>
            <a:r>
              <a:rPr lang="en-US" altLang="zh-CN" dirty="0" smtClean="0">
                <a:latin typeface="Arial" charset="0"/>
                <a:ea typeface="宋体" charset="-122"/>
              </a:rPr>
              <a:t>Options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68768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2895600"/>
            <a:ext cx="8675687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CREATE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TABLE DEPT (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D#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	INTEGER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	PRIMARY KEY, </a:t>
            </a: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NAME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VARCHAR(10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)	NOT NULL,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MGR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CHAR(9)		DEFAULT 2000,</a:t>
            </a: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UNIQUE 	(NAME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),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FOREIGN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KEY (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MGR)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REFERENCES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EMPLOYEE (E#)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/>
            </a:r>
            <a:b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</a:b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ON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DELETE SET DEFAULT </a:t>
            </a:r>
            <a:b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</a:b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ON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UPDATE CASCADE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charset="0"/>
                <a:ea typeface="宋体" charset="-122"/>
              </a:rPr>
              <a:t>This has problem because of circular references. Solution: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CREATE TABLE EMPLOYEE;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/>
              <a:t>Referential Integrity </a:t>
            </a:r>
            <a:r>
              <a:rPr lang="en-US" altLang="en-US" dirty="0" smtClean="0"/>
              <a:t>Example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84468"/>
              </p:ext>
            </p:extLst>
          </p:nvPr>
        </p:nvGraphicFramePr>
        <p:xfrm>
          <a:off x="990600" y="990600"/>
          <a:ext cx="7150102" cy="1524000"/>
        </p:xfrm>
        <a:graphic>
          <a:graphicData uri="http://schemas.openxmlformats.org/drawingml/2006/table">
            <a:tbl>
              <a:tblPr/>
              <a:tblGrid>
                <a:gridCol w="637892"/>
                <a:gridCol w="1018723"/>
                <a:gridCol w="847349"/>
                <a:gridCol w="380831"/>
                <a:gridCol w="847349"/>
                <a:gridCol w="980640"/>
                <a:gridCol w="675975"/>
                <a:gridCol w="761662"/>
                <a:gridCol w="999681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Dept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Design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94278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/>
              <a:t>Referential Integrity Example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66741"/>
              </p:ext>
            </p:extLst>
          </p:nvPr>
        </p:nvGraphicFramePr>
        <p:xfrm>
          <a:off x="996950" y="990600"/>
          <a:ext cx="7150102" cy="1524000"/>
        </p:xfrm>
        <a:graphic>
          <a:graphicData uri="http://schemas.openxmlformats.org/drawingml/2006/table">
            <a:tbl>
              <a:tblPr/>
              <a:tblGrid>
                <a:gridCol w="637892"/>
                <a:gridCol w="1018723"/>
                <a:gridCol w="847349"/>
                <a:gridCol w="380831"/>
                <a:gridCol w="847349"/>
                <a:gridCol w="980640"/>
                <a:gridCol w="675975"/>
                <a:gridCol w="761662"/>
                <a:gridCol w="999681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Dept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Employee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Sales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Design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39713" y="2667000"/>
            <a:ext cx="8675687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CREATE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TABLE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EMPLOYEE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(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E#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	CHAR(4)	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PRIMARY KEY, </a:t>
            </a: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NAME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VARCHAR(10)	NOT NULL,</a:t>
            </a: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AGE	INTEGER,</a:t>
            </a: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DEPT	INTEGER		DEFAULT 1,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	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MGR	CHAR(4),</a:t>
            </a: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FOREIGN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KEY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(DEPT)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REFERENCES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DEPT (D#)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/>
            </a:r>
            <a:b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</a:b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ON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DELETE SET DEFAULT 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ON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UPDATE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CASCADE,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   FOREIGN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KEY (MGR) REFERENCES EMPLOYEE (E#)</a:t>
            </a:r>
            <a:b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</a:b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  ON DELETE SET DEFAULT </a:t>
            </a:r>
            <a:r>
              <a:rPr lang="en-US" altLang="zh-CN" sz="2400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990033"/>
                </a:solidFill>
                <a:latin typeface="Arial" charset="0"/>
                <a:ea typeface="宋体" charset="-122"/>
              </a:rPr>
              <a:t>ON UPDATE CASCADE);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 smtClean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22953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8833643" cy="5156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Used to remove a relation (base table) and its </a:t>
            </a:r>
            <a:r>
              <a:rPr lang="en-US" altLang="zh-CN" dirty="0" smtClean="0">
                <a:latin typeface="Arial" charset="0"/>
                <a:ea typeface="宋体" charset="-122"/>
              </a:rPr>
              <a:t>definition</a:t>
            </a:r>
          </a:p>
          <a:p>
            <a:pPr eaLnBrk="1" hangingPunct="1"/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DROP </a:t>
            </a:r>
            <a:r>
              <a:rPr lang="en-US" altLang="zh-CN" dirty="0">
                <a:solidFill>
                  <a:srgbClr val="990033"/>
                </a:solidFill>
                <a:latin typeface="Arial" charset="0"/>
                <a:ea typeface="宋体" charset="-122"/>
              </a:rPr>
              <a:t>TABLE  </a:t>
            </a:r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GRADE;</a:t>
            </a:r>
          </a:p>
          <a:p>
            <a:pPr eaLnBrk="1" hangingPunct="1"/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DROP TABLE  STUDENT;</a:t>
            </a:r>
          </a:p>
          <a:p>
            <a:pPr eaLnBrk="1" hangingPunct="1"/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DROP TABLE  COURSE;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The relation can no longer be used in queries, updates, or any other commands since its description no longer exists</a:t>
            </a:r>
          </a:p>
          <a:p>
            <a:pPr eaLnBrk="1" hangingPunct="1"/>
            <a:endParaRPr lang="en-US" altLang="zh-CN" sz="3000" dirty="0">
              <a:solidFill>
                <a:srgbClr val="990033"/>
              </a:solidFill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DROP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49165"/>
              </p:ext>
            </p:extLst>
          </p:nvPr>
        </p:nvGraphicFramePr>
        <p:xfrm>
          <a:off x="76200" y="184716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90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495801"/>
            <a:ext cx="8675687" cy="609600"/>
          </a:xfrm>
        </p:spPr>
        <p:txBody>
          <a:bodyPr/>
          <a:lstStyle/>
          <a:p>
            <a:r>
              <a:rPr lang="en-US" dirty="0" smtClean="0"/>
              <a:t>Add, delete</a:t>
            </a:r>
            <a:r>
              <a:rPr lang="en-US" smtClean="0"/>
              <a:t>, modify attribute definitions of the table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27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pic>
        <p:nvPicPr>
          <p:cNvPr id="5122" name="Picture 2" descr="escription of alter_table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371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69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914400"/>
            <a:ext cx="8675687" cy="5711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宋体" charset="-122"/>
              </a:rPr>
              <a:t>Used to add an attribute to one of the base relations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ALTER </a:t>
            </a:r>
            <a:r>
              <a:rPr lang="en-US" altLang="zh-CN" dirty="0">
                <a:solidFill>
                  <a:srgbClr val="990033"/>
                </a:solidFill>
                <a:latin typeface="Arial" charset="0"/>
                <a:ea typeface="宋体" charset="-122"/>
              </a:rPr>
              <a:t>TABLE Student ADD </a:t>
            </a:r>
            <a:r>
              <a:rPr lang="en-US" altLang="zh-CN" dirty="0" smtClean="0">
                <a:solidFill>
                  <a:srgbClr val="990033"/>
                </a:solidFill>
                <a:latin typeface="Arial" charset="0"/>
                <a:ea typeface="宋体" charset="-122"/>
              </a:rPr>
              <a:t>PHONE VARCHAR(10);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宋体" charset="-122"/>
              </a:rPr>
              <a:t>The new attribute will have NULLs in all the tuples of the relation right after the command is executed; hence, the NOT NULL constraint is not allowed for such an attribute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宋体" charset="-122"/>
              </a:rPr>
              <a:t>The </a:t>
            </a:r>
            <a:r>
              <a:rPr lang="en-US" altLang="zh-CN" dirty="0">
                <a:latin typeface="Arial" charset="0"/>
                <a:ea typeface="宋体" charset="-122"/>
              </a:rPr>
              <a:t>database users must still enter a value for the new attribute </a:t>
            </a:r>
            <a:r>
              <a:rPr lang="en-US" altLang="zh-CN" dirty="0" smtClean="0">
                <a:latin typeface="Arial" charset="0"/>
                <a:ea typeface="宋体" charset="-122"/>
              </a:rPr>
              <a:t>phone </a:t>
            </a:r>
            <a:r>
              <a:rPr lang="en-US" altLang="zh-CN" dirty="0">
                <a:latin typeface="Arial" charset="0"/>
                <a:ea typeface="宋体" charset="-122"/>
              </a:rPr>
              <a:t>for each s</a:t>
            </a:r>
            <a:r>
              <a:rPr lang="en-US" altLang="zh-CN" dirty="0" smtClean="0">
                <a:latin typeface="Arial" charset="0"/>
                <a:ea typeface="宋体" charset="-122"/>
              </a:rPr>
              <a:t>tudent tuple.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Arial" charset="0"/>
                <a:ea typeface="宋体" charset="-122"/>
              </a:rPr>
              <a:t>This </a:t>
            </a:r>
            <a:r>
              <a:rPr lang="en-US" altLang="zh-CN" dirty="0">
                <a:latin typeface="Arial" charset="0"/>
                <a:ea typeface="宋体" charset="-122"/>
              </a:rPr>
              <a:t>can be done using the UPDATE command.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ALTER 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29356"/>
              </p:ext>
            </p:extLst>
          </p:nvPr>
        </p:nvGraphicFramePr>
        <p:xfrm>
          <a:off x="277813" y="1295400"/>
          <a:ext cx="2998787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914793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11789"/>
              </p:ext>
            </p:extLst>
          </p:nvPr>
        </p:nvGraphicFramePr>
        <p:xfrm>
          <a:off x="4252913" y="1295400"/>
          <a:ext cx="4357688" cy="1905000"/>
        </p:xfrm>
        <a:graphic>
          <a:graphicData uri="http://schemas.openxmlformats.org/drawingml/2006/table">
            <a:tbl>
              <a:tblPr/>
              <a:tblGrid>
                <a:gridCol w="776883"/>
                <a:gridCol w="1294804"/>
                <a:gridCol w="870645"/>
                <a:gridCol w="141535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3429000" y="2362200"/>
            <a:ext cx="685800" cy="228600"/>
          </a:xfrm>
          <a:prstGeom prst="right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9941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4724400"/>
            <a:ext cx="8675687" cy="1901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宋体" charset="-122"/>
              </a:rPr>
              <a:t>Metadata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85996"/>
              </p:ext>
            </p:extLst>
          </p:nvPr>
        </p:nvGraphicFramePr>
        <p:xfrm>
          <a:off x="381000" y="876300"/>
          <a:ext cx="8534401" cy="2286000"/>
        </p:xfrm>
        <a:graphic>
          <a:graphicData uri="http://schemas.openxmlformats.org/drawingml/2006/table">
            <a:tbl>
              <a:tblPr/>
              <a:tblGrid>
                <a:gridCol w="2370667"/>
                <a:gridCol w="3560279"/>
                <a:gridCol w="260345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USER_TABLES</a:t>
                      </a:r>
                      <a:r>
                        <a:rPr lang="sk-SK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TABLE_NAME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TABLESPACE_NAME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SYSTEM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1259"/>
              </p:ext>
            </p:extLst>
          </p:nvPr>
        </p:nvGraphicFramePr>
        <p:xfrm>
          <a:off x="381001" y="3390900"/>
          <a:ext cx="8534399" cy="2667000"/>
        </p:xfrm>
        <a:graphic>
          <a:graphicData uri="http://schemas.openxmlformats.org/drawingml/2006/table">
            <a:tbl>
              <a:tblPr/>
              <a:tblGrid>
                <a:gridCol w="2408916"/>
                <a:gridCol w="2873683"/>
                <a:gridCol w="1901610"/>
                <a:gridCol w="1350190"/>
              </a:tblGrid>
              <a:tr h="381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USER_TAB_COLUMNS</a:t>
                      </a:r>
                      <a:r>
                        <a:rPr lang="sk-SK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sk-SK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TABLE_NAME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COLUMN_NAME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DATA_TYPE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CHAR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VARCHAR2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NUMBER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CHAR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...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118534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American National Standard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Institute (ANSI) and International Organization for </a:t>
            </a:r>
            <a:r>
              <a:rPr lang="en-US" altLang="zh-CN" sz="2400" dirty="0" err="1" smtClean="0">
                <a:latin typeface="Arial" charset="0"/>
                <a:ea typeface="宋体" charset="-122"/>
              </a:rPr>
              <a:t>Standarization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 (ISO)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CA" altLang="zh-CN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SQL or SQL-86 </a:t>
            </a:r>
            <a:endParaRPr lang="en-CA" altLang="zh-CN" sz="2400" dirty="0" smtClean="0">
              <a:solidFill>
                <a:srgbClr val="C00000"/>
              </a:solidFill>
              <a:latin typeface="Arial" charset="0"/>
              <a:ea typeface="宋体" charset="-122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CA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SQL1 or SQL-89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	 Added </a:t>
            </a:r>
            <a:r>
              <a:rPr lang="en-CA" sz="2400" dirty="0"/>
              <a:t>integrity constraints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CA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SQL2 </a:t>
            </a:r>
            <a:r>
              <a:rPr lang="en-CA" altLang="zh-CN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or </a:t>
            </a:r>
            <a:r>
              <a:rPr lang="en-CA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SQL-92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	 Major revision, many new types and operations (union, intersection, minus </a:t>
            </a:r>
            <a:r>
              <a:rPr lang="en-CA" altLang="zh-CN" sz="2400" dirty="0" err="1" smtClean="0">
                <a:latin typeface="Arial" charset="0"/>
                <a:ea typeface="宋体" charset="-122"/>
              </a:rPr>
              <a:t>njoin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), ALTER, DROP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CA" altLang="zh-CN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SQL3 or SQL-99</a:t>
            </a:r>
            <a:r>
              <a:rPr lang="en-CA" altLang="zh-CN" sz="2400" dirty="0">
                <a:latin typeface="Arial" charset="0"/>
                <a:ea typeface="宋体" charset="-122"/>
              </a:rPr>
              <a:t>	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 Added </a:t>
            </a:r>
            <a:r>
              <a:rPr lang="en-CA" altLang="zh-CN" sz="2400" dirty="0">
                <a:latin typeface="Arial" charset="0"/>
                <a:ea typeface="宋体" charset="-122"/>
              </a:rPr>
              <a:t>recursive queries, triggers,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object-relational features (structured types), </a:t>
            </a:r>
            <a:r>
              <a:rPr lang="en-CA" altLang="zh-CN" sz="2400" dirty="0">
                <a:latin typeface="Arial" charset="0"/>
                <a:ea typeface="宋体" charset="-122"/>
              </a:rPr>
              <a:t>embedded SQL in Java</a:t>
            </a:r>
          </a:p>
          <a:p>
            <a:pPr marL="400050" lvl="1" indent="0" eaLnBrk="1" hangingPunct="1">
              <a:buSzPct val="100000"/>
              <a:buNone/>
            </a:pPr>
            <a:r>
              <a:rPr lang="en-CA" altLang="zh-CN" sz="2400" dirty="0" smtClean="0">
                <a:latin typeface="Arial" charset="0"/>
                <a:ea typeface="宋体" charset="-122"/>
              </a:rPr>
              <a:t>Not fully supported in any DBMS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CA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SQL4 or SQL:03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	 Introduced XML-related features, auto generated values (identity-columns)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SQL5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or </a:t>
            </a: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SQL:06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	 Importing, storing and querying XML data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SQL6 or SQL:08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	 Added INSTEAD OF Trigger, TRUNCATE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SQL7 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or </a:t>
            </a: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SQL:11  </a:t>
            </a:r>
            <a:r>
              <a:rPr lang="en-US" altLang="zh-CN" sz="2400" dirty="0">
                <a:latin typeface="Arial" charset="0"/>
                <a:ea typeface="宋体" charset="-122"/>
              </a:rPr>
              <a:t>Added </a:t>
            </a:r>
            <a:r>
              <a:rPr lang="en-US" sz="2400" dirty="0" smtClean="0"/>
              <a:t>support for temporal databases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marL="0" indent="0" eaLnBrk="1" hangingPunct="1">
              <a:buFont typeface="Wingdings" charset="2"/>
              <a:buNone/>
            </a:pPr>
            <a:endParaRPr lang="en-CA" altLang="zh-CN" b="1" dirty="0">
              <a:latin typeface="Arial" charset="0"/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smtClean="0"/>
              <a:t>Versions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77785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55" y="990600"/>
            <a:ext cx="8675687" cy="8754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Find schema information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057400"/>
            <a:ext cx="8681242" cy="30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28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Find schema information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07912"/>
            <a:ext cx="8675687" cy="182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819400"/>
            <a:ext cx="8675687" cy="34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437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914400"/>
            <a:ext cx="4718151" cy="5711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charset="-128"/>
              </a:rPr>
              <a:t>Three commands used to modify the database: </a:t>
            </a:r>
          </a:p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Insert</a:t>
            </a:r>
            <a:endParaRPr lang="en-US" altLang="zh-CN" dirty="0">
              <a:latin typeface="Arial" charset="0"/>
              <a:ea typeface="宋体" charset="-122"/>
            </a:endParaRP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Insert </a:t>
            </a:r>
            <a:r>
              <a:rPr lang="en-US" altLang="zh-CN" b="1" dirty="0" smtClean="0">
                <a:latin typeface="Arial" charset="0"/>
                <a:ea typeface="宋体" charset="-122"/>
              </a:rPr>
              <a:t>one</a:t>
            </a:r>
            <a:r>
              <a:rPr lang="en-US" altLang="zh-CN" dirty="0" smtClean="0"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latin typeface="Arial" charset="0"/>
                <a:ea typeface="宋体" charset="-122"/>
              </a:rPr>
              <a:t>tuple into a base relation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Delete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delete </a:t>
            </a:r>
            <a:r>
              <a:rPr lang="en-US" altLang="zh-CN" b="1" dirty="0">
                <a:latin typeface="Arial" charset="0"/>
                <a:ea typeface="宋体" charset="-122"/>
              </a:rPr>
              <a:t>one or more </a:t>
            </a:r>
            <a:r>
              <a:rPr lang="en-US" altLang="zh-CN" dirty="0">
                <a:latin typeface="Arial" charset="0"/>
                <a:ea typeface="宋体" charset="-122"/>
              </a:rPr>
              <a:t>tuples in  a base relation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Update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modify </a:t>
            </a:r>
            <a:r>
              <a:rPr lang="en-US" altLang="zh-CN" b="1" dirty="0">
                <a:latin typeface="Arial" charset="0"/>
                <a:ea typeface="宋体" charset="-122"/>
              </a:rPr>
              <a:t>one or more </a:t>
            </a:r>
            <a:r>
              <a:rPr lang="en-US" altLang="zh-CN" dirty="0">
                <a:latin typeface="Arial" charset="0"/>
                <a:ea typeface="宋体" charset="-122"/>
              </a:rPr>
              <a:t>tuples in a base relation</a:t>
            </a:r>
          </a:p>
          <a:p>
            <a:pPr eaLnBrk="1" hangingPunct="1"/>
            <a:endParaRPr lang="en-US" altLang="zh-CN" dirty="0">
              <a:latin typeface="Arial" charset="0"/>
              <a:ea typeface="宋体" charset="-122"/>
            </a:endParaRPr>
          </a:p>
          <a:p>
            <a:pPr lvl="1" eaLnBrk="1" hangingPunct="1"/>
            <a:endParaRPr lang="en-US" altLang="zh-CN" dirty="0"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Data Manipulation Language (DML)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32</a:t>
            </a:fld>
            <a:endParaRPr lang="en-CA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5342897" y="1737966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0135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15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mtClean="0"/>
              <a:t>View</a:t>
            </a:r>
            <a:endParaRPr lang="en-US" altLang="x-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dirty="0" smtClean="0"/>
              <a:t>View</a:t>
            </a:r>
            <a:endParaRPr lang="en-US" altLang="x-none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338866" y="44913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8866" y="33483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7624866" y="2640450"/>
            <a:ext cx="548540" cy="707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816072" y="2667000"/>
            <a:ext cx="284792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862866" y="39579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6934199" y="60870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8458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6934199" y="54774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934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5934701" y="5100936"/>
            <a:ext cx="461231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00" y="55917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pic>
        <p:nvPicPr>
          <p:cNvPr id="21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6" y="1081643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10668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670357" y="21291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257799" y="6096000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781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257799" y="5486400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75435" y="56007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Metadata</a:t>
            </a:r>
            <a:endParaRPr lang="en-US" altLang="x-none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315200" y="5105401"/>
            <a:ext cx="457200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4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155" y="2895600"/>
            <a:ext cx="8675687" cy="3197224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insert into student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    values ('1000', 'John', 25);</a:t>
            </a:r>
          </a:p>
          <a:p>
            <a:pPr eaLnBrk="1" hangingPunct="1"/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insert into student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    values ('2000', 'Mary', 30);</a:t>
            </a:r>
          </a:p>
          <a:p>
            <a:pPr eaLnBrk="1" hangingPunct="1"/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insert into student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    values ('3000', 'Jack', 20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);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-122"/>
              </a:rPr>
              <a:t>Attribute values should be listed in the </a:t>
            </a:r>
            <a:r>
              <a:rPr lang="en-US" altLang="zh-CN" sz="2400" b="1" dirty="0">
                <a:latin typeface="Arial" charset="0"/>
                <a:ea typeface="宋体" charset="-122"/>
              </a:rPr>
              <a:t>same order</a:t>
            </a:r>
            <a:r>
              <a:rPr lang="en-US" altLang="zh-CN" sz="2400" dirty="0">
                <a:latin typeface="Arial" charset="0"/>
                <a:ea typeface="宋体" charset="-122"/>
              </a:rPr>
              <a:t> as the attributes were specified in the </a:t>
            </a:r>
            <a:r>
              <a:rPr lang="en-US" altLang="zh-CN" sz="2400" b="1" dirty="0">
                <a:latin typeface="Arial" charset="0"/>
                <a:ea typeface="宋体" charset="-122"/>
              </a:rPr>
              <a:t>CREATE TABLE</a:t>
            </a:r>
            <a:r>
              <a:rPr lang="en-US" altLang="zh-CN" sz="2400" dirty="0">
                <a:latin typeface="Arial" charset="0"/>
                <a:ea typeface="宋体" charset="-122"/>
              </a:rPr>
              <a:t> command</a:t>
            </a:r>
          </a:p>
          <a:p>
            <a:pPr eaLnBrk="1" hangingPunct="1">
              <a:buNone/>
            </a:pPr>
            <a:endParaRPr lang="en-US" altLang="zh-CN" dirty="0">
              <a:solidFill>
                <a:srgbClr val="790033"/>
              </a:solidFill>
              <a:latin typeface="Arial" charset="0"/>
              <a:ea typeface="宋体" charset="-122"/>
            </a:endParaRPr>
          </a:p>
          <a:p>
            <a:pPr eaLnBrk="1" hangingPunct="1"/>
            <a:endParaRPr lang="en-US" altLang="zh-CN" dirty="0">
              <a:latin typeface="Arial" charset="0"/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64398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-122"/>
              </a:rPr>
              <a:t>INSERT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37842" y="294005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790033"/>
                </a:solidFill>
                <a:ea typeface="宋体" charset="-122"/>
              </a:rPr>
              <a:t>insert into </a:t>
            </a:r>
            <a:r>
              <a:rPr lang="en-US" altLang="zh-CN" dirty="0" smtClean="0">
                <a:solidFill>
                  <a:srgbClr val="790033"/>
                </a:solidFill>
                <a:ea typeface="宋体" charset="-122"/>
              </a:rPr>
              <a:t>student(S#,SNAME)</a:t>
            </a:r>
            <a:endParaRPr lang="en-US" altLang="zh-CN" dirty="0">
              <a:solidFill>
                <a:srgbClr val="790033"/>
              </a:solidFill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790033"/>
                </a:solidFill>
                <a:ea typeface="宋体" charset="-122"/>
              </a:rPr>
              <a:t>    values ('1000', 'John</a:t>
            </a:r>
            <a:r>
              <a:rPr lang="en-US" altLang="zh-CN" dirty="0" smtClean="0">
                <a:solidFill>
                  <a:srgbClr val="790033"/>
                </a:solidFill>
                <a:ea typeface="宋体" charset="-122"/>
              </a:rPr>
              <a:t>');</a:t>
            </a:r>
            <a:endParaRPr lang="en-US" altLang="zh-CN" dirty="0">
              <a:solidFill>
                <a:srgbClr val="790033"/>
              </a:solidFill>
              <a:ea typeface="宋体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80357"/>
              </p:ext>
            </p:extLst>
          </p:nvPr>
        </p:nvGraphicFramePr>
        <p:xfrm>
          <a:off x="4533900" y="3733800"/>
          <a:ext cx="3340100" cy="1143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37842" y="47692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790033"/>
                </a:solidFill>
                <a:ea typeface="宋体" charset="-122"/>
              </a:rPr>
              <a:t>insert into </a:t>
            </a:r>
            <a:r>
              <a:rPr lang="en-US" altLang="zh-CN" dirty="0" smtClean="0">
                <a:solidFill>
                  <a:srgbClr val="790033"/>
                </a:solidFill>
                <a:ea typeface="宋体" charset="-122"/>
              </a:rPr>
              <a:t>student</a:t>
            </a:r>
            <a:endParaRPr lang="en-US" altLang="zh-CN" dirty="0">
              <a:solidFill>
                <a:srgbClr val="790033"/>
              </a:solidFill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790033"/>
                </a:solidFill>
                <a:ea typeface="宋体" charset="-122"/>
              </a:rPr>
              <a:t>    values ('1000', </a:t>
            </a:r>
            <a:r>
              <a:rPr lang="en-US" altLang="zh-CN" dirty="0" smtClean="0">
                <a:solidFill>
                  <a:srgbClr val="790033"/>
                </a:solidFill>
                <a:ea typeface="宋体" charset="-122"/>
              </a:rPr>
              <a:t>'John’, null);</a:t>
            </a:r>
            <a:endParaRPr lang="en-US" altLang="zh-CN" dirty="0">
              <a:solidFill>
                <a:srgbClr val="790033"/>
              </a:solidFill>
              <a:ea typeface="宋体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33</a:t>
            </a:fld>
            <a:endParaRPr lang="en-CA" altLang="zh-CN" dirty="0"/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574441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45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INSERT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4" y="914400"/>
            <a:ext cx="4775720" cy="5711825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Constraints </a:t>
            </a:r>
            <a:r>
              <a:rPr lang="en-US" altLang="en-US" dirty="0">
                <a:ea typeface="ＭＳ Ｐゴシック" charset="-128"/>
              </a:rPr>
              <a:t>on data types are observed automatically</a:t>
            </a:r>
          </a:p>
          <a:p>
            <a:r>
              <a:rPr lang="en-US" altLang="en-US" dirty="0">
                <a:ea typeface="ＭＳ Ｐゴシック" charset="-128"/>
              </a:rPr>
              <a:t>Any integrity constraints as a part of the DDL specification are enforced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34</a:t>
            </a:fld>
            <a:endParaRPr lang="en-CA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5342897" y="1737966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510135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315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mtClean="0"/>
              <a:t>View</a:t>
            </a:r>
            <a:endParaRPr lang="en-US" altLang="x-none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dirty="0" smtClean="0"/>
              <a:t>View</a:t>
            </a:r>
            <a:endParaRPr lang="en-US" altLang="x-none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338866" y="44913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338866" y="33483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7624866" y="2640450"/>
            <a:ext cx="548540" cy="707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816072" y="2667000"/>
            <a:ext cx="284792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862866" y="39579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6934199" y="60870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8458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6934199" y="54774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6934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>
            <a:off x="5934701" y="5100936"/>
            <a:ext cx="461231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34200" y="55917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pic>
        <p:nvPicPr>
          <p:cNvPr id="20" name="Picture 2" descr="mage result fo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6" y="1081643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age result fo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10668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670357" y="21291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257799" y="6096000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781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257799" y="5486400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257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75435" y="56007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Metadata</a:t>
            </a:r>
            <a:endParaRPr lang="en-US" altLang="x-none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315200" y="5105401"/>
            <a:ext cx="457200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charset="-128"/>
              </a:rPr>
              <a:t>Removes </a:t>
            </a:r>
            <a:r>
              <a:rPr lang="en-US" altLang="en-US" b="1" dirty="0">
                <a:ea typeface="ＭＳ Ｐゴシック" charset="-128"/>
              </a:rPr>
              <a:t>one or more </a:t>
            </a:r>
            <a:r>
              <a:rPr lang="en-US" altLang="en-US" dirty="0">
                <a:ea typeface="ＭＳ Ｐゴシック" charset="-128"/>
              </a:rPr>
              <a:t>tuples from a relation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>DELETE FROM </a:t>
            </a:r>
            <a:r>
              <a:rPr lang="en-US" altLang="en-US" dirty="0" smtClean="0">
                <a:solidFill>
                  <a:srgbClr val="790033"/>
                </a:solidFill>
                <a:ea typeface="ＭＳ Ｐゴシック" charset="-128"/>
              </a:rPr>
              <a:t>&lt;table&gt;</a:t>
            </a: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/>
            </a:r>
            <a:br>
              <a:rPr lang="en-US" altLang="en-US" dirty="0">
                <a:solidFill>
                  <a:srgbClr val="790033"/>
                </a:solidFill>
                <a:ea typeface="ＭＳ Ｐゴシック" charset="-128"/>
              </a:rPr>
            </a:br>
            <a:r>
              <a:rPr lang="en-US" altLang="en-US" dirty="0">
                <a:solidFill>
                  <a:srgbClr val="790033"/>
                </a:solidFill>
                <a:ea typeface="ＭＳ Ｐゴシック" charset="-128"/>
              </a:rPr>
              <a:t>WHERE </a:t>
            </a:r>
            <a:r>
              <a:rPr lang="en-US" altLang="en-US" dirty="0" smtClean="0">
                <a:solidFill>
                  <a:srgbClr val="790033"/>
                </a:solidFill>
                <a:ea typeface="ＭＳ Ｐゴシック" charset="-128"/>
              </a:rPr>
              <a:t>condition</a:t>
            </a:r>
            <a:r>
              <a:rPr lang="en-US" altLang="zh-CN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;</a:t>
            </a:r>
            <a:endParaRPr lang="en-US" altLang="zh-CN" dirty="0">
              <a:solidFill>
                <a:srgbClr val="790033"/>
              </a:solidFill>
              <a:latin typeface="Arial" charset="0"/>
              <a:ea typeface="宋体" charset="-122"/>
            </a:endParaRPr>
          </a:p>
          <a:p>
            <a:r>
              <a:rPr lang="en-US" altLang="en-US" sz="2400" dirty="0" smtClean="0">
                <a:ea typeface="ＭＳ Ｐゴシック" charset="-128"/>
              </a:rPr>
              <a:t>The WHERE-clause specifies </a:t>
            </a:r>
            <a:r>
              <a:rPr lang="en-US" altLang="en-US" sz="2400" dirty="0">
                <a:ea typeface="ＭＳ Ｐゴシック" charset="-128"/>
              </a:rPr>
              <a:t>the tuples to be deleted</a:t>
            </a:r>
          </a:p>
          <a:p>
            <a:r>
              <a:rPr lang="en-US" altLang="en-US" sz="2400" dirty="0">
                <a:ea typeface="ＭＳ Ｐゴシック" charset="-128"/>
              </a:rPr>
              <a:t>Referential integrity should be enforced</a:t>
            </a:r>
          </a:p>
          <a:p>
            <a:r>
              <a:rPr lang="en-US" altLang="en-US" sz="2400" dirty="0">
                <a:ea typeface="ＭＳ Ｐゴシック" charset="-128"/>
              </a:rPr>
              <a:t>Tuples are deleted from only </a:t>
            </a:r>
            <a:r>
              <a:rPr lang="en-US" altLang="en-US" sz="2400" i="1" dirty="0">
                <a:ea typeface="ＭＳ Ｐゴシック" charset="-128"/>
              </a:rPr>
              <a:t>one table</a:t>
            </a:r>
            <a:r>
              <a:rPr lang="en-US" altLang="en-US" sz="2400" dirty="0">
                <a:ea typeface="ＭＳ Ｐゴシック" charset="-128"/>
              </a:rPr>
              <a:t> at a time (unless CASCADE is specified on a referential integrity constraint)</a:t>
            </a:r>
          </a:p>
          <a:p>
            <a:r>
              <a:rPr lang="en-US" altLang="en-US" sz="2400" dirty="0" smtClean="0">
                <a:ea typeface="ＭＳ Ｐゴシック" charset="-128"/>
              </a:rPr>
              <a:t>The </a:t>
            </a:r>
            <a:r>
              <a:rPr lang="en-US" altLang="en-US" sz="2400" dirty="0">
                <a:ea typeface="ＭＳ Ｐゴシック" charset="-128"/>
              </a:rPr>
              <a:t>number of tuples deleted depends on the number of tuples in the relation that satisfy the WHERE-clause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DELETE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292242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DELETE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39713" y="2904332"/>
            <a:ext cx="8675687" cy="395049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Removes </a:t>
            </a:r>
            <a:r>
              <a:rPr lang="en-US" altLang="en-US" b="1" dirty="0" smtClean="0">
                <a:solidFill>
                  <a:srgbClr val="002060"/>
                </a:solidFill>
                <a:ea typeface="ＭＳ Ｐゴシック" charset="-128"/>
              </a:rPr>
              <a:t>one or more 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tuples </a:t>
            </a: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from a </a:t>
            </a:r>
            <a:r>
              <a:rPr lang="en-US" altLang="en-US" dirty="0" smtClean="0">
                <a:solidFill>
                  <a:srgbClr val="002060"/>
                </a:solidFill>
                <a:ea typeface="ＭＳ Ｐゴシック" charset="-128"/>
              </a:rPr>
              <a:t>relation</a:t>
            </a:r>
          </a:p>
          <a:p>
            <a:r>
              <a:rPr lang="en-US" altLang="en-US" sz="2400" dirty="0" smtClean="0">
                <a:solidFill>
                  <a:srgbClr val="790033"/>
                </a:solidFill>
                <a:ea typeface="ＭＳ Ｐゴシック" charset="-128"/>
              </a:rPr>
              <a:t>DELETE FROM STUDENT</a:t>
            </a:r>
            <a:br>
              <a:rPr lang="en-US" altLang="en-US" sz="2400" dirty="0" smtClean="0">
                <a:solidFill>
                  <a:srgbClr val="790033"/>
                </a:solidFill>
                <a:ea typeface="ＭＳ Ｐゴシック" charset="-128"/>
              </a:rPr>
            </a:br>
            <a:r>
              <a:rPr lang="en-US" altLang="en-US" sz="2400" dirty="0" smtClean="0">
                <a:solidFill>
                  <a:srgbClr val="790033"/>
                </a:solidFill>
                <a:ea typeface="ＭＳ Ｐゴシック" charset="-128"/>
              </a:rPr>
              <a:t>WHERE SNAME = 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'John</a:t>
            </a:r>
            <a:r>
              <a:rPr lang="en-US" altLang="zh-CN" sz="2400" dirty="0">
                <a:solidFill>
                  <a:srgbClr val="790033"/>
                </a:solidFill>
                <a:latin typeface="Arial" charset="0"/>
                <a:ea typeface="宋体" charset="-122"/>
              </a:rPr>
              <a:t>'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;</a:t>
            </a:r>
          </a:p>
          <a:p>
            <a:r>
              <a:rPr lang="en-US" altLang="en-US" sz="2400" dirty="0">
                <a:solidFill>
                  <a:srgbClr val="790033"/>
                </a:solidFill>
                <a:ea typeface="ＭＳ Ｐゴシック" charset="-128"/>
              </a:rPr>
              <a:t>DELETE FROM STUDENT</a:t>
            </a:r>
            <a:br>
              <a:rPr lang="en-US" altLang="en-US" sz="2400" dirty="0">
                <a:solidFill>
                  <a:srgbClr val="790033"/>
                </a:solidFill>
                <a:ea typeface="ＭＳ Ｐゴシック" charset="-128"/>
              </a:rPr>
            </a:br>
            <a:r>
              <a:rPr lang="en-US" altLang="en-US" sz="2400" dirty="0">
                <a:solidFill>
                  <a:srgbClr val="790033"/>
                </a:solidFill>
                <a:ea typeface="ＭＳ Ｐゴシック" charset="-128"/>
              </a:rPr>
              <a:t>WHERE </a:t>
            </a:r>
            <a:r>
              <a:rPr lang="en-US" altLang="en-US" sz="2400" dirty="0" smtClean="0">
                <a:solidFill>
                  <a:srgbClr val="790033"/>
                </a:solidFill>
                <a:ea typeface="ＭＳ Ｐゴシック" charset="-128"/>
              </a:rPr>
              <a:t>AGE &gt; 20</a:t>
            </a:r>
            <a:r>
              <a:rPr lang="en-US" altLang="zh-CN" sz="24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;</a:t>
            </a:r>
            <a:endParaRPr lang="en-US" altLang="zh-CN" sz="2400" dirty="0">
              <a:solidFill>
                <a:srgbClr val="790033"/>
              </a:solidFill>
              <a:latin typeface="Arial" charset="0"/>
              <a:ea typeface="宋体" charset="-122"/>
            </a:endParaRPr>
          </a:p>
          <a:p>
            <a:r>
              <a:rPr lang="en-US" altLang="en-US" sz="2400" dirty="0">
                <a:solidFill>
                  <a:srgbClr val="790033"/>
                </a:solidFill>
                <a:ea typeface="ＭＳ Ｐゴシック" charset="-128"/>
              </a:rPr>
              <a:t>DELETE FROM </a:t>
            </a:r>
            <a:r>
              <a:rPr lang="en-US" altLang="en-US" sz="2400" dirty="0" smtClean="0">
                <a:solidFill>
                  <a:srgbClr val="790033"/>
                </a:solidFill>
                <a:ea typeface="ＭＳ Ｐゴシック" charset="-128"/>
              </a:rPr>
              <a:t>STUDENT;</a:t>
            </a:r>
          </a:p>
          <a:p>
            <a:r>
              <a:rPr lang="en-US" altLang="en-US" sz="2400" dirty="0">
                <a:ea typeface="ＭＳ Ｐゴシック" charset="-128"/>
              </a:rPr>
              <a:t>A missing WHERE-clause specifies that </a:t>
            </a:r>
            <a:r>
              <a:rPr lang="en-US" altLang="en-US" sz="2400" i="1" dirty="0">
                <a:ea typeface="ＭＳ Ｐゴシック" charset="-128"/>
              </a:rPr>
              <a:t>all tuples</a:t>
            </a:r>
            <a:r>
              <a:rPr lang="en-US" altLang="en-US" sz="2400" dirty="0">
                <a:ea typeface="ＭＳ Ｐゴシック" charset="-128"/>
              </a:rPr>
              <a:t> in the relation are to be deleted; the table then becomes an empty table</a:t>
            </a:r>
          </a:p>
          <a:p>
            <a:endParaRPr lang="en-US" altLang="en-US" dirty="0" smtClean="0">
              <a:solidFill>
                <a:srgbClr val="790033"/>
              </a:solidFill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91627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6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UPDATE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M</a:t>
            </a:r>
            <a:r>
              <a:rPr lang="en-US" altLang="en-US" dirty="0" smtClean="0">
                <a:ea typeface="ＭＳ Ｐゴシック" charset="-128"/>
              </a:rPr>
              <a:t>odify </a:t>
            </a:r>
            <a:r>
              <a:rPr lang="en-US" altLang="en-US" dirty="0">
                <a:ea typeface="ＭＳ Ｐゴシック" charset="-128"/>
              </a:rPr>
              <a:t>attribute values of </a:t>
            </a:r>
            <a:r>
              <a:rPr lang="en-US" altLang="en-US" b="1" dirty="0">
                <a:ea typeface="ＭＳ Ｐゴシック" charset="-128"/>
              </a:rPr>
              <a:t>one or more </a:t>
            </a:r>
            <a:r>
              <a:rPr lang="en-US" altLang="en-US" dirty="0">
                <a:ea typeface="ＭＳ Ｐゴシック" charset="-128"/>
              </a:rPr>
              <a:t>selected </a:t>
            </a:r>
            <a:r>
              <a:rPr lang="en-US" altLang="en-US" dirty="0" smtClean="0">
                <a:ea typeface="ＭＳ Ｐゴシック" charset="-128"/>
              </a:rPr>
              <a:t>tuples</a:t>
            </a:r>
          </a:p>
          <a:p>
            <a:pPr marL="400050" lvl="1" indent="0">
              <a:buNone/>
            </a:pPr>
            <a:r>
              <a:rPr lang="en-US" altLang="en-US" dirty="0" smtClean="0">
                <a:ea typeface="ＭＳ Ｐゴシック" charset="-128"/>
              </a:rPr>
              <a:t>UPDATE &lt;Table&gt;</a:t>
            </a:r>
          </a:p>
          <a:p>
            <a:pPr marL="400050" lvl="1" indent="0">
              <a:buNone/>
            </a:pPr>
            <a:r>
              <a:rPr lang="en-US" altLang="en-US" dirty="0" smtClean="0">
                <a:ea typeface="ＭＳ Ｐゴシック" charset="-128"/>
              </a:rPr>
              <a:t>SET &lt;attribute&gt; = &lt;value&gt;</a:t>
            </a:r>
          </a:p>
          <a:p>
            <a:pPr marL="400050" lvl="1" indent="0">
              <a:buNone/>
            </a:pPr>
            <a:r>
              <a:rPr lang="en-US" altLang="en-US" dirty="0" smtClean="0">
                <a:ea typeface="ＭＳ Ｐゴシック" charset="-128"/>
              </a:rPr>
              <a:t>WHERE Condition;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The </a:t>
            </a:r>
            <a:r>
              <a:rPr lang="en-US" altLang="en-US" dirty="0">
                <a:ea typeface="ＭＳ Ｐゴシック" charset="-128"/>
              </a:rPr>
              <a:t>WHERE-clause selects the tuples to be modified</a:t>
            </a:r>
          </a:p>
          <a:p>
            <a:r>
              <a:rPr lang="en-US" altLang="en-US" dirty="0" smtClean="0">
                <a:ea typeface="ＭＳ Ｐゴシック" charset="-128"/>
              </a:rPr>
              <a:t>The SET-clause </a:t>
            </a:r>
            <a:r>
              <a:rPr lang="en-US" altLang="en-US" dirty="0">
                <a:ea typeface="ＭＳ Ｐゴシック" charset="-128"/>
              </a:rPr>
              <a:t>specifies the attributes to be modified and their new values</a:t>
            </a:r>
          </a:p>
          <a:p>
            <a:r>
              <a:rPr lang="en-US" altLang="en-US" dirty="0">
                <a:ea typeface="ＭＳ Ｐゴシック" charset="-128"/>
              </a:rPr>
              <a:t>Each command modifies tuples </a:t>
            </a:r>
            <a:r>
              <a:rPr lang="en-US" altLang="en-US" i="1" dirty="0">
                <a:ea typeface="ＭＳ Ｐゴシック" charset="-128"/>
              </a:rPr>
              <a:t>in the same relation</a:t>
            </a:r>
          </a:p>
          <a:p>
            <a:r>
              <a:rPr lang="en-US" altLang="en-US" dirty="0">
                <a:ea typeface="ＭＳ Ｐゴシック" charset="-128"/>
              </a:rPr>
              <a:t>Referential integrity specified as part of DDL specification is enforced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50564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>
          <a:xfrm>
            <a:off x="5556" y="-3177"/>
            <a:ext cx="9144000" cy="9175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UPDATE </a:t>
            </a:r>
            <a:r>
              <a:rPr lang="en-US" altLang="en-US" dirty="0" smtClean="0">
                <a:ea typeface="ＭＳ Ｐゴシック" charset="-128"/>
              </a:rPr>
              <a:t>Example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07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6856" y="3092054"/>
            <a:ext cx="8675687" cy="3308746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UPDATE 	GRADE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   SET		MARK = 90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79003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  WHERE		S#=</a:t>
            </a:r>
            <a:r>
              <a:rPr lang="en-US" altLang="zh-CN" sz="30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'</a:t>
            </a: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1000</a:t>
            </a:r>
            <a:r>
              <a:rPr lang="en-US" altLang="zh-CN" sz="3000" dirty="0">
                <a:solidFill>
                  <a:srgbClr val="790033"/>
                </a:solidFill>
                <a:latin typeface="Arial" charset="0"/>
                <a:ea typeface="宋体" charset="-122"/>
              </a:rPr>
              <a:t>'</a:t>
            </a: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 and C#=</a:t>
            </a:r>
            <a:r>
              <a:rPr lang="en-US" altLang="zh-CN" sz="30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'</a:t>
            </a: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CS305</a:t>
            </a:r>
            <a:r>
              <a:rPr lang="en-US" altLang="zh-CN" sz="3000" dirty="0" smtClean="0">
                <a:solidFill>
                  <a:srgbClr val="790033"/>
                </a:solidFill>
                <a:latin typeface="Arial" charset="0"/>
                <a:ea typeface="宋体" charset="-122"/>
              </a:rPr>
              <a:t>'</a:t>
            </a: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;</a:t>
            </a:r>
          </a:p>
          <a:p>
            <a:pPr>
              <a:defRPr/>
            </a:pP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UPDATE		STUDENT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790033"/>
                </a:solidFill>
                <a:ea typeface="ＭＳ Ｐゴシック" panose="020B0600070205080204" pitchFamily="34" charset="-128"/>
              </a:rPr>
              <a:t>   SET		AGE = AGE + 1;</a:t>
            </a:r>
          </a:p>
          <a:p>
            <a:pPr>
              <a:defRPr/>
            </a:pP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 missing WHERE-clause specifies that </a:t>
            </a:r>
            <a:r>
              <a:rPr lang="en-US" altLang="en-US" sz="3000" i="1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all tuples</a:t>
            </a:r>
            <a:r>
              <a:rPr lang="en-US" altLang="en-US" sz="300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 in the relation are to be </a:t>
            </a:r>
            <a:r>
              <a:rPr lang="en-US" altLang="en-US" sz="3000" dirty="0" smtClean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updated</a:t>
            </a:r>
            <a:endParaRPr lang="en-US" altLang="en-US" sz="3000" dirty="0">
              <a:solidFill>
                <a:schemeClr val="tx2">
                  <a:lumMod val="50000"/>
                </a:schemeClr>
              </a:solidFill>
              <a:ea typeface="ＭＳ Ｐゴシック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graphicFrame>
        <p:nvGraphicFramePr>
          <p:cNvPr id="7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612509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8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Arial" charset="0"/>
                <a:ea typeface="宋体" charset="-122"/>
              </a:rPr>
              <a:t>Data Definition Language (DDL):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宋体" charset="-122"/>
              </a:rPr>
              <a:t>Used to specify the conceptual schema, storage, and view of a database: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宋体" charset="-122"/>
              </a:rPr>
              <a:t>create, alter, drop clauses</a:t>
            </a:r>
            <a:endParaRPr lang="en-US" altLang="zh-CN" sz="30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3200" b="1" dirty="0">
                <a:latin typeface="Arial" charset="0"/>
                <a:ea typeface="宋体" charset="-122"/>
              </a:rPr>
              <a:t>Data Manipulation Language (DML):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-122"/>
              </a:rPr>
              <a:t>Used to specify database updates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Insert, delete, update clauses</a:t>
            </a:r>
            <a:endParaRPr lang="en-US" altLang="zh-CN" sz="28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3200" b="1" dirty="0">
                <a:latin typeface="Arial" charset="0"/>
                <a:ea typeface="宋体" charset="-122"/>
              </a:rPr>
              <a:t>Query Language (QL):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-122"/>
              </a:rPr>
              <a:t>Used to specify database retrievals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select clause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GB" altLang="zh-CN" dirty="0">
                <a:latin typeface="Arial" charset="0"/>
                <a:ea typeface="宋体" charset="-122"/>
              </a:rPr>
              <a:t>SQL = DDL + DML + QL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1879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Arial" charset="0"/>
                <a:ea typeface="宋体" charset="-122"/>
              </a:rPr>
              <a:t>Data Definition Language (DDL):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宋体" charset="-122"/>
              </a:rPr>
              <a:t>Used to specify the conceptual schema, storage, and view of a database: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宋体" charset="-122"/>
              </a:rPr>
              <a:t>create, alter, drop clauses</a:t>
            </a:r>
            <a:endParaRPr lang="en-US" altLang="zh-CN" sz="3000" b="1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3200" b="1" dirty="0">
                <a:latin typeface="Arial" charset="0"/>
                <a:ea typeface="宋体" charset="-122"/>
              </a:rPr>
              <a:t>Data Manipulation Language (DML):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-122"/>
              </a:rPr>
              <a:t>Used to specify database updates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Insert, delete, update clauses</a:t>
            </a:r>
            <a:endParaRPr lang="en-US" altLang="zh-CN" sz="2800" dirty="0">
              <a:solidFill>
                <a:srgbClr val="FF0000"/>
              </a:solidFill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sz="3200" b="1" dirty="0">
                <a:latin typeface="Arial" charset="0"/>
                <a:ea typeface="宋体" charset="-122"/>
              </a:rPr>
              <a:t>Query Language (QL):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-122"/>
              </a:rPr>
              <a:t>Used to specify database retrievals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宋体" charset="-122"/>
              </a:rPr>
              <a:t>select clause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GB" altLang="zh-CN" dirty="0">
                <a:latin typeface="Arial" charset="0"/>
                <a:ea typeface="宋体" charset="-122"/>
              </a:rPr>
              <a:t>SQL = DDL + DML + QL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608165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Relational Languages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239713" y="889000"/>
            <a:ext cx="86756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Relational Algebra (ALG)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Various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High level procedural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Tuple Relational Calculus (TRC)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Tuple variables in logical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Declarative language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kern="0" dirty="0" smtClean="0">
                <a:ea typeface="宋体" charset="-122"/>
              </a:rPr>
              <a:t>Domain Relational Calculus (DRC)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Domain variables in logical formulas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000" kern="0" dirty="0" smtClean="0">
                <a:ea typeface="宋体" charset="-122"/>
              </a:rPr>
              <a:t>Declarative language</a:t>
            </a:r>
            <a:endParaRPr lang="en-US" altLang="zh-CN" sz="30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3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913" y="838200"/>
            <a:ext cx="8802687" cy="5940425"/>
          </a:xfrm>
        </p:spPr>
        <p:txBody>
          <a:bodyPr/>
          <a:lstStyle/>
          <a:p>
            <a:r>
              <a:rPr lang="en-US" dirty="0" smtClean="0"/>
              <a:t>SQL allows </a:t>
            </a:r>
            <a:r>
              <a:rPr lang="en-US" dirty="0" smtClean="0">
                <a:solidFill>
                  <a:srgbClr val="C00000"/>
                </a:solidFill>
              </a:rPr>
              <a:t>declarative</a:t>
            </a:r>
            <a:r>
              <a:rPr lang="en-US" dirty="0" smtClean="0"/>
              <a:t> </a:t>
            </a:r>
            <a:r>
              <a:rPr lang="en-US" dirty="0"/>
              <a:t>queries while hiding </a:t>
            </a:r>
            <a:r>
              <a:rPr lang="en-US" dirty="0" smtClean="0"/>
              <a:t>query </a:t>
            </a:r>
            <a:r>
              <a:rPr lang="en-US" dirty="0"/>
              <a:t>execution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algebra</a:t>
            </a:r>
            <a:r>
              <a:rPr lang="en-US" dirty="0" smtClean="0"/>
              <a:t>) details</a:t>
            </a:r>
            <a:r>
              <a:rPr lang="en-US" dirty="0"/>
              <a:t>; </a:t>
            </a:r>
          </a:p>
          <a:p>
            <a:r>
              <a:rPr lang="en-US" altLang="zh-CN" dirty="0">
                <a:latin typeface="Arial" charset="0"/>
                <a:ea typeface="宋体" charset="-122"/>
              </a:rPr>
              <a:t>Implemented in all commercial </a:t>
            </a:r>
            <a:r>
              <a:rPr lang="en-US" altLang="zh-CN" dirty="0" smtClean="0">
                <a:latin typeface="Arial" charset="0"/>
                <a:ea typeface="宋体" charset="-122"/>
              </a:rPr>
              <a:t>DBMS and </a:t>
            </a:r>
            <a:r>
              <a:rPr lang="en-US" dirty="0" smtClean="0"/>
              <a:t>allows </a:t>
            </a:r>
            <a:r>
              <a:rPr lang="en-US" dirty="0"/>
              <a:t>easy portability between database </a:t>
            </a:r>
            <a:r>
              <a:rPr lang="en-US" dirty="0" smtClean="0"/>
              <a:t>systems (</a:t>
            </a:r>
            <a:r>
              <a:rPr lang="en-US" dirty="0" smtClean="0">
                <a:solidFill>
                  <a:srgbClr val="C00000"/>
                </a:solidFill>
              </a:rPr>
              <a:t>standard RDB language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SQL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widely known </a:t>
            </a:r>
            <a:r>
              <a:rPr lang="en-US" dirty="0"/>
              <a:t>by database developers and database administrators; </a:t>
            </a:r>
          </a:p>
          <a:p>
            <a:r>
              <a:rPr lang="en-US" dirty="0" smtClean="0"/>
              <a:t>Supporting SQL allows </a:t>
            </a:r>
            <a:r>
              <a:rPr lang="en-US" dirty="0"/>
              <a:t>interact with other systems that use SQL and </a:t>
            </a:r>
            <a:r>
              <a:rPr lang="en-US" dirty="0">
                <a:solidFill>
                  <a:srgbClr val="FF0000"/>
                </a:solidFill>
              </a:rPr>
              <a:t>JDBC/ODBC</a:t>
            </a:r>
            <a:r>
              <a:rPr lang="en-US" dirty="0"/>
              <a:t>; </a:t>
            </a:r>
          </a:p>
          <a:p>
            <a:r>
              <a:rPr lang="en-US" dirty="0" smtClean="0"/>
              <a:t>SQL is called a </a:t>
            </a:r>
            <a:r>
              <a:rPr lang="en-US" dirty="0" smtClean="0">
                <a:solidFill>
                  <a:srgbClr val="FF0000"/>
                </a:solidFill>
              </a:rPr>
              <a:t>4th generation </a:t>
            </a:r>
            <a:r>
              <a:rPr lang="en-US" dirty="0" smtClean="0"/>
              <a:t>language, isolating </a:t>
            </a:r>
            <a:r>
              <a:rPr lang="en-US" dirty="0"/>
              <a:t>users and programmers from writing complicated data manipulation code, letting the database administrators </a:t>
            </a:r>
            <a:r>
              <a:rPr lang="en-US" dirty="0" smtClean="0"/>
              <a:t>administrate </a:t>
            </a:r>
            <a:r>
              <a:rPr lang="en-US" dirty="0"/>
              <a:t>database tasks.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41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Characteristics of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80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dirty="0" smtClean="0">
                <a:latin typeface="Arial" charset="0"/>
                <a:ea typeface="宋体" charset="-122"/>
              </a:rPr>
              <a:t>User-friendly: English </a:t>
            </a:r>
            <a:r>
              <a:rPr lang="en-CA" altLang="zh-CN" dirty="0">
                <a:latin typeface="Arial" charset="0"/>
                <a:ea typeface="宋体" charset="-122"/>
              </a:rPr>
              <a:t>like syntax, </a:t>
            </a:r>
            <a:r>
              <a:rPr lang="en-CA" altLang="zh-CN" dirty="0" smtClean="0">
                <a:latin typeface="Arial" charset="0"/>
                <a:ea typeface="宋体" charset="-122"/>
              </a:rPr>
              <a:t>with </a:t>
            </a:r>
            <a:r>
              <a:rPr lang="en-CA" altLang="zh-CN" b="1" dirty="0" smtClean="0">
                <a:latin typeface="Arial" charset="0"/>
                <a:ea typeface="宋体" charset="-122"/>
              </a:rPr>
              <a:t>Minimal </a:t>
            </a:r>
            <a:r>
              <a:rPr lang="en-CA" altLang="zh-CN" b="1" dirty="0">
                <a:latin typeface="Arial" charset="0"/>
                <a:ea typeface="宋体" charset="-122"/>
              </a:rPr>
              <a:t>set </a:t>
            </a:r>
            <a:r>
              <a:rPr lang="en-CA" altLang="zh-CN" dirty="0">
                <a:latin typeface="Arial" charset="0"/>
                <a:ea typeface="宋体" charset="-122"/>
              </a:rPr>
              <a:t>of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select, from,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group by,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order by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distinct, </a:t>
            </a:r>
            <a:r>
              <a:rPr lang="en-CA" altLang="zh-CN" dirty="0" err="1">
                <a:latin typeface="Arial" charset="0"/>
                <a:ea typeface="宋体" charset="-122"/>
              </a:rPr>
              <a:t>etc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Combine </a:t>
            </a:r>
            <a:r>
              <a:rPr lang="en-CA" altLang="zh-CN" dirty="0" smtClean="0">
                <a:latin typeface="Arial" charset="0"/>
                <a:ea typeface="宋体" charset="-122"/>
              </a:rPr>
              <a:t>two TRC steps </a:t>
            </a:r>
            <a:r>
              <a:rPr lang="en-CA" altLang="zh-CN" dirty="0">
                <a:latin typeface="Arial" charset="0"/>
                <a:ea typeface="宋体" charset="-122"/>
              </a:rPr>
              <a:t>in one SQL </a:t>
            </a:r>
            <a:r>
              <a:rPr lang="en-CA" altLang="zh-CN" dirty="0" smtClean="0">
                <a:latin typeface="Arial" charset="0"/>
                <a:ea typeface="宋体" charset="-122"/>
              </a:rPr>
              <a:t>statement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dirty="0"/>
              <a:t>List the student name for students </a:t>
            </a:r>
            <a:r>
              <a:rPr lang="en-CA" dirty="0" smtClean="0"/>
              <a:t>with average mark greater than 80 </a:t>
            </a:r>
            <a:endParaRPr lang="en-CA" dirty="0">
              <a:latin typeface="Arial" charset="0"/>
              <a:ea typeface="宋体" charset="-122"/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 smtClean="0">
                <a:solidFill>
                  <a:srgbClr val="790033"/>
                </a:solidFill>
              </a:rPr>
              <a:t>TRC&gt; T(NAME</a:t>
            </a:r>
            <a:r>
              <a:rPr lang="en-CA" sz="2400" dirty="0">
                <a:solidFill>
                  <a:srgbClr val="790033"/>
                </a:solidFill>
              </a:rPr>
              <a:t>, </a:t>
            </a:r>
            <a:r>
              <a:rPr lang="en-CA" sz="2400" dirty="0" smtClean="0">
                <a:solidFill>
                  <a:srgbClr val="790033"/>
                </a:solidFill>
              </a:rPr>
              <a:t>AVG) </a:t>
            </a:r>
            <a:r>
              <a:rPr lang="en-CA" sz="2400" dirty="0">
                <a:solidFill>
                  <a:srgbClr val="790033"/>
                </a:solidFill>
              </a:rPr>
              <a:t>:= </a:t>
            </a:r>
            <a:r>
              <a:rPr lang="en-CA" sz="2400" dirty="0" smtClean="0">
                <a:solidFill>
                  <a:srgbClr val="790033"/>
                </a:solidFill>
              </a:rPr>
              <a:t>{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, </a:t>
            </a:r>
            <a:r>
              <a:rPr lang="en-CA" sz="2400" dirty="0" err="1">
                <a:solidFill>
                  <a:srgbClr val="790033"/>
                </a:solidFill>
              </a:rPr>
              <a:t>avg</a:t>
            </a:r>
            <a:r>
              <a:rPr lang="en-CA" sz="2400" dirty="0">
                <a:solidFill>
                  <a:srgbClr val="790033"/>
                </a:solidFill>
              </a:rPr>
              <a:t>(</a:t>
            </a:r>
            <a:r>
              <a:rPr lang="en-CA" sz="2400" dirty="0" err="1">
                <a:solidFill>
                  <a:srgbClr val="790033"/>
                </a:solidFill>
              </a:rPr>
              <a:t>G.mark</a:t>
            </a:r>
            <a:r>
              <a:rPr lang="en-CA" sz="2400" dirty="0">
                <a:solidFill>
                  <a:srgbClr val="790033"/>
                </a:solidFill>
              </a:rPr>
              <a:t>) | S in Student </a:t>
            </a:r>
            <a:r>
              <a:rPr lang="en-CA" sz="2400" dirty="0" smtClean="0">
                <a:solidFill>
                  <a:srgbClr val="790033"/>
                </a:solidFill>
              </a:rPr>
              <a:t>			              and G in Grade  and S.S</a:t>
            </a:r>
            <a:r>
              <a:rPr lang="en-CA" sz="2400" dirty="0">
                <a:solidFill>
                  <a:srgbClr val="790033"/>
                </a:solidFill>
              </a:rPr>
              <a:t># = G.S#};    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sz="2400" dirty="0" smtClean="0">
                <a:solidFill>
                  <a:srgbClr val="790033"/>
                </a:solidFill>
              </a:rPr>
              <a:t>TRC&gt; {</a:t>
            </a:r>
            <a:r>
              <a:rPr lang="en-US" sz="2400" dirty="0" err="1" smtClean="0">
                <a:solidFill>
                  <a:srgbClr val="790033"/>
                </a:solidFill>
              </a:rPr>
              <a:t>S.name</a:t>
            </a:r>
            <a:r>
              <a:rPr lang="en-US" sz="2400" dirty="0" smtClean="0">
                <a:solidFill>
                  <a:srgbClr val="790033"/>
                </a:solidFill>
              </a:rPr>
              <a:t> </a:t>
            </a:r>
            <a:r>
              <a:rPr lang="en-US" sz="2400" dirty="0">
                <a:solidFill>
                  <a:srgbClr val="790033"/>
                </a:solidFill>
              </a:rPr>
              <a:t>| S in T and S.AVG &gt; 80};</a:t>
            </a:r>
            <a:r>
              <a:rPr lang="en-CA" sz="2400" dirty="0">
                <a:solidFill>
                  <a:srgbClr val="790033"/>
                </a:solidFill>
              </a:rPr>
              <a:t> 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>
                <a:solidFill>
                  <a:srgbClr val="790033"/>
                </a:solidFill>
              </a:rPr>
              <a:t>SQL&gt; </a:t>
            </a:r>
            <a:r>
              <a:rPr lang="en-CA" sz="2400" dirty="0" smtClean="0">
                <a:solidFill>
                  <a:srgbClr val="790033"/>
                </a:solidFill>
              </a:rPr>
              <a:t>Select 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 From Student S, Grade G </a:t>
            </a:r>
            <a:r>
              <a:rPr lang="en-CA" sz="2400" dirty="0" smtClean="0">
                <a:solidFill>
                  <a:srgbClr val="790033"/>
                </a:solidFill>
              </a:rPr>
              <a:t>Where </a:t>
            </a:r>
            <a:r>
              <a:rPr lang="en-CA" sz="2400" dirty="0">
                <a:solidFill>
                  <a:srgbClr val="790033"/>
                </a:solidFill>
              </a:rPr>
              <a:t>S.S# = </a:t>
            </a:r>
            <a:endParaRPr lang="en-CA" sz="2400" dirty="0" smtClean="0">
              <a:solidFill>
                <a:srgbClr val="790033"/>
              </a:solidFill>
            </a:endParaRP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CA" sz="2400" dirty="0" smtClean="0">
                <a:solidFill>
                  <a:srgbClr val="790033"/>
                </a:solidFill>
              </a:rPr>
              <a:t>	          G.S</a:t>
            </a:r>
            <a:r>
              <a:rPr lang="en-CA" sz="2400" dirty="0">
                <a:solidFill>
                  <a:srgbClr val="790033"/>
                </a:solidFill>
              </a:rPr>
              <a:t># </a:t>
            </a:r>
            <a:r>
              <a:rPr lang="en-CA" sz="2400" dirty="0" smtClean="0">
                <a:solidFill>
                  <a:srgbClr val="790033"/>
                </a:solidFill>
              </a:rPr>
              <a:t>Group </a:t>
            </a:r>
            <a:r>
              <a:rPr lang="en-CA" sz="2400" dirty="0">
                <a:solidFill>
                  <a:srgbClr val="790033"/>
                </a:solidFill>
              </a:rPr>
              <a:t>by </a:t>
            </a:r>
            <a:r>
              <a:rPr lang="en-CA" sz="2400" dirty="0" err="1">
                <a:solidFill>
                  <a:srgbClr val="790033"/>
                </a:solidFill>
              </a:rPr>
              <a:t>S.sname</a:t>
            </a:r>
            <a:r>
              <a:rPr lang="en-CA" sz="2400" dirty="0">
                <a:solidFill>
                  <a:srgbClr val="790033"/>
                </a:solidFill>
              </a:rPr>
              <a:t> Having </a:t>
            </a:r>
            <a:r>
              <a:rPr lang="en-CA" sz="2400" dirty="0" err="1">
                <a:solidFill>
                  <a:srgbClr val="790033"/>
                </a:solidFill>
              </a:rPr>
              <a:t>avg</a:t>
            </a:r>
            <a:r>
              <a:rPr lang="en-CA" sz="2400" dirty="0">
                <a:solidFill>
                  <a:srgbClr val="790033"/>
                </a:solidFill>
              </a:rPr>
              <a:t>(</a:t>
            </a:r>
            <a:r>
              <a:rPr lang="en-CA" sz="2400" dirty="0" err="1">
                <a:solidFill>
                  <a:srgbClr val="790033"/>
                </a:solidFill>
              </a:rPr>
              <a:t>G.Mark</a:t>
            </a:r>
            <a:r>
              <a:rPr lang="en-CA" sz="2400" dirty="0">
                <a:solidFill>
                  <a:srgbClr val="790033"/>
                </a:solidFill>
              </a:rPr>
              <a:t>) &gt; 80;   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endParaRPr lang="en-CA" sz="2200" dirty="0" smtClean="0">
              <a:solidFill>
                <a:srgbClr val="7900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42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Design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8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Relational Algebra (ALG) </a:t>
            </a:r>
          </a:p>
          <a:p>
            <a:pPr lvl="1"/>
            <a:r>
              <a:rPr lang="mr-IN" dirty="0" smtClean="0"/>
              <a:t>UNION</a:t>
            </a:r>
          </a:p>
          <a:p>
            <a:pPr lvl="1"/>
            <a:r>
              <a:rPr lang="mr-IN" dirty="0" smtClean="0"/>
              <a:t>INTERSECT</a:t>
            </a:r>
          </a:p>
          <a:p>
            <a:pPr lvl="1"/>
            <a:r>
              <a:rPr lang="mr-IN" dirty="0" smtClean="0"/>
              <a:t>MINUS           </a:t>
            </a:r>
            <a:endParaRPr lang="en-US" dirty="0" smtClean="0"/>
          </a:p>
          <a:p>
            <a:pPr lvl="1"/>
            <a:r>
              <a:rPr lang="mr-IN" dirty="0" smtClean="0"/>
              <a:t>JOIN</a:t>
            </a:r>
          </a:p>
          <a:p>
            <a:pPr lvl="1"/>
            <a:r>
              <a:rPr lang="mr-IN" dirty="0" smtClean="0"/>
              <a:t>OUTERJOIN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Tuple Relational Calculus (TRC)</a:t>
            </a:r>
          </a:p>
          <a:p>
            <a:pPr lvl="1"/>
            <a:r>
              <a:rPr lang="en-US" altLang="en-US" sz="2800" b="1" dirty="0" smtClean="0">
                <a:solidFill>
                  <a:srgbClr val="990000"/>
                </a:solidFill>
              </a:rPr>
              <a:t>{VA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1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, …, VA</a:t>
            </a:r>
            <a:r>
              <a:rPr lang="en-US" altLang="en-US" sz="2800" b="1" baseline="-25000" dirty="0" smtClean="0">
                <a:solidFill>
                  <a:srgbClr val="990000"/>
                </a:solidFill>
                <a:ea typeface="ＭＳ Ｐゴシック" charset="-128"/>
              </a:rPr>
              <a:t> n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| Various Formulas } </a:t>
            </a:r>
            <a:r>
              <a:rPr lang="en-US" altLang="en-US" sz="2800" b="1" dirty="0" err="1" smtClean="0">
                <a:solidFill>
                  <a:srgbClr val="990000"/>
                </a:solidFill>
              </a:rPr>
              <a:t>orderby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 </a:t>
            </a:r>
            <a:r>
              <a:rPr lang="mr-IN" altLang="en-US" sz="2800" b="1" dirty="0" smtClean="0">
                <a:solidFill>
                  <a:srgbClr val="990000"/>
                </a:solidFill>
              </a:rPr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43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dirty="0" smtClean="0"/>
              <a:t>SQL Query Language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019300" y="4000500"/>
            <a:ext cx="457200" cy="2057400"/>
          </a:xfrm>
          <a:prstGeom prst="rightBrace">
            <a:avLst>
              <a:gd name="adj1" fmla="val 8333"/>
              <a:gd name="adj2" fmla="val 5230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5213646"/>
            <a:ext cx="16001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latin typeface="+mn-lt"/>
                <a:ea typeface="宋体" charset="-122"/>
              </a:rPr>
              <a:t>Result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ea typeface="宋体" charset="-122"/>
              </a:rPr>
              <a:t>SELECT</a:t>
            </a:r>
            <a:endParaRPr lang="en-US" sz="2800" b="1" dirty="0">
              <a:solidFill>
                <a:srgbClr val="790033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4991100" y="3619500"/>
            <a:ext cx="457200" cy="2819400"/>
          </a:xfrm>
          <a:prstGeom prst="rightBrace">
            <a:avLst>
              <a:gd name="adj1" fmla="val 8333"/>
              <a:gd name="adj2" fmla="val 493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5181600"/>
            <a:ext cx="234551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Memberships</a:t>
            </a: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FROM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5191780"/>
            <a:ext cx="18854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Conditions</a:t>
            </a:r>
          </a:p>
          <a:p>
            <a:pPr algn="ctr"/>
            <a:r>
              <a:rPr lang="en-US" altLang="zh-CN" sz="2800" b="1" dirty="0" smtClean="0">
                <a:solidFill>
                  <a:srgbClr val="790033"/>
                </a:solidFill>
                <a:latin typeface="+mn-lt"/>
                <a:ea typeface="宋体" charset="-122"/>
              </a:rPr>
              <a:t>WHERE </a:t>
            </a:r>
            <a:endParaRPr lang="en-US" sz="2800" b="1" dirty="0">
              <a:solidFill>
                <a:srgbClr val="790033"/>
              </a:solidFill>
              <a:latin typeface="+mn-lt"/>
              <a:ea typeface="宋体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5140" y="561248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solidFill>
                  <a:srgbClr val="790033"/>
                </a:solidFill>
              </a:rPr>
              <a:t>ORDERBY</a:t>
            </a:r>
            <a:endParaRPr lang="en-US" sz="2800" dirty="0">
              <a:solidFill>
                <a:srgbClr val="79003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620000" y="4800600"/>
            <a:ext cx="0" cy="6858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1125572" y="5980093"/>
            <a:ext cx="20921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宋体" charset="-122"/>
              </a:rPr>
              <a:t>Aggregate</a:t>
            </a:r>
            <a:endParaRPr lang="en-US" altLang="zh-CN" sz="280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algn="ctr"/>
            <a:r>
              <a:rPr lang="en-US" sz="2800" b="1" dirty="0" smtClean="0">
                <a:solidFill>
                  <a:srgbClr val="790033"/>
                </a:solidFill>
                <a:ea typeface="宋体" charset="-122"/>
              </a:rPr>
              <a:t>GROUP BY</a:t>
            </a:r>
            <a:endParaRPr lang="en-US" sz="2800" b="1" dirty="0">
              <a:solidFill>
                <a:srgbClr val="7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74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44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SQL Query Language</a:t>
            </a:r>
            <a:endParaRPr 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52400" y="895350"/>
            <a:ext cx="89154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SELECT [DISTINCT] items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sz="2400" kern="0" dirty="0" smtClean="0">
                <a:ea typeface="宋体" charset="-122"/>
              </a:rPr>
              <a:t>attribute names whose values are to be retrieved by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FROM tables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US" altLang="zh-CN" kern="0" dirty="0" smtClean="0">
                <a:ea typeface="宋体" charset="-122"/>
              </a:rPr>
              <a:t> </a:t>
            </a:r>
            <a:r>
              <a:rPr lang="en-US" altLang="zh-CN" sz="2400" kern="0" dirty="0" smtClean="0">
                <a:ea typeface="宋体" charset="-122"/>
              </a:rPr>
              <a:t>list of the relation names required to process the query</a:t>
            </a:r>
            <a:endParaRPr lang="en-CA" altLang="zh-CN" sz="2400" b="1" kern="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[WHERE  conditions]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tuples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[GROUP BY columns]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for min, max, count, total, average on groups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[HAVING condition]    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conditions on grouping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solidFill>
                  <a:srgbClr val="800000"/>
                </a:solidFill>
                <a:ea typeface="宋体" charset="-122"/>
              </a:rPr>
              <a:t>[ORDER BY columns]   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CA" altLang="zh-CN" b="1" kern="0" dirty="0" smtClean="0">
                <a:ea typeface="宋体" charset="-122"/>
              </a:rPr>
              <a:t>	</a:t>
            </a:r>
            <a:r>
              <a:rPr lang="en-CA" altLang="zh-CN" sz="2400" kern="0" dirty="0" smtClean="0">
                <a:ea typeface="宋体" charset="-122"/>
              </a:rPr>
              <a:t>sorting the result  DESC|ASC </a:t>
            </a:r>
            <a:endParaRPr lang="en-CA" altLang="zh-CN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66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English like syntax, so it is user-friendly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b="1" dirty="0">
                <a:latin typeface="Arial" charset="0"/>
                <a:ea typeface="宋体" charset="-122"/>
              </a:rPr>
              <a:t>Minimal set </a:t>
            </a:r>
            <a:r>
              <a:rPr lang="en-CA" altLang="zh-CN" dirty="0">
                <a:latin typeface="Arial" charset="0"/>
                <a:ea typeface="宋体" charset="-122"/>
              </a:rPr>
              <a:t>of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select, from,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group by,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order by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distinct, </a:t>
            </a:r>
            <a:r>
              <a:rPr lang="en-CA" altLang="zh-CN" dirty="0" err="1">
                <a:latin typeface="Arial" charset="0"/>
                <a:ea typeface="宋体" charset="-122"/>
              </a:rPr>
              <a:t>etc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CA" altLang="zh-CN" dirty="0">
                <a:latin typeface="Arial" charset="0"/>
                <a:ea typeface="宋体" charset="-122"/>
              </a:rPr>
              <a:t>Combine </a:t>
            </a:r>
            <a:r>
              <a:rPr lang="en-CA" altLang="zh-CN" dirty="0" smtClean="0">
                <a:latin typeface="Arial" charset="0"/>
                <a:ea typeface="宋体" charset="-122"/>
              </a:rPr>
              <a:t>two </a:t>
            </a:r>
            <a:r>
              <a:rPr lang="en-CA" altLang="zh-CN" dirty="0">
                <a:latin typeface="Arial" charset="0"/>
                <a:ea typeface="宋体" charset="-122"/>
              </a:rPr>
              <a:t>steps in one SQL </a:t>
            </a:r>
            <a:r>
              <a:rPr lang="en-CA" altLang="zh-CN" dirty="0" smtClean="0">
                <a:latin typeface="Arial" charset="0"/>
                <a:ea typeface="宋体" charset="-122"/>
              </a:rPr>
              <a:t>statement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dirty="0"/>
              <a:t>List the student name for students taking more </a:t>
            </a:r>
            <a:r>
              <a:rPr lang="en-CA" dirty="0" smtClean="0"/>
              <a:t>than </a:t>
            </a:r>
            <a:r>
              <a:rPr lang="en-CA" dirty="0"/>
              <a:t>one course </a:t>
            </a: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200" dirty="0" smtClean="0">
                <a:solidFill>
                  <a:srgbClr val="800000"/>
                </a:solidFill>
              </a:rPr>
              <a:t>	T(SNAME</a:t>
            </a:r>
            <a:r>
              <a:rPr lang="en-CA" sz="2200" dirty="0">
                <a:solidFill>
                  <a:srgbClr val="800000"/>
                </a:solidFill>
              </a:rPr>
              <a:t>, C) := {</a:t>
            </a:r>
            <a:r>
              <a:rPr lang="en-CA" sz="2200" dirty="0" err="1">
                <a:solidFill>
                  <a:srgbClr val="800000"/>
                </a:solidFill>
              </a:rPr>
              <a:t>S.sname</a:t>
            </a:r>
            <a:r>
              <a:rPr lang="en-CA" sz="2200" dirty="0">
                <a:solidFill>
                  <a:srgbClr val="800000"/>
                </a:solidFill>
              </a:rPr>
              <a:t>, count(*) | S in </a:t>
            </a:r>
            <a:r>
              <a:rPr lang="en-CA" sz="2200" dirty="0" smtClean="0">
                <a:solidFill>
                  <a:srgbClr val="800000"/>
                </a:solidFill>
              </a:rPr>
              <a:t>Student and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CA" sz="2200" dirty="0" smtClean="0">
                <a:solidFill>
                  <a:srgbClr val="800000"/>
                </a:solidFill>
              </a:rPr>
              <a:t>			    (</a:t>
            </a:r>
            <a:r>
              <a:rPr lang="en-CA" sz="2200" dirty="0">
                <a:solidFill>
                  <a:srgbClr val="800000"/>
                </a:solidFill>
              </a:rPr>
              <a:t>exist G in Grade) (S.S# = G.S#)}; 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/>
              <a:t>	</a:t>
            </a:r>
            <a:r>
              <a:rPr lang="en-US" sz="2200" dirty="0" smtClean="0">
                <a:solidFill>
                  <a:srgbClr val="800000"/>
                </a:solidFill>
              </a:rPr>
              <a:t>{</a:t>
            </a:r>
            <a:r>
              <a:rPr lang="en-US" sz="2200" dirty="0" err="1">
                <a:solidFill>
                  <a:srgbClr val="800000"/>
                </a:solidFill>
              </a:rPr>
              <a:t>P.sname</a:t>
            </a:r>
            <a:r>
              <a:rPr lang="en-US" sz="2200" dirty="0">
                <a:solidFill>
                  <a:srgbClr val="800000"/>
                </a:solidFill>
              </a:rPr>
              <a:t> | P in T and P.C &gt; 1};</a:t>
            </a:r>
            <a:r>
              <a:rPr lang="en-CA" sz="2200" dirty="0">
                <a:solidFill>
                  <a:srgbClr val="800000"/>
                </a:solidFill>
              </a:rPr>
              <a:t>    </a:t>
            </a:r>
          </a:p>
          <a:p>
            <a:pPr lvl="1" eaLnBrk="1" hangingPunct="1">
              <a:lnSpc>
                <a:spcPct val="90000"/>
              </a:lnSpc>
            </a:pPr>
            <a:endParaRPr lang="en-CA" altLang="zh-CN" dirty="0">
              <a:latin typeface="Arial" charset="0"/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45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5680"/>
            <a:ext cx="9143999" cy="8638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Design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8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914400"/>
            <a:ext cx="4845625" cy="5711825"/>
          </a:xfrm>
        </p:spPr>
        <p:txBody>
          <a:bodyPr/>
          <a:lstStyle/>
          <a:p>
            <a:r>
              <a:rPr lang="en-US" altLang="en-US" b="1" dirty="0" smtClean="0">
                <a:ea typeface="ＭＳ Ｐゴシック" charset="-128"/>
              </a:rPr>
              <a:t>Schema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elements</a:t>
            </a:r>
            <a:r>
              <a:rPr lang="en-US" altLang="en-US" dirty="0">
                <a:ea typeface="ＭＳ Ｐゴシック" charset="-128"/>
              </a:rPr>
              <a:t> include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Tables, </a:t>
            </a:r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C</a:t>
            </a:r>
            <a:r>
              <a:rPr lang="en-US" altLang="en-US" sz="2400" dirty="0" smtClean="0">
                <a:ea typeface="ＭＳ Ｐゴシック" charset="-128"/>
              </a:rPr>
              <a:t>onstraints</a:t>
            </a:r>
            <a:r>
              <a:rPr lang="en-US" altLang="en-US" sz="2400" dirty="0">
                <a:ea typeface="ＭＳ Ｐゴシック" charset="-128"/>
              </a:rPr>
              <a:t>, </a:t>
            </a:r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V</a:t>
            </a:r>
            <a:r>
              <a:rPr lang="en-US" altLang="en-US" sz="2400" dirty="0" smtClean="0">
                <a:ea typeface="ＭＳ Ｐゴシック" charset="-128"/>
              </a:rPr>
              <a:t>iews</a:t>
            </a:r>
            <a:r>
              <a:rPr lang="en-US" altLang="en-US" sz="2400" dirty="0">
                <a:ea typeface="ＭＳ Ｐゴシック" charset="-128"/>
              </a:rPr>
              <a:t>, </a:t>
            </a:r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Domains</a:t>
            </a:r>
            <a:r>
              <a:rPr lang="en-US" altLang="en-US" sz="2400" dirty="0">
                <a:ea typeface="ＭＳ Ｐゴシック" charset="-128"/>
              </a:rPr>
              <a:t>, and </a:t>
            </a:r>
            <a:endParaRPr lang="en-US" altLang="en-US" sz="2400" dirty="0" smtClean="0">
              <a:ea typeface="ＭＳ Ｐゴシック" charset="-128"/>
            </a:endParaRPr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Storage structures</a:t>
            </a:r>
          </a:p>
          <a:p>
            <a:pPr lvl="1"/>
            <a:r>
              <a:rPr lang="mr-IN" altLang="en-US" sz="2400" dirty="0" smtClean="0">
                <a:ea typeface="ＭＳ Ｐゴシック" charset="-128"/>
              </a:rPr>
              <a:t>…</a:t>
            </a:r>
            <a:r>
              <a:rPr lang="en-US" altLang="en-US" sz="2400" dirty="0" smtClean="0">
                <a:ea typeface="ＭＳ Ｐゴシック" charset="-128"/>
              </a:rPr>
              <a:t> Other</a:t>
            </a:r>
            <a:r>
              <a:rPr lang="en-US" altLang="en-US" sz="2400" dirty="0" smtClean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constructs</a:t>
            </a:r>
          </a:p>
          <a:p>
            <a:r>
              <a:rPr lang="en-US" altLang="en-US" dirty="0">
                <a:ea typeface="ＭＳ Ｐゴシック" charset="-128"/>
              </a:rPr>
              <a:t>Each statement in SQL ends with a </a:t>
            </a:r>
            <a:r>
              <a:rPr lang="en-US" altLang="en-US" b="1" dirty="0">
                <a:ea typeface="ＭＳ Ｐゴシック" charset="-128"/>
              </a:rPr>
              <a:t>semicolon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Schema and Catalog Concepts in 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5</a:t>
            </a:fld>
            <a:endParaRPr lang="en-CA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5342897" y="1737966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0135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15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mtClean="0"/>
              <a:t>View</a:t>
            </a:r>
            <a:endParaRPr lang="en-US" altLang="x-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dirty="0" smtClean="0"/>
              <a:t>View</a:t>
            </a:r>
            <a:endParaRPr lang="en-US" altLang="x-none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338866" y="44913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8866" y="33483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7624866" y="2640450"/>
            <a:ext cx="548540" cy="707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816072" y="2667000"/>
            <a:ext cx="284792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862866" y="39579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6934199" y="60870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8458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6934199" y="54774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934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5934701" y="5100936"/>
            <a:ext cx="461231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00" y="55917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pic>
        <p:nvPicPr>
          <p:cNvPr id="21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6" y="1081643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10668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670357" y="21291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257799" y="6096000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781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257799" y="5486400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75435" y="56007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Metadata</a:t>
            </a:r>
            <a:endParaRPr lang="en-US" altLang="x-none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315200" y="5105401"/>
            <a:ext cx="457200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1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713" y="914400"/>
            <a:ext cx="5694987" cy="5943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CREATE TABLE (or VIEW)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create a named table and its structure 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attributes, data types ...</a:t>
            </a:r>
          </a:p>
          <a:p>
            <a:pPr lvl="1"/>
            <a:r>
              <a:rPr lang="en-US" altLang="zh-CN" dirty="0">
                <a:latin typeface="Arial" charset="0"/>
                <a:ea typeface="宋体" charset="-122"/>
              </a:rPr>
              <a:t>integrity constraints such as key, foreign key, unique, not all, check, ...</a:t>
            </a:r>
          </a:p>
          <a:p>
            <a:pPr lvl="1"/>
            <a:r>
              <a:rPr lang="en-US" altLang="zh-CN" dirty="0">
                <a:latin typeface="Arial" charset="0"/>
                <a:ea typeface="宋体" charset="-122"/>
              </a:rPr>
              <a:t>what users can access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ALTER TABLE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modify an existing table’s structure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DROP TABLE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-122"/>
              </a:rPr>
              <a:t>drop an existing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SQL Data Definition Language (DDL)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5342897" y="1737966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0135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15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mtClean="0"/>
              <a:t>View</a:t>
            </a:r>
            <a:endParaRPr lang="en-US" altLang="x-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dirty="0" smtClean="0"/>
              <a:t>View</a:t>
            </a:r>
            <a:endParaRPr lang="en-US" altLang="x-none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338866" y="44913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8866" y="33483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7624866" y="2640450"/>
            <a:ext cx="548540" cy="707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816072" y="2667000"/>
            <a:ext cx="284792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862866" y="39579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6934199" y="60870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8458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6934199" y="54774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934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5934701" y="5100936"/>
            <a:ext cx="461231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00" y="55917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pic>
        <p:nvPicPr>
          <p:cNvPr id="21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6" y="1081643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10668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670357" y="21291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5257799" y="6096000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781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257799" y="5486400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75435" y="56007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Metadata</a:t>
            </a:r>
            <a:endParaRPr lang="en-US" altLang="x-none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315200" y="5105401"/>
            <a:ext cx="457200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29919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CREATE TABLE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24495" y="873422"/>
            <a:ext cx="5207000" cy="598457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ＭＳ Ｐゴシック" charset="-128"/>
              </a:rPr>
              <a:t>Two kinds of relations in RDB:</a:t>
            </a:r>
          </a:p>
          <a:p>
            <a:r>
              <a:rPr lang="en-US" altLang="en-US" dirty="0" smtClean="0">
                <a:ea typeface="ＭＳ Ｐゴシック" charset="-128"/>
              </a:rPr>
              <a:t>Base relations </a:t>
            </a:r>
            <a:r>
              <a:rPr lang="en-US" altLang="en-US" dirty="0">
                <a:ea typeface="ＭＳ Ｐゴシック" charset="-128"/>
              </a:rPr>
              <a:t>(base </a:t>
            </a:r>
            <a:r>
              <a:rPr lang="en-US" altLang="en-US" dirty="0" smtClean="0">
                <a:ea typeface="ＭＳ Ｐゴシック" charset="-128"/>
              </a:rPr>
              <a:t>tables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Created through the </a:t>
            </a:r>
            <a:r>
              <a:rPr lang="en-US" altLang="en-US" b="1" dirty="0" smtClean="0">
                <a:ea typeface="ＭＳ Ｐゴシック" charset="-128"/>
              </a:rPr>
              <a:t>CREATE TABLE </a:t>
            </a:r>
            <a:r>
              <a:rPr lang="en-US" altLang="en-US" dirty="0" smtClean="0">
                <a:ea typeface="ＭＳ Ｐゴシック" charset="-128"/>
              </a:rPr>
              <a:t>statement. The relation </a:t>
            </a:r>
            <a:r>
              <a:rPr lang="en-US" altLang="en-US" dirty="0">
                <a:ea typeface="ＭＳ Ｐゴシック" charset="-128"/>
              </a:rPr>
              <a:t>and its tuples are actually created and stored as a </a:t>
            </a:r>
            <a:r>
              <a:rPr lang="en-US" altLang="en-US" b="1" dirty="0">
                <a:ea typeface="ＭＳ Ｐゴシック" charset="-128"/>
              </a:rPr>
              <a:t>file</a:t>
            </a:r>
            <a:r>
              <a:rPr lang="en-US" altLang="en-US" dirty="0">
                <a:ea typeface="ＭＳ Ｐゴシック" charset="-128"/>
              </a:rPr>
              <a:t> by the DBMS</a:t>
            </a:r>
          </a:p>
          <a:p>
            <a:r>
              <a:rPr lang="en-US" altLang="en-US" dirty="0">
                <a:ea typeface="ＭＳ Ｐゴシック" charset="-128"/>
              </a:rPr>
              <a:t>Virtual relations (views)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Created through the </a:t>
            </a:r>
            <a:r>
              <a:rPr lang="en-US" altLang="en-US" b="1" dirty="0">
                <a:ea typeface="ＭＳ Ｐゴシック" charset="-128"/>
              </a:rPr>
              <a:t>CREATE VIEW </a:t>
            </a:r>
            <a:r>
              <a:rPr lang="en-US" altLang="en-US" dirty="0" smtClean="0">
                <a:ea typeface="ＭＳ Ｐゴシック" charset="-128"/>
              </a:rPr>
              <a:t>statement and defined as a </a:t>
            </a:r>
            <a:r>
              <a:rPr lang="en-US" altLang="en-US" b="1" dirty="0" smtClean="0">
                <a:ea typeface="ＭＳ Ｐゴシック" charset="-128"/>
              </a:rPr>
              <a:t>query</a:t>
            </a:r>
            <a:r>
              <a:rPr lang="en-US" altLang="en-US" dirty="0" smtClean="0">
                <a:ea typeface="ＭＳ Ｐゴシック" charset="-128"/>
              </a:rPr>
              <a:t>. </a:t>
            </a:r>
            <a:r>
              <a:rPr lang="en-US" altLang="en-US" dirty="0">
                <a:ea typeface="ＭＳ Ｐゴシック" charset="-128"/>
              </a:rPr>
              <a:t>Do not correspond to any physical file</a:t>
            </a:r>
            <a:r>
              <a:rPr lang="en-US" altLang="en-US" dirty="0" smtClean="0">
                <a:ea typeface="ＭＳ Ｐゴシック" charset="-128"/>
              </a:rPr>
              <a:t>.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2897" y="1737966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0200" y="2510135"/>
            <a:ext cx="52450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mtClean="0"/>
              <a:t>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15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mtClean="0"/>
              <a:t>View</a:t>
            </a:r>
            <a:endParaRPr lang="en-US" altLang="x-none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029200" y="22098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dirty="0" smtClean="0"/>
              <a:t>View</a:t>
            </a:r>
            <a:endParaRPr lang="en-US" altLang="x-none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38866" y="4491336"/>
            <a:ext cx="2971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 smtClean="0"/>
              <a:t>Internal </a:t>
            </a:r>
            <a:r>
              <a:rPr lang="en-US" altLang="x-none" dirty="0"/>
              <a:t>schema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338866" y="3348336"/>
            <a:ext cx="2971800" cy="609600"/>
          </a:xfrm>
          <a:prstGeom prst="rect">
            <a:avLst/>
          </a:prstGeom>
          <a:solidFill>
            <a:srgbClr val="E0987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x-none" dirty="0"/>
              <a:t>Conceptual schema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7624866" y="2640450"/>
            <a:ext cx="548540" cy="707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5816072" y="2667000"/>
            <a:ext cx="284792" cy="681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862866" y="39579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6934199" y="6087071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8458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6934199" y="5477471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6934200" y="555813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5934701" y="5100936"/>
            <a:ext cx="461231" cy="376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4200" y="5591771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Database</a:t>
            </a:r>
            <a:endParaRPr lang="en-US" altLang="x-none" dirty="0"/>
          </a:p>
        </p:txBody>
      </p:sp>
      <p:pic>
        <p:nvPicPr>
          <p:cNvPr id="27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6" y="1081643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20" y="1066800"/>
            <a:ext cx="1152480" cy="9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70357" y="212913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5257799" y="6096000"/>
            <a:ext cx="1524001" cy="1613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6781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5257799" y="5486400"/>
            <a:ext cx="1503939" cy="1568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257800" y="556706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75435" y="5600700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dirty="0" smtClean="0"/>
              <a:t>Metadata</a:t>
            </a:r>
            <a:endParaRPr lang="en-US" altLang="x-none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7315200" y="5105401"/>
            <a:ext cx="457200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9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97582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Sample Relations</a:t>
            </a:r>
            <a:endParaRPr lang="en-US"/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239713" y="2895600"/>
            <a:ext cx="82946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400" dirty="0">
                <a:solidFill>
                  <a:srgbClr val="000090"/>
                </a:solidFill>
                <a:latin typeface="Arial" charset="0"/>
              </a:rPr>
              <a:t>Relation names</a:t>
            </a: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400" dirty="0">
                <a:solidFill>
                  <a:srgbClr val="000090"/>
                </a:solidFill>
                <a:latin typeface="Arial" charset="0"/>
              </a:rPr>
              <a:t>Attributes (column names)</a:t>
            </a: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400" dirty="0">
                <a:solidFill>
                  <a:srgbClr val="000090"/>
                </a:solidFill>
                <a:latin typeface="Arial" charset="0"/>
              </a:rPr>
              <a:t>Value types</a:t>
            </a: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400" dirty="0" smtClean="0">
                <a:solidFill>
                  <a:srgbClr val="000090"/>
                </a:solidFill>
                <a:latin typeface="Arial" charset="0"/>
              </a:rPr>
              <a:t>Integrity Constraints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200" dirty="0" smtClean="0">
                <a:solidFill>
                  <a:srgbClr val="790033"/>
                </a:solidFill>
                <a:latin typeface="Arial" charset="0"/>
              </a:rPr>
              <a:t>primary key</a:t>
            </a:r>
            <a:endParaRPr kumimoji="0" lang="en-US" altLang="zh-CN" sz="2200" dirty="0">
              <a:solidFill>
                <a:srgbClr val="790033"/>
              </a:solidFill>
              <a:latin typeface="Arial" charset="0"/>
            </a:endParaRP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200" dirty="0" smtClean="0">
                <a:solidFill>
                  <a:srgbClr val="790033"/>
                </a:solidFill>
                <a:latin typeface="Arial" charset="0"/>
              </a:rPr>
              <a:t>foreign key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200" dirty="0">
                <a:solidFill>
                  <a:srgbClr val="790033"/>
                </a:solidFill>
                <a:latin typeface="Arial" charset="0"/>
              </a:rPr>
              <a:t>u</a:t>
            </a:r>
            <a:r>
              <a:rPr kumimoji="0" lang="en-US" altLang="zh-CN" sz="2200" dirty="0" smtClean="0">
                <a:solidFill>
                  <a:srgbClr val="790033"/>
                </a:solidFill>
                <a:latin typeface="Arial" charset="0"/>
              </a:rPr>
              <a:t>nique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200" dirty="0">
                <a:solidFill>
                  <a:srgbClr val="790033"/>
                </a:solidFill>
                <a:latin typeface="Arial" charset="0"/>
              </a:rPr>
              <a:t>n</a:t>
            </a:r>
            <a:r>
              <a:rPr kumimoji="0" lang="en-US" altLang="zh-CN" sz="2200" dirty="0" smtClean="0">
                <a:solidFill>
                  <a:srgbClr val="790033"/>
                </a:solidFill>
                <a:latin typeface="Arial" charset="0"/>
              </a:rPr>
              <a:t>ot null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r>
              <a:rPr kumimoji="0" lang="en-US" altLang="zh-CN" sz="2200" dirty="0">
                <a:solidFill>
                  <a:srgbClr val="790033"/>
                </a:solidFill>
                <a:latin typeface="Arial" charset="0"/>
              </a:rPr>
              <a:t>c</a:t>
            </a:r>
            <a:r>
              <a:rPr kumimoji="0" lang="en-US" altLang="zh-CN" sz="2200" dirty="0" smtClean="0">
                <a:solidFill>
                  <a:srgbClr val="790033"/>
                </a:solidFill>
                <a:latin typeface="Arial" charset="0"/>
              </a:rPr>
              <a:t>heck</a:t>
            </a: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200" dirty="0" smtClean="0">
              <a:solidFill>
                <a:srgbClr val="000090"/>
              </a:solidFill>
              <a:latin typeface="Arial" charset="0"/>
            </a:endParaRP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200" dirty="0">
              <a:solidFill>
                <a:srgbClr val="000090"/>
              </a:solidFill>
              <a:latin typeface="Arial" charset="0"/>
            </a:endParaRPr>
          </a:p>
          <a:p>
            <a:pPr lvl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200" dirty="0" smtClean="0">
              <a:solidFill>
                <a:srgbClr val="00009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400" dirty="0">
              <a:solidFill>
                <a:srgbClr val="00009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Clr>
                <a:srgbClr val="990033"/>
              </a:buClr>
              <a:buSzPct val="60000"/>
              <a:buFont typeface="Wingdings" charset="2"/>
              <a:buChar char="n"/>
            </a:pPr>
            <a:endParaRPr kumimoji="0" lang="en-US" altLang="zh-CN" sz="2400" b="1" dirty="0">
              <a:solidFill>
                <a:srgbClr val="00009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4258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56" y="-3177"/>
            <a:ext cx="9144000" cy="841377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CREATE TABLE SYNTAX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0240" y="4343400"/>
            <a:ext cx="8675687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 smtClean="0"/>
              <a:t>Two kinds of tables can be created with it: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b="1" dirty="0" smtClean="0"/>
              <a:t>base table </a:t>
            </a:r>
            <a:r>
              <a:rPr lang="en-US" dirty="0" smtClean="0"/>
              <a:t>that stays in the system until it is dropped</a:t>
            </a:r>
          </a:p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b="1" dirty="0"/>
              <a:t>t</a:t>
            </a:r>
            <a:r>
              <a:rPr lang="en-US" b="1" dirty="0" smtClean="0"/>
              <a:t>emporary table </a:t>
            </a:r>
            <a:r>
              <a:rPr lang="en-US" dirty="0" smtClean="0"/>
              <a:t>that is may be deleted when the program COMMIT or when the session terminate. </a:t>
            </a:r>
            <a:endParaRPr lang="en-US" sz="2600" dirty="0" smtClean="0">
              <a:solidFill>
                <a:schemeClr val="tx2"/>
              </a:solidFill>
              <a:ea typeface="+mn-ea"/>
              <a:cs typeface="+mn-cs"/>
            </a:endParaRPr>
          </a:p>
          <a:p>
            <a:pPr marL="457200" lvl="1" indent="-457200">
              <a:buClr>
                <a:srgbClr val="990033"/>
              </a:buClr>
              <a:buSzPct val="60000"/>
              <a:defRPr/>
            </a:pPr>
            <a:endParaRPr lang="en-US" sz="28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pic>
        <p:nvPicPr>
          <p:cNvPr id="5" name="Picture 6" descr="escription of relational_table.gif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88" y="990600"/>
            <a:ext cx="874971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69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10663</TotalTime>
  <Words>2402</Words>
  <Application>Microsoft Macintosh PowerPoint</Application>
  <PresentationFormat>Letter Paper (8.5x11 in)</PresentationFormat>
  <Paragraphs>978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Courier New</vt:lpstr>
      <vt:lpstr>ＭＳ Ｐゴシック</vt:lpstr>
      <vt:lpstr>Tahoma</vt:lpstr>
      <vt:lpstr>Times New Roman</vt:lpstr>
      <vt:lpstr>Wingdings</vt:lpstr>
      <vt:lpstr>宋体</vt:lpstr>
      <vt:lpstr>Arial</vt:lpstr>
      <vt:lpstr>Blends</vt:lpstr>
      <vt:lpstr>Chapter 6</vt:lpstr>
      <vt:lpstr>Structured Query Language (SQL)</vt:lpstr>
      <vt:lpstr>Versions</vt:lpstr>
      <vt:lpstr>SQL = DDL + DML + QL </vt:lpstr>
      <vt:lpstr>Schema and Catalog Concepts in SQL</vt:lpstr>
      <vt:lpstr>SQL Data Definition Language (DDL)</vt:lpstr>
      <vt:lpstr>CREATE TABLE</vt:lpstr>
      <vt:lpstr>Sample Relations</vt:lpstr>
      <vt:lpstr>CREATE TABLE SYNTAX</vt:lpstr>
      <vt:lpstr>Temporary Table Example</vt:lpstr>
      <vt:lpstr>Relation Properties</vt:lpstr>
      <vt:lpstr>Physical Organization</vt:lpstr>
      <vt:lpstr>Attribute Data Types and Domains</vt:lpstr>
      <vt:lpstr>Attribute Data Types and Domains</vt:lpstr>
      <vt:lpstr>Attribute Data Types and Domains</vt:lpstr>
      <vt:lpstr>Attribute Data Types and Domains</vt:lpstr>
      <vt:lpstr>CREATE TABLE</vt:lpstr>
      <vt:lpstr>Sample Relations</vt:lpstr>
      <vt:lpstr>Sample Relations</vt:lpstr>
      <vt:lpstr>Specifying Constraints in SQL</vt:lpstr>
      <vt:lpstr>Example</vt:lpstr>
      <vt:lpstr>Specifying Key Constraints in SQL</vt:lpstr>
      <vt:lpstr>Referential Integrity Options</vt:lpstr>
      <vt:lpstr>Referential Integrity Example</vt:lpstr>
      <vt:lpstr>Referential Integrity Example</vt:lpstr>
      <vt:lpstr>DROP TABLE</vt:lpstr>
      <vt:lpstr>ALTER TABLE</vt:lpstr>
      <vt:lpstr>ALTER TABLE</vt:lpstr>
      <vt:lpstr>Metadata </vt:lpstr>
      <vt:lpstr>Find schema information</vt:lpstr>
      <vt:lpstr>Find schema information</vt:lpstr>
      <vt:lpstr>SQL Data Manipulation Language (DML)</vt:lpstr>
      <vt:lpstr>INSERT</vt:lpstr>
      <vt:lpstr>INSERT</vt:lpstr>
      <vt:lpstr>DELETE</vt:lpstr>
      <vt:lpstr>DELETE</vt:lpstr>
      <vt:lpstr>UPDATE</vt:lpstr>
      <vt:lpstr>UPDATE Example</vt:lpstr>
      <vt:lpstr>SQL = DDL + DML + QL </vt:lpstr>
      <vt:lpstr>Relational Languages</vt:lpstr>
      <vt:lpstr>Characteristics of SQL</vt:lpstr>
      <vt:lpstr>SQL Design Issues</vt:lpstr>
      <vt:lpstr>SQL Query Language</vt:lpstr>
      <vt:lpstr>SQL Query Language</vt:lpstr>
      <vt:lpstr>SQL Design Issues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MENGCHI LIU</cp:lastModifiedBy>
  <cp:revision>137</cp:revision>
  <cp:lastPrinted>2001-11-04T00:51:13Z</cp:lastPrinted>
  <dcterms:created xsi:type="dcterms:W3CDTF">2016-09-21T01:43:01Z</dcterms:created>
  <dcterms:modified xsi:type="dcterms:W3CDTF">2019-10-03T16:32:20Z</dcterms:modified>
  <cp:category/>
</cp:coreProperties>
</file>