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9"/>
  </p:notesMasterIdLst>
  <p:handoutMasterIdLst>
    <p:handoutMasterId r:id="rId50"/>
  </p:handoutMasterIdLst>
  <p:sldIdLst>
    <p:sldId id="324" r:id="rId2"/>
    <p:sldId id="463" r:id="rId3"/>
    <p:sldId id="459" r:id="rId4"/>
    <p:sldId id="558" r:id="rId5"/>
    <p:sldId id="566" r:id="rId6"/>
    <p:sldId id="465" r:id="rId7"/>
    <p:sldId id="481" r:id="rId8"/>
    <p:sldId id="579" r:id="rId9"/>
    <p:sldId id="470" r:id="rId10"/>
    <p:sldId id="515" r:id="rId11"/>
    <p:sldId id="487" r:id="rId12"/>
    <p:sldId id="514" r:id="rId13"/>
    <p:sldId id="516" r:id="rId14"/>
    <p:sldId id="517" r:id="rId15"/>
    <p:sldId id="486" r:id="rId16"/>
    <p:sldId id="562" r:id="rId17"/>
    <p:sldId id="477" r:id="rId18"/>
    <p:sldId id="478" r:id="rId19"/>
    <p:sldId id="479" r:id="rId20"/>
    <p:sldId id="563" r:id="rId21"/>
    <p:sldId id="475" r:id="rId22"/>
    <p:sldId id="482" r:id="rId23"/>
    <p:sldId id="483" r:id="rId24"/>
    <p:sldId id="564" r:id="rId25"/>
    <p:sldId id="484" r:id="rId26"/>
    <p:sldId id="519" r:id="rId27"/>
    <p:sldId id="485" r:id="rId28"/>
    <p:sldId id="488" r:id="rId29"/>
    <p:sldId id="489" r:id="rId30"/>
    <p:sldId id="473" r:id="rId31"/>
    <p:sldId id="490" r:id="rId32"/>
    <p:sldId id="491" r:id="rId33"/>
    <p:sldId id="492" r:id="rId34"/>
    <p:sldId id="493" r:id="rId35"/>
    <p:sldId id="494" r:id="rId36"/>
    <p:sldId id="574" r:id="rId37"/>
    <p:sldId id="495" r:id="rId38"/>
    <p:sldId id="496" r:id="rId39"/>
    <p:sldId id="560" r:id="rId40"/>
    <p:sldId id="575" r:id="rId41"/>
    <p:sldId id="556" r:id="rId42"/>
    <p:sldId id="577" r:id="rId43"/>
    <p:sldId id="554" r:id="rId44"/>
    <p:sldId id="557" r:id="rId45"/>
    <p:sldId id="551" r:id="rId46"/>
    <p:sldId id="555" r:id="rId47"/>
    <p:sldId id="578" r:id="rId48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033"/>
    <a:srgbClr val="6E7524"/>
    <a:srgbClr val="677228"/>
    <a:srgbClr val="746E04"/>
    <a:srgbClr val="696404"/>
    <a:srgbClr val="A29B0A"/>
    <a:srgbClr val="6F6A07"/>
    <a:srgbClr val="76822E"/>
    <a:srgbClr val="827C08"/>
    <a:srgbClr val="4F5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5"/>
    <p:restoredTop sz="94737"/>
  </p:normalViewPr>
  <p:slideViewPr>
    <p:cSldViewPr snapToObjects="1">
      <p:cViewPr>
        <p:scale>
          <a:sx n="100" d="100"/>
          <a:sy n="100" d="100"/>
        </p:scale>
        <p:origin x="520" y="-144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71A101C8-1317-A041-9C32-762228DCAD0E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26679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0A7A8E8A-5D2B-284A-B3BC-19CE4CD47691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7590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4E48C9-B341-2043-AF03-B7BF01B2E965}" type="slidenum">
              <a:rPr lang="en-CA" altLang="en-US" sz="1200">
                <a:latin typeface="Tahoma" charset="0"/>
              </a:rPr>
              <a:pPr eaLnBrk="1" hangingPunct="1"/>
              <a:t>1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546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endParaRPr lang="en-CA" altLang="zh-CN" dirty="0" smtClean="0">
              <a:latin typeface="Arial" charset="0"/>
              <a:ea typeface="+mn-e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A8E8A-5D2B-284A-B3BC-19CE4CD47691}" type="slidenum">
              <a:rPr lang="en-CA" altLang="en-US" smtClean="0"/>
              <a:pPr/>
              <a:t>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72759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1DC355D-CDD0-0642-8FEB-DB1271D109E3}" type="slidenum">
              <a:rPr lang="en-CA" altLang="zh-CN">
                <a:latin typeface="Tahoma" charset="0"/>
                <a:ea typeface="宋体" charset="-122"/>
              </a:rPr>
              <a:pPr/>
              <a:t>13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8308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0DDDA5A-E05F-4F4A-ACF5-AE74CB836D5C}" type="slidenum">
              <a:rPr lang="en-CA" altLang="zh-CN">
                <a:latin typeface="Tahoma" charset="0"/>
                <a:ea typeface="宋体" charset="-122"/>
              </a:rPr>
              <a:pPr/>
              <a:t>14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latin typeface="Arial" charset="0"/>
                <a:ea typeface="+mn-ea"/>
              </a:rPr>
              <a:t>The comparison operator IN compares a value C# with a set (or multi-set) of values ('CS300', 'CS305')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7019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A8E8A-5D2B-284A-B3BC-19CE4CD47691}" type="slidenum">
              <a:rPr lang="en-CA" altLang="en-US" smtClean="0"/>
              <a:pPr/>
              <a:t>17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14038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A8E8A-5D2B-284A-B3BC-19CE4CD47691}" type="slidenum">
              <a:rPr lang="en-CA" altLang="en-US" smtClean="0"/>
              <a:pPr/>
              <a:t>31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04015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E832FE9-CFEE-5B42-A824-C387E387820D}" type="slidenum">
              <a:rPr lang="en-CA" altLang="zh-CN">
                <a:latin typeface="Tahoma" charset="0"/>
                <a:ea typeface="宋体" charset="-122"/>
              </a:rPr>
              <a:pPr/>
              <a:t>36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3696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A8E8A-5D2B-284A-B3BC-19CE4CD47691}" type="slidenum">
              <a:rPr lang="en-CA" altLang="en-US" smtClean="0"/>
              <a:pPr/>
              <a:t>39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37283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A8E8A-5D2B-284A-B3BC-19CE4CD47691}" type="slidenum">
              <a:rPr lang="en-CA" altLang="en-US" smtClean="0"/>
              <a:pPr/>
              <a:t>41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34012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4000"/>
                </a:srgbClr>
              </a:gs>
              <a:gs pos="100000">
                <a:srgbClr val="677228">
                  <a:gamma/>
                  <a:shade val="8784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2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 algn="l"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000"/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1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63" y="2514600"/>
            <a:ext cx="1773237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7097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A89E88B3-5C81-4646-82CD-1357F41AB15D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09777851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C4A6392E-132E-C64D-892F-6A5092248376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33145661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913" y="917575"/>
            <a:ext cx="8802687" cy="57118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>
              <a:defRPr sz="2000"/>
            </a:lvl1pPr>
          </a:lstStyle>
          <a:p>
            <a:fld id="{B2951B80-3F92-8F46-AD94-4C343E34AA0F}" type="slidenum">
              <a:rPr lang="en-US" altLang="en-US" smtClean="0"/>
              <a:pPr/>
              <a:t>‹#›</a:t>
            </a:fld>
            <a:endParaRPr lang="en-CA" altLang="zh-C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6E7524">
              <a:alpha val="44314"/>
            </a:srgbClr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pic>
        <p:nvPicPr>
          <p:cNvPr id="6" name="Picture 10" descr="C:\Users\Mengchi\AppData\Roaming\Tencent\Users\675139391\QQ\WinTemp\RichOle\R@FC@W[@@_87}DC0E@U90Y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57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80D7907A-BFD1-4C41-85D9-25838C995735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5450680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689B0EDF-1D6D-5446-82F8-21875ADD6B03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28110418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D5A668D3-445D-2940-9C54-4AEC74D7BD56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84695885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8C1C1431-252E-9044-A316-3E0AC1EBDA06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31593089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131230BE-DFEC-2F4B-8281-4F02F653C264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06398907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810F909F-F04C-6540-941C-A36E1D9F4824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6099992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E79969D3-D09A-8C46-B4B3-B8DF0F8BFC3D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88923879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399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990033"/>
                </a:solidFill>
                <a:ea typeface="宋体" charset="-122"/>
              </a:defRPr>
            </a:lvl1pPr>
          </a:lstStyle>
          <a:p>
            <a:fld id="{6A124B61-FAF6-6649-8037-B061B7B2EDD0}" type="slidenum">
              <a:rPr lang="en-US" altLang="en-US" smtClean="0"/>
              <a:pPr/>
              <a:t>‹#›</a:t>
            </a:fld>
            <a:endParaRPr lang="en-CA" altLang="zh-CN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142999"/>
            <a:ext cx="8675687" cy="571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endParaRPr lang="en-US" sz="9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charset="2"/>
        <a:buChar char="n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charset="2"/>
        <a:buChar char="n"/>
        <a:defRPr sz="2600">
          <a:solidFill>
            <a:srgbClr val="8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charset="2"/>
        <a:buChar char="n"/>
        <a:defRPr sz="2200">
          <a:solidFill>
            <a:srgbClr val="8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Chapters 6 &amp; 7</a:t>
            </a:r>
            <a:endParaRPr lang="en-US" altLang="en-US" dirty="0"/>
          </a:p>
        </p:txBody>
      </p:sp>
      <p:sp>
        <p:nvSpPr>
          <p:cNvPr id="4099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 anchor="ctr"/>
          <a:lstStyle/>
          <a:p>
            <a:pPr algn="ctr" eaLnBrk="1" hangingPunct="1">
              <a:defRPr/>
            </a:pPr>
            <a:r>
              <a:rPr lang="en-US" altLang="en-US" dirty="0">
                <a:ea typeface="ＭＳ Ｐゴシック" charset="-128"/>
              </a:rPr>
              <a:t>SQL </a:t>
            </a:r>
            <a:r>
              <a:rPr lang="en-US" altLang="en-US" dirty="0" smtClean="0">
                <a:ea typeface="ＭＳ Ｐゴシック" charset="-128"/>
              </a:rPr>
              <a:t>Query Language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9713" y="2819400"/>
            <a:ext cx="8675687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 smtClean="0">
                <a:ea typeface="宋体" charset="-122"/>
              </a:rPr>
              <a:t>2. </a:t>
            </a:r>
            <a:r>
              <a:rPr lang="en-CA" altLang="en-US" sz="2400" dirty="0" smtClean="0"/>
              <a:t>List </a:t>
            </a:r>
            <a:r>
              <a:rPr lang="en-CA" altLang="en-US" sz="2400" dirty="0"/>
              <a:t>all possible student name and course name  </a:t>
            </a:r>
            <a:r>
              <a:rPr lang="en-CA" altLang="en-US" sz="2400" dirty="0" smtClean="0"/>
              <a:t>combinations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002060"/>
                </a:solidFill>
              </a:rPr>
              <a:t>TRC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{</a:t>
            </a:r>
            <a:r>
              <a:rPr lang="en-CA" altLang="en-US" sz="2400" dirty="0" err="1">
                <a:solidFill>
                  <a:srgbClr val="990000"/>
                </a:solidFill>
              </a:rPr>
              <a:t>S.sname</a:t>
            </a:r>
            <a:r>
              <a:rPr lang="en-CA" altLang="en-US" sz="2400" dirty="0">
                <a:solidFill>
                  <a:srgbClr val="990000"/>
                </a:solidFill>
              </a:rPr>
              <a:t>, </a:t>
            </a:r>
            <a:r>
              <a:rPr lang="en-CA" altLang="en-US" sz="2400" dirty="0" err="1">
                <a:solidFill>
                  <a:srgbClr val="990000"/>
                </a:solidFill>
              </a:rPr>
              <a:t>C.cname</a:t>
            </a:r>
            <a:r>
              <a:rPr lang="en-CA" altLang="en-US" sz="2400" dirty="0">
                <a:solidFill>
                  <a:srgbClr val="990000"/>
                </a:solidFill>
              </a:rPr>
              <a:t> | S in Student and C in Course};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790033"/>
                </a:solidFill>
              </a:rPr>
              <a:t>SQL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select </a:t>
            </a:r>
            <a:r>
              <a:rPr lang="en-CA" altLang="en-US" sz="2400" dirty="0" err="1">
                <a:solidFill>
                  <a:srgbClr val="990000"/>
                </a:solidFill>
              </a:rPr>
              <a:t>S.sname</a:t>
            </a:r>
            <a:r>
              <a:rPr lang="en-CA" altLang="en-US" sz="2400" dirty="0">
                <a:solidFill>
                  <a:srgbClr val="990000"/>
                </a:solidFill>
              </a:rPr>
              <a:t>, </a:t>
            </a:r>
            <a:r>
              <a:rPr lang="en-CA" altLang="en-US" sz="2400" dirty="0" err="1">
                <a:solidFill>
                  <a:srgbClr val="990000"/>
                </a:solidFill>
              </a:rPr>
              <a:t>C.cname</a:t>
            </a:r>
            <a:endParaRPr lang="en-CA" altLang="en-US" sz="24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from Student </a:t>
            </a:r>
            <a:r>
              <a:rPr lang="en-CA" altLang="en-US" sz="2400" dirty="0">
                <a:solidFill>
                  <a:srgbClr val="990000"/>
                </a:solidFill>
              </a:rPr>
              <a:t>S, Course C</a:t>
            </a:r>
            <a:r>
              <a:rPr lang="en-CA" altLang="en-US" sz="2400" dirty="0" smtClean="0">
                <a:solidFill>
                  <a:srgbClr val="990000"/>
                </a:solidFill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Arial" charset="0"/>
                <a:ea typeface="宋体" charset="-122"/>
              </a:rPr>
              <a:t>A missing WHERE-clause indicates no condition; hence, all tuples of the relations in the FROM-clause are selected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990033"/>
                </a:solidFill>
                <a:latin typeface="Arial" charset="0"/>
                <a:ea typeface="宋体" charset="-122"/>
              </a:rPr>
              <a:t>This is equivalent to the condition WHERE TRUE</a:t>
            </a:r>
          </a:p>
          <a:p>
            <a:pPr eaLnBrk="1" hangingPunct="1">
              <a:lnSpc>
                <a:spcPct val="90000"/>
              </a:lnSpc>
              <a:buNone/>
            </a:pPr>
            <a:endParaRPr lang="en-CA" altLang="en-US" sz="2400" dirty="0">
              <a:solidFill>
                <a:srgbClr val="99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10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SQL Query Language</a:t>
            </a: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274425" y="4876800"/>
            <a:ext cx="12954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kern="0" dirty="0">
                <a:solidFill>
                  <a:srgbClr val="0070C0"/>
                </a:solidFill>
                <a:latin typeface="Arial"/>
                <a:ea typeface="+mj-ea"/>
                <a:cs typeface="Arial"/>
              </a:rPr>
              <a:t>result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939837" y="5157787"/>
            <a:ext cx="1964576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kern="0" smtClean="0">
                <a:solidFill>
                  <a:srgbClr val="0070C0"/>
                </a:solidFill>
                <a:latin typeface="Arial"/>
                <a:ea typeface="+mj-ea"/>
                <a:cs typeface="Arial"/>
              </a:rPr>
              <a:t>membership</a:t>
            </a:r>
            <a:endParaRPr lang="en-US" kern="0" dirty="0">
              <a:solidFill>
                <a:srgbClr val="0070C0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382713" y="4343400"/>
            <a:ext cx="4941887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kern="0" dirty="0" smtClean="0">
                <a:solidFill>
                  <a:srgbClr val="0070C0"/>
                </a:solidFill>
                <a:latin typeface="Arial"/>
                <a:ea typeface="+mj-ea"/>
                <a:cs typeface="Arial"/>
              </a:rPr>
              <a:t>Variables in SQL are called aliases</a:t>
            </a:r>
            <a:endParaRPr lang="en-US" kern="0" dirty="0">
              <a:solidFill>
                <a:srgbClr val="0070C0"/>
              </a:solidFill>
              <a:latin typeface="Arial"/>
              <a:ea typeface="+mj-ea"/>
              <a:cs typeface="Arial"/>
            </a:endParaRPr>
          </a:p>
        </p:txBody>
      </p:sp>
      <p:graphicFrame>
        <p:nvGraphicFramePr>
          <p:cNvPr id="10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964124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5583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9713" y="2950165"/>
            <a:ext cx="8675687" cy="390465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>
                <a:latin typeface="Arial" charset="0"/>
                <a:ea typeface="宋体" charset="-122"/>
              </a:rPr>
              <a:t>3.</a:t>
            </a:r>
            <a:r>
              <a:rPr lang="zh-CN" altLang="en-US" sz="2400" dirty="0" smtClean="0">
                <a:latin typeface="Arial" charset="0"/>
                <a:ea typeface="宋体" charset="-122"/>
              </a:rPr>
              <a:t> </a:t>
            </a:r>
            <a:r>
              <a:rPr lang="en-CA" altLang="zh-CN" sz="2400" dirty="0" smtClean="0">
                <a:latin typeface="Arial" charset="0"/>
                <a:ea typeface="宋体" charset="-122"/>
              </a:rPr>
              <a:t>List </a:t>
            </a:r>
            <a:r>
              <a:rPr lang="en-CA" altLang="zh-CN" sz="2400" dirty="0">
                <a:latin typeface="Arial" charset="0"/>
                <a:ea typeface="宋体" charset="-122"/>
              </a:rPr>
              <a:t>students who are </a:t>
            </a:r>
            <a:r>
              <a:rPr lang="en-CA" altLang="zh-CN" sz="2400" dirty="0" smtClean="0">
                <a:latin typeface="Arial" charset="0"/>
                <a:ea typeface="宋体" charset="-122"/>
              </a:rPr>
              <a:t>elder </a:t>
            </a:r>
            <a:r>
              <a:rPr lang="en-CA" altLang="zh-CN" sz="2400" dirty="0">
                <a:latin typeface="Arial" charset="0"/>
                <a:ea typeface="宋体" charset="-122"/>
              </a:rPr>
              <a:t>than 20</a:t>
            </a:r>
            <a:r>
              <a:rPr lang="en-CA" altLang="zh-CN" sz="2400" dirty="0" smtClean="0">
                <a:latin typeface="Arial" charset="0"/>
                <a:ea typeface="宋体" charset="-122"/>
              </a:rPr>
              <a:t>.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 smtClean="0">
                <a:solidFill>
                  <a:srgbClr val="002060"/>
                </a:solidFill>
                <a:latin typeface="Arial" charset="0"/>
                <a:ea typeface="宋体" charset="-122"/>
              </a:rPr>
              <a:t>TRC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 smtClean="0">
                <a:solidFill>
                  <a:srgbClr val="990033"/>
                </a:solidFill>
                <a:latin typeface="Arial" charset="0"/>
                <a:ea typeface="宋体" charset="-122"/>
              </a:rPr>
              <a:t>{</a:t>
            </a:r>
            <a:r>
              <a:rPr lang="en-CA" altLang="zh-CN" sz="2400" dirty="0" err="1" smtClean="0">
                <a:solidFill>
                  <a:srgbClr val="990033"/>
                </a:solidFill>
                <a:latin typeface="Arial" charset="0"/>
                <a:ea typeface="宋体" charset="-122"/>
              </a:rPr>
              <a:t>S.sname</a:t>
            </a:r>
            <a:r>
              <a:rPr lang="en-CA" altLang="zh-CN" sz="2400" dirty="0" smtClean="0">
                <a:solidFill>
                  <a:srgbClr val="990033"/>
                </a:solidFill>
                <a:latin typeface="Arial" charset="0"/>
                <a:ea typeface="宋体" charset="-122"/>
              </a:rPr>
              <a:t> | S in Student and S. age &gt; 20};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 smtClean="0">
                <a:solidFill>
                  <a:srgbClr val="002060"/>
                </a:solidFill>
                <a:latin typeface="Arial" charset="0"/>
                <a:ea typeface="宋体" charset="-122"/>
              </a:rPr>
              <a:t>SQL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 smtClean="0">
                <a:solidFill>
                  <a:srgbClr val="990033"/>
                </a:solidFill>
                <a:latin typeface="Arial" charset="0"/>
                <a:ea typeface="宋体" charset="-122"/>
              </a:rPr>
              <a:t>SELECT  </a:t>
            </a:r>
            <a:r>
              <a:rPr lang="en-CA" altLang="zh-CN" sz="2400" dirty="0">
                <a:solidFill>
                  <a:srgbClr val="990033"/>
                </a:solidFill>
                <a:latin typeface="Arial" charset="0"/>
                <a:ea typeface="宋体" charset="-122"/>
              </a:rPr>
              <a:t>	</a:t>
            </a:r>
            <a:r>
              <a:rPr lang="en-CA" altLang="zh-CN" sz="2400" dirty="0" err="1">
                <a:solidFill>
                  <a:srgbClr val="990033"/>
                </a:solidFill>
                <a:latin typeface="Arial" charset="0"/>
                <a:ea typeface="宋体" charset="-122"/>
              </a:rPr>
              <a:t>S.sname</a:t>
            </a:r>
            <a:endParaRPr lang="en-CA" altLang="zh-CN" sz="2400" dirty="0">
              <a:solidFill>
                <a:srgbClr val="990033"/>
              </a:solidFill>
              <a:latin typeface="Arial" charset="0"/>
              <a:ea typeface="宋体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 smtClean="0">
                <a:solidFill>
                  <a:srgbClr val="990033"/>
                </a:solidFill>
                <a:latin typeface="Arial" charset="0"/>
                <a:ea typeface="宋体" charset="-122"/>
              </a:rPr>
              <a:t>FROM    </a:t>
            </a:r>
            <a:r>
              <a:rPr lang="en-CA" altLang="zh-CN" sz="2400" dirty="0">
                <a:solidFill>
                  <a:srgbClr val="990033"/>
                </a:solidFill>
                <a:latin typeface="Arial" charset="0"/>
                <a:ea typeface="宋体" charset="-122"/>
              </a:rPr>
              <a:t>	</a:t>
            </a:r>
            <a:r>
              <a:rPr lang="en-CA" altLang="zh-CN" sz="2400" dirty="0" smtClean="0">
                <a:solidFill>
                  <a:srgbClr val="990033"/>
                </a:solidFill>
                <a:latin typeface="Arial" charset="0"/>
                <a:ea typeface="宋体" charset="-122"/>
              </a:rPr>
              <a:t>Student </a:t>
            </a:r>
            <a:r>
              <a:rPr lang="en-CA" altLang="zh-CN" sz="2400" dirty="0">
                <a:solidFill>
                  <a:srgbClr val="990033"/>
                </a:solidFill>
                <a:latin typeface="Arial" charset="0"/>
                <a:ea typeface="宋体" charset="-122"/>
              </a:rPr>
              <a:t>S       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 smtClean="0">
                <a:solidFill>
                  <a:srgbClr val="990033"/>
                </a:solidFill>
                <a:latin typeface="Arial" charset="0"/>
                <a:ea typeface="宋体" charset="-122"/>
              </a:rPr>
              <a:t>WHERE   </a:t>
            </a:r>
            <a:r>
              <a:rPr lang="en-CA" altLang="zh-CN" sz="2400" dirty="0">
                <a:solidFill>
                  <a:srgbClr val="990033"/>
                </a:solidFill>
                <a:latin typeface="Arial" charset="0"/>
                <a:ea typeface="宋体" charset="-122"/>
              </a:rPr>
              <a:t>	</a:t>
            </a:r>
            <a:r>
              <a:rPr lang="en-CA" altLang="zh-CN" sz="2400" dirty="0" err="1">
                <a:solidFill>
                  <a:srgbClr val="990033"/>
                </a:solidFill>
                <a:latin typeface="Arial" charset="0"/>
                <a:ea typeface="宋体" charset="-122"/>
              </a:rPr>
              <a:t>S.age</a:t>
            </a:r>
            <a:r>
              <a:rPr lang="en-CA" altLang="zh-CN" sz="2400" dirty="0">
                <a:solidFill>
                  <a:srgbClr val="990033"/>
                </a:solidFill>
                <a:latin typeface="Arial" charset="0"/>
                <a:ea typeface="宋体" charset="-122"/>
              </a:rPr>
              <a:t> &gt; 20    </a:t>
            </a:r>
            <a:endParaRPr lang="en-CA" altLang="zh-CN" sz="2400" dirty="0" smtClean="0">
              <a:solidFill>
                <a:srgbClr val="990033"/>
              </a:solidFill>
              <a:latin typeface="Arial" charset="0"/>
              <a:ea typeface="宋体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 smtClean="0">
                <a:solidFill>
                  <a:srgbClr val="990033"/>
                </a:solidFill>
                <a:latin typeface="Arial" charset="0"/>
                <a:ea typeface="宋体" charset="-122"/>
              </a:rPr>
              <a:t> </a:t>
            </a:r>
            <a:endParaRPr lang="en-US" altLang="zh-CN" sz="2400" dirty="0">
              <a:solidFill>
                <a:srgbClr val="990033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r>
              <a:rPr lang="en-CA" altLang="zh-CN" dirty="0">
                <a:latin typeface="Arial" charset="0"/>
                <a:ea typeface="宋体" charset="-122"/>
              </a:rPr>
              <a:t/>
            </a:r>
            <a:br>
              <a:rPr lang="en-CA" altLang="zh-CN" dirty="0">
                <a:latin typeface="Arial" charset="0"/>
                <a:ea typeface="宋体" charset="-122"/>
              </a:rPr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11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SQL Query Language</a:t>
            </a: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133975" y="4615624"/>
            <a:ext cx="12954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kern="0" dirty="0">
                <a:solidFill>
                  <a:srgbClr val="0070C0"/>
                </a:solidFill>
                <a:latin typeface="Arial"/>
                <a:ea typeface="+mj-ea"/>
                <a:cs typeface="Arial"/>
              </a:rPr>
              <a:t>result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133974" y="4939474"/>
            <a:ext cx="19526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altLang="zh-CN" kern="0" smtClean="0">
                <a:solidFill>
                  <a:srgbClr val="0070C0"/>
                </a:solidFill>
                <a:latin typeface="Arial"/>
                <a:ea typeface="+mj-ea"/>
                <a:cs typeface="Arial"/>
              </a:rPr>
              <a:t>membership</a:t>
            </a:r>
            <a:endParaRPr lang="en-US" kern="0" dirty="0">
              <a:solidFill>
                <a:srgbClr val="0070C0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133975" y="5336585"/>
            <a:ext cx="2105025" cy="454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kern="0" dirty="0">
                <a:solidFill>
                  <a:srgbClr val="0070C0"/>
                </a:solidFill>
                <a:latin typeface="Arial"/>
                <a:ea typeface="+mj-ea"/>
                <a:cs typeface="Arial"/>
              </a:rPr>
              <a:t>condition</a:t>
            </a:r>
          </a:p>
        </p:txBody>
      </p:sp>
      <p:graphicFrame>
        <p:nvGraphicFramePr>
          <p:cNvPr id="10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964124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0081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9713" y="2950165"/>
            <a:ext cx="8675687" cy="3755435"/>
          </a:xfrm>
        </p:spPr>
        <p:txBody>
          <a:bodyPr/>
          <a:lstStyle/>
          <a:p>
            <a:pPr eaLnBrk="1" hangingPunct="1">
              <a:buNone/>
            </a:pPr>
            <a:r>
              <a:rPr lang="en-CA" altLang="zh-CN" sz="2400" dirty="0" smtClean="0">
                <a:latin typeface="Arial" charset="0"/>
                <a:ea typeface="宋体" charset="-122"/>
              </a:rPr>
              <a:t>4. List course marks.</a:t>
            </a:r>
            <a:endParaRPr lang="en-CA" altLang="zh-CN" sz="2400" dirty="0">
              <a:latin typeface="Arial" charset="0"/>
              <a:ea typeface="宋体" charset="-122"/>
            </a:endParaRPr>
          </a:p>
          <a:p>
            <a:pPr lvl="1" eaLnBrk="1" hangingPunct="1">
              <a:buNone/>
            </a:pPr>
            <a:r>
              <a:rPr lang="en-US" altLang="zh-CN" sz="2400" dirty="0" smtClean="0">
                <a:latin typeface="Arial" charset="0"/>
                <a:ea typeface="宋体" charset="-122"/>
              </a:rPr>
              <a:t>SELECT </a:t>
            </a:r>
            <a:r>
              <a:rPr lang="en-US" altLang="zh-CN" sz="2400" dirty="0">
                <a:latin typeface="Arial" charset="0"/>
                <a:ea typeface="宋体" charset="-122"/>
              </a:rPr>
              <a:t>	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Mark</a:t>
            </a:r>
            <a:endParaRPr lang="en-US" altLang="zh-CN" sz="2400" dirty="0">
              <a:latin typeface="Arial" charset="0"/>
              <a:ea typeface="宋体" charset="-122"/>
            </a:endParaRPr>
          </a:p>
          <a:p>
            <a:pPr lvl="1" eaLnBrk="1" hangingPunct="1">
              <a:buNone/>
            </a:pPr>
            <a:r>
              <a:rPr lang="en-US" altLang="zh-CN" sz="2400" dirty="0">
                <a:latin typeface="Arial" charset="0"/>
                <a:ea typeface="宋体" charset="-122"/>
              </a:rPr>
              <a:t>FROM	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Grade;</a:t>
            </a:r>
            <a:endParaRPr lang="en-US" altLang="zh-CN" sz="2400" dirty="0">
              <a:latin typeface="Arial" charset="0"/>
              <a:ea typeface="宋体" charset="-122"/>
            </a:endParaRPr>
          </a:p>
          <a:p>
            <a:pPr eaLnBrk="1" hangingPunct="1"/>
            <a:r>
              <a:rPr lang="en-US" altLang="zh-CN" sz="2400" dirty="0" smtClean="0">
                <a:latin typeface="Arial" charset="0"/>
                <a:ea typeface="宋体" charset="-122"/>
              </a:rPr>
              <a:t>SQL </a:t>
            </a:r>
            <a:r>
              <a:rPr lang="en-US" altLang="zh-CN" sz="2400" dirty="0">
                <a:latin typeface="Arial" charset="0"/>
                <a:ea typeface="宋体" charset="-122"/>
              </a:rPr>
              <a:t>does not treat a relation as a set; duplicate tuples can appear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-122"/>
              </a:rPr>
              <a:t>To eliminate duplicate tuples in a query result, the keyword </a:t>
            </a:r>
            <a:r>
              <a:rPr lang="en-US" altLang="zh-CN" sz="2400" b="1" dirty="0">
                <a:latin typeface="Arial" charset="0"/>
                <a:ea typeface="宋体" charset="-122"/>
              </a:rPr>
              <a:t>DISTINCT</a:t>
            </a:r>
            <a:r>
              <a:rPr lang="en-US" altLang="zh-CN" sz="2400" dirty="0">
                <a:latin typeface="Arial" charset="0"/>
                <a:ea typeface="宋体" charset="-122"/>
              </a:rPr>
              <a:t> is 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used</a:t>
            </a:r>
          </a:p>
          <a:p>
            <a:pPr lvl="1" eaLnBrk="1" hangingPunct="1">
              <a:buNone/>
            </a:pPr>
            <a:r>
              <a:rPr lang="en-US" altLang="zh-CN" sz="2400" dirty="0">
                <a:latin typeface="Arial" charset="0"/>
                <a:ea typeface="宋体" charset="-122"/>
              </a:rPr>
              <a:t>SELECT 	</a:t>
            </a:r>
            <a:r>
              <a:rPr lang="en-US" altLang="zh-CN" sz="2400" b="1" dirty="0">
                <a:latin typeface="Arial" charset="0"/>
                <a:ea typeface="宋体" charset="-122"/>
              </a:rPr>
              <a:t>DISTINCT</a:t>
            </a:r>
            <a:r>
              <a:rPr lang="en-US" altLang="zh-CN" sz="2400" dirty="0">
                <a:latin typeface="Arial" charset="0"/>
                <a:ea typeface="宋体" charset="-122"/>
              </a:rPr>
              <a:t> 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Mark</a:t>
            </a:r>
            <a:endParaRPr lang="en-US" altLang="zh-CN" sz="2400" dirty="0">
              <a:latin typeface="Arial" charset="0"/>
              <a:ea typeface="宋体" charset="-122"/>
            </a:endParaRPr>
          </a:p>
          <a:p>
            <a:pPr lvl="1" eaLnBrk="1" hangingPunct="1">
              <a:buNone/>
            </a:pPr>
            <a:r>
              <a:rPr lang="en-US" altLang="zh-CN" sz="2400" dirty="0">
                <a:latin typeface="Arial" charset="0"/>
                <a:ea typeface="宋体" charset="-122"/>
              </a:rPr>
              <a:t>FROM	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Grade;</a:t>
            </a:r>
            <a:endParaRPr lang="en-US" altLang="zh-CN" sz="2400" dirty="0">
              <a:latin typeface="Arial" charset="0"/>
              <a:ea typeface="宋体" charset="-122"/>
            </a:endParaRPr>
          </a:p>
          <a:p>
            <a:pPr eaLnBrk="1" hangingPunct="1"/>
            <a:endParaRPr lang="en-US" altLang="zh-CN" sz="2400" dirty="0" smtClean="0">
              <a:latin typeface="Arial" charset="0"/>
              <a:ea typeface="宋体" charset="-122"/>
            </a:endParaRPr>
          </a:p>
          <a:p>
            <a:pPr eaLnBrk="1" hangingPunct="1"/>
            <a:endParaRPr lang="en-US" altLang="zh-CN" sz="2400" dirty="0">
              <a:latin typeface="Arial" charset="0"/>
              <a:ea typeface="宋体" charset="-122"/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12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-122"/>
              </a:rPr>
              <a:t>USE OF DISTINCT</a:t>
            </a:r>
            <a:endParaRPr lang="en-US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964124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366381" y="3388667"/>
            <a:ext cx="35589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Note no </a:t>
            </a:r>
            <a:r>
              <a:rPr lang="en-US" altLang="zh-CN" dirty="0" err="1">
                <a:solidFill>
                  <a:schemeClr val="tx2"/>
                </a:solidFill>
                <a:ea typeface="宋体" charset="-122"/>
              </a:rPr>
              <a:t>varialble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 is used</a:t>
            </a:r>
            <a:endParaRPr lang="en-US" dirty="0">
              <a:solidFill>
                <a:schemeClr val="tx2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83324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-122"/>
              </a:rPr>
              <a:t>EXPLICIT SETS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39713" y="2971800"/>
            <a:ext cx="8637586" cy="3429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400" dirty="0" smtClean="0">
                <a:latin typeface="Arial" charset="0"/>
                <a:ea typeface="宋体" charset="-122"/>
              </a:rPr>
              <a:t>5. List </a:t>
            </a:r>
            <a:r>
              <a:rPr lang="en-US" altLang="zh-CN" sz="2400" dirty="0">
                <a:latin typeface="Arial" charset="0"/>
                <a:ea typeface="宋体" charset="-122"/>
              </a:rPr>
              <a:t>S# for students taking 'CS300’ or 'CS305‘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zh-CN" sz="2400" dirty="0" smtClean="0">
                <a:solidFill>
                  <a:srgbClr val="002060"/>
                </a:solidFill>
                <a:latin typeface="Arial" charset="0"/>
                <a:ea typeface="宋体" charset="-122"/>
              </a:rPr>
              <a:t>TRC</a:t>
            </a:r>
          </a:p>
          <a:p>
            <a:pPr lvl="1" eaLnBrk="1" hangingPunct="1">
              <a:buNone/>
            </a:pPr>
            <a:r>
              <a:rPr lang="en-US" altLang="zh-CN" sz="2400" dirty="0" smtClean="0">
                <a:latin typeface="Arial" charset="0"/>
                <a:ea typeface="宋体" charset="-122"/>
              </a:rPr>
              <a:t>{G.S# | G in Grade and (G.C</a:t>
            </a:r>
            <a:r>
              <a:rPr lang="en-US" altLang="zh-CN" sz="2400" dirty="0">
                <a:latin typeface="Arial" charset="0"/>
                <a:ea typeface="宋体" charset="-122"/>
              </a:rPr>
              <a:t># ='CS300' or 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G.C</a:t>
            </a:r>
            <a:r>
              <a:rPr lang="en-US" altLang="zh-CN" sz="2400" dirty="0">
                <a:latin typeface="Arial" charset="0"/>
                <a:ea typeface="宋体" charset="-122"/>
              </a:rPr>
              <a:t>#= 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'CS305’)};</a:t>
            </a:r>
          </a:p>
          <a:p>
            <a:pPr lvl="1" eaLnBrk="1" hangingPunct="1">
              <a:buNone/>
            </a:pPr>
            <a:r>
              <a:rPr lang="en-US" altLang="zh-CN" sz="2400" dirty="0" smtClean="0">
                <a:solidFill>
                  <a:srgbClr val="002060"/>
                </a:solidFill>
                <a:latin typeface="Arial" charset="0"/>
                <a:ea typeface="宋体" charset="-122"/>
              </a:rPr>
              <a:t>SQL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zh-CN" sz="2400" dirty="0" smtClean="0">
                <a:latin typeface="Arial" charset="0"/>
                <a:ea typeface="宋体" charset="-122"/>
              </a:rPr>
              <a:t>SELECT</a:t>
            </a:r>
            <a:r>
              <a:rPr lang="en-US" altLang="zh-CN" sz="2400" dirty="0">
                <a:latin typeface="Arial" charset="0"/>
                <a:ea typeface="宋体" charset="-122"/>
              </a:rPr>
              <a:t> 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DISTINCT </a:t>
            </a:r>
            <a:r>
              <a:rPr lang="en-US" altLang="zh-CN" sz="2400" dirty="0">
                <a:latin typeface="Arial" charset="0"/>
                <a:ea typeface="宋体" charset="-122"/>
              </a:rPr>
              <a:t>S#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zh-CN" sz="2400" dirty="0" smtClean="0">
                <a:latin typeface="Arial" charset="0"/>
                <a:ea typeface="宋体" charset="-122"/>
              </a:rPr>
              <a:t>FROM</a:t>
            </a:r>
            <a:r>
              <a:rPr lang="en-US" altLang="zh-CN" sz="2400" dirty="0">
                <a:latin typeface="Arial" charset="0"/>
                <a:ea typeface="宋体" charset="-122"/>
              </a:rPr>
              <a:t> 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    Grade</a:t>
            </a:r>
            <a:endParaRPr lang="en-US" altLang="zh-CN" sz="2400" dirty="0">
              <a:latin typeface="Arial" charset="0"/>
              <a:ea typeface="宋体" charset="-122"/>
            </a:endParaRPr>
          </a:p>
          <a:p>
            <a:pPr lvl="1" eaLnBrk="1" hangingPunct="1">
              <a:buFont typeface="Wingdings" charset="2"/>
              <a:buNone/>
            </a:pPr>
            <a:r>
              <a:rPr lang="en-US" altLang="zh-CN" sz="2400" dirty="0">
                <a:latin typeface="Arial" charset="0"/>
                <a:ea typeface="宋体" charset="-122"/>
              </a:rPr>
              <a:t>WHERE	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C</a:t>
            </a:r>
            <a:r>
              <a:rPr lang="en-US" altLang="zh-CN" sz="2400" dirty="0">
                <a:latin typeface="Arial" charset="0"/>
                <a:ea typeface="宋体" charset="-122"/>
              </a:rPr>
              <a:t># ='CS300' or C#= 'CS305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‘;</a:t>
            </a:r>
            <a:endParaRPr lang="en-US" altLang="zh-CN" sz="2400" dirty="0">
              <a:latin typeface="Arial" charset="0"/>
              <a:ea typeface="宋体" charset="-122"/>
            </a:endParaRPr>
          </a:p>
        </p:txBody>
      </p:sp>
      <p:sp>
        <p:nvSpPr>
          <p:cNvPr id="118788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D028CB-25D2-AD45-88F1-5861EF462AC9}" type="slidenum">
              <a:rPr kumimoji="0" lang="en-US" altLang="zh-CN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zh-CN" sz="120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7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964124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8912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-122"/>
              </a:rPr>
              <a:t>EXPLICIT SETS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28600" y="2966140"/>
            <a:ext cx="8294687" cy="3733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400" dirty="0" smtClean="0">
                <a:latin typeface="Arial" charset="0"/>
                <a:ea typeface="宋体" charset="-122"/>
              </a:rPr>
              <a:t>5. List </a:t>
            </a:r>
            <a:r>
              <a:rPr lang="en-US" altLang="zh-CN" sz="2400" dirty="0">
                <a:latin typeface="Arial" charset="0"/>
                <a:ea typeface="宋体" charset="-122"/>
              </a:rPr>
              <a:t>S# for students taking 'CS300’ or 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'CS305’</a:t>
            </a:r>
            <a:endParaRPr lang="en-US" altLang="zh-CN" sz="2400" dirty="0">
              <a:latin typeface="Arial" charset="0"/>
              <a:ea typeface="宋体" charset="-122"/>
            </a:endParaRPr>
          </a:p>
          <a:p>
            <a:pPr lvl="1" eaLnBrk="1" hangingPunct="1">
              <a:buFont typeface="Wingdings" charset="2"/>
              <a:buNone/>
            </a:pPr>
            <a:r>
              <a:rPr lang="en-US" altLang="zh-CN" sz="2400" dirty="0">
                <a:latin typeface="Arial" charset="0"/>
                <a:ea typeface="宋体" charset="-122"/>
              </a:rPr>
              <a:t>SELECT	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DISTINCT S#</a:t>
            </a:r>
            <a:endParaRPr lang="en-US" altLang="zh-CN" sz="2400" dirty="0">
              <a:latin typeface="Arial" charset="0"/>
              <a:ea typeface="宋体" charset="-122"/>
            </a:endParaRPr>
          </a:p>
          <a:p>
            <a:pPr lvl="1" eaLnBrk="1" hangingPunct="1">
              <a:buFont typeface="Wingdings" charset="2"/>
              <a:buNone/>
            </a:pPr>
            <a:r>
              <a:rPr lang="en-US" altLang="zh-CN" sz="2400" dirty="0">
                <a:latin typeface="Arial" charset="0"/>
                <a:ea typeface="宋体" charset="-122"/>
              </a:rPr>
              <a:t>FROM	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grade</a:t>
            </a:r>
            <a:endParaRPr lang="en-US" altLang="zh-CN" sz="2400" dirty="0">
              <a:latin typeface="Arial" charset="0"/>
              <a:ea typeface="宋体" charset="-122"/>
            </a:endParaRPr>
          </a:p>
          <a:p>
            <a:pPr lvl="1" eaLnBrk="1" hangingPunct="1">
              <a:buFont typeface="Wingdings" charset="2"/>
              <a:buNone/>
            </a:pPr>
            <a:r>
              <a:rPr lang="en-US" altLang="zh-CN" sz="2400" dirty="0">
                <a:latin typeface="Arial" charset="0"/>
                <a:ea typeface="宋体" charset="-122"/>
              </a:rPr>
              <a:t>WHERE	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C# in  {'CS300</a:t>
            </a:r>
            <a:r>
              <a:rPr lang="en-US" altLang="zh-CN" sz="2400" dirty="0">
                <a:latin typeface="Arial" charset="0"/>
                <a:ea typeface="宋体" charset="-122"/>
              </a:rPr>
              <a:t>', 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'CS305’};</a:t>
            </a:r>
            <a:endParaRPr lang="en-US" altLang="zh-CN" sz="2400" dirty="0">
              <a:latin typeface="Arial" charset="0"/>
              <a:ea typeface="宋体" charset="-122"/>
            </a:endParaRP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-122"/>
              </a:rPr>
              <a:t>Here we use 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an explicit set using </a:t>
            </a:r>
            <a:r>
              <a:rPr lang="en-US" altLang="zh-CN" sz="2400" dirty="0" smtClean="0">
                <a:solidFill>
                  <a:srgbClr val="790033"/>
                </a:solidFill>
                <a:latin typeface="Arial" charset="0"/>
                <a:ea typeface="宋体" charset="-122"/>
              </a:rPr>
              <a:t>{  } 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in the condition </a:t>
            </a:r>
          </a:p>
        </p:txBody>
      </p:sp>
      <p:sp>
        <p:nvSpPr>
          <p:cNvPr id="120836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1321D6-C0DE-DF4F-8F10-09196699E8FE}" type="slidenum">
              <a:rPr kumimoji="0" lang="en-US" altLang="zh-CN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kumimoji="0" lang="en-US" altLang="zh-CN" sz="120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7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964124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4792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9713" y="2895600"/>
            <a:ext cx="8675687" cy="3904659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6</a:t>
            </a:r>
            <a:r>
              <a:rPr lang="en-CA" altLang="en-US" sz="2400" dirty="0" smtClean="0"/>
              <a:t>. </a:t>
            </a:r>
            <a:r>
              <a:rPr lang="en-CA" altLang="en-US" sz="2400" dirty="0"/>
              <a:t>List student </a:t>
            </a:r>
            <a:r>
              <a:rPr lang="en-CA" altLang="en-US" sz="2400" dirty="0" smtClean="0"/>
              <a:t>names for students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 </a:t>
            </a:r>
            <a:r>
              <a:rPr lang="en-US" altLang="zh-CN" sz="2400" dirty="0">
                <a:latin typeface="Arial" charset="0"/>
                <a:ea typeface="宋体" charset="-122"/>
              </a:rPr>
              <a:t>taking 'CS300’ or 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'CS305’</a:t>
            </a:r>
            <a:endParaRPr lang="en-US" altLang="zh-CN" sz="2400" dirty="0">
              <a:latin typeface="Arial" charset="0"/>
              <a:ea typeface="宋体" charset="-122"/>
            </a:endParaRPr>
          </a:p>
          <a:p>
            <a:pPr lvl="1" eaLnBrk="1" hangingPunct="1">
              <a:buNone/>
            </a:pPr>
            <a:r>
              <a:rPr lang="en-US" altLang="zh-CN" sz="2400" dirty="0">
                <a:latin typeface="Arial" charset="0"/>
                <a:ea typeface="宋体" charset="-122"/>
              </a:rPr>
              <a:t>SELECT	DISTINCT </a:t>
            </a:r>
            <a:r>
              <a:rPr lang="en-US" altLang="zh-CN" sz="2400" dirty="0" err="1">
                <a:latin typeface="Arial" charset="0"/>
                <a:ea typeface="宋体" charset="-122"/>
              </a:rPr>
              <a:t>sname</a:t>
            </a:r>
            <a:endParaRPr lang="en-US" altLang="zh-CN" sz="2400" dirty="0">
              <a:latin typeface="Arial" charset="0"/>
              <a:ea typeface="宋体" charset="-122"/>
            </a:endParaRPr>
          </a:p>
          <a:p>
            <a:pPr lvl="1" eaLnBrk="1" hangingPunct="1">
              <a:buNone/>
            </a:pPr>
            <a:r>
              <a:rPr lang="en-US" altLang="zh-CN" sz="2400" dirty="0">
                <a:latin typeface="Arial" charset="0"/>
                <a:ea typeface="宋体" charset="-122"/>
              </a:rPr>
              <a:t>FROM	student</a:t>
            </a:r>
          </a:p>
          <a:p>
            <a:pPr lvl="1" eaLnBrk="1" hangingPunct="1">
              <a:buNone/>
            </a:pPr>
            <a:r>
              <a:rPr lang="en-US" altLang="zh-CN" sz="2400" dirty="0">
                <a:latin typeface="Arial" charset="0"/>
                <a:ea typeface="宋体" charset="-122"/>
              </a:rPr>
              <a:t>WHERE	S# IN  </a:t>
            </a:r>
          </a:p>
          <a:p>
            <a:pPr lvl="1" eaLnBrk="1" hangingPunct="1">
              <a:buNone/>
            </a:pPr>
            <a:r>
              <a:rPr lang="en-US" altLang="zh-CN" sz="2400" dirty="0">
                <a:latin typeface="Arial" charset="0"/>
                <a:ea typeface="宋体" charset="-122"/>
              </a:rPr>
              <a:t>		     (	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SELECT	S#</a:t>
            </a:r>
            <a:endParaRPr lang="en-US" altLang="zh-CN" sz="2400" dirty="0">
              <a:latin typeface="Arial" charset="0"/>
              <a:ea typeface="宋体" charset="-122"/>
            </a:endParaRPr>
          </a:p>
          <a:p>
            <a:pPr lvl="1" eaLnBrk="1" hangingPunct="1">
              <a:buNone/>
            </a:pPr>
            <a:r>
              <a:rPr lang="en-US" altLang="zh-CN" sz="2400" dirty="0">
                <a:latin typeface="Arial" charset="0"/>
                <a:ea typeface="宋体" charset="-122"/>
              </a:rPr>
              <a:t>			FROM		grade</a:t>
            </a:r>
          </a:p>
          <a:p>
            <a:pPr lvl="1" eaLnBrk="1" hangingPunct="1">
              <a:buNone/>
            </a:pPr>
            <a:r>
              <a:rPr lang="en-US" altLang="zh-CN" sz="2400" dirty="0">
                <a:latin typeface="Arial" charset="0"/>
                <a:ea typeface="宋体" charset="-122"/>
              </a:rPr>
              <a:t>			WHERE	C# in  {'CS300', 'CS305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'});</a:t>
            </a:r>
            <a:endParaRPr lang="en-US" altLang="zh-CN" sz="2400" dirty="0">
              <a:latin typeface="Arial" charset="0"/>
              <a:ea typeface="宋体" charset="-122"/>
            </a:endParaRP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-122"/>
              </a:rPr>
              <a:t>Here we use a nested query to generate </a:t>
            </a:r>
            <a:r>
              <a:rPr lang="en-US" altLang="zh-CN" sz="2400" b="1" dirty="0">
                <a:latin typeface="Arial" charset="0"/>
                <a:ea typeface="宋体" charset="-122"/>
              </a:rPr>
              <a:t>set of S</a:t>
            </a:r>
            <a:r>
              <a:rPr lang="en-US" altLang="zh-CN" sz="2400" b="1" dirty="0" smtClean="0">
                <a:latin typeface="Arial" charset="0"/>
                <a:ea typeface="宋体" charset="-122"/>
              </a:rPr>
              <a:t>#</a:t>
            </a:r>
            <a:endParaRPr lang="en-US" altLang="zh-CN" sz="2400" dirty="0">
              <a:latin typeface="Arial" charset="0"/>
              <a:ea typeface="宋体" charset="-122"/>
            </a:endParaRPr>
          </a:p>
          <a:p>
            <a:pPr eaLnBrk="1" hangingPunct="1"/>
            <a:r>
              <a:rPr lang="en-US" altLang="zh-CN" sz="2400" dirty="0" smtClean="0">
                <a:latin typeface="Arial" charset="0"/>
                <a:ea typeface="宋体" charset="-122"/>
              </a:rPr>
              <a:t>For such a set, we use ( ) </a:t>
            </a:r>
            <a:endParaRPr lang="en-US" altLang="zh-CN" sz="2400" dirty="0">
              <a:latin typeface="Arial" charset="0"/>
              <a:ea typeface="宋体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15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SQL Query Language</a:t>
            </a:r>
            <a:endParaRPr lang="en-US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964124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7472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9713" y="2895600"/>
            <a:ext cx="8675687" cy="3904659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7</a:t>
            </a:r>
            <a:r>
              <a:rPr lang="en-CA" altLang="en-US" sz="2400" dirty="0" smtClean="0"/>
              <a:t>. </a:t>
            </a:r>
            <a:r>
              <a:rPr lang="en-CA" altLang="en-US" sz="2400" dirty="0"/>
              <a:t>List student name and course name pairs such that the indicated student takes the indicated course.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{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S.sname</a:t>
            </a:r>
            <a:r>
              <a:rPr lang="en-CA" altLang="en-US" sz="2400" dirty="0">
                <a:solidFill>
                  <a:srgbClr val="990000"/>
                </a:solidFill>
              </a:rPr>
              <a:t>, </a:t>
            </a:r>
            <a:r>
              <a:rPr lang="en-CA" altLang="en-US" sz="2400" dirty="0" err="1">
                <a:solidFill>
                  <a:srgbClr val="990000"/>
                </a:solidFill>
              </a:rPr>
              <a:t>C.cname</a:t>
            </a:r>
            <a:r>
              <a:rPr lang="en-CA" altLang="en-US" sz="2400" dirty="0">
                <a:solidFill>
                  <a:srgbClr val="990000"/>
                </a:solidFill>
              </a:rPr>
              <a:t> | S in Student and C in Course and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	        </a:t>
            </a:r>
            <a:r>
              <a:rPr lang="en-CA" altLang="en-US" sz="2400" dirty="0">
                <a:solidFill>
                  <a:srgbClr val="990000"/>
                </a:solidFill>
              </a:rPr>
              <a:t>(exists </a:t>
            </a:r>
            <a:r>
              <a:rPr lang="en-CA" altLang="en-US" sz="2400" dirty="0" smtClean="0">
                <a:solidFill>
                  <a:srgbClr val="990000"/>
                </a:solidFill>
              </a:rPr>
              <a:t>G </a:t>
            </a:r>
            <a:r>
              <a:rPr lang="en-CA" altLang="en-US" sz="2400" dirty="0">
                <a:solidFill>
                  <a:srgbClr val="990000"/>
                </a:solidFill>
              </a:rPr>
              <a:t>in Grade)(</a:t>
            </a:r>
            <a:r>
              <a:rPr lang="en-CA" altLang="en-US" sz="2400" dirty="0" smtClean="0">
                <a:solidFill>
                  <a:srgbClr val="990000"/>
                </a:solidFill>
              </a:rPr>
              <a:t>S.s# </a:t>
            </a:r>
            <a:r>
              <a:rPr lang="en-CA" altLang="en-US" sz="2400" dirty="0">
                <a:solidFill>
                  <a:srgbClr val="990000"/>
                </a:solidFill>
              </a:rPr>
              <a:t>= </a:t>
            </a:r>
            <a:r>
              <a:rPr lang="en-CA" altLang="en-US" sz="2400" dirty="0" smtClean="0">
                <a:solidFill>
                  <a:srgbClr val="990000"/>
                </a:solidFill>
              </a:rPr>
              <a:t>G.s# </a:t>
            </a:r>
            <a:r>
              <a:rPr lang="en-CA" altLang="en-US" sz="2400" dirty="0">
                <a:solidFill>
                  <a:srgbClr val="990000"/>
                </a:solidFill>
              </a:rPr>
              <a:t>and 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C.c</a:t>
            </a:r>
            <a:r>
              <a:rPr lang="en-CA" altLang="en-US" sz="2400" dirty="0" smtClean="0">
                <a:solidFill>
                  <a:srgbClr val="990000"/>
                </a:solidFill>
              </a:rPr>
              <a:t># </a:t>
            </a:r>
            <a:r>
              <a:rPr lang="en-CA" altLang="en-US" sz="2400" dirty="0">
                <a:solidFill>
                  <a:srgbClr val="990000"/>
                </a:solidFill>
              </a:rPr>
              <a:t>= 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G.c</a:t>
            </a:r>
            <a:r>
              <a:rPr lang="en-CA" altLang="en-US" sz="2400" dirty="0" smtClean="0">
                <a:solidFill>
                  <a:srgbClr val="990000"/>
                </a:solidFill>
              </a:rPr>
              <a:t>#)};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select 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S.sname</a:t>
            </a:r>
            <a:r>
              <a:rPr lang="en-CA" altLang="en-US" sz="2400" dirty="0" smtClean="0">
                <a:solidFill>
                  <a:srgbClr val="990000"/>
                </a:solidFill>
              </a:rPr>
              <a:t>, 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C.cname</a:t>
            </a:r>
            <a:r>
              <a:rPr lang="en-CA" altLang="en-US" sz="2400" dirty="0">
                <a:solidFill>
                  <a:srgbClr val="990000"/>
                </a:solidFill>
              </a:rPr>
              <a:t> </a:t>
            </a:r>
            <a:r>
              <a:rPr lang="en-CA" altLang="en-US" sz="2400" dirty="0" smtClean="0">
                <a:solidFill>
                  <a:srgbClr val="990000"/>
                </a:solidFill>
              </a:rPr>
              <a:t>from Student S, Course C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where </a:t>
            </a:r>
            <a:r>
              <a:rPr lang="en-CA" altLang="en-US" sz="2400" b="1" dirty="0" smtClean="0">
                <a:solidFill>
                  <a:srgbClr val="990000"/>
                </a:solidFill>
              </a:rPr>
              <a:t>exists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         ( select * from Grade G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en-CA" altLang="en-US" sz="2400" dirty="0" smtClean="0">
                <a:solidFill>
                  <a:srgbClr val="990000"/>
                </a:solidFill>
              </a:rPr>
              <a:t>	where S.s# </a:t>
            </a:r>
            <a:r>
              <a:rPr lang="en-CA" altLang="en-US" sz="2400" dirty="0">
                <a:solidFill>
                  <a:srgbClr val="990000"/>
                </a:solidFill>
              </a:rPr>
              <a:t>= </a:t>
            </a:r>
            <a:r>
              <a:rPr lang="en-CA" altLang="en-US" sz="2400" dirty="0" smtClean="0">
                <a:solidFill>
                  <a:srgbClr val="990000"/>
                </a:solidFill>
              </a:rPr>
              <a:t>G.s# and 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C.c</a:t>
            </a:r>
            <a:r>
              <a:rPr lang="en-CA" altLang="en-US" sz="2400" dirty="0" smtClean="0">
                <a:solidFill>
                  <a:srgbClr val="990000"/>
                </a:solidFill>
              </a:rPr>
              <a:t># </a:t>
            </a:r>
            <a:r>
              <a:rPr lang="en-CA" altLang="en-US" sz="2400" dirty="0">
                <a:solidFill>
                  <a:srgbClr val="990000"/>
                </a:solidFill>
              </a:rPr>
              <a:t>= 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G.c</a:t>
            </a:r>
            <a:r>
              <a:rPr lang="en-CA" altLang="en-US" sz="2400" dirty="0" smtClean="0">
                <a:solidFill>
                  <a:srgbClr val="990000"/>
                </a:solidFill>
              </a:rPr>
              <a:t>#);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002060"/>
                </a:solidFill>
              </a:rPr>
              <a:t>Nested query</a:t>
            </a:r>
            <a:endParaRPr lang="en-CA" altLang="en-US" sz="2400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16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SQL Query Language</a:t>
            </a:r>
            <a:endParaRPr lang="en-US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856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9713" y="2895600"/>
            <a:ext cx="8675687" cy="3904659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7</a:t>
            </a:r>
            <a:r>
              <a:rPr lang="en-CA" altLang="en-US" sz="2400" dirty="0" smtClean="0"/>
              <a:t>. </a:t>
            </a:r>
            <a:r>
              <a:rPr lang="en-CA" altLang="en-US" sz="2400" dirty="0"/>
              <a:t>List student name and course name pairs such that the indicated student takes the indicated course.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002060"/>
                </a:solidFill>
              </a:rPr>
              <a:t>TRC</a:t>
            </a:r>
            <a:endParaRPr lang="en-CA" altLang="en-US" sz="2400" dirty="0">
              <a:solidFill>
                <a:srgbClr val="00206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{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S.sname</a:t>
            </a:r>
            <a:r>
              <a:rPr lang="en-CA" altLang="en-US" sz="2400" dirty="0">
                <a:solidFill>
                  <a:srgbClr val="990000"/>
                </a:solidFill>
              </a:rPr>
              <a:t>, </a:t>
            </a:r>
            <a:r>
              <a:rPr lang="en-CA" altLang="en-US" sz="2400" dirty="0" err="1">
                <a:solidFill>
                  <a:srgbClr val="990000"/>
                </a:solidFill>
              </a:rPr>
              <a:t>C.cname</a:t>
            </a:r>
            <a:r>
              <a:rPr lang="en-CA" altLang="en-US" sz="2400" dirty="0">
                <a:solidFill>
                  <a:srgbClr val="990000"/>
                </a:solidFill>
              </a:rPr>
              <a:t> | S in Student and C in Course and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	        </a:t>
            </a:r>
            <a:r>
              <a:rPr lang="en-CA" altLang="en-US" sz="2400" dirty="0">
                <a:solidFill>
                  <a:srgbClr val="990000"/>
                </a:solidFill>
              </a:rPr>
              <a:t>(exists </a:t>
            </a:r>
            <a:r>
              <a:rPr lang="en-CA" altLang="en-US" sz="2400" dirty="0" smtClean="0">
                <a:solidFill>
                  <a:srgbClr val="990000"/>
                </a:solidFill>
              </a:rPr>
              <a:t>G </a:t>
            </a:r>
            <a:r>
              <a:rPr lang="en-CA" altLang="en-US" sz="2400" dirty="0">
                <a:solidFill>
                  <a:srgbClr val="990000"/>
                </a:solidFill>
              </a:rPr>
              <a:t>in Grade)(S.s# = </a:t>
            </a:r>
            <a:r>
              <a:rPr lang="en-CA" altLang="en-US" sz="2400" dirty="0" smtClean="0">
                <a:solidFill>
                  <a:srgbClr val="990000"/>
                </a:solidFill>
              </a:rPr>
              <a:t>G.s</a:t>
            </a:r>
            <a:r>
              <a:rPr lang="en-CA" altLang="en-US" sz="2400" dirty="0">
                <a:solidFill>
                  <a:srgbClr val="990000"/>
                </a:solidFill>
              </a:rPr>
              <a:t># and </a:t>
            </a:r>
            <a:r>
              <a:rPr lang="en-CA" altLang="en-US" sz="2400" dirty="0" err="1">
                <a:solidFill>
                  <a:srgbClr val="990000"/>
                </a:solidFill>
              </a:rPr>
              <a:t>C.c</a:t>
            </a:r>
            <a:r>
              <a:rPr lang="en-CA" altLang="en-US" sz="2400" dirty="0">
                <a:solidFill>
                  <a:srgbClr val="990000"/>
                </a:solidFill>
              </a:rPr>
              <a:t># = 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G.c</a:t>
            </a:r>
            <a:r>
              <a:rPr lang="en-CA" altLang="en-US" sz="2400" dirty="0" smtClean="0">
                <a:solidFill>
                  <a:srgbClr val="990000"/>
                </a:solidFill>
              </a:rPr>
              <a:t>#)};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rgbClr val="002060"/>
                </a:solidFill>
              </a:rPr>
              <a:t>SQL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select 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S.sname</a:t>
            </a:r>
            <a:r>
              <a:rPr lang="en-CA" altLang="en-US" sz="2400" dirty="0" smtClean="0">
                <a:solidFill>
                  <a:srgbClr val="990000"/>
                </a:solidFill>
              </a:rPr>
              <a:t>, 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C.cname</a:t>
            </a:r>
            <a:endParaRPr lang="en-CA" altLang="en-US" sz="2400" dirty="0" smtClean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from 	Student S, Course C, Grade G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where S.s# </a:t>
            </a:r>
            <a:r>
              <a:rPr lang="en-CA" altLang="en-US" sz="2400" dirty="0">
                <a:solidFill>
                  <a:srgbClr val="990000"/>
                </a:solidFill>
              </a:rPr>
              <a:t>= </a:t>
            </a:r>
            <a:r>
              <a:rPr lang="en-CA" altLang="en-US" sz="2400" dirty="0" smtClean="0">
                <a:solidFill>
                  <a:srgbClr val="990000"/>
                </a:solidFill>
              </a:rPr>
              <a:t>G.s#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and     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C.c</a:t>
            </a:r>
            <a:r>
              <a:rPr lang="en-CA" altLang="en-US" sz="2400" dirty="0" smtClean="0">
                <a:solidFill>
                  <a:srgbClr val="990000"/>
                </a:solidFill>
              </a:rPr>
              <a:t># </a:t>
            </a:r>
            <a:r>
              <a:rPr lang="en-CA" altLang="en-US" sz="2400" dirty="0">
                <a:solidFill>
                  <a:srgbClr val="990000"/>
                </a:solidFill>
              </a:rPr>
              <a:t>= 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G.c</a:t>
            </a:r>
            <a:r>
              <a:rPr lang="en-CA" altLang="en-US" sz="2400" dirty="0" smtClean="0">
                <a:solidFill>
                  <a:srgbClr val="990000"/>
                </a:solidFill>
              </a:rPr>
              <a:t>#;</a:t>
            </a:r>
            <a:endParaRPr lang="en-CA" altLang="en-US" sz="2400" dirty="0">
              <a:solidFill>
                <a:srgbClr val="990000"/>
              </a:solidFill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34200" y="6034087"/>
            <a:ext cx="1905000" cy="457200"/>
          </a:xfrm>
        </p:spPr>
        <p:txBody>
          <a:bodyPr/>
          <a:lstStyle/>
          <a:p>
            <a:fld id="{B2951B80-3F92-8F46-AD94-4C343E34AA0F}" type="slidenum">
              <a:rPr lang="en-US" altLang="en-US" smtClean="0"/>
              <a:pPr/>
              <a:t>17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SQL Query Language</a:t>
            </a:r>
            <a:endParaRPr 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429375" y="5410200"/>
            <a:ext cx="12954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kern="0" dirty="0">
                <a:solidFill>
                  <a:srgbClr val="0070C0"/>
                </a:solidFill>
                <a:latin typeface="Arial"/>
                <a:ea typeface="+mj-ea"/>
                <a:cs typeface="Arial"/>
              </a:rPr>
              <a:t>result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429374" y="5715000"/>
            <a:ext cx="2028826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kern="0" dirty="0" smtClean="0">
                <a:solidFill>
                  <a:srgbClr val="0070C0"/>
                </a:solidFill>
                <a:latin typeface="Arial"/>
                <a:ea typeface="+mj-ea"/>
                <a:cs typeface="Arial"/>
              </a:rPr>
              <a:t>memberships</a:t>
            </a:r>
            <a:endParaRPr lang="en-US" kern="0" dirty="0">
              <a:solidFill>
                <a:srgbClr val="0070C0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6429375" y="6172200"/>
            <a:ext cx="2105025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kern="0" dirty="0" smtClean="0">
                <a:solidFill>
                  <a:srgbClr val="0070C0"/>
                </a:solidFill>
                <a:latin typeface="Arial"/>
                <a:ea typeface="+mj-ea"/>
                <a:cs typeface="Arial"/>
              </a:rPr>
              <a:t>conditions</a:t>
            </a:r>
            <a:endParaRPr lang="en-US" kern="0" dirty="0">
              <a:solidFill>
                <a:srgbClr val="0070C0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219201" y="4931570"/>
            <a:ext cx="7696200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kern="0" dirty="0" smtClean="0">
                <a:solidFill>
                  <a:srgbClr val="0070C0"/>
                </a:solidFill>
                <a:latin typeface="Arial"/>
                <a:ea typeface="+mj-ea"/>
                <a:cs typeface="Arial"/>
              </a:rPr>
              <a:t>Variable not in the result are existentially quantified</a:t>
            </a:r>
            <a:endParaRPr lang="en-US" kern="0" dirty="0">
              <a:solidFill>
                <a:srgbClr val="0070C0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429375" y="6538913"/>
            <a:ext cx="2105025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kern="0" dirty="0" smtClean="0">
                <a:solidFill>
                  <a:srgbClr val="790033"/>
                </a:solidFill>
                <a:latin typeface="Arial"/>
                <a:ea typeface="+mj-ea"/>
                <a:cs typeface="Arial"/>
              </a:rPr>
              <a:t>flat query </a:t>
            </a:r>
            <a:endParaRPr lang="en-US" kern="0" dirty="0">
              <a:solidFill>
                <a:srgbClr val="790033"/>
              </a:solidFill>
              <a:latin typeface="Arial"/>
              <a:ea typeface="+mj-ea"/>
              <a:cs typeface="Arial"/>
            </a:endParaRPr>
          </a:p>
        </p:txBody>
      </p:sp>
      <p:graphicFrame>
        <p:nvGraphicFramePr>
          <p:cNvPr id="14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964124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 bwMode="auto">
          <a:xfrm>
            <a:off x="4191000" y="5700713"/>
            <a:ext cx="1219200" cy="457200"/>
          </a:xfrm>
          <a:prstGeom prst="round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00400" y="6128468"/>
            <a:ext cx="32766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CA" altLang="en-US" kern="0" dirty="0" smtClean="0">
                <a:solidFill>
                  <a:srgbClr val="002060"/>
                </a:solidFill>
              </a:rPr>
              <a:t>Existentially quantified</a:t>
            </a:r>
            <a:endParaRPr lang="en-CA" altLang="en-US" kern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7705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/>
      <p:bldP spid="13" grpId="0"/>
      <p:bldP spid="15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9713" y="2895600"/>
            <a:ext cx="8675687" cy="3904659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7</a:t>
            </a:r>
            <a:r>
              <a:rPr lang="en-CA" altLang="en-US" sz="2400" dirty="0" smtClean="0"/>
              <a:t>. </a:t>
            </a:r>
            <a:r>
              <a:rPr lang="en-CA" altLang="en-US" sz="2400" dirty="0"/>
              <a:t>List student name and course name pairs such that the indicated student takes the indicated course.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select </a:t>
            </a:r>
            <a:r>
              <a:rPr lang="en-CA" altLang="en-US" sz="2400" dirty="0" err="1">
                <a:solidFill>
                  <a:srgbClr val="990000"/>
                </a:solidFill>
              </a:rPr>
              <a:t>S.sname</a:t>
            </a:r>
            <a:r>
              <a:rPr lang="en-CA" altLang="en-US" sz="2400" dirty="0">
                <a:solidFill>
                  <a:srgbClr val="990000"/>
                </a:solidFill>
              </a:rPr>
              <a:t>, </a:t>
            </a:r>
            <a:r>
              <a:rPr lang="en-CA" altLang="en-US" sz="2400" dirty="0" err="1">
                <a:solidFill>
                  <a:srgbClr val="990000"/>
                </a:solidFill>
              </a:rPr>
              <a:t>C.cname</a:t>
            </a:r>
            <a:endParaRPr lang="en-CA" altLang="en-US" sz="24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from 	Student S, Course C, Grade G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where S.s# = G.s#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and     </a:t>
            </a:r>
            <a:r>
              <a:rPr lang="en-CA" altLang="en-US" sz="2400" dirty="0" err="1">
                <a:solidFill>
                  <a:srgbClr val="990000"/>
                </a:solidFill>
              </a:rPr>
              <a:t>C.c</a:t>
            </a:r>
            <a:r>
              <a:rPr lang="en-CA" altLang="en-US" sz="2400" dirty="0">
                <a:solidFill>
                  <a:srgbClr val="990000"/>
                </a:solidFill>
              </a:rPr>
              <a:t># = </a:t>
            </a:r>
            <a:r>
              <a:rPr lang="en-CA" altLang="en-US" sz="2400" dirty="0" err="1">
                <a:solidFill>
                  <a:srgbClr val="990000"/>
                </a:solidFill>
              </a:rPr>
              <a:t>G.c</a:t>
            </a:r>
            <a:r>
              <a:rPr lang="en-CA" altLang="en-US" sz="2400" dirty="0">
                <a:solidFill>
                  <a:srgbClr val="990000"/>
                </a:solidFill>
              </a:rPr>
              <a:t>#;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790033"/>
                </a:solidFill>
              </a:rPr>
              <a:t>select </a:t>
            </a:r>
            <a:r>
              <a:rPr lang="en-CA" altLang="en-US" sz="2400" dirty="0" err="1" smtClean="0">
                <a:solidFill>
                  <a:srgbClr val="790033"/>
                </a:solidFill>
              </a:rPr>
              <a:t>Student.sname</a:t>
            </a:r>
            <a:r>
              <a:rPr lang="en-CA" altLang="en-US" sz="2400" dirty="0" smtClean="0">
                <a:solidFill>
                  <a:srgbClr val="790033"/>
                </a:solidFill>
              </a:rPr>
              <a:t>, </a:t>
            </a:r>
            <a:r>
              <a:rPr lang="en-CA" altLang="en-US" sz="2400" dirty="0" err="1" smtClean="0">
                <a:solidFill>
                  <a:srgbClr val="790033"/>
                </a:solidFill>
              </a:rPr>
              <a:t>Course.cname</a:t>
            </a:r>
            <a:endParaRPr lang="en-CA" altLang="en-US" sz="2400" dirty="0" smtClean="0">
              <a:solidFill>
                <a:srgbClr val="790033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790033"/>
                </a:solidFill>
              </a:rPr>
              <a:t>from 	Student, Course, Grade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790033"/>
                </a:solidFill>
              </a:rPr>
              <a:t>where </a:t>
            </a:r>
            <a:r>
              <a:rPr lang="en-CA" altLang="en-US" sz="2400" dirty="0" err="1" smtClean="0">
                <a:solidFill>
                  <a:srgbClr val="790033"/>
                </a:solidFill>
              </a:rPr>
              <a:t>Student.s</a:t>
            </a:r>
            <a:r>
              <a:rPr lang="en-CA" altLang="en-US" sz="2400" dirty="0">
                <a:solidFill>
                  <a:srgbClr val="790033"/>
                </a:solidFill>
              </a:rPr>
              <a:t># = </a:t>
            </a:r>
            <a:r>
              <a:rPr lang="en-CA" altLang="en-US" sz="2400" dirty="0" err="1" smtClean="0">
                <a:solidFill>
                  <a:srgbClr val="790033"/>
                </a:solidFill>
              </a:rPr>
              <a:t>Grade.s</a:t>
            </a:r>
            <a:r>
              <a:rPr lang="en-CA" altLang="en-US" sz="2400" dirty="0">
                <a:solidFill>
                  <a:srgbClr val="790033"/>
                </a:solidFill>
              </a:rPr>
              <a:t># </a:t>
            </a:r>
            <a:endParaRPr lang="en-CA" altLang="en-US" sz="2400" dirty="0" smtClean="0">
              <a:solidFill>
                <a:srgbClr val="790033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790033"/>
                </a:solidFill>
              </a:rPr>
              <a:t>and     </a:t>
            </a:r>
            <a:r>
              <a:rPr lang="en-CA" altLang="en-US" sz="2400" dirty="0" err="1" smtClean="0">
                <a:solidFill>
                  <a:srgbClr val="790033"/>
                </a:solidFill>
              </a:rPr>
              <a:t>Course.c</a:t>
            </a:r>
            <a:r>
              <a:rPr lang="en-CA" altLang="en-US" sz="2400" dirty="0">
                <a:solidFill>
                  <a:srgbClr val="790033"/>
                </a:solidFill>
              </a:rPr>
              <a:t># = </a:t>
            </a:r>
            <a:r>
              <a:rPr lang="en-CA" altLang="en-US" sz="2400" dirty="0" err="1" smtClean="0">
                <a:solidFill>
                  <a:srgbClr val="790033"/>
                </a:solidFill>
              </a:rPr>
              <a:t>Grade.c</a:t>
            </a:r>
            <a:r>
              <a:rPr lang="en-CA" altLang="en-US" sz="2400" dirty="0" smtClean="0">
                <a:solidFill>
                  <a:srgbClr val="790033"/>
                </a:solidFill>
              </a:rPr>
              <a:t>#;</a:t>
            </a:r>
            <a:endParaRPr lang="en-CA" altLang="en-US" sz="2400" dirty="0">
              <a:solidFill>
                <a:srgbClr val="790033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SQL Query Language</a:t>
            </a:r>
            <a:endParaRPr lang="en-US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5041901" y="5651500"/>
            <a:ext cx="3848099" cy="11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r>
              <a:rPr lang="en-US" kern="0" dirty="0" smtClean="0">
                <a:solidFill>
                  <a:srgbClr val="0070C0"/>
                </a:solidFill>
                <a:latin typeface="Arial"/>
                <a:ea typeface="+mj-ea"/>
                <a:cs typeface="Arial"/>
              </a:rPr>
              <a:t>Relation names can be used as variable names</a:t>
            </a:r>
          </a:p>
          <a:p>
            <a:pPr>
              <a:defRPr/>
            </a:pPr>
            <a:r>
              <a:rPr lang="en-US" kern="0" dirty="0" smtClean="0">
                <a:solidFill>
                  <a:srgbClr val="0070C0"/>
                </a:solidFill>
                <a:latin typeface="Arial"/>
                <a:ea typeface="+mj-ea"/>
                <a:cs typeface="Arial"/>
              </a:rPr>
              <a:t>Flat query</a:t>
            </a:r>
            <a:endParaRPr lang="en-US" kern="0" dirty="0">
              <a:solidFill>
                <a:srgbClr val="0070C0"/>
              </a:solidFill>
              <a:latin typeface="Arial"/>
              <a:ea typeface="+mj-ea"/>
              <a:cs typeface="Arial"/>
            </a:endParaRPr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964124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9416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9713" y="2895600"/>
            <a:ext cx="8675687" cy="3904659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7</a:t>
            </a:r>
            <a:r>
              <a:rPr lang="en-CA" altLang="en-US" sz="2400" dirty="0" smtClean="0"/>
              <a:t>. </a:t>
            </a:r>
            <a:r>
              <a:rPr lang="en-CA" altLang="en-US" sz="2400" dirty="0"/>
              <a:t>List student name and course name pairs such that the indicated student takes the indicated course.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select </a:t>
            </a:r>
            <a:r>
              <a:rPr lang="en-CA" altLang="en-US" sz="2400" dirty="0" err="1">
                <a:solidFill>
                  <a:srgbClr val="990000"/>
                </a:solidFill>
              </a:rPr>
              <a:t>Student.sname</a:t>
            </a:r>
            <a:r>
              <a:rPr lang="en-CA" altLang="en-US" sz="2400" dirty="0">
                <a:solidFill>
                  <a:srgbClr val="990000"/>
                </a:solidFill>
              </a:rPr>
              <a:t>, </a:t>
            </a:r>
            <a:r>
              <a:rPr lang="en-CA" altLang="en-US" sz="2400" dirty="0" err="1">
                <a:solidFill>
                  <a:srgbClr val="990000"/>
                </a:solidFill>
              </a:rPr>
              <a:t>Course.cname</a:t>
            </a:r>
            <a:endParaRPr lang="en-CA" altLang="en-US" sz="24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from 	Student, Course, Grade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where </a:t>
            </a:r>
            <a:r>
              <a:rPr lang="en-CA" altLang="en-US" sz="2400" dirty="0" err="1">
                <a:solidFill>
                  <a:srgbClr val="990000"/>
                </a:solidFill>
              </a:rPr>
              <a:t>Student.s</a:t>
            </a:r>
            <a:r>
              <a:rPr lang="en-CA" altLang="en-US" sz="2400" dirty="0">
                <a:solidFill>
                  <a:srgbClr val="990000"/>
                </a:solidFill>
              </a:rPr>
              <a:t># = </a:t>
            </a:r>
            <a:r>
              <a:rPr lang="en-CA" altLang="en-US" sz="2400" dirty="0" err="1">
                <a:solidFill>
                  <a:srgbClr val="990000"/>
                </a:solidFill>
              </a:rPr>
              <a:t>Grade.s</a:t>
            </a:r>
            <a:r>
              <a:rPr lang="en-CA" altLang="en-US" sz="2400" dirty="0">
                <a:solidFill>
                  <a:srgbClr val="990000"/>
                </a:solidFill>
              </a:rPr>
              <a:t>#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and     </a:t>
            </a:r>
            <a:r>
              <a:rPr lang="en-CA" altLang="en-US" sz="2400" dirty="0" err="1">
                <a:solidFill>
                  <a:srgbClr val="990000"/>
                </a:solidFill>
              </a:rPr>
              <a:t>Course.c</a:t>
            </a:r>
            <a:r>
              <a:rPr lang="en-CA" altLang="en-US" sz="2400" dirty="0">
                <a:solidFill>
                  <a:srgbClr val="990000"/>
                </a:solidFill>
              </a:rPr>
              <a:t># = </a:t>
            </a:r>
            <a:r>
              <a:rPr lang="en-CA" altLang="en-US" sz="2400" dirty="0" err="1">
                <a:solidFill>
                  <a:srgbClr val="990000"/>
                </a:solidFill>
              </a:rPr>
              <a:t>Grade.c</a:t>
            </a:r>
            <a:r>
              <a:rPr lang="en-CA" altLang="en-US" sz="2400" dirty="0">
                <a:solidFill>
                  <a:srgbClr val="990000"/>
                </a:solidFill>
              </a:rPr>
              <a:t>#;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790033"/>
                </a:solidFill>
              </a:rPr>
              <a:t>select </a:t>
            </a:r>
            <a:r>
              <a:rPr lang="en-CA" altLang="en-US" sz="2400" dirty="0" err="1" smtClean="0">
                <a:solidFill>
                  <a:srgbClr val="790033"/>
                </a:solidFill>
              </a:rPr>
              <a:t>sname</a:t>
            </a:r>
            <a:r>
              <a:rPr lang="en-CA" altLang="en-US" sz="2400" dirty="0" smtClean="0">
                <a:solidFill>
                  <a:srgbClr val="790033"/>
                </a:solidFill>
              </a:rPr>
              <a:t>, </a:t>
            </a:r>
            <a:r>
              <a:rPr lang="en-CA" altLang="en-US" sz="2400" dirty="0" err="1" smtClean="0">
                <a:solidFill>
                  <a:srgbClr val="790033"/>
                </a:solidFill>
              </a:rPr>
              <a:t>cname</a:t>
            </a:r>
            <a:endParaRPr lang="en-CA" altLang="en-US" sz="2400" dirty="0" smtClean="0">
              <a:solidFill>
                <a:srgbClr val="790033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790033"/>
                </a:solidFill>
              </a:rPr>
              <a:t>from 	Student, Course, Grade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790033"/>
                </a:solidFill>
              </a:rPr>
              <a:t>where </a:t>
            </a:r>
            <a:r>
              <a:rPr lang="en-CA" altLang="en-US" sz="2400" dirty="0" err="1" smtClean="0">
                <a:solidFill>
                  <a:srgbClr val="790033"/>
                </a:solidFill>
              </a:rPr>
              <a:t>Student.s</a:t>
            </a:r>
            <a:r>
              <a:rPr lang="en-CA" altLang="en-US" sz="2400" dirty="0">
                <a:solidFill>
                  <a:srgbClr val="790033"/>
                </a:solidFill>
              </a:rPr>
              <a:t># = </a:t>
            </a:r>
            <a:r>
              <a:rPr lang="en-CA" altLang="en-US" sz="2400" dirty="0" err="1" smtClean="0">
                <a:solidFill>
                  <a:srgbClr val="790033"/>
                </a:solidFill>
              </a:rPr>
              <a:t>Grade.s</a:t>
            </a:r>
            <a:r>
              <a:rPr lang="en-CA" altLang="en-US" sz="2400" dirty="0">
                <a:solidFill>
                  <a:srgbClr val="790033"/>
                </a:solidFill>
              </a:rPr>
              <a:t># </a:t>
            </a:r>
            <a:endParaRPr lang="en-CA" altLang="en-US" sz="2400" dirty="0" smtClean="0">
              <a:solidFill>
                <a:srgbClr val="790033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790033"/>
                </a:solidFill>
              </a:rPr>
              <a:t>and     </a:t>
            </a:r>
            <a:r>
              <a:rPr lang="en-CA" altLang="en-US" sz="2400" dirty="0" err="1" smtClean="0">
                <a:solidFill>
                  <a:srgbClr val="790033"/>
                </a:solidFill>
              </a:rPr>
              <a:t>Course.c</a:t>
            </a:r>
            <a:r>
              <a:rPr lang="en-CA" altLang="en-US" sz="2400" dirty="0">
                <a:solidFill>
                  <a:srgbClr val="790033"/>
                </a:solidFill>
              </a:rPr>
              <a:t># = </a:t>
            </a:r>
            <a:r>
              <a:rPr lang="en-CA" altLang="en-US" sz="2400" dirty="0" err="1" smtClean="0">
                <a:solidFill>
                  <a:srgbClr val="790033"/>
                </a:solidFill>
              </a:rPr>
              <a:t>Grade.c</a:t>
            </a:r>
            <a:r>
              <a:rPr lang="en-CA" altLang="en-US" sz="2400" dirty="0" smtClean="0">
                <a:solidFill>
                  <a:srgbClr val="790033"/>
                </a:solidFill>
              </a:rPr>
              <a:t>#;</a:t>
            </a:r>
            <a:endParaRPr lang="en-CA" altLang="en-US" sz="2400" dirty="0">
              <a:solidFill>
                <a:srgbClr val="790033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SQL Query Language</a:t>
            </a:r>
            <a:endParaRPr lang="en-US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800600" y="5334000"/>
            <a:ext cx="4191000" cy="11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r>
              <a:rPr lang="en-US" kern="0" dirty="0" smtClean="0">
                <a:solidFill>
                  <a:srgbClr val="0070C0"/>
                </a:solidFill>
                <a:latin typeface="Arial"/>
                <a:ea typeface="+mj-ea"/>
                <a:cs typeface="Arial"/>
              </a:rPr>
              <a:t>Relation names can be omitted if there is no conflict</a:t>
            </a:r>
          </a:p>
          <a:p>
            <a:pPr>
              <a:defRPr/>
            </a:pPr>
            <a:r>
              <a:rPr lang="en-US" kern="0" dirty="0" smtClean="0">
                <a:solidFill>
                  <a:srgbClr val="0070C0"/>
                </a:solidFill>
                <a:latin typeface="Arial"/>
                <a:ea typeface="+mj-ea"/>
                <a:cs typeface="Arial"/>
              </a:rPr>
              <a:t>Flat query</a:t>
            </a:r>
            <a:endParaRPr lang="en-US" kern="0" dirty="0">
              <a:solidFill>
                <a:srgbClr val="0070C0"/>
              </a:solidFill>
              <a:latin typeface="Arial"/>
              <a:ea typeface="+mj-ea"/>
              <a:cs typeface="Arial"/>
            </a:endParaRPr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964124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1343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Relational Languages</a:t>
            </a:r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239713" y="889000"/>
            <a:ext cx="8675687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200" kern="0" dirty="0" smtClean="0">
                <a:ea typeface="宋体" charset="-122"/>
              </a:rPr>
              <a:t>Relational Algebra (ALG)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000" kern="0" dirty="0" smtClean="0">
                <a:ea typeface="宋体" charset="-122"/>
              </a:rPr>
              <a:t>Various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000" kern="0" dirty="0" smtClean="0">
                <a:ea typeface="宋体" charset="-122"/>
              </a:rPr>
              <a:t>High level procedural language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kern="0" dirty="0" smtClean="0">
                <a:ea typeface="宋体" charset="-122"/>
              </a:rPr>
              <a:t>Tuple Relational Calculus (TRC)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000" kern="0" dirty="0" smtClean="0">
                <a:ea typeface="宋体" charset="-122"/>
              </a:rPr>
              <a:t>Tuple variables in logical formulas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000" kern="0" dirty="0" smtClean="0">
                <a:ea typeface="宋体" charset="-122"/>
              </a:rPr>
              <a:t>Declarative language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kern="0" dirty="0" smtClean="0">
                <a:ea typeface="宋体" charset="-122"/>
              </a:rPr>
              <a:t>Domain Relational Calculus (</a:t>
            </a:r>
            <a:r>
              <a:rPr lang="en-US" altLang="zh-CN" sz="3200" kern="0" smtClean="0">
                <a:ea typeface="宋体" charset="-122"/>
              </a:rPr>
              <a:t>DRC)</a:t>
            </a:r>
            <a:endParaRPr lang="en-US" altLang="zh-CN" sz="3200" kern="0" dirty="0" smtClean="0">
              <a:ea typeface="宋体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3000" kern="0" dirty="0" smtClean="0">
                <a:ea typeface="宋体" charset="-122"/>
              </a:rPr>
              <a:t>Domain variables in logical formulas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000" kern="0" dirty="0" smtClean="0">
                <a:ea typeface="宋体" charset="-122"/>
              </a:rPr>
              <a:t>Declarative language</a:t>
            </a:r>
            <a:endParaRPr lang="en-US" altLang="zh-CN" sz="3000" kern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69907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20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SQL Query Language</a:t>
            </a:r>
            <a:endParaRPr lang="en-US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66700" y="2819400"/>
            <a:ext cx="84582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400" kern="0" dirty="0"/>
              <a:t>8</a:t>
            </a:r>
            <a:r>
              <a:rPr lang="en-CA" altLang="en-US" sz="2400" kern="0" dirty="0" smtClean="0"/>
              <a:t>. List student name and course name pairs such that the indicated student doesn't take the indicated course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kern="0" dirty="0" smtClean="0">
                <a:solidFill>
                  <a:srgbClr val="990000"/>
                </a:solidFill>
              </a:rPr>
              <a:t>{</a:t>
            </a:r>
            <a:r>
              <a:rPr lang="en-CA" altLang="en-US" sz="2400" kern="0" dirty="0" err="1" smtClean="0">
                <a:solidFill>
                  <a:srgbClr val="990000"/>
                </a:solidFill>
              </a:rPr>
              <a:t>S.sname</a:t>
            </a:r>
            <a:r>
              <a:rPr lang="en-CA" altLang="en-US" sz="2400" kern="0" dirty="0" smtClean="0">
                <a:solidFill>
                  <a:srgbClr val="990000"/>
                </a:solidFill>
              </a:rPr>
              <a:t>, </a:t>
            </a:r>
            <a:r>
              <a:rPr lang="en-CA" altLang="en-US" sz="2400" kern="0" dirty="0" err="1" smtClean="0">
                <a:solidFill>
                  <a:srgbClr val="990000"/>
                </a:solidFill>
              </a:rPr>
              <a:t>C.cname</a:t>
            </a:r>
            <a:r>
              <a:rPr lang="en-CA" altLang="en-US" sz="2400" kern="0" dirty="0" smtClean="0">
                <a:solidFill>
                  <a:srgbClr val="990000"/>
                </a:solidFill>
              </a:rPr>
              <a:t> | S in Student and C in Course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kern="0" dirty="0" smtClean="0">
                <a:solidFill>
                  <a:srgbClr val="990000"/>
                </a:solidFill>
              </a:rPr>
              <a:t> and (</a:t>
            </a:r>
            <a:r>
              <a:rPr lang="en-CA" altLang="en-US" sz="2400" b="1" kern="0" dirty="0" smtClean="0">
                <a:solidFill>
                  <a:srgbClr val="990000"/>
                </a:solidFill>
              </a:rPr>
              <a:t>not</a:t>
            </a:r>
            <a:r>
              <a:rPr lang="en-CA" altLang="en-US" sz="2400" kern="0" dirty="0" smtClean="0">
                <a:solidFill>
                  <a:srgbClr val="990000"/>
                </a:solidFill>
              </a:rPr>
              <a:t> </a:t>
            </a:r>
            <a:r>
              <a:rPr lang="en-CA" altLang="en-US" sz="2400" b="1" kern="0" dirty="0" smtClean="0">
                <a:solidFill>
                  <a:srgbClr val="990000"/>
                </a:solidFill>
              </a:rPr>
              <a:t>exists</a:t>
            </a:r>
            <a:r>
              <a:rPr lang="en-CA" altLang="en-US" sz="2400" kern="0" dirty="0" smtClean="0">
                <a:solidFill>
                  <a:srgbClr val="990000"/>
                </a:solidFill>
              </a:rPr>
              <a:t> G in Grade)(S.s# = G.s# and </a:t>
            </a:r>
            <a:r>
              <a:rPr lang="en-CA" altLang="en-US" sz="2400" kern="0" dirty="0" err="1" smtClean="0">
                <a:solidFill>
                  <a:srgbClr val="990000"/>
                </a:solidFill>
              </a:rPr>
              <a:t>C.c</a:t>
            </a:r>
            <a:r>
              <a:rPr lang="en-CA" altLang="en-US" sz="2400" kern="0" dirty="0" smtClean="0">
                <a:solidFill>
                  <a:srgbClr val="990000"/>
                </a:solidFill>
              </a:rPr>
              <a:t># = </a:t>
            </a:r>
            <a:r>
              <a:rPr lang="en-CA" altLang="en-US" sz="2400" kern="0" dirty="0" err="1" smtClean="0">
                <a:solidFill>
                  <a:srgbClr val="990000"/>
                </a:solidFill>
              </a:rPr>
              <a:t>G.c</a:t>
            </a:r>
            <a:r>
              <a:rPr lang="en-CA" altLang="en-US" sz="2400" kern="0" dirty="0" smtClean="0">
                <a:solidFill>
                  <a:srgbClr val="990000"/>
                </a:solidFill>
              </a:rPr>
              <a:t>#)};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kern="0" dirty="0" smtClean="0">
                <a:solidFill>
                  <a:srgbClr val="990000"/>
                </a:solidFill>
              </a:rPr>
              <a:t>select </a:t>
            </a:r>
            <a:r>
              <a:rPr lang="en-CA" altLang="en-US" sz="2400" kern="0" dirty="0" err="1" smtClean="0">
                <a:solidFill>
                  <a:srgbClr val="990000"/>
                </a:solidFill>
              </a:rPr>
              <a:t>sname</a:t>
            </a:r>
            <a:r>
              <a:rPr lang="en-CA" altLang="en-US" sz="2400" kern="0" dirty="0">
                <a:solidFill>
                  <a:srgbClr val="990000"/>
                </a:solidFill>
              </a:rPr>
              <a:t>, </a:t>
            </a:r>
            <a:r>
              <a:rPr lang="en-CA" altLang="en-US" sz="2400" kern="0" dirty="0" err="1" smtClean="0">
                <a:solidFill>
                  <a:srgbClr val="990000"/>
                </a:solidFill>
              </a:rPr>
              <a:t>cname</a:t>
            </a:r>
            <a:r>
              <a:rPr lang="en-CA" altLang="en-US" sz="2400" kern="0" dirty="0" smtClean="0">
                <a:solidFill>
                  <a:srgbClr val="990000"/>
                </a:solidFill>
              </a:rPr>
              <a:t> from Student S, Course C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kern="0" dirty="0" smtClean="0">
                <a:solidFill>
                  <a:srgbClr val="990000"/>
                </a:solidFill>
              </a:rPr>
              <a:t>where </a:t>
            </a:r>
            <a:r>
              <a:rPr lang="en-CA" altLang="en-US" sz="2400" b="1" kern="0" dirty="0" smtClean="0">
                <a:solidFill>
                  <a:srgbClr val="990000"/>
                </a:solidFill>
              </a:rPr>
              <a:t>not exists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kern="0" dirty="0" smtClean="0">
                <a:solidFill>
                  <a:srgbClr val="990000"/>
                </a:solidFill>
              </a:rPr>
              <a:t>	  </a:t>
            </a:r>
            <a:r>
              <a:rPr lang="zh-CN" altLang="en-US" sz="2400" kern="0" dirty="0" smtClean="0">
                <a:solidFill>
                  <a:srgbClr val="990000"/>
                </a:solidFill>
              </a:rPr>
              <a:t>（</a:t>
            </a:r>
            <a:r>
              <a:rPr lang="en-US" altLang="zh-CN" sz="2400" kern="0" dirty="0" smtClean="0">
                <a:solidFill>
                  <a:srgbClr val="990000"/>
                </a:solidFill>
              </a:rPr>
              <a:t> </a:t>
            </a:r>
            <a:r>
              <a:rPr lang="en-CA" altLang="en-US" sz="2400" kern="0" dirty="0" smtClean="0">
                <a:solidFill>
                  <a:srgbClr val="990000"/>
                </a:solidFill>
              </a:rPr>
              <a:t>select </a:t>
            </a:r>
            <a:r>
              <a:rPr lang="zh-CN" altLang="en-US" sz="2400" kern="0" dirty="0" smtClean="0">
                <a:solidFill>
                  <a:srgbClr val="990000"/>
                </a:solidFill>
              </a:rPr>
              <a:t>*</a:t>
            </a:r>
            <a:endParaRPr lang="en-US" altLang="zh-CN" sz="2400" kern="0" dirty="0" smtClean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400" kern="0" dirty="0">
                <a:solidFill>
                  <a:srgbClr val="990000"/>
                </a:solidFill>
              </a:rPr>
              <a:t>	</a:t>
            </a:r>
            <a:r>
              <a:rPr lang="zh-CN" altLang="en-US" sz="2400" kern="0" dirty="0">
                <a:solidFill>
                  <a:srgbClr val="990000"/>
                </a:solidFill>
              </a:rPr>
              <a:t> </a:t>
            </a:r>
            <a:r>
              <a:rPr lang="zh-CN" altLang="en-US" sz="2400" kern="0" dirty="0" smtClean="0">
                <a:solidFill>
                  <a:srgbClr val="990000"/>
                </a:solidFill>
              </a:rPr>
              <a:t>   </a:t>
            </a:r>
            <a:r>
              <a:rPr lang="en-US" altLang="zh-CN" sz="2400" kern="0" dirty="0" smtClean="0">
                <a:solidFill>
                  <a:srgbClr val="990000"/>
                </a:solidFill>
              </a:rPr>
              <a:t>  from Grade</a:t>
            </a:r>
            <a:r>
              <a:rPr lang="en-CA" altLang="en-US" sz="2400" kern="0" dirty="0" smtClean="0">
                <a:solidFill>
                  <a:srgbClr val="990000"/>
                </a:solidFill>
              </a:rPr>
              <a:t> G</a:t>
            </a:r>
            <a:endParaRPr lang="en-CA" altLang="en-US" sz="2400" kern="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kern="0" dirty="0">
                <a:solidFill>
                  <a:srgbClr val="990000"/>
                </a:solidFill>
              </a:rPr>
              <a:t>	</a:t>
            </a:r>
            <a:r>
              <a:rPr lang="en-CA" altLang="en-US" sz="2400" kern="0" dirty="0" smtClean="0">
                <a:solidFill>
                  <a:srgbClr val="990000"/>
                </a:solidFill>
              </a:rPr>
              <a:t>      where S.s</a:t>
            </a:r>
            <a:r>
              <a:rPr lang="en-CA" altLang="en-US" sz="2400" kern="0" dirty="0">
                <a:solidFill>
                  <a:srgbClr val="990000"/>
                </a:solidFill>
              </a:rPr>
              <a:t># = G.s# and </a:t>
            </a:r>
            <a:r>
              <a:rPr lang="en-CA" altLang="en-US" sz="2400" kern="0" dirty="0" err="1">
                <a:solidFill>
                  <a:srgbClr val="990000"/>
                </a:solidFill>
              </a:rPr>
              <a:t>C.c</a:t>
            </a:r>
            <a:r>
              <a:rPr lang="en-CA" altLang="en-US" sz="2400" kern="0" dirty="0">
                <a:solidFill>
                  <a:srgbClr val="990000"/>
                </a:solidFill>
              </a:rPr>
              <a:t># = </a:t>
            </a:r>
            <a:r>
              <a:rPr lang="en-CA" altLang="en-US" sz="2400" kern="0" dirty="0" err="1">
                <a:solidFill>
                  <a:srgbClr val="990000"/>
                </a:solidFill>
              </a:rPr>
              <a:t>G.c</a:t>
            </a:r>
            <a:r>
              <a:rPr lang="en-CA" altLang="en-US" sz="2400" kern="0" dirty="0" smtClean="0">
                <a:solidFill>
                  <a:srgbClr val="990000"/>
                </a:solidFill>
              </a:rPr>
              <a:t>#);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kern="0" dirty="0" smtClean="0">
                <a:solidFill>
                  <a:srgbClr val="002060"/>
                </a:solidFill>
              </a:rPr>
              <a:t>Nested Query, cannot represent it as a flat query!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400" kern="0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7879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21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SQL Query Language</a:t>
            </a:r>
            <a:endParaRPr lang="en-US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66700" y="2895600"/>
            <a:ext cx="84582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400" kern="0" dirty="0"/>
              <a:t>8</a:t>
            </a:r>
            <a:r>
              <a:rPr lang="en-CA" altLang="en-US" sz="2400" kern="0" dirty="0" smtClean="0"/>
              <a:t>. List student name and course name pairs such that the indicated student doesn't take the indicated course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kern="0" dirty="0" smtClean="0">
                <a:solidFill>
                  <a:srgbClr val="990000"/>
                </a:solidFill>
              </a:rPr>
              <a:t>{</a:t>
            </a:r>
            <a:r>
              <a:rPr lang="en-CA" altLang="en-US" sz="2400" kern="0" dirty="0" err="1" smtClean="0">
                <a:solidFill>
                  <a:srgbClr val="990000"/>
                </a:solidFill>
              </a:rPr>
              <a:t>S.sname</a:t>
            </a:r>
            <a:r>
              <a:rPr lang="en-CA" altLang="en-US" sz="2400" kern="0" dirty="0" smtClean="0">
                <a:solidFill>
                  <a:srgbClr val="990000"/>
                </a:solidFill>
              </a:rPr>
              <a:t>, </a:t>
            </a:r>
            <a:r>
              <a:rPr lang="en-CA" altLang="en-US" sz="2400" kern="0" dirty="0" err="1" smtClean="0">
                <a:solidFill>
                  <a:srgbClr val="990000"/>
                </a:solidFill>
              </a:rPr>
              <a:t>C.cname</a:t>
            </a:r>
            <a:r>
              <a:rPr lang="en-CA" altLang="en-US" sz="2400" kern="0" dirty="0" smtClean="0">
                <a:solidFill>
                  <a:srgbClr val="990000"/>
                </a:solidFill>
              </a:rPr>
              <a:t> | S in Student and C in Course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kern="0" dirty="0" smtClean="0">
                <a:solidFill>
                  <a:srgbClr val="990000"/>
                </a:solidFill>
              </a:rPr>
              <a:t> and (</a:t>
            </a:r>
            <a:r>
              <a:rPr lang="en-CA" altLang="en-US" sz="2400" b="1" kern="0" dirty="0" smtClean="0">
                <a:solidFill>
                  <a:srgbClr val="990000"/>
                </a:solidFill>
              </a:rPr>
              <a:t>not</a:t>
            </a:r>
            <a:r>
              <a:rPr lang="en-CA" altLang="en-US" sz="2400" kern="0" dirty="0" smtClean="0">
                <a:solidFill>
                  <a:srgbClr val="990000"/>
                </a:solidFill>
              </a:rPr>
              <a:t> </a:t>
            </a:r>
            <a:r>
              <a:rPr lang="en-CA" altLang="en-US" sz="2400" b="1" kern="0" dirty="0" smtClean="0">
                <a:solidFill>
                  <a:srgbClr val="990000"/>
                </a:solidFill>
              </a:rPr>
              <a:t>exists</a:t>
            </a:r>
            <a:r>
              <a:rPr lang="en-CA" altLang="en-US" sz="2400" kern="0" dirty="0" smtClean="0">
                <a:solidFill>
                  <a:srgbClr val="990000"/>
                </a:solidFill>
              </a:rPr>
              <a:t> G in Grade)(S.s# = G.s# and </a:t>
            </a:r>
            <a:r>
              <a:rPr lang="en-CA" altLang="en-US" sz="2400" kern="0" dirty="0" err="1" smtClean="0">
                <a:solidFill>
                  <a:srgbClr val="990000"/>
                </a:solidFill>
              </a:rPr>
              <a:t>C.c</a:t>
            </a:r>
            <a:r>
              <a:rPr lang="en-CA" altLang="en-US" sz="2400" kern="0" dirty="0" smtClean="0">
                <a:solidFill>
                  <a:srgbClr val="990000"/>
                </a:solidFill>
              </a:rPr>
              <a:t># = </a:t>
            </a:r>
            <a:r>
              <a:rPr lang="en-CA" altLang="en-US" sz="2400" kern="0" dirty="0" err="1" smtClean="0">
                <a:solidFill>
                  <a:srgbClr val="990000"/>
                </a:solidFill>
              </a:rPr>
              <a:t>G.c</a:t>
            </a:r>
            <a:r>
              <a:rPr lang="en-CA" altLang="en-US" sz="2400" kern="0" dirty="0" smtClean="0">
                <a:solidFill>
                  <a:srgbClr val="990000"/>
                </a:solidFill>
              </a:rPr>
              <a:t>#)};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kern="0" dirty="0" smtClean="0">
                <a:solidFill>
                  <a:srgbClr val="990000"/>
                </a:solidFill>
              </a:rPr>
              <a:t> SELECT </a:t>
            </a:r>
            <a:r>
              <a:rPr lang="en-CA" altLang="en-US" sz="2400" kern="0" dirty="0" err="1" smtClean="0">
                <a:solidFill>
                  <a:srgbClr val="990000"/>
                </a:solidFill>
              </a:rPr>
              <a:t>sname</a:t>
            </a:r>
            <a:r>
              <a:rPr lang="en-CA" altLang="en-US" sz="2400" kern="0" dirty="0">
                <a:solidFill>
                  <a:srgbClr val="990000"/>
                </a:solidFill>
              </a:rPr>
              <a:t>, </a:t>
            </a:r>
            <a:r>
              <a:rPr lang="en-CA" altLang="en-US" sz="2400" kern="0" dirty="0" err="1" smtClean="0">
                <a:solidFill>
                  <a:srgbClr val="990000"/>
                </a:solidFill>
              </a:rPr>
              <a:t>cname</a:t>
            </a:r>
            <a:r>
              <a:rPr lang="en-CA" altLang="en-US" sz="2400" kern="0" dirty="0" smtClean="0">
                <a:solidFill>
                  <a:srgbClr val="990000"/>
                </a:solidFill>
              </a:rPr>
              <a:t> </a:t>
            </a:r>
            <a:endParaRPr lang="en-CA" altLang="en-US" sz="2400" kern="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kern="0" dirty="0" smtClean="0">
                <a:solidFill>
                  <a:srgbClr val="990000"/>
                </a:solidFill>
              </a:rPr>
              <a:t> FROM    Student S, Course C</a:t>
            </a:r>
            <a:r>
              <a:rPr lang="en-US" altLang="en-US" sz="2400" kern="0" dirty="0" smtClean="0">
                <a:solidFill>
                  <a:srgbClr val="990000"/>
                </a:solidFill>
              </a:rPr>
              <a:t>, </a:t>
            </a:r>
            <a:r>
              <a:rPr lang="en-US" altLang="en-US" sz="2400" b="1" kern="0" dirty="0" smtClean="0">
                <a:solidFill>
                  <a:srgbClr val="990000"/>
                </a:solidFill>
              </a:rPr>
              <a:t>not</a:t>
            </a:r>
            <a:r>
              <a:rPr lang="en-US" altLang="en-US" sz="2400" kern="0" dirty="0" smtClean="0">
                <a:solidFill>
                  <a:srgbClr val="990000"/>
                </a:solidFill>
              </a:rPr>
              <a:t> Grade </a:t>
            </a:r>
            <a:r>
              <a:rPr lang="en-US" altLang="en-US" sz="2400" b="1" kern="0" dirty="0" smtClean="0">
                <a:solidFill>
                  <a:srgbClr val="990000"/>
                </a:solidFill>
              </a:rPr>
              <a:t>G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400" kern="0" dirty="0">
                <a:solidFill>
                  <a:srgbClr val="990000"/>
                </a:solidFill>
              </a:rPr>
              <a:t> </a:t>
            </a:r>
            <a:r>
              <a:rPr lang="en-US" altLang="en-US" sz="2400" kern="0" dirty="0" smtClean="0">
                <a:solidFill>
                  <a:srgbClr val="990000"/>
                </a:solidFill>
              </a:rPr>
              <a:t>WHERE </a:t>
            </a:r>
            <a:r>
              <a:rPr lang="en-CA" altLang="en-US" sz="2400" kern="0" dirty="0" smtClean="0">
                <a:solidFill>
                  <a:srgbClr val="990000"/>
                </a:solidFill>
              </a:rPr>
              <a:t>S.s</a:t>
            </a:r>
            <a:r>
              <a:rPr lang="en-CA" altLang="en-US" sz="2400" kern="0" dirty="0">
                <a:solidFill>
                  <a:srgbClr val="990000"/>
                </a:solidFill>
              </a:rPr>
              <a:t># = G.s# and </a:t>
            </a:r>
            <a:r>
              <a:rPr lang="en-CA" altLang="en-US" sz="2400" kern="0" dirty="0" err="1">
                <a:solidFill>
                  <a:srgbClr val="990000"/>
                </a:solidFill>
              </a:rPr>
              <a:t>C.c</a:t>
            </a:r>
            <a:r>
              <a:rPr lang="en-CA" altLang="en-US" sz="2400" kern="0" dirty="0">
                <a:solidFill>
                  <a:srgbClr val="990000"/>
                </a:solidFill>
              </a:rPr>
              <a:t># = </a:t>
            </a:r>
            <a:r>
              <a:rPr lang="en-CA" altLang="en-US" sz="2400" kern="0" dirty="0" err="1">
                <a:solidFill>
                  <a:srgbClr val="990000"/>
                </a:solidFill>
              </a:rPr>
              <a:t>G.c</a:t>
            </a:r>
            <a:r>
              <a:rPr lang="en-CA" altLang="en-US" sz="2400" kern="0" dirty="0" smtClean="0">
                <a:solidFill>
                  <a:srgbClr val="990000"/>
                </a:solidFill>
              </a:rPr>
              <a:t>#;</a:t>
            </a:r>
            <a:endParaRPr lang="en-CA" altLang="en-US" sz="2400" kern="0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400" kern="0" dirty="0" smtClean="0"/>
              <a:t> But SQL does not allow </a:t>
            </a:r>
            <a:r>
              <a:rPr lang="en-US" altLang="en-US" sz="2400" b="1" kern="0" dirty="0" smtClean="0"/>
              <a:t>not</a:t>
            </a:r>
            <a:r>
              <a:rPr lang="en-US" altLang="en-US" sz="2400" kern="0" dirty="0" smtClean="0"/>
              <a:t> in the FROM clause so such a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400" kern="0" dirty="0" smtClean="0"/>
              <a:t> query cannot be represented with a flat query</a:t>
            </a:r>
            <a:endParaRPr lang="en-US" altLang="en-US" sz="2400" kern="0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964124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5181600" y="4800600"/>
            <a:ext cx="1219200" cy="457200"/>
          </a:xfrm>
          <a:prstGeom prst="round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24261" y="5283200"/>
            <a:ext cx="32766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CA" altLang="en-US" kern="0" dirty="0" smtClean="0">
                <a:solidFill>
                  <a:srgbClr val="002060"/>
                </a:solidFill>
              </a:rPr>
              <a:t>Existentially quantified</a:t>
            </a:r>
            <a:endParaRPr lang="en-CA" altLang="en-US" kern="0" dirty="0">
              <a:solidFill>
                <a:srgbClr val="002060"/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572000" y="4800600"/>
            <a:ext cx="609600" cy="457200"/>
          </a:xfrm>
          <a:prstGeom prst="round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766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9713" y="2895600"/>
            <a:ext cx="8675687" cy="223143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>
                <a:ea typeface="宋体" charset="-122"/>
              </a:rPr>
              <a:t>9</a:t>
            </a:r>
            <a:r>
              <a:rPr lang="en-CA" altLang="zh-CN" sz="2400" dirty="0" smtClean="0">
                <a:ea typeface="宋体" charset="-122"/>
              </a:rPr>
              <a:t>. List </a:t>
            </a:r>
            <a:r>
              <a:rPr lang="en-CA" altLang="zh-CN" sz="2400" dirty="0">
                <a:ea typeface="宋体" charset="-122"/>
              </a:rPr>
              <a:t>student name pairs for students with the same age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>
                <a:ea typeface="宋体" charset="-122"/>
              </a:rPr>
              <a:t>	</a:t>
            </a:r>
            <a:r>
              <a:rPr lang="en-CA" altLang="zh-CN" sz="2400" dirty="0">
                <a:solidFill>
                  <a:srgbClr val="990033"/>
                </a:solidFill>
                <a:ea typeface="宋体" charset="-122"/>
              </a:rPr>
              <a:t>SELECT 	S1.sname, S2.sname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>
                <a:solidFill>
                  <a:srgbClr val="990033"/>
                </a:solidFill>
                <a:ea typeface="宋体" charset="-122"/>
              </a:rPr>
              <a:t>	FROM</a:t>
            </a:r>
            <a:r>
              <a:rPr lang="en-CA" altLang="zh-CN" sz="2400" i="1" dirty="0">
                <a:solidFill>
                  <a:srgbClr val="990033"/>
                </a:solidFill>
                <a:ea typeface="宋体" charset="-122"/>
              </a:rPr>
              <a:t>	</a:t>
            </a:r>
            <a:r>
              <a:rPr lang="en-CA" altLang="zh-CN" sz="2400" dirty="0">
                <a:solidFill>
                  <a:srgbClr val="990033"/>
                </a:solidFill>
                <a:ea typeface="宋体" charset="-122"/>
              </a:rPr>
              <a:t>Student S1, Student S2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990033"/>
                </a:solidFill>
                <a:ea typeface="宋体" charset="-122"/>
              </a:rPr>
              <a:t>	WHERE	S1.age = S2.age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ea typeface="宋体" charset="-122"/>
              </a:rPr>
              <a:t>	</a:t>
            </a:r>
            <a:r>
              <a:rPr lang="en-US" altLang="zh-CN" sz="2400" dirty="0">
                <a:solidFill>
                  <a:srgbClr val="990033"/>
                </a:solidFill>
                <a:ea typeface="宋体" charset="-122"/>
              </a:rPr>
              <a:t>AND	</a:t>
            </a:r>
            <a:r>
              <a:rPr lang="en-US" altLang="zh-CN" sz="2400" dirty="0" smtClean="0">
                <a:solidFill>
                  <a:srgbClr val="990033"/>
                </a:solidFill>
                <a:ea typeface="宋体" charset="-122"/>
              </a:rPr>
              <a:t>S1.S</a:t>
            </a:r>
            <a:r>
              <a:rPr lang="en-US" altLang="zh-CN" sz="2400" smtClean="0">
                <a:solidFill>
                  <a:srgbClr val="990033"/>
                </a:solidFill>
                <a:ea typeface="宋体" charset="-122"/>
              </a:rPr>
              <a:t># != </a:t>
            </a:r>
            <a:r>
              <a:rPr lang="en-US" altLang="zh-CN" sz="2400" dirty="0" smtClean="0">
                <a:solidFill>
                  <a:srgbClr val="990033"/>
                </a:solidFill>
                <a:ea typeface="宋体" charset="-122"/>
              </a:rPr>
              <a:t>S2.S#;</a:t>
            </a:r>
            <a:endParaRPr lang="en-US" altLang="zh-CN" sz="2400" dirty="0">
              <a:solidFill>
                <a:srgbClr val="990033"/>
              </a:solidFill>
              <a:ea typeface="宋体" charset="-122"/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22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SQL Query Language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5029200"/>
            <a:ext cx="81534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70C0"/>
                </a:solidFill>
                <a:ea typeface="宋体" charset="-122"/>
              </a:rPr>
              <a:t>Here we have 2 tuple variables </a:t>
            </a:r>
            <a:r>
              <a:rPr lang="en-US" altLang="zh-CN" dirty="0" smtClean="0">
                <a:solidFill>
                  <a:srgbClr val="0070C0"/>
                </a:solidFill>
                <a:ea typeface="宋体" charset="-122"/>
              </a:rPr>
              <a:t>for </a:t>
            </a:r>
            <a:r>
              <a:rPr lang="en-US" altLang="zh-CN" dirty="0">
                <a:solidFill>
                  <a:srgbClr val="0070C0"/>
                </a:solidFill>
                <a:ea typeface="宋体" charset="-122"/>
              </a:rPr>
              <a:t>the same relation Student and thus two </a:t>
            </a:r>
            <a:r>
              <a:rPr lang="en-US" altLang="zh-CN" b="1" dirty="0">
                <a:solidFill>
                  <a:srgbClr val="0070C0"/>
                </a:solidFill>
                <a:ea typeface="宋体" charset="-122"/>
              </a:rPr>
              <a:t>aliases</a:t>
            </a:r>
            <a:r>
              <a:rPr lang="en-US" altLang="zh-CN" dirty="0">
                <a:solidFill>
                  <a:srgbClr val="0070C0"/>
                </a:solidFill>
                <a:ea typeface="宋体" charset="-122"/>
              </a:rPr>
              <a:t> in SQL</a:t>
            </a:r>
          </a:p>
        </p:txBody>
      </p:sp>
      <p:graphicFrame>
        <p:nvGraphicFramePr>
          <p:cNvPr id="8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964124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8403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23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SQL Query Language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39713" y="2971800"/>
            <a:ext cx="84582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kern="0" dirty="0" smtClean="0"/>
              <a:t>10.  List the names of students who take CS305.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kern="0" dirty="0" smtClean="0">
                <a:solidFill>
                  <a:srgbClr val="002060"/>
                </a:solidFill>
              </a:rPr>
              <a:t>TRC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kern="0" dirty="0" smtClean="0">
                <a:solidFill>
                  <a:srgbClr val="990000"/>
                </a:solidFill>
              </a:rPr>
              <a:t> {</a:t>
            </a:r>
            <a:r>
              <a:rPr lang="en-CA" altLang="en-US" sz="2400" kern="0" dirty="0" err="1" smtClean="0">
                <a:solidFill>
                  <a:srgbClr val="990000"/>
                </a:solidFill>
              </a:rPr>
              <a:t>S.sname</a:t>
            </a:r>
            <a:r>
              <a:rPr lang="en-CA" altLang="en-US" sz="2400" kern="0" dirty="0" smtClean="0">
                <a:solidFill>
                  <a:srgbClr val="990000"/>
                </a:solidFill>
              </a:rPr>
              <a:t> |S in Student and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kern="0" dirty="0" smtClean="0">
                <a:solidFill>
                  <a:srgbClr val="990000"/>
                </a:solidFill>
              </a:rPr>
              <a:t>    	(exists G in Grade)(S.s#=G.s# and </a:t>
            </a:r>
            <a:r>
              <a:rPr lang="en-CA" altLang="en-US" sz="2400" kern="0" dirty="0" err="1" smtClean="0">
                <a:solidFill>
                  <a:srgbClr val="990000"/>
                </a:solidFill>
              </a:rPr>
              <a:t>G.c</a:t>
            </a:r>
            <a:r>
              <a:rPr lang="en-CA" altLang="en-US" sz="2400" kern="0" dirty="0" smtClean="0">
                <a:solidFill>
                  <a:srgbClr val="990000"/>
                </a:solidFill>
              </a:rPr>
              <a:t># = 'CS305')};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fr-FR" altLang="en-US" sz="2400" kern="0" dirty="0" smtClean="0">
                <a:solidFill>
                  <a:srgbClr val="002060"/>
                </a:solidFill>
              </a:rPr>
              <a:t>SQL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fr-FR" altLang="en-US" sz="2400" kern="0" dirty="0" smtClean="0">
                <a:solidFill>
                  <a:srgbClr val="990000"/>
                </a:solidFill>
              </a:rPr>
              <a:t>select </a:t>
            </a:r>
            <a:r>
              <a:rPr lang="fr-FR" altLang="en-US" sz="2400" kern="0" dirty="0" err="1">
                <a:solidFill>
                  <a:srgbClr val="990000"/>
                </a:solidFill>
              </a:rPr>
              <a:t>sname</a:t>
            </a:r>
            <a:endParaRPr lang="fr-FR" altLang="en-US" sz="2400" kern="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fr-FR" altLang="en-US" sz="2400" kern="0" dirty="0" err="1">
                <a:solidFill>
                  <a:srgbClr val="990000"/>
                </a:solidFill>
              </a:rPr>
              <a:t>from</a:t>
            </a:r>
            <a:r>
              <a:rPr lang="fr-FR" altLang="en-US" sz="2400" kern="0" dirty="0">
                <a:solidFill>
                  <a:srgbClr val="990000"/>
                </a:solidFill>
              </a:rPr>
              <a:t>   </a:t>
            </a:r>
            <a:r>
              <a:rPr lang="fr-FR" altLang="en-US" sz="2400" kern="0" dirty="0" err="1">
                <a:solidFill>
                  <a:srgbClr val="990000"/>
                </a:solidFill>
              </a:rPr>
              <a:t>Student</a:t>
            </a:r>
            <a:r>
              <a:rPr lang="fr-FR" altLang="en-US" sz="2400" kern="0" dirty="0">
                <a:solidFill>
                  <a:srgbClr val="990000"/>
                </a:solidFill>
              </a:rPr>
              <a:t> S, grade G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fr-FR" altLang="en-US" sz="2400" kern="0" dirty="0" err="1">
                <a:solidFill>
                  <a:srgbClr val="990000"/>
                </a:solidFill>
              </a:rPr>
              <a:t>where</a:t>
            </a:r>
            <a:r>
              <a:rPr lang="fr-FR" altLang="en-US" sz="2400" kern="0" dirty="0">
                <a:solidFill>
                  <a:srgbClr val="990000"/>
                </a:solidFill>
              </a:rPr>
              <a:t> S.S#=G.S#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fr-FR" altLang="en-US" sz="2400" kern="0" dirty="0">
                <a:solidFill>
                  <a:srgbClr val="990000"/>
                </a:solidFill>
              </a:rPr>
              <a:t>and     G.C#=</a:t>
            </a:r>
            <a:r>
              <a:rPr lang="en-CA" altLang="en-US" sz="2400" kern="0" dirty="0">
                <a:solidFill>
                  <a:srgbClr val="990000"/>
                </a:solidFill>
              </a:rPr>
              <a:t>'CS305</a:t>
            </a:r>
            <a:r>
              <a:rPr lang="en-CA" altLang="en-US" sz="2400" kern="0" dirty="0" smtClean="0">
                <a:solidFill>
                  <a:srgbClr val="990000"/>
                </a:solidFill>
              </a:rPr>
              <a:t>';</a:t>
            </a:r>
            <a:endParaRPr lang="fr-FR" altLang="en-US" sz="2400" kern="0" dirty="0" smtClean="0"/>
          </a:p>
        </p:txBody>
      </p:sp>
      <p:sp>
        <p:nvSpPr>
          <p:cNvPr id="2" name="Rectangle 1"/>
          <p:cNvSpPr/>
          <p:nvPr/>
        </p:nvSpPr>
        <p:spPr>
          <a:xfrm>
            <a:off x="4590534" y="4953000"/>
            <a:ext cx="153599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CA" altLang="en-US" kern="0">
                <a:solidFill>
                  <a:srgbClr val="002060"/>
                </a:solidFill>
              </a:rPr>
              <a:t>flat query!</a:t>
            </a:r>
            <a:endParaRPr lang="en-CA" altLang="en-US" kern="0" dirty="0">
              <a:solidFill>
                <a:srgbClr val="002060"/>
              </a:solidFill>
            </a:endParaRPr>
          </a:p>
        </p:txBody>
      </p:sp>
      <p:graphicFrame>
        <p:nvGraphicFramePr>
          <p:cNvPr id="8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964124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4676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9713" y="2895600"/>
            <a:ext cx="8675687" cy="3904659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/>
              <a:t>11. </a:t>
            </a:r>
            <a:r>
              <a:rPr lang="en-CA" altLang="en-US" sz="2400" dirty="0"/>
              <a:t>List the names of students who take DB course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{</a:t>
            </a:r>
            <a:r>
              <a:rPr lang="en-CA" altLang="en-US" sz="2400" dirty="0" err="1">
                <a:solidFill>
                  <a:srgbClr val="990000"/>
                </a:solidFill>
              </a:rPr>
              <a:t>S.sname</a:t>
            </a:r>
            <a:r>
              <a:rPr lang="en-CA" altLang="en-US" sz="2400" dirty="0">
                <a:solidFill>
                  <a:srgbClr val="990000"/>
                </a:solidFill>
              </a:rPr>
              <a:t> | S in Student </a:t>
            </a:r>
            <a:r>
              <a:rPr lang="en-CA" altLang="en-US" sz="2400" dirty="0" smtClean="0">
                <a:solidFill>
                  <a:srgbClr val="990000"/>
                </a:solidFill>
              </a:rPr>
              <a:t>and (exists </a:t>
            </a:r>
            <a:r>
              <a:rPr lang="en-CA" altLang="en-US" sz="2400" dirty="0">
                <a:solidFill>
                  <a:srgbClr val="990000"/>
                </a:solidFill>
              </a:rPr>
              <a:t>G in Grade, C in Course)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     </a:t>
            </a:r>
            <a:r>
              <a:rPr lang="en-CA" altLang="en-US" sz="2400" dirty="0" smtClean="0">
                <a:solidFill>
                  <a:srgbClr val="990000"/>
                </a:solidFill>
              </a:rPr>
              <a:t>(</a:t>
            </a:r>
            <a:r>
              <a:rPr lang="en-CA" altLang="en-US" sz="2400" dirty="0">
                <a:solidFill>
                  <a:srgbClr val="990000"/>
                </a:solidFill>
              </a:rPr>
              <a:t>S.s# = G.s# and </a:t>
            </a:r>
            <a:r>
              <a:rPr lang="en-CA" altLang="en-US" sz="2400" dirty="0" err="1">
                <a:solidFill>
                  <a:srgbClr val="990000"/>
                </a:solidFill>
              </a:rPr>
              <a:t>G.c</a:t>
            </a:r>
            <a:r>
              <a:rPr lang="en-CA" altLang="en-US" sz="2400" dirty="0">
                <a:solidFill>
                  <a:srgbClr val="990000"/>
                </a:solidFill>
              </a:rPr>
              <a:t># = </a:t>
            </a:r>
            <a:r>
              <a:rPr lang="en-CA" altLang="en-US" sz="2400" dirty="0" err="1">
                <a:solidFill>
                  <a:srgbClr val="990000"/>
                </a:solidFill>
              </a:rPr>
              <a:t>C.c</a:t>
            </a:r>
            <a:r>
              <a:rPr lang="en-CA" altLang="en-US" sz="2400" dirty="0">
                <a:solidFill>
                  <a:srgbClr val="990000"/>
                </a:solidFill>
              </a:rPr>
              <a:t># and </a:t>
            </a:r>
            <a:r>
              <a:rPr lang="en-CA" altLang="en-US" sz="2400" dirty="0" err="1">
                <a:solidFill>
                  <a:srgbClr val="990000"/>
                </a:solidFill>
              </a:rPr>
              <a:t>C.cname</a:t>
            </a:r>
            <a:r>
              <a:rPr lang="en-CA" altLang="en-US" sz="2400" dirty="0">
                <a:solidFill>
                  <a:srgbClr val="990000"/>
                </a:solidFill>
              </a:rPr>
              <a:t> = 'DB</a:t>
            </a:r>
            <a:r>
              <a:rPr lang="en-CA" altLang="en-US" sz="2400" dirty="0" smtClean="0">
                <a:solidFill>
                  <a:srgbClr val="990000"/>
                </a:solidFill>
              </a:rPr>
              <a:t>')};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select </a:t>
            </a:r>
            <a:r>
              <a:rPr lang="en-CA" altLang="en-US" sz="2400" dirty="0" err="1">
                <a:solidFill>
                  <a:srgbClr val="990000"/>
                </a:solidFill>
              </a:rPr>
              <a:t>sname</a:t>
            </a:r>
            <a:r>
              <a:rPr lang="en-CA" altLang="en-US" sz="2400" dirty="0">
                <a:solidFill>
                  <a:srgbClr val="9900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from   Student S, Course C, Grade G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where S.S#=G.S# and C.C#=G.C#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and     </a:t>
            </a:r>
            <a:r>
              <a:rPr lang="en-CA" altLang="en-US" sz="2400" dirty="0" err="1">
                <a:solidFill>
                  <a:srgbClr val="990000"/>
                </a:solidFill>
              </a:rPr>
              <a:t>C.cname</a:t>
            </a:r>
            <a:r>
              <a:rPr lang="en-CA" altLang="en-US" sz="2400" dirty="0">
                <a:solidFill>
                  <a:srgbClr val="990000"/>
                </a:solidFill>
              </a:rPr>
              <a:t>='DB';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24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SQL Query Language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3580" y="5841528"/>
            <a:ext cx="153599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CA" altLang="en-US" kern="0">
                <a:solidFill>
                  <a:srgbClr val="002060"/>
                </a:solidFill>
              </a:rPr>
              <a:t>flat query!</a:t>
            </a:r>
            <a:endParaRPr lang="en-CA" altLang="en-US" kern="0" dirty="0">
              <a:solidFill>
                <a:srgbClr val="002060"/>
              </a:solidFill>
            </a:endParaRPr>
          </a:p>
        </p:txBody>
      </p:sp>
      <p:graphicFrame>
        <p:nvGraphicFramePr>
          <p:cNvPr id="10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 bwMode="auto">
          <a:xfrm>
            <a:off x="2590800" y="4495800"/>
            <a:ext cx="2895600" cy="381000"/>
          </a:xfrm>
          <a:prstGeom prst="roundRect">
            <a:avLst>
              <a:gd name="adj" fmla="val 50000"/>
            </a:avLst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53100" y="4452068"/>
            <a:ext cx="32766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CA" altLang="en-US" kern="0" dirty="0" smtClean="0">
                <a:solidFill>
                  <a:srgbClr val="002060"/>
                </a:solidFill>
              </a:rPr>
              <a:t>Existentially quantified</a:t>
            </a:r>
            <a:endParaRPr lang="en-CA" altLang="en-US" kern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5516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9713" y="2819400"/>
            <a:ext cx="8675687" cy="3904659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/>
              <a:t>11. </a:t>
            </a:r>
            <a:r>
              <a:rPr lang="en-CA" altLang="en-US" sz="2400" dirty="0"/>
              <a:t>List the names of students who take DB course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{</a:t>
            </a:r>
            <a:r>
              <a:rPr lang="en-CA" altLang="en-US" sz="2400" dirty="0" err="1">
                <a:solidFill>
                  <a:srgbClr val="990000"/>
                </a:solidFill>
              </a:rPr>
              <a:t>S.sname</a:t>
            </a:r>
            <a:r>
              <a:rPr lang="en-CA" altLang="en-US" sz="2400" dirty="0">
                <a:solidFill>
                  <a:srgbClr val="990000"/>
                </a:solidFill>
              </a:rPr>
              <a:t> | S in Student </a:t>
            </a:r>
            <a:r>
              <a:rPr lang="en-CA" altLang="en-US" sz="2400" dirty="0" smtClean="0">
                <a:solidFill>
                  <a:srgbClr val="990000"/>
                </a:solidFill>
              </a:rPr>
              <a:t>and (exists </a:t>
            </a:r>
            <a:r>
              <a:rPr lang="en-CA" altLang="en-US" sz="2400" dirty="0">
                <a:solidFill>
                  <a:srgbClr val="990000"/>
                </a:solidFill>
              </a:rPr>
              <a:t>G in Grade, C in Course)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     </a:t>
            </a:r>
            <a:r>
              <a:rPr lang="en-CA" altLang="en-US" sz="2400" dirty="0" smtClean="0">
                <a:solidFill>
                  <a:srgbClr val="990000"/>
                </a:solidFill>
              </a:rPr>
              <a:t>(</a:t>
            </a:r>
            <a:r>
              <a:rPr lang="en-CA" altLang="en-US" sz="2400" dirty="0">
                <a:solidFill>
                  <a:srgbClr val="990000"/>
                </a:solidFill>
              </a:rPr>
              <a:t>S.s# = G.s# and </a:t>
            </a:r>
            <a:r>
              <a:rPr lang="en-CA" altLang="en-US" sz="2400" dirty="0" err="1">
                <a:solidFill>
                  <a:srgbClr val="990000"/>
                </a:solidFill>
              </a:rPr>
              <a:t>G.c</a:t>
            </a:r>
            <a:r>
              <a:rPr lang="en-CA" altLang="en-US" sz="2400" dirty="0">
                <a:solidFill>
                  <a:srgbClr val="990000"/>
                </a:solidFill>
              </a:rPr>
              <a:t># = </a:t>
            </a:r>
            <a:r>
              <a:rPr lang="en-CA" altLang="en-US" sz="2400" dirty="0" err="1">
                <a:solidFill>
                  <a:srgbClr val="990000"/>
                </a:solidFill>
              </a:rPr>
              <a:t>C.c</a:t>
            </a:r>
            <a:r>
              <a:rPr lang="en-CA" altLang="en-US" sz="2400" dirty="0">
                <a:solidFill>
                  <a:srgbClr val="990000"/>
                </a:solidFill>
              </a:rPr>
              <a:t># and </a:t>
            </a:r>
            <a:r>
              <a:rPr lang="en-CA" altLang="en-US" sz="2400" dirty="0" err="1">
                <a:solidFill>
                  <a:srgbClr val="990000"/>
                </a:solidFill>
              </a:rPr>
              <a:t>C.cname</a:t>
            </a:r>
            <a:r>
              <a:rPr lang="en-CA" altLang="en-US" sz="2400" dirty="0">
                <a:solidFill>
                  <a:srgbClr val="990000"/>
                </a:solidFill>
              </a:rPr>
              <a:t> = 'DB</a:t>
            </a:r>
            <a:r>
              <a:rPr lang="en-CA" altLang="en-US" sz="2400" dirty="0" smtClean="0">
                <a:solidFill>
                  <a:srgbClr val="990000"/>
                </a:solidFill>
              </a:rPr>
              <a:t>')};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select 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sname</a:t>
            </a:r>
            <a:r>
              <a:rPr lang="en-CA" altLang="en-US" sz="2400" dirty="0">
                <a:solidFill>
                  <a:srgbClr val="990000"/>
                </a:solidFill>
              </a:rPr>
              <a:t> </a:t>
            </a:r>
            <a:r>
              <a:rPr lang="en-CA" altLang="en-US" sz="2400" dirty="0" smtClean="0">
                <a:solidFill>
                  <a:srgbClr val="990000"/>
                </a:solidFill>
              </a:rPr>
              <a:t>from Student 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where exists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en-CA" altLang="en-US" sz="2400" dirty="0" smtClean="0">
                <a:solidFill>
                  <a:srgbClr val="990000"/>
                </a:solidFill>
              </a:rPr>
              <a:t>(select * from Grade G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en-CA" altLang="en-US" sz="2400" dirty="0" smtClean="0">
                <a:solidFill>
                  <a:srgbClr val="990000"/>
                </a:solidFill>
              </a:rPr>
              <a:t> where S.s#=G.s#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en-CA" altLang="en-US" sz="2400" dirty="0" smtClean="0">
                <a:solidFill>
                  <a:srgbClr val="990000"/>
                </a:solidFill>
              </a:rPr>
              <a:t> and exists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en-CA" altLang="en-US" sz="2400" dirty="0" smtClean="0">
                <a:solidFill>
                  <a:srgbClr val="990000"/>
                </a:solidFill>
              </a:rPr>
              <a:t>	(select * from Course C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en-CA" altLang="en-US" sz="2400" dirty="0" smtClean="0">
                <a:solidFill>
                  <a:srgbClr val="990000"/>
                </a:solidFill>
              </a:rPr>
              <a:t>	 where 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C.c</a:t>
            </a:r>
            <a:r>
              <a:rPr lang="en-CA" altLang="en-US" sz="2400" dirty="0" smtClean="0">
                <a:solidFill>
                  <a:srgbClr val="990000"/>
                </a:solidFill>
              </a:rPr>
              <a:t>#= 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G.c</a:t>
            </a:r>
            <a:r>
              <a:rPr lang="en-CA" altLang="en-US" sz="2400" dirty="0" smtClean="0">
                <a:solidFill>
                  <a:srgbClr val="990000"/>
                </a:solidFill>
              </a:rPr>
              <a:t># and 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C.cname</a:t>
            </a:r>
            <a:r>
              <a:rPr lang="en-CA" altLang="en-US" sz="2400" dirty="0">
                <a:solidFill>
                  <a:srgbClr val="990000"/>
                </a:solidFill>
              </a:rPr>
              <a:t> ='DB</a:t>
            </a:r>
            <a:r>
              <a:rPr lang="en-CA" altLang="en-US" sz="2400" dirty="0" smtClean="0">
                <a:solidFill>
                  <a:srgbClr val="990000"/>
                </a:solidFill>
              </a:rPr>
              <a:t>'));</a:t>
            </a:r>
            <a:endParaRPr lang="en-CA" altLang="en-US" sz="2400" dirty="0">
              <a:solidFill>
                <a:srgbClr val="990000"/>
              </a:solidFill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25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SQL Query Language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90534" y="4953000"/>
            <a:ext cx="210185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CA" altLang="en-US" kern="0" dirty="0" smtClean="0">
                <a:solidFill>
                  <a:srgbClr val="002060"/>
                </a:solidFill>
              </a:rPr>
              <a:t>Nested </a:t>
            </a:r>
            <a:r>
              <a:rPr lang="en-CA" altLang="en-US" kern="0" dirty="0">
                <a:solidFill>
                  <a:srgbClr val="002060"/>
                </a:solidFill>
              </a:rPr>
              <a:t>query!</a:t>
            </a:r>
          </a:p>
        </p:txBody>
      </p:sp>
      <p:graphicFrame>
        <p:nvGraphicFramePr>
          <p:cNvPr id="8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964124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6922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9713" y="2895600"/>
            <a:ext cx="8675687" cy="3904659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/>
              <a:t>11. </a:t>
            </a:r>
            <a:r>
              <a:rPr lang="en-CA" altLang="en-US" sz="2400" dirty="0"/>
              <a:t>List the names of students who take DB course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{</a:t>
            </a:r>
            <a:r>
              <a:rPr lang="en-CA" altLang="en-US" sz="2400" dirty="0" err="1">
                <a:solidFill>
                  <a:srgbClr val="990000"/>
                </a:solidFill>
              </a:rPr>
              <a:t>S.sname</a:t>
            </a:r>
            <a:r>
              <a:rPr lang="en-CA" altLang="en-US" sz="2400" dirty="0">
                <a:solidFill>
                  <a:srgbClr val="990000"/>
                </a:solidFill>
              </a:rPr>
              <a:t> | S in Student </a:t>
            </a:r>
            <a:r>
              <a:rPr lang="en-CA" altLang="en-US" sz="2400" dirty="0" smtClean="0">
                <a:solidFill>
                  <a:srgbClr val="990000"/>
                </a:solidFill>
              </a:rPr>
              <a:t>and (exists </a:t>
            </a:r>
            <a:r>
              <a:rPr lang="en-CA" altLang="en-US" sz="2400" dirty="0">
                <a:solidFill>
                  <a:srgbClr val="990000"/>
                </a:solidFill>
              </a:rPr>
              <a:t>G in Grade, C in Course)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     </a:t>
            </a:r>
            <a:r>
              <a:rPr lang="en-CA" altLang="en-US" sz="2400" dirty="0" smtClean="0">
                <a:solidFill>
                  <a:srgbClr val="990000"/>
                </a:solidFill>
              </a:rPr>
              <a:t>(</a:t>
            </a:r>
            <a:r>
              <a:rPr lang="en-CA" altLang="en-US" sz="2400" dirty="0">
                <a:solidFill>
                  <a:srgbClr val="990000"/>
                </a:solidFill>
              </a:rPr>
              <a:t>S.s# = G.s# and </a:t>
            </a:r>
            <a:r>
              <a:rPr lang="en-CA" altLang="en-US" sz="2400" dirty="0" err="1">
                <a:solidFill>
                  <a:srgbClr val="990000"/>
                </a:solidFill>
              </a:rPr>
              <a:t>G.c</a:t>
            </a:r>
            <a:r>
              <a:rPr lang="en-CA" altLang="en-US" sz="2400" dirty="0">
                <a:solidFill>
                  <a:srgbClr val="990000"/>
                </a:solidFill>
              </a:rPr>
              <a:t># = </a:t>
            </a:r>
            <a:r>
              <a:rPr lang="en-CA" altLang="en-US" sz="2400" dirty="0" err="1">
                <a:solidFill>
                  <a:srgbClr val="990000"/>
                </a:solidFill>
              </a:rPr>
              <a:t>C.c</a:t>
            </a:r>
            <a:r>
              <a:rPr lang="en-CA" altLang="en-US" sz="2400" dirty="0">
                <a:solidFill>
                  <a:srgbClr val="990000"/>
                </a:solidFill>
              </a:rPr>
              <a:t># and </a:t>
            </a:r>
            <a:r>
              <a:rPr lang="en-CA" altLang="en-US" sz="2400" dirty="0" err="1">
                <a:solidFill>
                  <a:srgbClr val="990000"/>
                </a:solidFill>
              </a:rPr>
              <a:t>C.cname</a:t>
            </a:r>
            <a:r>
              <a:rPr lang="en-CA" altLang="en-US" sz="2400" dirty="0">
                <a:solidFill>
                  <a:srgbClr val="990000"/>
                </a:solidFill>
              </a:rPr>
              <a:t> = 'DB</a:t>
            </a:r>
            <a:r>
              <a:rPr lang="en-CA" altLang="en-US" sz="2400" dirty="0" smtClean="0">
                <a:solidFill>
                  <a:srgbClr val="990000"/>
                </a:solidFill>
              </a:rPr>
              <a:t>')};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select 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sname</a:t>
            </a:r>
            <a:r>
              <a:rPr lang="en-CA" altLang="en-US" sz="2400" dirty="0">
                <a:solidFill>
                  <a:srgbClr val="990000"/>
                </a:solidFill>
              </a:rPr>
              <a:t> </a:t>
            </a:r>
            <a:r>
              <a:rPr lang="en-CA" altLang="en-US" sz="2400" dirty="0" smtClean="0">
                <a:solidFill>
                  <a:srgbClr val="990000"/>
                </a:solidFill>
              </a:rPr>
              <a:t>from Student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where S# in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en-CA" altLang="en-US" sz="2400" dirty="0" smtClean="0">
                <a:solidFill>
                  <a:srgbClr val="990000"/>
                </a:solidFill>
              </a:rPr>
              <a:t>(select S# from Grade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en-CA" altLang="en-US" sz="2400" dirty="0" smtClean="0">
                <a:solidFill>
                  <a:srgbClr val="990000"/>
                </a:solidFill>
              </a:rPr>
              <a:t> where C# in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en-CA" altLang="en-US" sz="2400" dirty="0" smtClean="0">
                <a:solidFill>
                  <a:srgbClr val="990000"/>
                </a:solidFill>
              </a:rPr>
              <a:t>	(select C# from Course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en-CA" altLang="en-US" sz="2400" dirty="0" smtClean="0">
                <a:solidFill>
                  <a:srgbClr val="990000"/>
                </a:solidFill>
              </a:rPr>
              <a:t>	 where 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cname</a:t>
            </a:r>
            <a:r>
              <a:rPr lang="en-CA" altLang="en-US" sz="2400" dirty="0" smtClean="0">
                <a:solidFill>
                  <a:srgbClr val="990000"/>
                </a:solidFill>
              </a:rPr>
              <a:t> </a:t>
            </a:r>
            <a:r>
              <a:rPr lang="en-CA" altLang="en-US" sz="2400" dirty="0">
                <a:solidFill>
                  <a:srgbClr val="990000"/>
                </a:solidFill>
              </a:rPr>
              <a:t>='DB</a:t>
            </a:r>
            <a:r>
              <a:rPr lang="en-CA" altLang="en-US" sz="2400" dirty="0" smtClean="0">
                <a:solidFill>
                  <a:srgbClr val="990000"/>
                </a:solidFill>
              </a:rPr>
              <a:t>'));</a:t>
            </a:r>
            <a:endParaRPr lang="en-CA" altLang="en-US" sz="2400" dirty="0">
              <a:solidFill>
                <a:srgbClr val="990000"/>
              </a:solidFill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26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SQL Query Language</a:t>
            </a:r>
            <a:endParaRPr lang="en-US" dirty="0"/>
          </a:p>
        </p:txBody>
      </p:sp>
      <p:graphicFrame>
        <p:nvGraphicFramePr>
          <p:cNvPr id="10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964124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401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9713" y="2950165"/>
            <a:ext cx="8675687" cy="3904659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/>
              <a:t>12. </a:t>
            </a:r>
            <a:r>
              <a:rPr lang="en-CA" altLang="en-US" sz="2400" dirty="0"/>
              <a:t>List student name for students taking more than one courses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{</a:t>
            </a:r>
            <a:r>
              <a:rPr lang="en-CA" altLang="en-US" sz="2400" dirty="0" err="1">
                <a:solidFill>
                  <a:srgbClr val="990000"/>
                </a:solidFill>
              </a:rPr>
              <a:t>S.sname</a:t>
            </a:r>
            <a:r>
              <a:rPr lang="en-CA" altLang="en-US" sz="2400" dirty="0">
                <a:solidFill>
                  <a:srgbClr val="990000"/>
                </a:solidFill>
              </a:rPr>
              <a:t> | S in Student </a:t>
            </a:r>
            <a:r>
              <a:rPr lang="en-CA" altLang="en-US" sz="2400" dirty="0" smtClean="0">
                <a:solidFill>
                  <a:srgbClr val="990000"/>
                </a:solidFill>
              </a:rPr>
              <a:t>and (exists </a:t>
            </a:r>
            <a:r>
              <a:rPr lang="en-CA" altLang="en-US" sz="2400" dirty="0">
                <a:solidFill>
                  <a:srgbClr val="990000"/>
                </a:solidFill>
              </a:rPr>
              <a:t>G1 in Grade, G2 in Grade)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      </a:t>
            </a:r>
            <a:r>
              <a:rPr lang="en-CA" altLang="en-US" sz="2400" dirty="0">
                <a:solidFill>
                  <a:srgbClr val="990000"/>
                </a:solidFill>
              </a:rPr>
              <a:t>(G1.S# = S.S# and G2.S# = S.S# and G1.C# </a:t>
            </a:r>
            <a:r>
              <a:rPr lang="en-CA" altLang="en-US" sz="2400" dirty="0" smtClean="0">
                <a:solidFill>
                  <a:srgbClr val="990000"/>
                </a:solidFill>
              </a:rPr>
              <a:t>!= </a:t>
            </a:r>
            <a:r>
              <a:rPr lang="en-CA" altLang="en-US" sz="2400" dirty="0">
                <a:solidFill>
                  <a:srgbClr val="990000"/>
                </a:solidFill>
              </a:rPr>
              <a:t>G2.C</a:t>
            </a:r>
            <a:r>
              <a:rPr lang="en-CA" altLang="en-US" sz="2400" dirty="0" smtClean="0">
                <a:solidFill>
                  <a:srgbClr val="990000"/>
                </a:solidFill>
              </a:rPr>
              <a:t>#)};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select 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sname</a:t>
            </a:r>
            <a:r>
              <a:rPr lang="en-CA" altLang="en-US" sz="2400" dirty="0">
                <a:solidFill>
                  <a:srgbClr val="990000"/>
                </a:solidFill>
              </a:rPr>
              <a:t> </a:t>
            </a:r>
            <a:endParaRPr lang="en-CA" altLang="en-US" sz="2400" dirty="0" smtClean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from   Student S, Grade G1, Grade G2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where S.S#=G1.S#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and     S.S#=G2.S#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and     G1.C# != G2.C#;</a:t>
            </a:r>
            <a:endParaRPr lang="en-CA" altLang="en-US" sz="2400" dirty="0">
              <a:solidFill>
                <a:srgbClr val="99000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27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SQL Query Language</a:t>
            </a:r>
            <a:endParaRPr lang="en-US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964124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4198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9713" y="2950165"/>
            <a:ext cx="8675687" cy="3904659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/>
              <a:t>13. List </a:t>
            </a:r>
            <a:r>
              <a:rPr lang="en-CA" altLang="en-US" sz="2400" dirty="0"/>
              <a:t>the student numbers for students taking both </a:t>
            </a:r>
            <a:r>
              <a:rPr lang="en-CA" altLang="en-US" sz="2400" dirty="0" smtClean="0"/>
              <a:t>CS305 </a:t>
            </a:r>
            <a:r>
              <a:rPr lang="en-CA" altLang="en-US" sz="2400" dirty="0"/>
              <a:t>and </a:t>
            </a:r>
            <a:r>
              <a:rPr lang="en-CA" altLang="en-US" sz="2400" dirty="0" smtClean="0"/>
              <a:t>CS300.</a:t>
            </a:r>
            <a:endParaRPr lang="en-CA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{</a:t>
            </a:r>
            <a:r>
              <a:rPr lang="en-CA" altLang="en-US" sz="2400" dirty="0" err="1">
                <a:solidFill>
                  <a:srgbClr val="990000"/>
                </a:solidFill>
              </a:rPr>
              <a:t>S.sname</a:t>
            </a:r>
            <a:r>
              <a:rPr lang="en-CA" altLang="en-US" sz="2400" dirty="0">
                <a:solidFill>
                  <a:srgbClr val="990000"/>
                </a:solidFill>
              </a:rPr>
              <a:t> | S in Student and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    	(exists G1 in Grade)(G1.c#= ‘CS305’ and S.s# = G1.s#) and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(exists G2 in Grade)(G2.c# = ‘CS300’ and S.s# = G2.s</a:t>
            </a:r>
            <a:r>
              <a:rPr lang="en-CA" altLang="en-US" sz="2400" dirty="0" smtClean="0">
                <a:solidFill>
                  <a:srgbClr val="990000"/>
                </a:solidFill>
              </a:rPr>
              <a:t>#))};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select </a:t>
            </a:r>
            <a:r>
              <a:rPr lang="en-CA" altLang="en-US" sz="2400" dirty="0" err="1">
                <a:solidFill>
                  <a:srgbClr val="990000"/>
                </a:solidFill>
              </a:rPr>
              <a:t>sname</a:t>
            </a:r>
            <a:r>
              <a:rPr lang="en-CA" altLang="en-US" sz="2400" dirty="0">
                <a:solidFill>
                  <a:srgbClr val="9900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from   Student S, Grade G1, Grade </a:t>
            </a:r>
            <a:r>
              <a:rPr lang="en-CA" altLang="en-US" sz="2400" dirty="0" smtClean="0">
                <a:solidFill>
                  <a:srgbClr val="990000"/>
                </a:solidFill>
              </a:rPr>
              <a:t>G2</a:t>
            </a:r>
            <a:endParaRPr lang="en-CA" altLang="en-US" sz="24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where S.S#=G1.S# </a:t>
            </a:r>
            <a:r>
              <a:rPr lang="en-CA" altLang="en-US" sz="2400" dirty="0" smtClean="0">
                <a:solidFill>
                  <a:srgbClr val="990000"/>
                </a:solidFill>
              </a:rPr>
              <a:t> and S.S</a:t>
            </a:r>
            <a:r>
              <a:rPr lang="en-CA" altLang="en-US" sz="2400" dirty="0">
                <a:solidFill>
                  <a:srgbClr val="990000"/>
                </a:solidFill>
              </a:rPr>
              <a:t>#=G2.S</a:t>
            </a:r>
            <a:r>
              <a:rPr lang="en-CA" altLang="en-US" sz="2400" dirty="0" smtClean="0">
                <a:solidFill>
                  <a:srgbClr val="990000"/>
                </a:solidFill>
              </a:rPr>
              <a:t>#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and     G1.C#='CS305' and G2.C#='CS300';</a:t>
            </a:r>
          </a:p>
          <a:p>
            <a:pPr eaLnBrk="1" hangingPunct="1">
              <a:lnSpc>
                <a:spcPct val="90000"/>
              </a:lnSpc>
              <a:buNone/>
            </a:pPr>
            <a:endParaRPr lang="en-CA" altLang="en-US" sz="24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fr-FR" altLang="en-US" sz="2400" dirty="0">
              <a:solidFill>
                <a:srgbClr val="99000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28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SQL Query Language</a:t>
            </a:r>
            <a:endParaRPr lang="en-US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964124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1284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9713" y="2950165"/>
            <a:ext cx="8675687" cy="3904659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/>
              <a:t>14. List the names </a:t>
            </a:r>
            <a:r>
              <a:rPr lang="en-CA" altLang="en-US" sz="2400" dirty="0"/>
              <a:t>for students taking both </a:t>
            </a:r>
            <a:r>
              <a:rPr lang="en-CA" altLang="en-US" sz="2400" dirty="0" smtClean="0"/>
              <a:t>DB </a:t>
            </a:r>
            <a:r>
              <a:rPr lang="en-CA" altLang="en-US" sz="2400" dirty="0"/>
              <a:t>and </a:t>
            </a:r>
            <a:r>
              <a:rPr lang="en-CA" altLang="en-US" sz="2400" dirty="0" smtClean="0"/>
              <a:t>OS.</a:t>
            </a:r>
            <a:endParaRPr lang="en-CA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{</a:t>
            </a:r>
            <a:r>
              <a:rPr lang="en-CA" altLang="en-US" sz="2400" dirty="0" err="1">
                <a:solidFill>
                  <a:srgbClr val="990000"/>
                </a:solidFill>
              </a:rPr>
              <a:t>S.sname</a:t>
            </a:r>
            <a:r>
              <a:rPr lang="en-CA" altLang="en-US" sz="2400" dirty="0">
                <a:solidFill>
                  <a:srgbClr val="990000"/>
                </a:solidFill>
              </a:rPr>
              <a:t> | S in Student </a:t>
            </a:r>
            <a:r>
              <a:rPr lang="en-CA" altLang="en-US" sz="2400" dirty="0" smtClean="0">
                <a:solidFill>
                  <a:srgbClr val="990000"/>
                </a:solidFill>
              </a:rPr>
              <a:t>and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	(exists </a:t>
            </a:r>
            <a:r>
              <a:rPr lang="en-CA" altLang="en-US" sz="2400" dirty="0">
                <a:solidFill>
                  <a:srgbClr val="990000"/>
                </a:solidFill>
              </a:rPr>
              <a:t>G1 in Grade, C1 in Course)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   </a:t>
            </a:r>
            <a:r>
              <a:rPr lang="en-CA" altLang="en-US" sz="2400" dirty="0" smtClean="0">
                <a:solidFill>
                  <a:srgbClr val="990000"/>
                </a:solidFill>
              </a:rPr>
              <a:t>       (</a:t>
            </a:r>
            <a:r>
              <a:rPr lang="en-CA" altLang="en-US" sz="2400" dirty="0">
                <a:solidFill>
                  <a:srgbClr val="990000"/>
                </a:solidFill>
              </a:rPr>
              <a:t>S.s# = G1.s# and G1.c# = C1.c# and C1.cname = 'DB</a:t>
            </a:r>
            <a:r>
              <a:rPr lang="en-CA" altLang="en-US" sz="2400" dirty="0" smtClean="0">
                <a:solidFill>
                  <a:srgbClr val="990000"/>
                </a:solidFill>
              </a:rPr>
              <a:t>')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 </a:t>
            </a:r>
            <a:r>
              <a:rPr lang="en-CA" altLang="en-US" sz="2400" dirty="0" smtClean="0">
                <a:solidFill>
                  <a:srgbClr val="990000"/>
                </a:solidFill>
              </a:rPr>
              <a:t>   and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    (</a:t>
            </a:r>
            <a:r>
              <a:rPr lang="en-CA" altLang="en-US" sz="2400" dirty="0">
                <a:solidFill>
                  <a:srgbClr val="990000"/>
                </a:solidFill>
              </a:rPr>
              <a:t>exists G2 in Grade, C2 in Course</a:t>
            </a:r>
            <a:r>
              <a:rPr lang="en-CA" altLang="en-US" sz="2400" dirty="0" smtClean="0">
                <a:solidFill>
                  <a:srgbClr val="99000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          (S.s# = G2.s# and G2.c# = C2.c# and C2.cname= 'OS')};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29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SQL Query Language</a:t>
            </a:r>
            <a:endParaRPr lang="en-US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964124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855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altLang="zh-CN" sz="2600" dirty="0">
                <a:latin typeface="Arial" charset="0"/>
                <a:ea typeface="宋体" charset="-122"/>
              </a:rPr>
              <a:t>Developed at IBM by </a:t>
            </a:r>
            <a:r>
              <a:rPr lang="en-CA" altLang="zh-CN" sz="2600" dirty="0">
                <a:solidFill>
                  <a:srgbClr val="790033"/>
                </a:solidFill>
                <a:latin typeface="Arial" charset="0"/>
                <a:ea typeface="宋体" charset="-122"/>
              </a:rPr>
              <a:t>Donald D. Chamberlin </a:t>
            </a:r>
            <a:r>
              <a:rPr lang="en-CA" altLang="zh-CN" sz="2600" dirty="0">
                <a:latin typeface="Arial" charset="0"/>
                <a:ea typeface="宋体" charset="-122"/>
              </a:rPr>
              <a:t>and </a:t>
            </a:r>
            <a:r>
              <a:rPr lang="en-CA" altLang="zh-CN" sz="2600" dirty="0">
                <a:solidFill>
                  <a:srgbClr val="790033"/>
                </a:solidFill>
                <a:latin typeface="Arial" charset="0"/>
                <a:ea typeface="宋体" charset="-122"/>
              </a:rPr>
              <a:t>Raymond F. </a:t>
            </a:r>
            <a:r>
              <a:rPr lang="en-CA" altLang="zh-CN" sz="2600" dirty="0" smtClean="0">
                <a:solidFill>
                  <a:srgbClr val="790033"/>
                </a:solidFill>
                <a:latin typeface="Arial" charset="0"/>
                <a:ea typeface="宋体" charset="-122"/>
              </a:rPr>
              <a:t>Boyce </a:t>
            </a:r>
            <a:r>
              <a:rPr lang="en-CA" altLang="zh-CN" sz="2600" dirty="0" smtClean="0">
                <a:latin typeface="Arial" charset="0"/>
                <a:ea typeface="宋体" charset="-122"/>
              </a:rPr>
              <a:t>for </a:t>
            </a:r>
            <a:r>
              <a:rPr lang="en-US" altLang="zh-CN" sz="2600" b="1" dirty="0">
                <a:solidFill>
                  <a:srgbClr val="790033"/>
                </a:solidFill>
                <a:latin typeface="Arial" charset="0"/>
                <a:ea typeface="宋体" charset="-122"/>
              </a:rPr>
              <a:t>System R </a:t>
            </a:r>
            <a:r>
              <a:rPr lang="en-CA" altLang="zh-CN" sz="2600" dirty="0" smtClean="0">
                <a:latin typeface="Arial" charset="0"/>
                <a:ea typeface="宋体" charset="-122"/>
              </a:rPr>
              <a:t>in the </a:t>
            </a:r>
            <a:r>
              <a:rPr lang="en-CA" altLang="zh-CN" sz="2600" dirty="0">
                <a:latin typeface="Arial" charset="0"/>
                <a:ea typeface="宋体" charset="-122"/>
              </a:rPr>
              <a:t>early </a:t>
            </a:r>
            <a:r>
              <a:rPr lang="en-CA" altLang="zh-CN" sz="2600" dirty="0" smtClean="0">
                <a:latin typeface="Arial" charset="0"/>
                <a:ea typeface="宋体" charset="-122"/>
              </a:rPr>
              <a:t>1970s.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>
                <a:latin typeface="Arial" charset="0"/>
                <a:ea typeface="宋体" charset="-122"/>
              </a:rPr>
              <a:t>It combines three database </a:t>
            </a:r>
            <a:r>
              <a:rPr lang="en-US" altLang="zh-CN" sz="2600" dirty="0" smtClean="0">
                <a:latin typeface="Arial" charset="0"/>
                <a:ea typeface="宋体" charset="-122"/>
              </a:rPr>
              <a:t>languages</a:t>
            </a:r>
            <a:endParaRPr lang="en-CA" altLang="zh-CN" sz="2600" dirty="0">
              <a:latin typeface="Arial" charset="0"/>
              <a:ea typeface="宋体" charset="-122"/>
            </a:endParaRPr>
          </a:p>
          <a:p>
            <a:pPr marL="400050" lvl="1" indent="0" eaLnBrk="1" hangingPunct="1">
              <a:lnSpc>
                <a:spcPct val="90000"/>
              </a:lnSpc>
              <a:buNone/>
            </a:pPr>
            <a:r>
              <a:rPr lang="en-US" altLang="zh-CN" sz="2400" b="1" dirty="0" smtClean="0">
                <a:latin typeface="Arial" charset="0"/>
                <a:ea typeface="宋体" charset="-122"/>
              </a:rPr>
              <a:t>Data </a:t>
            </a:r>
            <a:r>
              <a:rPr lang="en-US" altLang="zh-CN" sz="2400" b="1" dirty="0">
                <a:latin typeface="Arial" charset="0"/>
                <a:ea typeface="宋体" charset="-122"/>
              </a:rPr>
              <a:t>Definition Language (DDL):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宋体" charset="-122"/>
              </a:rPr>
              <a:t>Used to specify the conceptual schema, storage, and view of a database: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charset="-122"/>
              </a:rPr>
              <a:t>create, alter, drop clauses</a:t>
            </a:r>
            <a:endParaRPr lang="en-US" altLang="zh-CN" b="1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400050" lvl="1" indent="0" eaLnBrk="1" hangingPunct="1">
              <a:buNone/>
            </a:pPr>
            <a:r>
              <a:rPr lang="en-US" altLang="zh-CN" sz="2400" b="1" dirty="0">
                <a:latin typeface="Arial" charset="0"/>
                <a:ea typeface="宋体" charset="-122"/>
              </a:rPr>
              <a:t>Data Manipulation Language (DML):</a:t>
            </a:r>
          </a:p>
          <a:p>
            <a:pPr lvl="1" eaLnBrk="1" hangingPunct="1"/>
            <a:r>
              <a:rPr lang="en-US" altLang="zh-CN" dirty="0">
                <a:latin typeface="Arial" charset="0"/>
                <a:ea typeface="宋体" charset="-122"/>
              </a:rPr>
              <a:t>Used to specify database updates</a:t>
            </a: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charset="-122"/>
              </a:rPr>
              <a:t>Insert, delete, update clauses</a:t>
            </a:r>
          </a:p>
          <a:p>
            <a:pPr marL="400050" lvl="1" indent="0" eaLnBrk="1" hangingPunct="1">
              <a:buNone/>
            </a:pPr>
            <a:r>
              <a:rPr lang="en-US" altLang="zh-CN" sz="2400" b="1" dirty="0">
                <a:latin typeface="Arial" charset="0"/>
                <a:ea typeface="宋体" charset="-122"/>
              </a:rPr>
              <a:t>Query Language (QL):</a:t>
            </a:r>
          </a:p>
          <a:p>
            <a:pPr lvl="1" eaLnBrk="1" hangingPunct="1"/>
            <a:r>
              <a:rPr lang="en-US" altLang="zh-CN" dirty="0">
                <a:latin typeface="Arial" charset="0"/>
                <a:ea typeface="宋体" charset="-122"/>
              </a:rPr>
              <a:t>Used to specify database retrievals</a:t>
            </a: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charset="-122"/>
              </a:rPr>
              <a:t>select clause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Arial" charset="0"/>
                <a:ea typeface="宋体" charset="-122"/>
              </a:rPr>
              <a:t>SQL = DDL + DML + QL</a:t>
            </a:r>
            <a:r>
              <a:rPr lang="en-US" altLang="zh-CN" dirty="0">
                <a:latin typeface="Arial" charset="0"/>
                <a:ea typeface="宋体" charset="-122"/>
              </a:rPr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3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6081651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9713" y="2950165"/>
            <a:ext cx="8675687" cy="3904659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/>
              <a:t>14. List </a:t>
            </a:r>
            <a:r>
              <a:rPr lang="en-CA" altLang="en-US" sz="2400" dirty="0"/>
              <a:t>the student </a:t>
            </a:r>
            <a:r>
              <a:rPr lang="en-CA" altLang="en-US" sz="2400" dirty="0" smtClean="0"/>
              <a:t>names </a:t>
            </a:r>
            <a:r>
              <a:rPr lang="en-CA" altLang="en-US" sz="2400" dirty="0"/>
              <a:t>for students taking both </a:t>
            </a:r>
            <a:r>
              <a:rPr lang="en-CA" altLang="en-US" sz="2400" dirty="0" smtClean="0"/>
              <a:t>DB </a:t>
            </a:r>
            <a:r>
              <a:rPr lang="en-CA" altLang="en-US" sz="2400" dirty="0"/>
              <a:t>and </a:t>
            </a:r>
            <a:r>
              <a:rPr lang="en-CA" altLang="en-US" sz="2400" dirty="0" smtClean="0"/>
              <a:t>OS.</a:t>
            </a:r>
            <a:endParaRPr lang="en-CA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select </a:t>
            </a:r>
            <a:r>
              <a:rPr lang="en-CA" altLang="en-US" sz="2400" dirty="0" err="1">
                <a:solidFill>
                  <a:srgbClr val="990000"/>
                </a:solidFill>
              </a:rPr>
              <a:t>sname</a:t>
            </a:r>
            <a:r>
              <a:rPr lang="en-CA" altLang="en-US" sz="2400" dirty="0">
                <a:solidFill>
                  <a:srgbClr val="9900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from   Student S, Grade G1, Grade </a:t>
            </a:r>
            <a:r>
              <a:rPr lang="en-CA" altLang="en-US" sz="2400" dirty="0" smtClean="0">
                <a:solidFill>
                  <a:srgbClr val="990000"/>
                </a:solidFill>
              </a:rPr>
              <a:t>G2, Course C1, Course C2</a:t>
            </a:r>
            <a:endParaRPr lang="en-CA" altLang="en-US" sz="24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where S.S#=G1.S# </a:t>
            </a:r>
            <a:r>
              <a:rPr lang="en-CA" altLang="en-US" sz="2400" dirty="0" smtClean="0">
                <a:solidFill>
                  <a:srgbClr val="990000"/>
                </a:solidFill>
              </a:rPr>
              <a:t> and S.S</a:t>
            </a:r>
            <a:r>
              <a:rPr lang="en-CA" altLang="en-US" sz="2400" dirty="0">
                <a:solidFill>
                  <a:srgbClr val="990000"/>
                </a:solidFill>
              </a:rPr>
              <a:t>#=G2.S</a:t>
            </a:r>
            <a:r>
              <a:rPr lang="en-CA" altLang="en-US" sz="2400" dirty="0" smtClean="0">
                <a:solidFill>
                  <a:srgbClr val="990000"/>
                </a:solidFill>
              </a:rPr>
              <a:t>#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and     G1.C#=C1.C# and G2.C</a:t>
            </a:r>
            <a:r>
              <a:rPr lang="en-CA" altLang="en-US" sz="2400" dirty="0">
                <a:solidFill>
                  <a:srgbClr val="990000"/>
                </a:solidFill>
              </a:rPr>
              <a:t># </a:t>
            </a:r>
            <a:r>
              <a:rPr lang="en-CA" altLang="en-US" sz="2400" dirty="0" smtClean="0">
                <a:solidFill>
                  <a:srgbClr val="990000"/>
                </a:solidFill>
              </a:rPr>
              <a:t>=</a:t>
            </a:r>
            <a:r>
              <a:rPr lang="en-CA" altLang="en-US" sz="2400" dirty="0">
                <a:solidFill>
                  <a:srgbClr val="990000"/>
                </a:solidFill>
              </a:rPr>
              <a:t>C</a:t>
            </a:r>
            <a:r>
              <a:rPr lang="en-CA" altLang="en-US" sz="2400" dirty="0" smtClean="0">
                <a:solidFill>
                  <a:srgbClr val="990000"/>
                </a:solidFill>
              </a:rPr>
              <a:t>2.C#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and     C1.cname = 'DB</a:t>
            </a:r>
            <a:r>
              <a:rPr lang="en-CA" altLang="en-US" sz="2400" dirty="0">
                <a:solidFill>
                  <a:srgbClr val="990000"/>
                </a:solidFill>
              </a:rPr>
              <a:t>'</a:t>
            </a:r>
            <a:r>
              <a:rPr lang="en-CA" altLang="en-US" sz="2400" dirty="0" smtClean="0">
                <a:solidFill>
                  <a:srgbClr val="990000"/>
                </a:solidFill>
              </a:rPr>
              <a:t> and C2.cname = 'OS</a:t>
            </a:r>
            <a:r>
              <a:rPr lang="en-CA" altLang="en-US" sz="2400" dirty="0">
                <a:solidFill>
                  <a:srgbClr val="990000"/>
                </a:solidFill>
              </a:rPr>
              <a:t>'</a:t>
            </a:r>
            <a:r>
              <a:rPr lang="en-CA" altLang="en-US" sz="2400" dirty="0" smtClean="0">
                <a:solidFill>
                  <a:srgbClr val="990000"/>
                </a:solidFill>
              </a:rPr>
              <a:t>;</a:t>
            </a:r>
            <a:endParaRPr lang="en-CA" altLang="en-US" sz="24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fr-FR" altLang="en-US" sz="2400" dirty="0">
              <a:solidFill>
                <a:srgbClr val="99000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30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SQL Query Language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2780" y="5638800"/>
            <a:ext cx="153599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CA" altLang="en-US" kern="0">
                <a:solidFill>
                  <a:srgbClr val="002060"/>
                </a:solidFill>
              </a:rPr>
              <a:t>flat query!</a:t>
            </a:r>
            <a:endParaRPr lang="en-CA" altLang="en-US" kern="0" dirty="0">
              <a:solidFill>
                <a:srgbClr val="002060"/>
              </a:solidFill>
            </a:endParaRPr>
          </a:p>
        </p:txBody>
      </p:sp>
      <p:graphicFrame>
        <p:nvGraphicFramePr>
          <p:cNvPr id="8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964124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3541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819400"/>
            <a:ext cx="8675687" cy="3904659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/>
              <a:t>15. </a:t>
            </a:r>
            <a:r>
              <a:rPr lang="en-CA" altLang="en-US" sz="2400" dirty="0"/>
              <a:t>List the student names for students taking all </a:t>
            </a:r>
            <a:r>
              <a:rPr lang="en-CA" altLang="en-US" sz="2400" dirty="0" smtClean="0"/>
              <a:t>courses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{</a:t>
            </a:r>
            <a:r>
              <a:rPr lang="en-CA" altLang="en-US" sz="2400" dirty="0" err="1">
                <a:solidFill>
                  <a:srgbClr val="990000"/>
                </a:solidFill>
              </a:rPr>
              <a:t>S.sname</a:t>
            </a:r>
            <a:r>
              <a:rPr lang="en-CA" altLang="en-US" sz="2400" dirty="0">
                <a:solidFill>
                  <a:srgbClr val="990000"/>
                </a:solidFill>
              </a:rPr>
              <a:t> | S in Student and (</a:t>
            </a:r>
            <a:r>
              <a:rPr lang="en-CA" altLang="en-US" sz="2400" dirty="0" err="1">
                <a:solidFill>
                  <a:srgbClr val="990000"/>
                </a:solidFill>
              </a:rPr>
              <a:t>forall</a:t>
            </a:r>
            <a:r>
              <a:rPr lang="en-CA" altLang="en-US" sz="2400" dirty="0">
                <a:solidFill>
                  <a:srgbClr val="990000"/>
                </a:solidFill>
              </a:rPr>
              <a:t> C in Course)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              (exists G in Grade)(S.s# = G.s# and </a:t>
            </a:r>
            <a:r>
              <a:rPr lang="en-CA" altLang="en-US" sz="2400" dirty="0" err="1">
                <a:solidFill>
                  <a:srgbClr val="990000"/>
                </a:solidFill>
              </a:rPr>
              <a:t>C.c</a:t>
            </a:r>
            <a:r>
              <a:rPr lang="en-CA" altLang="en-US" sz="2400" dirty="0">
                <a:solidFill>
                  <a:srgbClr val="990000"/>
                </a:solidFill>
              </a:rPr>
              <a:t># = </a:t>
            </a:r>
            <a:r>
              <a:rPr lang="en-CA" altLang="en-US" sz="2400" dirty="0" err="1">
                <a:solidFill>
                  <a:srgbClr val="990000"/>
                </a:solidFill>
              </a:rPr>
              <a:t>G.c</a:t>
            </a:r>
            <a:r>
              <a:rPr lang="en-CA" altLang="en-US" sz="2400" dirty="0">
                <a:solidFill>
                  <a:srgbClr val="990000"/>
                </a:solidFill>
              </a:rPr>
              <a:t>#)};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fr-FR" altLang="en-US" sz="2400" dirty="0">
                <a:solidFill>
                  <a:srgbClr val="990000"/>
                </a:solidFill>
              </a:rPr>
              <a:t>select </a:t>
            </a:r>
            <a:r>
              <a:rPr lang="fr-FR" altLang="en-US" sz="2400" dirty="0" err="1">
                <a:solidFill>
                  <a:srgbClr val="990000"/>
                </a:solidFill>
              </a:rPr>
              <a:t>sname</a:t>
            </a:r>
            <a:r>
              <a:rPr lang="fr-FR" altLang="en-US" sz="2400" dirty="0">
                <a:solidFill>
                  <a:srgbClr val="990000"/>
                </a:solidFill>
              </a:rPr>
              <a:t> </a:t>
            </a:r>
            <a:r>
              <a:rPr lang="fr-FR" altLang="en-US" sz="2400" dirty="0" err="1">
                <a:solidFill>
                  <a:srgbClr val="990000"/>
                </a:solidFill>
              </a:rPr>
              <a:t>from</a:t>
            </a:r>
            <a:r>
              <a:rPr lang="fr-FR" altLang="en-US" sz="2400" dirty="0">
                <a:solidFill>
                  <a:srgbClr val="990000"/>
                </a:solidFill>
              </a:rPr>
              <a:t> </a:t>
            </a:r>
            <a:r>
              <a:rPr lang="fr-FR" altLang="en-US" sz="2400" dirty="0" err="1">
                <a:solidFill>
                  <a:srgbClr val="990000"/>
                </a:solidFill>
              </a:rPr>
              <a:t>student</a:t>
            </a:r>
            <a:r>
              <a:rPr lang="fr-FR" altLang="en-US" sz="2400" dirty="0">
                <a:solidFill>
                  <a:srgbClr val="990000"/>
                </a:solidFill>
              </a:rPr>
              <a:t> 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fr-FR" altLang="en-US" sz="2400" dirty="0" err="1">
                <a:solidFill>
                  <a:srgbClr val="990000"/>
                </a:solidFill>
              </a:rPr>
              <a:t>where</a:t>
            </a:r>
            <a:r>
              <a:rPr lang="fr-FR" altLang="en-US" sz="2400" dirty="0">
                <a:solidFill>
                  <a:srgbClr val="990000"/>
                </a:solidFill>
              </a:rPr>
              <a:t> </a:t>
            </a:r>
            <a:r>
              <a:rPr lang="fr-FR" altLang="en-US" sz="2400" dirty="0" err="1">
                <a:solidFill>
                  <a:srgbClr val="990000"/>
                </a:solidFill>
              </a:rPr>
              <a:t>forall</a:t>
            </a:r>
            <a:endParaRPr lang="fr-FR" altLang="en-US" sz="24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fr-FR" altLang="en-US" sz="2400" dirty="0">
                <a:solidFill>
                  <a:srgbClr val="990000"/>
                </a:solidFill>
              </a:rPr>
              <a:t>	</a:t>
            </a:r>
            <a:r>
              <a:rPr lang="fr-FR" altLang="en-US" sz="2400" dirty="0" smtClean="0">
                <a:solidFill>
                  <a:srgbClr val="990000"/>
                </a:solidFill>
              </a:rPr>
              <a:t>(  select </a:t>
            </a:r>
            <a:r>
              <a:rPr lang="fr-FR" altLang="en-US" sz="2400" dirty="0">
                <a:solidFill>
                  <a:srgbClr val="990000"/>
                </a:solidFill>
              </a:rPr>
              <a:t>* </a:t>
            </a:r>
            <a:r>
              <a:rPr lang="fr-FR" altLang="en-US" sz="2400" dirty="0" err="1">
                <a:solidFill>
                  <a:srgbClr val="990000"/>
                </a:solidFill>
              </a:rPr>
              <a:t>from</a:t>
            </a:r>
            <a:r>
              <a:rPr lang="fr-FR" altLang="en-US" sz="2400" dirty="0">
                <a:solidFill>
                  <a:srgbClr val="990000"/>
                </a:solidFill>
              </a:rPr>
              <a:t> course C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fr-FR" altLang="en-US" sz="2400" dirty="0">
                <a:solidFill>
                  <a:srgbClr val="990000"/>
                </a:solidFill>
              </a:rPr>
              <a:t>	 </a:t>
            </a:r>
            <a:r>
              <a:rPr lang="fr-FR" altLang="en-US" sz="2400" dirty="0" smtClean="0">
                <a:solidFill>
                  <a:srgbClr val="990000"/>
                </a:solidFill>
              </a:rPr>
              <a:t>  </a:t>
            </a:r>
            <a:r>
              <a:rPr lang="fr-FR" altLang="en-US" sz="2400" dirty="0" err="1" smtClean="0">
                <a:solidFill>
                  <a:srgbClr val="990000"/>
                </a:solidFill>
              </a:rPr>
              <a:t>where</a:t>
            </a:r>
            <a:r>
              <a:rPr lang="fr-FR" altLang="en-US" sz="2400" dirty="0" smtClean="0">
                <a:solidFill>
                  <a:srgbClr val="990000"/>
                </a:solidFill>
              </a:rPr>
              <a:t> </a:t>
            </a:r>
            <a:r>
              <a:rPr lang="fr-FR" altLang="en-US" sz="2400" dirty="0" err="1">
                <a:solidFill>
                  <a:srgbClr val="990000"/>
                </a:solidFill>
              </a:rPr>
              <a:t>exists</a:t>
            </a:r>
            <a:endParaRPr lang="fr-FR" altLang="en-US" sz="24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fr-FR" altLang="en-US" sz="2400" dirty="0">
                <a:solidFill>
                  <a:srgbClr val="990000"/>
                </a:solidFill>
              </a:rPr>
              <a:t>		</a:t>
            </a:r>
            <a:r>
              <a:rPr lang="fr-FR" altLang="en-US" sz="2400" dirty="0" smtClean="0">
                <a:solidFill>
                  <a:srgbClr val="990000"/>
                </a:solidFill>
              </a:rPr>
              <a:t>(  select </a:t>
            </a:r>
            <a:r>
              <a:rPr lang="fr-FR" altLang="en-US" sz="2400" dirty="0">
                <a:solidFill>
                  <a:srgbClr val="990000"/>
                </a:solidFill>
              </a:rPr>
              <a:t>* </a:t>
            </a:r>
            <a:r>
              <a:rPr lang="fr-FR" altLang="en-US" sz="2400" dirty="0" err="1">
                <a:solidFill>
                  <a:srgbClr val="990000"/>
                </a:solidFill>
              </a:rPr>
              <a:t>from</a:t>
            </a:r>
            <a:r>
              <a:rPr lang="fr-FR" altLang="en-US" sz="2400" dirty="0">
                <a:solidFill>
                  <a:srgbClr val="990000"/>
                </a:solidFill>
              </a:rPr>
              <a:t> Grade G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fr-FR" altLang="en-US" sz="2400" dirty="0">
                <a:solidFill>
                  <a:srgbClr val="990000"/>
                </a:solidFill>
              </a:rPr>
              <a:t>		 </a:t>
            </a:r>
            <a:r>
              <a:rPr lang="fr-FR" altLang="en-US" sz="2400" dirty="0" smtClean="0">
                <a:solidFill>
                  <a:srgbClr val="990000"/>
                </a:solidFill>
              </a:rPr>
              <a:t>  </a:t>
            </a:r>
            <a:r>
              <a:rPr lang="fr-FR" altLang="en-US" sz="2400" dirty="0" err="1" smtClean="0">
                <a:solidFill>
                  <a:srgbClr val="990000"/>
                </a:solidFill>
              </a:rPr>
              <a:t>where</a:t>
            </a:r>
            <a:r>
              <a:rPr lang="fr-FR" altLang="en-US" sz="2400" dirty="0" smtClean="0">
                <a:solidFill>
                  <a:srgbClr val="990000"/>
                </a:solidFill>
              </a:rPr>
              <a:t> </a:t>
            </a:r>
            <a:r>
              <a:rPr lang="fr-FR" altLang="en-US" sz="2400" dirty="0">
                <a:solidFill>
                  <a:srgbClr val="990000"/>
                </a:solidFill>
              </a:rPr>
              <a:t>S.S#=G.S# </a:t>
            </a:r>
            <a:endParaRPr lang="fr-FR" altLang="en-US" sz="2400" dirty="0" smtClean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fr-FR" altLang="en-US" sz="2400" dirty="0">
                <a:solidFill>
                  <a:srgbClr val="990000"/>
                </a:solidFill>
              </a:rPr>
              <a:t>	</a:t>
            </a:r>
            <a:r>
              <a:rPr lang="fr-FR" altLang="en-US" sz="2400" dirty="0" smtClean="0">
                <a:solidFill>
                  <a:srgbClr val="990000"/>
                </a:solidFill>
              </a:rPr>
              <a:t>	   and </a:t>
            </a:r>
            <a:r>
              <a:rPr lang="fr-FR" altLang="en-US" sz="2400" dirty="0">
                <a:solidFill>
                  <a:srgbClr val="990000"/>
                </a:solidFill>
              </a:rPr>
              <a:t>G.C#=C.C#));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fr-FR" altLang="en-US" sz="2400" dirty="0" smtClean="0">
                <a:solidFill>
                  <a:srgbClr val="790033"/>
                </a:solidFill>
              </a:rPr>
              <a:t>	</a:t>
            </a:r>
            <a:endParaRPr lang="fr-FR" altLang="en-US" sz="2400" dirty="0">
              <a:solidFill>
                <a:srgbClr val="790033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CA" alt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31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SQL Query Language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93529" y="4461808"/>
            <a:ext cx="4621871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altLang="en-US" dirty="0" smtClean="0">
                <a:solidFill>
                  <a:srgbClr val="0070C0"/>
                </a:solidFill>
              </a:rPr>
              <a:t>SQL does not support </a:t>
            </a:r>
            <a:r>
              <a:rPr lang="en-CA" altLang="en-US" dirty="0" err="1" smtClean="0">
                <a:solidFill>
                  <a:srgbClr val="0070C0"/>
                </a:solidFill>
              </a:rPr>
              <a:t>forall</a:t>
            </a:r>
            <a:r>
              <a:rPr lang="en-CA" altLang="en-US" dirty="0" smtClean="0">
                <a:solidFill>
                  <a:srgbClr val="0070C0"/>
                </a:solidFill>
              </a:rPr>
              <a:t>!</a:t>
            </a:r>
          </a:p>
          <a:p>
            <a:r>
              <a:rPr lang="en-CA" dirty="0" smtClean="0">
                <a:solidFill>
                  <a:srgbClr val="C00000"/>
                </a:solidFill>
              </a:rPr>
              <a:t>(</a:t>
            </a:r>
            <a:r>
              <a:rPr lang="en-CA" dirty="0" err="1" smtClean="0">
                <a:solidFill>
                  <a:srgbClr val="C00000"/>
                </a:solidFill>
              </a:rPr>
              <a:t>forall</a:t>
            </a:r>
            <a:r>
              <a:rPr lang="en-CA" dirty="0" smtClean="0">
                <a:solidFill>
                  <a:srgbClr val="C00000"/>
                </a:solidFill>
              </a:rPr>
              <a:t> C in Course)(F) ==</a:t>
            </a:r>
          </a:p>
          <a:p>
            <a:r>
              <a:rPr lang="en-CA" dirty="0" smtClean="0">
                <a:solidFill>
                  <a:srgbClr val="C00000"/>
                </a:solidFill>
              </a:rPr>
              <a:t>   </a:t>
            </a:r>
            <a:r>
              <a:rPr lang="en-CA" dirty="0" smtClean="0">
                <a:solidFill>
                  <a:srgbClr val="0070C0"/>
                </a:solidFill>
              </a:rPr>
              <a:t>not</a:t>
            </a:r>
            <a:r>
              <a:rPr lang="en-CA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CA" dirty="0" smtClean="0">
                <a:solidFill>
                  <a:srgbClr val="C00000"/>
                </a:solidFill>
              </a:rPr>
              <a:t>exists C in Course) </a:t>
            </a:r>
            <a:r>
              <a:rPr lang="en-CA" dirty="0" smtClean="0">
                <a:solidFill>
                  <a:srgbClr val="0070C0"/>
                </a:solidFill>
              </a:rPr>
              <a:t>not</a:t>
            </a:r>
            <a:r>
              <a:rPr lang="en-CA" dirty="0" smtClean="0">
                <a:solidFill>
                  <a:srgbClr val="C00000"/>
                </a:solidFill>
              </a:rPr>
              <a:t> (F)</a:t>
            </a:r>
          </a:p>
          <a:p>
            <a:r>
              <a:rPr lang="en-CA" dirty="0" smtClean="0">
                <a:solidFill>
                  <a:srgbClr val="C00000"/>
                </a:solidFill>
              </a:rPr>
              <a:t>not (A and B) == not A   or  not B</a:t>
            </a:r>
          </a:p>
          <a:p>
            <a:r>
              <a:rPr lang="en-CA" dirty="0" smtClean="0">
                <a:solidFill>
                  <a:srgbClr val="C00000"/>
                </a:solidFill>
              </a:rPr>
              <a:t>not (A   or  B) == not A and not B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8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964124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5872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895600"/>
            <a:ext cx="8675687" cy="3904659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/>
              <a:t>14. </a:t>
            </a:r>
            <a:r>
              <a:rPr lang="en-CA" altLang="en-US" sz="2400" dirty="0"/>
              <a:t>List the student names for students taking all </a:t>
            </a:r>
            <a:r>
              <a:rPr lang="en-CA" altLang="en-US" sz="2400" dirty="0" smtClean="0"/>
              <a:t>courses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{</a:t>
            </a:r>
            <a:r>
              <a:rPr lang="en-CA" altLang="en-US" sz="2400" dirty="0" err="1">
                <a:solidFill>
                  <a:srgbClr val="990000"/>
                </a:solidFill>
              </a:rPr>
              <a:t>S.sname</a:t>
            </a:r>
            <a:r>
              <a:rPr lang="en-CA" altLang="en-US" sz="2400" dirty="0">
                <a:solidFill>
                  <a:srgbClr val="990000"/>
                </a:solidFill>
              </a:rPr>
              <a:t> | S in Student and (</a:t>
            </a:r>
            <a:r>
              <a:rPr lang="en-CA" altLang="en-US" sz="2400" dirty="0" err="1">
                <a:solidFill>
                  <a:srgbClr val="990000"/>
                </a:solidFill>
              </a:rPr>
              <a:t>forall</a:t>
            </a:r>
            <a:r>
              <a:rPr lang="en-CA" altLang="en-US" sz="2400" dirty="0">
                <a:solidFill>
                  <a:srgbClr val="990000"/>
                </a:solidFill>
              </a:rPr>
              <a:t> C in Course)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              (exists G in Grade)(S.s# = G.s# and </a:t>
            </a:r>
            <a:r>
              <a:rPr lang="en-CA" altLang="en-US" sz="2400" dirty="0" err="1">
                <a:solidFill>
                  <a:srgbClr val="990000"/>
                </a:solidFill>
              </a:rPr>
              <a:t>C.c</a:t>
            </a:r>
            <a:r>
              <a:rPr lang="en-CA" altLang="en-US" sz="2400" dirty="0">
                <a:solidFill>
                  <a:srgbClr val="990000"/>
                </a:solidFill>
              </a:rPr>
              <a:t># = </a:t>
            </a:r>
            <a:r>
              <a:rPr lang="en-CA" altLang="en-US" sz="2400" dirty="0" err="1">
                <a:solidFill>
                  <a:srgbClr val="990000"/>
                </a:solidFill>
              </a:rPr>
              <a:t>G.c</a:t>
            </a:r>
            <a:r>
              <a:rPr lang="en-CA" altLang="en-US" sz="2400" dirty="0">
                <a:solidFill>
                  <a:srgbClr val="990000"/>
                </a:solidFill>
              </a:rPr>
              <a:t>#)};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fr-FR" altLang="en-US" sz="2400" dirty="0">
                <a:solidFill>
                  <a:srgbClr val="990000"/>
                </a:solidFill>
              </a:rPr>
              <a:t>select </a:t>
            </a:r>
            <a:r>
              <a:rPr lang="fr-FR" altLang="en-US" sz="2400" dirty="0" err="1">
                <a:solidFill>
                  <a:srgbClr val="990000"/>
                </a:solidFill>
              </a:rPr>
              <a:t>sname</a:t>
            </a:r>
            <a:r>
              <a:rPr lang="fr-FR" altLang="en-US" sz="2400" dirty="0">
                <a:solidFill>
                  <a:srgbClr val="990000"/>
                </a:solidFill>
              </a:rPr>
              <a:t> </a:t>
            </a:r>
            <a:r>
              <a:rPr lang="fr-FR" altLang="en-US" sz="2400" dirty="0" err="1">
                <a:solidFill>
                  <a:srgbClr val="990000"/>
                </a:solidFill>
              </a:rPr>
              <a:t>from</a:t>
            </a:r>
            <a:r>
              <a:rPr lang="fr-FR" altLang="en-US" sz="2400" dirty="0">
                <a:solidFill>
                  <a:srgbClr val="990000"/>
                </a:solidFill>
              </a:rPr>
              <a:t> </a:t>
            </a:r>
            <a:r>
              <a:rPr lang="fr-FR" altLang="en-US" sz="2400" dirty="0" err="1">
                <a:solidFill>
                  <a:srgbClr val="990000"/>
                </a:solidFill>
              </a:rPr>
              <a:t>student</a:t>
            </a:r>
            <a:r>
              <a:rPr lang="fr-FR" altLang="en-US" sz="2400" dirty="0">
                <a:solidFill>
                  <a:srgbClr val="990000"/>
                </a:solidFill>
              </a:rPr>
              <a:t> 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fr-FR" altLang="en-US" sz="2400" dirty="0" err="1">
                <a:solidFill>
                  <a:srgbClr val="990000"/>
                </a:solidFill>
              </a:rPr>
              <a:t>where</a:t>
            </a:r>
            <a:r>
              <a:rPr lang="fr-FR" altLang="en-US" sz="2400" dirty="0">
                <a:solidFill>
                  <a:srgbClr val="990000"/>
                </a:solidFill>
              </a:rPr>
              <a:t> </a:t>
            </a:r>
            <a:r>
              <a:rPr lang="fr-FR" altLang="en-US" sz="2400" b="1" dirty="0" err="1">
                <a:solidFill>
                  <a:srgbClr val="990000"/>
                </a:solidFill>
              </a:rPr>
              <a:t>forall</a:t>
            </a:r>
            <a:endParaRPr lang="fr-FR" altLang="en-US" sz="2400" b="1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fr-FR" altLang="en-US" sz="2400" dirty="0">
                <a:solidFill>
                  <a:srgbClr val="990000"/>
                </a:solidFill>
              </a:rPr>
              <a:t>	(select * </a:t>
            </a:r>
            <a:r>
              <a:rPr lang="fr-FR" altLang="en-US" sz="2400" dirty="0" err="1">
                <a:solidFill>
                  <a:srgbClr val="990000"/>
                </a:solidFill>
              </a:rPr>
              <a:t>from</a:t>
            </a:r>
            <a:r>
              <a:rPr lang="fr-FR" altLang="en-US" sz="2400" dirty="0">
                <a:solidFill>
                  <a:srgbClr val="990000"/>
                </a:solidFill>
              </a:rPr>
              <a:t> course C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fr-FR" altLang="en-US" sz="2400" dirty="0">
                <a:solidFill>
                  <a:srgbClr val="990000"/>
                </a:solidFill>
              </a:rPr>
              <a:t>	 </a:t>
            </a:r>
            <a:r>
              <a:rPr lang="fr-FR" altLang="en-US" sz="2400" dirty="0" err="1">
                <a:solidFill>
                  <a:srgbClr val="990000"/>
                </a:solidFill>
              </a:rPr>
              <a:t>where</a:t>
            </a:r>
            <a:r>
              <a:rPr lang="fr-FR" altLang="en-US" sz="2400" dirty="0">
                <a:solidFill>
                  <a:srgbClr val="990000"/>
                </a:solidFill>
              </a:rPr>
              <a:t> </a:t>
            </a:r>
            <a:r>
              <a:rPr lang="fr-FR" altLang="en-US" sz="2400" b="1" dirty="0" err="1">
                <a:solidFill>
                  <a:srgbClr val="990000"/>
                </a:solidFill>
              </a:rPr>
              <a:t>exists</a:t>
            </a:r>
            <a:endParaRPr lang="fr-FR" altLang="en-US" sz="2400" b="1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fr-FR" altLang="en-US" sz="2400" dirty="0">
                <a:solidFill>
                  <a:srgbClr val="990000"/>
                </a:solidFill>
              </a:rPr>
              <a:t>		(select * </a:t>
            </a:r>
            <a:r>
              <a:rPr lang="fr-FR" altLang="en-US" sz="2400" dirty="0" err="1">
                <a:solidFill>
                  <a:srgbClr val="990000"/>
                </a:solidFill>
              </a:rPr>
              <a:t>from</a:t>
            </a:r>
            <a:r>
              <a:rPr lang="fr-FR" altLang="en-US" sz="2400" dirty="0">
                <a:solidFill>
                  <a:srgbClr val="990000"/>
                </a:solidFill>
              </a:rPr>
              <a:t> Grade G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fr-FR" altLang="en-US" sz="2400" dirty="0">
                <a:solidFill>
                  <a:srgbClr val="990000"/>
                </a:solidFill>
              </a:rPr>
              <a:t>		 </a:t>
            </a:r>
            <a:r>
              <a:rPr lang="fr-FR" altLang="en-US" sz="2400" dirty="0" err="1">
                <a:solidFill>
                  <a:srgbClr val="990000"/>
                </a:solidFill>
              </a:rPr>
              <a:t>where</a:t>
            </a:r>
            <a:r>
              <a:rPr lang="fr-FR" altLang="en-US" sz="2400" dirty="0">
                <a:solidFill>
                  <a:srgbClr val="990000"/>
                </a:solidFill>
              </a:rPr>
              <a:t> S.S#=G.S# </a:t>
            </a:r>
            <a:endParaRPr lang="fr-FR" altLang="en-US" sz="2400" dirty="0" smtClean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fr-FR" altLang="en-US" sz="2400" dirty="0">
                <a:solidFill>
                  <a:srgbClr val="990000"/>
                </a:solidFill>
              </a:rPr>
              <a:t>	</a:t>
            </a:r>
            <a:r>
              <a:rPr lang="fr-FR" altLang="en-US" sz="2400" dirty="0" smtClean="0">
                <a:solidFill>
                  <a:srgbClr val="990000"/>
                </a:solidFill>
              </a:rPr>
              <a:t>	 and </a:t>
            </a:r>
            <a:r>
              <a:rPr lang="fr-FR" altLang="en-US" sz="2400" dirty="0">
                <a:solidFill>
                  <a:srgbClr val="990000"/>
                </a:solidFill>
              </a:rPr>
              <a:t>G.C#=C.C#));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fr-FR" altLang="en-US" sz="2400" dirty="0" smtClean="0">
                <a:solidFill>
                  <a:srgbClr val="790033"/>
                </a:solidFill>
              </a:rPr>
              <a:t>	</a:t>
            </a:r>
            <a:endParaRPr lang="fr-FR" altLang="en-US" sz="2400" dirty="0">
              <a:solidFill>
                <a:srgbClr val="790033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CA" alt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32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SQL Query Language</a:t>
            </a:r>
            <a:endParaRPr lang="en-US" dirty="0"/>
          </a:p>
        </p:txBody>
      </p:sp>
      <p:graphicFrame>
        <p:nvGraphicFramePr>
          <p:cNvPr id="8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964124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962400" y="4180344"/>
            <a:ext cx="5181600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fr-FR" altLang="en-US" dirty="0">
                <a:solidFill>
                  <a:srgbClr val="990000"/>
                </a:solidFill>
              </a:rPr>
              <a:t>select </a:t>
            </a:r>
            <a:r>
              <a:rPr lang="fr-FR" altLang="en-US" dirty="0" err="1">
                <a:solidFill>
                  <a:srgbClr val="990000"/>
                </a:solidFill>
              </a:rPr>
              <a:t>sname</a:t>
            </a:r>
            <a:r>
              <a:rPr lang="fr-FR" altLang="en-US" dirty="0">
                <a:solidFill>
                  <a:srgbClr val="990000"/>
                </a:solidFill>
              </a:rPr>
              <a:t> </a:t>
            </a:r>
            <a:r>
              <a:rPr lang="fr-FR" altLang="en-US" dirty="0" err="1">
                <a:solidFill>
                  <a:srgbClr val="990000"/>
                </a:solidFill>
              </a:rPr>
              <a:t>from</a:t>
            </a:r>
            <a:r>
              <a:rPr lang="fr-FR" altLang="en-US" dirty="0">
                <a:solidFill>
                  <a:srgbClr val="990000"/>
                </a:solidFill>
              </a:rPr>
              <a:t> </a:t>
            </a:r>
            <a:r>
              <a:rPr lang="fr-FR" altLang="en-US" dirty="0" err="1">
                <a:solidFill>
                  <a:srgbClr val="990000"/>
                </a:solidFill>
              </a:rPr>
              <a:t>student</a:t>
            </a:r>
            <a:r>
              <a:rPr lang="fr-FR" altLang="en-US" dirty="0">
                <a:solidFill>
                  <a:srgbClr val="990000"/>
                </a:solidFill>
              </a:rPr>
              <a:t> S</a:t>
            </a:r>
          </a:p>
          <a:p>
            <a:pPr eaLnBrk="1" hangingPunct="1">
              <a:buNone/>
            </a:pPr>
            <a:r>
              <a:rPr lang="fr-FR" altLang="en-US" dirty="0" err="1">
                <a:solidFill>
                  <a:srgbClr val="990000"/>
                </a:solidFill>
              </a:rPr>
              <a:t>where</a:t>
            </a:r>
            <a:r>
              <a:rPr lang="fr-FR" altLang="en-US" dirty="0">
                <a:solidFill>
                  <a:srgbClr val="990000"/>
                </a:solidFill>
              </a:rPr>
              <a:t> </a:t>
            </a:r>
            <a:r>
              <a:rPr lang="fr-FR" altLang="en-US" b="1" dirty="0">
                <a:solidFill>
                  <a:srgbClr val="990000"/>
                </a:solidFill>
              </a:rPr>
              <a:t>not </a:t>
            </a:r>
            <a:r>
              <a:rPr lang="fr-FR" altLang="en-US" b="1" dirty="0" err="1">
                <a:solidFill>
                  <a:srgbClr val="990000"/>
                </a:solidFill>
              </a:rPr>
              <a:t>exists</a:t>
            </a:r>
            <a:endParaRPr lang="fr-FR" altLang="en-US" b="1" dirty="0">
              <a:solidFill>
                <a:srgbClr val="990000"/>
              </a:solidFill>
            </a:endParaRPr>
          </a:p>
          <a:p>
            <a:pPr eaLnBrk="1" hangingPunct="1">
              <a:buNone/>
            </a:pPr>
            <a:r>
              <a:rPr lang="fr-FR" altLang="en-US" dirty="0">
                <a:solidFill>
                  <a:srgbClr val="990000"/>
                </a:solidFill>
              </a:rPr>
              <a:t>	(select * </a:t>
            </a:r>
            <a:r>
              <a:rPr lang="fr-FR" altLang="en-US" dirty="0" err="1">
                <a:solidFill>
                  <a:srgbClr val="990000"/>
                </a:solidFill>
              </a:rPr>
              <a:t>from</a:t>
            </a:r>
            <a:r>
              <a:rPr lang="fr-FR" altLang="en-US" dirty="0">
                <a:solidFill>
                  <a:srgbClr val="990000"/>
                </a:solidFill>
              </a:rPr>
              <a:t> course C</a:t>
            </a:r>
          </a:p>
          <a:p>
            <a:pPr eaLnBrk="1" hangingPunct="1">
              <a:buNone/>
            </a:pPr>
            <a:r>
              <a:rPr lang="fr-FR" altLang="en-US" dirty="0">
                <a:solidFill>
                  <a:srgbClr val="990000"/>
                </a:solidFill>
              </a:rPr>
              <a:t>	 </a:t>
            </a:r>
            <a:r>
              <a:rPr lang="fr-FR" altLang="en-US" dirty="0" err="1">
                <a:solidFill>
                  <a:srgbClr val="990000"/>
                </a:solidFill>
              </a:rPr>
              <a:t>where</a:t>
            </a:r>
            <a:r>
              <a:rPr lang="fr-FR" altLang="en-US" dirty="0">
                <a:solidFill>
                  <a:srgbClr val="990000"/>
                </a:solidFill>
              </a:rPr>
              <a:t> </a:t>
            </a:r>
            <a:r>
              <a:rPr lang="fr-FR" altLang="en-US" b="1" dirty="0">
                <a:solidFill>
                  <a:srgbClr val="990000"/>
                </a:solidFill>
              </a:rPr>
              <a:t>not </a:t>
            </a:r>
            <a:r>
              <a:rPr lang="fr-FR" altLang="en-US" b="1" dirty="0" err="1">
                <a:solidFill>
                  <a:srgbClr val="990000"/>
                </a:solidFill>
              </a:rPr>
              <a:t>exists</a:t>
            </a:r>
            <a:endParaRPr lang="fr-FR" altLang="en-US" b="1" dirty="0">
              <a:solidFill>
                <a:srgbClr val="990000"/>
              </a:solidFill>
            </a:endParaRPr>
          </a:p>
          <a:p>
            <a:pPr eaLnBrk="1" hangingPunct="1">
              <a:buNone/>
            </a:pPr>
            <a:r>
              <a:rPr lang="fr-FR" altLang="en-US" dirty="0">
                <a:solidFill>
                  <a:srgbClr val="990000"/>
                </a:solidFill>
              </a:rPr>
              <a:t>		(select * </a:t>
            </a:r>
            <a:r>
              <a:rPr lang="fr-FR" altLang="en-US" dirty="0" err="1">
                <a:solidFill>
                  <a:srgbClr val="990000"/>
                </a:solidFill>
              </a:rPr>
              <a:t>from</a:t>
            </a:r>
            <a:r>
              <a:rPr lang="fr-FR" altLang="en-US" dirty="0">
                <a:solidFill>
                  <a:srgbClr val="990000"/>
                </a:solidFill>
              </a:rPr>
              <a:t> Grade G </a:t>
            </a:r>
          </a:p>
          <a:p>
            <a:pPr eaLnBrk="1" hangingPunct="1">
              <a:buNone/>
            </a:pPr>
            <a:r>
              <a:rPr lang="fr-FR" altLang="en-US" dirty="0">
                <a:solidFill>
                  <a:srgbClr val="990000"/>
                </a:solidFill>
              </a:rPr>
              <a:t>		 </a:t>
            </a:r>
            <a:r>
              <a:rPr lang="fr-FR" altLang="en-US" dirty="0" err="1">
                <a:solidFill>
                  <a:srgbClr val="990000"/>
                </a:solidFill>
              </a:rPr>
              <a:t>where</a:t>
            </a:r>
            <a:r>
              <a:rPr lang="fr-FR" altLang="en-US" dirty="0">
                <a:solidFill>
                  <a:srgbClr val="990000"/>
                </a:solidFill>
              </a:rPr>
              <a:t> S.S#=G.S# </a:t>
            </a:r>
          </a:p>
          <a:p>
            <a:pPr eaLnBrk="1" hangingPunct="1">
              <a:buNone/>
            </a:pPr>
            <a:r>
              <a:rPr lang="fr-FR" altLang="en-US" dirty="0">
                <a:solidFill>
                  <a:srgbClr val="990000"/>
                </a:solidFill>
              </a:rPr>
              <a:t>		 and G.C#=C.C#));</a:t>
            </a:r>
            <a:r>
              <a:rPr lang="fr-FR" altLang="en-US" dirty="0">
                <a:solidFill>
                  <a:srgbClr val="790033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005083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9713" y="2898776"/>
            <a:ext cx="8904287" cy="3425824"/>
          </a:xfrm>
        </p:spPr>
        <p:txBody>
          <a:bodyPr/>
          <a:lstStyle/>
          <a:p>
            <a:pPr marL="0" indent="0">
              <a:buNone/>
            </a:pPr>
            <a:r>
              <a:rPr lang="en-CA" altLang="zh-CN" sz="2400" dirty="0" smtClean="0">
                <a:ea typeface="宋体" charset="-122"/>
              </a:rPr>
              <a:t>15. </a:t>
            </a:r>
            <a:r>
              <a:rPr lang="en-CA" altLang="zh-CN" sz="2400" dirty="0">
                <a:ea typeface="宋体" charset="-122"/>
              </a:rPr>
              <a:t>List student names for students taking all courses except AL </a:t>
            </a:r>
            <a:endParaRPr lang="en-CA" altLang="zh-CN" sz="2400" dirty="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{</a:t>
            </a:r>
            <a:r>
              <a:rPr lang="en-CA" altLang="zh-CN" sz="2400" dirty="0" err="1">
                <a:solidFill>
                  <a:srgbClr val="990000"/>
                </a:solidFill>
                <a:ea typeface="宋体" charset="-122"/>
              </a:rPr>
              <a:t>S.sname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 | S in Student and (</a:t>
            </a:r>
            <a:r>
              <a:rPr lang="en-CA" altLang="zh-CN" sz="2400" b="1" dirty="0" err="1">
                <a:solidFill>
                  <a:srgbClr val="990000"/>
                </a:solidFill>
                <a:ea typeface="宋体" charset="-122"/>
              </a:rPr>
              <a:t>forall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 C in Course)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                (</a:t>
            </a:r>
            <a:r>
              <a:rPr lang="en-CA" altLang="zh-CN" sz="2400" dirty="0" err="1">
                <a:solidFill>
                  <a:srgbClr val="990000"/>
                </a:solidFill>
                <a:ea typeface="宋体" charset="-122"/>
              </a:rPr>
              <a:t>C.cname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 = 'AL' and </a:t>
            </a:r>
            <a:endParaRPr lang="en-CA" altLang="zh-CN" sz="2400" dirty="0" smtClean="0">
              <a:solidFill>
                <a:srgbClr val="990000"/>
              </a:solidFill>
              <a:ea typeface="宋体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	</a:t>
            </a:r>
            <a:r>
              <a:rPr lang="en-CA" altLang="zh-CN" sz="2400" dirty="0" smtClean="0">
                <a:solidFill>
                  <a:srgbClr val="990000"/>
                </a:solidFill>
                <a:ea typeface="宋体" charset="-122"/>
              </a:rPr>
              <a:t>	     (</a:t>
            </a:r>
            <a:r>
              <a:rPr lang="en-CA" altLang="zh-CN" sz="2400" b="1" dirty="0" smtClean="0">
                <a:solidFill>
                  <a:srgbClr val="990000"/>
                </a:solidFill>
                <a:ea typeface="宋体" charset="-122"/>
              </a:rPr>
              <a:t>not exists 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G in Grade</a:t>
            </a:r>
            <a:r>
              <a:rPr lang="en-CA" altLang="zh-CN" sz="2400" dirty="0" smtClean="0">
                <a:solidFill>
                  <a:srgbClr val="990000"/>
                </a:solidFill>
                <a:ea typeface="宋体" charset="-122"/>
              </a:rPr>
              <a:t>)(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S.s# = G.s# and </a:t>
            </a:r>
            <a:r>
              <a:rPr lang="en-CA" altLang="zh-CN" sz="2400" dirty="0" err="1">
                <a:solidFill>
                  <a:srgbClr val="990000"/>
                </a:solidFill>
                <a:ea typeface="宋体" charset="-122"/>
              </a:rPr>
              <a:t>C.c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# = </a:t>
            </a:r>
            <a:r>
              <a:rPr lang="en-CA" altLang="zh-CN" sz="2400" dirty="0" err="1">
                <a:solidFill>
                  <a:srgbClr val="990000"/>
                </a:solidFill>
                <a:ea typeface="宋体" charset="-122"/>
              </a:rPr>
              <a:t>G.c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#))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                or </a:t>
            </a:r>
            <a:endParaRPr lang="en-CA" altLang="zh-CN" sz="2400" dirty="0">
              <a:solidFill>
                <a:schemeClr val="tx1"/>
              </a:solidFill>
              <a:ea typeface="宋体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>
                <a:solidFill>
                  <a:schemeClr val="tx1"/>
                </a:solidFill>
                <a:ea typeface="宋体" charset="-122"/>
              </a:rPr>
              <a:t>		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     (</a:t>
            </a:r>
            <a:r>
              <a:rPr lang="en-CA" altLang="zh-CN" sz="2400" dirty="0" err="1">
                <a:solidFill>
                  <a:srgbClr val="990000"/>
                </a:solidFill>
                <a:ea typeface="宋体" charset="-122"/>
              </a:rPr>
              <a:t>C.cname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 </a:t>
            </a:r>
            <a:r>
              <a:rPr lang="en-CA" altLang="zh-CN" sz="2400" dirty="0" smtClean="0">
                <a:solidFill>
                  <a:srgbClr val="990000"/>
                </a:solidFill>
                <a:ea typeface="宋体" charset="-122"/>
              </a:rPr>
              <a:t>!=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 'AL' and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                (</a:t>
            </a:r>
            <a:r>
              <a:rPr lang="en-CA" altLang="zh-CN" sz="2400" b="1" dirty="0">
                <a:solidFill>
                  <a:srgbClr val="990000"/>
                </a:solidFill>
                <a:ea typeface="宋体" charset="-122"/>
              </a:rPr>
              <a:t>exists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 G in Grade)(S.s# = G.s# and </a:t>
            </a:r>
            <a:r>
              <a:rPr lang="en-CA" altLang="zh-CN" sz="2400" dirty="0" err="1">
                <a:solidFill>
                  <a:srgbClr val="990000"/>
                </a:solidFill>
                <a:ea typeface="宋体" charset="-122"/>
              </a:rPr>
              <a:t>C.c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# = </a:t>
            </a:r>
            <a:r>
              <a:rPr lang="en-CA" altLang="zh-CN" sz="2400" dirty="0" err="1">
                <a:solidFill>
                  <a:srgbClr val="990000"/>
                </a:solidFill>
                <a:ea typeface="宋体" charset="-122"/>
              </a:rPr>
              <a:t>G.c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#)};</a:t>
            </a:r>
          </a:p>
          <a:p>
            <a:pPr marL="0" indent="0">
              <a:buNone/>
            </a:pPr>
            <a:endParaRPr lang="en-CA" altLang="zh-CN" sz="2400" dirty="0">
              <a:ea typeface="宋体" charset="-122"/>
            </a:endParaRPr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33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SQL Query Language</a:t>
            </a:r>
            <a:endParaRPr lang="en-US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964124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3625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914400"/>
            <a:ext cx="8915400" cy="5622324"/>
          </a:xfrm>
        </p:spPr>
        <p:txBody>
          <a:bodyPr/>
          <a:lstStyle/>
          <a:p>
            <a:pPr marL="0" indent="0">
              <a:buNone/>
            </a:pPr>
            <a:r>
              <a:rPr lang="en-CA" altLang="zh-CN" sz="2400" dirty="0" smtClean="0">
                <a:ea typeface="宋体" charset="-122"/>
              </a:rPr>
              <a:t>15. </a:t>
            </a:r>
            <a:r>
              <a:rPr lang="en-CA" altLang="zh-CN" sz="2400" dirty="0">
                <a:ea typeface="宋体" charset="-122"/>
              </a:rPr>
              <a:t>List student names for students taking all courses except AL </a:t>
            </a:r>
            <a:endParaRPr lang="en-CA" altLang="zh-CN" sz="2400" dirty="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{</a:t>
            </a:r>
            <a:r>
              <a:rPr lang="en-CA" altLang="zh-CN" sz="2400" dirty="0" err="1">
                <a:solidFill>
                  <a:srgbClr val="990000"/>
                </a:solidFill>
                <a:ea typeface="宋体" charset="-122"/>
              </a:rPr>
              <a:t>S.sname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 | S in Student and (</a:t>
            </a:r>
            <a:r>
              <a:rPr lang="en-CA" altLang="zh-CN" sz="2400" b="1" dirty="0" err="1">
                <a:solidFill>
                  <a:srgbClr val="990000"/>
                </a:solidFill>
                <a:ea typeface="宋体" charset="-122"/>
              </a:rPr>
              <a:t>forall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 C in Course)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                (</a:t>
            </a:r>
            <a:r>
              <a:rPr lang="en-CA" altLang="zh-CN" sz="2400" dirty="0" err="1">
                <a:solidFill>
                  <a:srgbClr val="990000"/>
                </a:solidFill>
                <a:ea typeface="宋体" charset="-122"/>
              </a:rPr>
              <a:t>C.cname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 </a:t>
            </a:r>
            <a:r>
              <a:rPr lang="en-CA" altLang="zh-CN" sz="2400" b="1" dirty="0">
                <a:solidFill>
                  <a:srgbClr val="990000"/>
                </a:solidFill>
                <a:ea typeface="宋体" charset="-122"/>
              </a:rPr>
              <a:t>=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 'AL' </a:t>
            </a:r>
            <a:r>
              <a:rPr lang="en-CA" altLang="zh-CN" sz="2400" b="1" dirty="0">
                <a:solidFill>
                  <a:srgbClr val="990000"/>
                </a:solidFill>
                <a:ea typeface="宋体" charset="-122"/>
              </a:rPr>
              <a:t>and </a:t>
            </a:r>
            <a:endParaRPr lang="en-CA" altLang="zh-CN" sz="2400" b="1" dirty="0" smtClean="0">
              <a:solidFill>
                <a:srgbClr val="990000"/>
              </a:solidFill>
              <a:ea typeface="宋体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b="1" dirty="0">
                <a:solidFill>
                  <a:srgbClr val="990000"/>
                </a:solidFill>
                <a:ea typeface="宋体" charset="-122"/>
              </a:rPr>
              <a:t>	</a:t>
            </a:r>
            <a:r>
              <a:rPr lang="en-CA" altLang="zh-CN" sz="2400" b="1" dirty="0" smtClean="0">
                <a:solidFill>
                  <a:srgbClr val="990000"/>
                </a:solidFill>
                <a:ea typeface="宋体" charset="-122"/>
              </a:rPr>
              <a:t>	     (not</a:t>
            </a:r>
            <a:r>
              <a:rPr lang="en-CA" altLang="zh-CN" sz="2400" dirty="0" smtClean="0">
                <a:solidFill>
                  <a:srgbClr val="990000"/>
                </a:solidFill>
                <a:ea typeface="宋体" charset="-122"/>
              </a:rPr>
              <a:t> </a:t>
            </a:r>
            <a:r>
              <a:rPr lang="en-CA" altLang="zh-CN" sz="2400" b="1" dirty="0" smtClean="0">
                <a:solidFill>
                  <a:srgbClr val="990000"/>
                </a:solidFill>
                <a:ea typeface="宋体" charset="-122"/>
              </a:rPr>
              <a:t>exists</a:t>
            </a:r>
            <a:r>
              <a:rPr lang="en-CA" altLang="zh-CN" sz="2400" dirty="0" smtClean="0">
                <a:solidFill>
                  <a:srgbClr val="990000"/>
                </a:solidFill>
                <a:ea typeface="宋体" charset="-122"/>
              </a:rPr>
              <a:t> 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G in Grade</a:t>
            </a:r>
            <a:r>
              <a:rPr lang="en-CA" altLang="zh-CN" sz="2400" dirty="0" smtClean="0">
                <a:solidFill>
                  <a:srgbClr val="990000"/>
                </a:solidFill>
                <a:ea typeface="宋体" charset="-122"/>
              </a:rPr>
              <a:t>)(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S.s# = G.s# and </a:t>
            </a:r>
            <a:r>
              <a:rPr lang="en-CA" altLang="zh-CN" sz="2400" dirty="0" err="1">
                <a:solidFill>
                  <a:srgbClr val="990000"/>
                </a:solidFill>
                <a:ea typeface="宋体" charset="-122"/>
              </a:rPr>
              <a:t>C.c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# = </a:t>
            </a:r>
            <a:r>
              <a:rPr lang="en-CA" altLang="zh-CN" sz="2400" dirty="0" err="1">
                <a:solidFill>
                  <a:srgbClr val="990000"/>
                </a:solidFill>
                <a:ea typeface="宋体" charset="-122"/>
              </a:rPr>
              <a:t>G.c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#))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                </a:t>
            </a:r>
            <a:r>
              <a:rPr lang="en-CA" altLang="zh-CN" sz="2400" b="1" dirty="0">
                <a:solidFill>
                  <a:srgbClr val="990000"/>
                </a:solidFill>
                <a:ea typeface="宋体" charset="-122"/>
              </a:rPr>
              <a:t>or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 </a:t>
            </a:r>
            <a:endParaRPr lang="en-CA" altLang="zh-CN" sz="2400" dirty="0">
              <a:solidFill>
                <a:schemeClr val="tx1"/>
              </a:solidFill>
              <a:ea typeface="宋体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>
                <a:solidFill>
                  <a:schemeClr val="tx1"/>
                </a:solidFill>
                <a:ea typeface="宋体" charset="-122"/>
              </a:rPr>
              <a:t>		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     (</a:t>
            </a:r>
            <a:r>
              <a:rPr lang="en-CA" altLang="zh-CN" sz="2400" dirty="0" err="1">
                <a:solidFill>
                  <a:srgbClr val="990000"/>
                </a:solidFill>
                <a:ea typeface="宋体" charset="-122"/>
              </a:rPr>
              <a:t>C.cname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 </a:t>
            </a:r>
            <a:r>
              <a:rPr lang="en-CA" altLang="zh-CN" sz="2400" dirty="0" smtClean="0">
                <a:solidFill>
                  <a:srgbClr val="990000"/>
                </a:solidFill>
                <a:ea typeface="宋体" charset="-122"/>
              </a:rPr>
              <a:t>!=</a:t>
            </a:r>
            <a:r>
              <a:rPr lang="en-CA" altLang="zh-CN" sz="2400" b="1" dirty="0" smtClean="0">
                <a:solidFill>
                  <a:srgbClr val="990000"/>
                </a:solidFill>
                <a:ea typeface="宋体" charset="-122"/>
              </a:rPr>
              <a:t> </a:t>
            </a:r>
            <a:r>
              <a:rPr lang="en-CA" altLang="zh-CN" sz="2400" dirty="0" smtClean="0">
                <a:solidFill>
                  <a:srgbClr val="990000"/>
                </a:solidFill>
                <a:ea typeface="宋体" charset="-122"/>
              </a:rPr>
              <a:t>'AL' </a:t>
            </a:r>
            <a:r>
              <a:rPr lang="en-CA" altLang="zh-CN" sz="2400" b="1" dirty="0">
                <a:solidFill>
                  <a:srgbClr val="990000"/>
                </a:solidFill>
                <a:ea typeface="宋体" charset="-122"/>
              </a:rPr>
              <a:t>and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                (</a:t>
            </a:r>
            <a:r>
              <a:rPr lang="en-CA" altLang="zh-CN" sz="2400" b="1" dirty="0">
                <a:solidFill>
                  <a:srgbClr val="990000"/>
                </a:solidFill>
                <a:ea typeface="宋体" charset="-122"/>
              </a:rPr>
              <a:t>exists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 G in Grade)(S.s# = G.s# and </a:t>
            </a:r>
            <a:r>
              <a:rPr lang="en-CA" altLang="zh-CN" sz="2400" dirty="0" err="1">
                <a:solidFill>
                  <a:srgbClr val="990000"/>
                </a:solidFill>
                <a:ea typeface="宋体" charset="-122"/>
              </a:rPr>
              <a:t>C.c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# = </a:t>
            </a:r>
            <a:r>
              <a:rPr lang="en-CA" altLang="zh-CN" sz="2400" dirty="0" err="1">
                <a:solidFill>
                  <a:srgbClr val="990000"/>
                </a:solidFill>
                <a:ea typeface="宋体" charset="-122"/>
              </a:rPr>
              <a:t>G.c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#)};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 smtClean="0">
                <a:solidFill>
                  <a:srgbClr val="990000"/>
                </a:solidFill>
                <a:ea typeface="宋体" charset="-122"/>
              </a:rPr>
              <a:t>{</a:t>
            </a:r>
            <a:r>
              <a:rPr lang="en-CA" altLang="zh-CN" sz="2400" dirty="0" err="1">
                <a:solidFill>
                  <a:srgbClr val="990000"/>
                </a:solidFill>
                <a:ea typeface="宋体" charset="-122"/>
              </a:rPr>
              <a:t>S.sname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 | S in Student and </a:t>
            </a:r>
            <a:r>
              <a:rPr lang="en-CA" altLang="zh-CN" sz="2400" dirty="0" smtClean="0">
                <a:solidFill>
                  <a:srgbClr val="990000"/>
                </a:solidFill>
                <a:ea typeface="宋体" charset="-122"/>
              </a:rPr>
              <a:t>(</a:t>
            </a:r>
            <a:r>
              <a:rPr lang="en-CA" altLang="zh-CN" sz="2400" b="1" dirty="0" smtClean="0">
                <a:solidFill>
                  <a:srgbClr val="990000"/>
                </a:solidFill>
                <a:ea typeface="宋体" charset="-122"/>
              </a:rPr>
              <a:t>not</a:t>
            </a:r>
            <a:r>
              <a:rPr lang="en-CA" altLang="zh-CN" sz="2400" dirty="0" smtClean="0">
                <a:solidFill>
                  <a:srgbClr val="990000"/>
                </a:solidFill>
                <a:ea typeface="宋体" charset="-122"/>
              </a:rPr>
              <a:t> </a:t>
            </a:r>
            <a:r>
              <a:rPr lang="en-CA" altLang="zh-CN" sz="2400" b="1" dirty="0" smtClean="0">
                <a:solidFill>
                  <a:srgbClr val="990000"/>
                </a:solidFill>
                <a:ea typeface="宋体" charset="-122"/>
              </a:rPr>
              <a:t>exist</a:t>
            </a:r>
            <a:r>
              <a:rPr lang="en-CA" altLang="zh-CN" sz="2400" dirty="0" smtClean="0">
                <a:solidFill>
                  <a:srgbClr val="990000"/>
                </a:solidFill>
                <a:ea typeface="宋体" charset="-122"/>
              </a:rPr>
              <a:t> 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C in Course</a:t>
            </a:r>
            <a:r>
              <a:rPr lang="en-CA" altLang="zh-CN" sz="2400" dirty="0" smtClean="0">
                <a:solidFill>
                  <a:srgbClr val="990000"/>
                </a:solidFill>
                <a:ea typeface="宋体" charset="-122"/>
              </a:rPr>
              <a:t>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 smtClean="0">
                <a:solidFill>
                  <a:srgbClr val="990000"/>
                </a:solidFill>
                <a:ea typeface="宋体" charset="-122"/>
              </a:rPr>
              <a:t>                (</a:t>
            </a:r>
            <a:r>
              <a:rPr lang="en-CA" altLang="zh-CN" sz="2400" dirty="0" err="1" smtClean="0">
                <a:solidFill>
                  <a:srgbClr val="990000"/>
                </a:solidFill>
                <a:ea typeface="宋体" charset="-122"/>
              </a:rPr>
              <a:t>C.cname</a:t>
            </a:r>
            <a:r>
              <a:rPr lang="en-CA" altLang="zh-CN" sz="2400" dirty="0" smtClean="0">
                <a:solidFill>
                  <a:srgbClr val="990000"/>
                </a:solidFill>
                <a:ea typeface="宋体" charset="-122"/>
              </a:rPr>
              <a:t> != 'AL' </a:t>
            </a:r>
            <a:r>
              <a:rPr lang="en-CA" altLang="zh-CN" sz="2400" b="1" dirty="0" smtClean="0">
                <a:solidFill>
                  <a:srgbClr val="990000"/>
                </a:solidFill>
                <a:ea typeface="宋体" charset="-122"/>
              </a:rPr>
              <a:t>or</a:t>
            </a:r>
            <a:r>
              <a:rPr lang="en-CA" altLang="zh-CN" sz="2400" dirty="0" smtClean="0">
                <a:solidFill>
                  <a:srgbClr val="990000"/>
                </a:solidFill>
                <a:ea typeface="宋体" charset="-122"/>
              </a:rPr>
              <a:t> 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	</a:t>
            </a:r>
            <a:r>
              <a:rPr lang="en-CA" altLang="zh-CN" sz="2400" dirty="0" smtClean="0">
                <a:solidFill>
                  <a:srgbClr val="990000"/>
                </a:solidFill>
                <a:ea typeface="宋体" charset="-122"/>
              </a:rPr>
              <a:t>	     (</a:t>
            </a:r>
            <a:r>
              <a:rPr lang="en-CA" altLang="zh-CN" sz="2400" b="1" dirty="0" smtClean="0">
                <a:solidFill>
                  <a:srgbClr val="990000"/>
                </a:solidFill>
                <a:ea typeface="宋体" charset="-122"/>
              </a:rPr>
              <a:t>exists</a:t>
            </a:r>
            <a:r>
              <a:rPr lang="en-CA" altLang="zh-CN" sz="2400" dirty="0" smtClean="0">
                <a:solidFill>
                  <a:srgbClr val="990000"/>
                </a:solidFill>
                <a:ea typeface="宋体" charset="-122"/>
              </a:rPr>
              <a:t> G in Grade)(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S.s# = G.s# and </a:t>
            </a:r>
            <a:r>
              <a:rPr lang="en-CA" altLang="zh-CN" sz="2400" dirty="0" err="1">
                <a:solidFill>
                  <a:srgbClr val="990000"/>
                </a:solidFill>
                <a:ea typeface="宋体" charset="-122"/>
              </a:rPr>
              <a:t>C.c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# = </a:t>
            </a:r>
            <a:r>
              <a:rPr lang="en-CA" altLang="zh-CN" sz="2400" dirty="0" err="1">
                <a:solidFill>
                  <a:srgbClr val="990000"/>
                </a:solidFill>
                <a:ea typeface="宋体" charset="-122"/>
              </a:rPr>
              <a:t>G.c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#))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                </a:t>
            </a:r>
            <a:r>
              <a:rPr lang="en-CA" altLang="zh-CN" sz="2400" b="1" dirty="0">
                <a:solidFill>
                  <a:srgbClr val="990000"/>
                </a:solidFill>
                <a:ea typeface="宋体" charset="-122"/>
              </a:rPr>
              <a:t>and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 </a:t>
            </a:r>
            <a:endParaRPr lang="en-CA" altLang="zh-CN" sz="2400" dirty="0">
              <a:solidFill>
                <a:schemeClr val="tx1"/>
              </a:solidFill>
              <a:ea typeface="宋体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>
                <a:solidFill>
                  <a:schemeClr val="tx1"/>
                </a:solidFill>
                <a:ea typeface="宋体" charset="-122"/>
              </a:rPr>
              <a:t>		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     (</a:t>
            </a:r>
            <a:r>
              <a:rPr lang="en-CA" altLang="zh-CN" sz="2400" dirty="0" err="1">
                <a:solidFill>
                  <a:srgbClr val="990000"/>
                </a:solidFill>
                <a:ea typeface="宋体" charset="-122"/>
              </a:rPr>
              <a:t>C.cname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 </a:t>
            </a:r>
            <a:r>
              <a:rPr lang="en-CA" altLang="zh-CN" sz="2400" b="1" dirty="0">
                <a:solidFill>
                  <a:srgbClr val="990000"/>
                </a:solidFill>
                <a:ea typeface="宋体" charset="-122"/>
              </a:rPr>
              <a:t>=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 'AL' </a:t>
            </a:r>
            <a:r>
              <a:rPr lang="en-CA" altLang="zh-CN" sz="2400" b="1" dirty="0" smtClean="0">
                <a:solidFill>
                  <a:srgbClr val="990000"/>
                </a:solidFill>
                <a:ea typeface="宋体" charset="-122"/>
              </a:rPr>
              <a:t>or</a:t>
            </a:r>
            <a:r>
              <a:rPr lang="en-CA" altLang="zh-CN" sz="2400" dirty="0" smtClean="0">
                <a:solidFill>
                  <a:srgbClr val="990000"/>
                </a:solidFill>
                <a:ea typeface="宋体" charset="-122"/>
              </a:rPr>
              <a:t> </a:t>
            </a:r>
            <a:endParaRPr lang="en-CA" altLang="zh-CN" sz="2400" dirty="0">
              <a:solidFill>
                <a:srgbClr val="990000"/>
              </a:solidFill>
              <a:ea typeface="宋体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                </a:t>
            </a:r>
            <a:r>
              <a:rPr lang="en-CA" altLang="zh-CN" sz="2400" dirty="0" smtClean="0">
                <a:solidFill>
                  <a:srgbClr val="990000"/>
                </a:solidFill>
                <a:ea typeface="宋体" charset="-122"/>
              </a:rPr>
              <a:t>(</a:t>
            </a:r>
            <a:r>
              <a:rPr lang="en-US" altLang="zh-CN" sz="2400" b="1" dirty="0" smtClean="0">
                <a:solidFill>
                  <a:srgbClr val="990000"/>
                </a:solidFill>
                <a:ea typeface="宋体" charset="-122"/>
              </a:rPr>
              <a:t>not </a:t>
            </a:r>
            <a:r>
              <a:rPr lang="en-CA" altLang="zh-CN" sz="2400" b="1" dirty="0" smtClean="0">
                <a:solidFill>
                  <a:srgbClr val="990000"/>
                </a:solidFill>
                <a:ea typeface="宋体" charset="-122"/>
              </a:rPr>
              <a:t>exists 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G in Grade)(S.s# = G.s# and </a:t>
            </a:r>
            <a:r>
              <a:rPr lang="en-CA" altLang="zh-CN" sz="2400" dirty="0" err="1">
                <a:solidFill>
                  <a:srgbClr val="990000"/>
                </a:solidFill>
                <a:ea typeface="宋体" charset="-122"/>
              </a:rPr>
              <a:t>C.c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# = </a:t>
            </a:r>
            <a:r>
              <a:rPr lang="en-CA" altLang="zh-CN" sz="2400" dirty="0" err="1">
                <a:solidFill>
                  <a:srgbClr val="990000"/>
                </a:solidFill>
                <a:ea typeface="宋体" charset="-122"/>
              </a:rPr>
              <a:t>G.c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#)};</a:t>
            </a:r>
          </a:p>
          <a:p>
            <a:pPr marL="0" indent="0">
              <a:buNone/>
            </a:pPr>
            <a:endParaRPr lang="en-CA" altLang="zh-CN" sz="2400" dirty="0">
              <a:ea typeface="宋体" charset="-122"/>
            </a:endParaRPr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34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SQL Query Language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371600" y="1752600"/>
            <a:ext cx="7543800" cy="8382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371600" y="2971800"/>
            <a:ext cx="7543800" cy="8382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371600" y="4114800"/>
            <a:ext cx="7543800" cy="8382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371600" y="5410200"/>
            <a:ext cx="7543800" cy="8382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447800" y="1752600"/>
            <a:ext cx="2286000" cy="381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1447800" y="2209800"/>
            <a:ext cx="7467600" cy="3048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72739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914400"/>
            <a:ext cx="9067800" cy="5622324"/>
          </a:xfrm>
        </p:spPr>
        <p:txBody>
          <a:bodyPr/>
          <a:lstStyle/>
          <a:p>
            <a:pPr marL="0" indent="0">
              <a:buNone/>
            </a:pPr>
            <a:r>
              <a:rPr lang="en-CA" altLang="zh-CN" sz="2400" dirty="0" smtClean="0">
                <a:ea typeface="宋体" charset="-122"/>
              </a:rPr>
              <a:t>15. </a:t>
            </a:r>
            <a:r>
              <a:rPr lang="en-CA" altLang="zh-CN" sz="2400" dirty="0">
                <a:ea typeface="宋体" charset="-122"/>
              </a:rPr>
              <a:t>List student names for students taking all courses except AL </a:t>
            </a:r>
            <a:endParaRPr lang="en-CA" altLang="zh-CN" sz="2400" dirty="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300" dirty="0" smtClean="0">
                <a:ea typeface="宋体" charset="-122"/>
              </a:rPr>
              <a:t> 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{</a:t>
            </a:r>
            <a:r>
              <a:rPr lang="en-CA" altLang="zh-CN" sz="2400" dirty="0" err="1">
                <a:solidFill>
                  <a:srgbClr val="990000"/>
                </a:solidFill>
                <a:ea typeface="宋体" charset="-122"/>
              </a:rPr>
              <a:t>S.sname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 | S in Student and (</a:t>
            </a:r>
            <a:r>
              <a:rPr lang="en-CA" altLang="zh-CN" sz="2400" b="1" dirty="0">
                <a:solidFill>
                  <a:srgbClr val="990000"/>
                </a:solidFill>
                <a:ea typeface="宋体" charset="-122"/>
              </a:rPr>
              <a:t>not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 </a:t>
            </a:r>
            <a:r>
              <a:rPr lang="en-CA" altLang="zh-CN" sz="2400" b="1" dirty="0">
                <a:solidFill>
                  <a:srgbClr val="990000"/>
                </a:solidFill>
                <a:ea typeface="宋体" charset="-122"/>
              </a:rPr>
              <a:t>exist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 C in Course)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                (</a:t>
            </a:r>
            <a:r>
              <a:rPr lang="en-CA" altLang="zh-CN" sz="2400" dirty="0" err="1">
                <a:solidFill>
                  <a:srgbClr val="990000"/>
                </a:solidFill>
                <a:ea typeface="宋体" charset="-122"/>
              </a:rPr>
              <a:t>C.cname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 != 'AL' </a:t>
            </a:r>
            <a:r>
              <a:rPr lang="en-CA" altLang="zh-CN" sz="2400" b="1" dirty="0">
                <a:solidFill>
                  <a:srgbClr val="990000"/>
                </a:solidFill>
                <a:ea typeface="宋体" charset="-122"/>
              </a:rPr>
              <a:t>or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 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		     (</a:t>
            </a:r>
            <a:r>
              <a:rPr lang="en-CA" altLang="zh-CN" sz="2400" b="1" dirty="0">
                <a:solidFill>
                  <a:srgbClr val="990000"/>
                </a:solidFill>
                <a:ea typeface="宋体" charset="-122"/>
              </a:rPr>
              <a:t>exists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 G in Grade)(S.s# = G.s# and </a:t>
            </a:r>
            <a:r>
              <a:rPr lang="en-CA" altLang="zh-CN" sz="2400" dirty="0" err="1">
                <a:solidFill>
                  <a:srgbClr val="990000"/>
                </a:solidFill>
                <a:ea typeface="宋体" charset="-122"/>
              </a:rPr>
              <a:t>C.c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# = </a:t>
            </a:r>
            <a:r>
              <a:rPr lang="en-CA" altLang="zh-CN" sz="2400" dirty="0" err="1">
                <a:solidFill>
                  <a:srgbClr val="990000"/>
                </a:solidFill>
                <a:ea typeface="宋体" charset="-122"/>
              </a:rPr>
              <a:t>G.c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#))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                </a:t>
            </a:r>
            <a:r>
              <a:rPr lang="en-CA" altLang="zh-CN" sz="2400" b="1" dirty="0">
                <a:solidFill>
                  <a:srgbClr val="990000"/>
                </a:solidFill>
                <a:ea typeface="宋体" charset="-122"/>
              </a:rPr>
              <a:t>and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 </a:t>
            </a:r>
            <a:endParaRPr lang="en-CA" altLang="zh-CN" sz="2400" dirty="0">
              <a:solidFill>
                <a:schemeClr val="tx1"/>
              </a:solidFill>
              <a:ea typeface="宋体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>
                <a:solidFill>
                  <a:schemeClr val="tx1"/>
                </a:solidFill>
                <a:ea typeface="宋体" charset="-122"/>
              </a:rPr>
              <a:t>		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     (</a:t>
            </a:r>
            <a:r>
              <a:rPr lang="en-CA" altLang="zh-CN" sz="2400" dirty="0" err="1">
                <a:solidFill>
                  <a:srgbClr val="990000"/>
                </a:solidFill>
                <a:ea typeface="宋体" charset="-122"/>
              </a:rPr>
              <a:t>C.cname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 </a:t>
            </a:r>
            <a:r>
              <a:rPr lang="en-CA" altLang="zh-CN" sz="2400" b="1" dirty="0">
                <a:solidFill>
                  <a:srgbClr val="990000"/>
                </a:solidFill>
                <a:ea typeface="宋体" charset="-122"/>
              </a:rPr>
              <a:t>=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 'AL' </a:t>
            </a:r>
            <a:r>
              <a:rPr lang="en-CA" altLang="zh-CN" sz="2400" b="1" dirty="0">
                <a:solidFill>
                  <a:srgbClr val="990000"/>
                </a:solidFill>
                <a:ea typeface="宋体" charset="-122"/>
              </a:rPr>
              <a:t>or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                (</a:t>
            </a:r>
            <a:r>
              <a:rPr lang="en-US" altLang="zh-CN" sz="2400" b="1" dirty="0">
                <a:solidFill>
                  <a:srgbClr val="990000"/>
                </a:solidFill>
                <a:ea typeface="宋体" charset="-122"/>
              </a:rPr>
              <a:t>not </a:t>
            </a:r>
            <a:r>
              <a:rPr lang="en-CA" altLang="zh-CN" sz="2400" b="1" dirty="0">
                <a:solidFill>
                  <a:srgbClr val="990000"/>
                </a:solidFill>
                <a:ea typeface="宋体" charset="-122"/>
              </a:rPr>
              <a:t>exists 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G in Grade)(S.s# = G.s# and </a:t>
            </a:r>
            <a:r>
              <a:rPr lang="en-CA" altLang="zh-CN" sz="2400" dirty="0" err="1">
                <a:solidFill>
                  <a:srgbClr val="990000"/>
                </a:solidFill>
                <a:ea typeface="宋体" charset="-122"/>
              </a:rPr>
              <a:t>C.c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# = </a:t>
            </a:r>
            <a:r>
              <a:rPr lang="en-CA" altLang="zh-CN" sz="2400" dirty="0" err="1">
                <a:solidFill>
                  <a:srgbClr val="990000"/>
                </a:solidFill>
                <a:ea typeface="宋体" charset="-122"/>
              </a:rPr>
              <a:t>G.c</a:t>
            </a:r>
            <a:r>
              <a:rPr lang="en-CA" altLang="zh-CN" sz="2400" dirty="0">
                <a:solidFill>
                  <a:srgbClr val="990000"/>
                </a:solidFill>
                <a:ea typeface="宋体" charset="-122"/>
              </a:rPr>
              <a:t>#)};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fr-FR" altLang="zh-CN" sz="2400" dirty="0" smtClean="0">
                <a:solidFill>
                  <a:srgbClr val="990000"/>
                </a:solidFill>
                <a:ea typeface="宋体" charset="-122"/>
              </a:rPr>
              <a:t>SELECT </a:t>
            </a:r>
            <a:r>
              <a:rPr lang="fr-FR" altLang="zh-CN" sz="2400" dirty="0" err="1">
                <a:solidFill>
                  <a:srgbClr val="990000"/>
                </a:solidFill>
                <a:ea typeface="宋体" charset="-122"/>
              </a:rPr>
              <a:t>S.sname</a:t>
            </a:r>
            <a:r>
              <a:rPr lang="fr-FR" altLang="zh-CN" sz="2400" dirty="0">
                <a:solidFill>
                  <a:srgbClr val="990000"/>
                </a:solidFill>
                <a:ea typeface="宋体" charset="-122"/>
              </a:rPr>
              <a:t> FROM </a:t>
            </a:r>
            <a:r>
              <a:rPr lang="fr-FR" altLang="zh-CN" sz="2400" dirty="0" err="1">
                <a:solidFill>
                  <a:srgbClr val="990000"/>
                </a:solidFill>
                <a:ea typeface="宋体" charset="-122"/>
              </a:rPr>
              <a:t>Student</a:t>
            </a:r>
            <a:r>
              <a:rPr lang="fr-FR" altLang="zh-CN" sz="2400" dirty="0">
                <a:solidFill>
                  <a:srgbClr val="990000"/>
                </a:solidFill>
                <a:ea typeface="宋体" charset="-122"/>
              </a:rPr>
              <a:t> S WHERE </a:t>
            </a:r>
            <a:r>
              <a:rPr lang="fr-FR" altLang="zh-CN" sz="2400" b="1" dirty="0" smtClean="0">
                <a:solidFill>
                  <a:srgbClr val="990000"/>
                </a:solidFill>
                <a:ea typeface="宋体" charset="-122"/>
              </a:rPr>
              <a:t>NOT </a:t>
            </a:r>
            <a:r>
              <a:rPr lang="fr-FR" altLang="zh-CN" sz="2400" b="1" dirty="0">
                <a:solidFill>
                  <a:srgbClr val="990000"/>
                </a:solidFill>
                <a:ea typeface="宋体" charset="-122"/>
              </a:rPr>
              <a:t>EXISTS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fr-FR" altLang="zh-CN" sz="2400" dirty="0">
                <a:solidFill>
                  <a:srgbClr val="990000"/>
                </a:solidFill>
                <a:ea typeface="宋体" charset="-122"/>
              </a:rPr>
              <a:t>	( SELECT  *  FROM Course C WHERE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fr-FR" altLang="zh-CN" sz="2000" dirty="0">
                <a:solidFill>
                  <a:srgbClr val="990000"/>
                </a:solidFill>
                <a:ea typeface="宋体" charset="-122"/>
              </a:rPr>
              <a:t> </a:t>
            </a:r>
            <a:r>
              <a:rPr lang="fr-FR" altLang="zh-CN" sz="2000" dirty="0" smtClean="0">
                <a:solidFill>
                  <a:srgbClr val="990000"/>
                </a:solidFill>
                <a:ea typeface="宋体" charset="-122"/>
              </a:rPr>
              <a:t>         (</a:t>
            </a:r>
            <a:r>
              <a:rPr lang="fr-FR" altLang="zh-CN" sz="2400" b="1" dirty="0" err="1" smtClean="0">
                <a:solidFill>
                  <a:srgbClr val="990000"/>
                </a:solidFill>
                <a:ea typeface="宋体" charset="-122"/>
              </a:rPr>
              <a:t>C.cname</a:t>
            </a:r>
            <a:r>
              <a:rPr lang="fr-FR" altLang="zh-CN" sz="2400" b="1" dirty="0" smtClean="0">
                <a:solidFill>
                  <a:srgbClr val="990000"/>
                </a:solidFill>
                <a:ea typeface="宋体" charset="-122"/>
              </a:rPr>
              <a:t> != </a:t>
            </a:r>
            <a:r>
              <a:rPr lang="fr-FR" altLang="zh-CN" sz="2400" b="1" dirty="0">
                <a:solidFill>
                  <a:srgbClr val="990000"/>
                </a:solidFill>
                <a:ea typeface="宋体" charset="-122"/>
              </a:rPr>
              <a:t>'AL' </a:t>
            </a:r>
            <a:r>
              <a:rPr lang="fr-FR" altLang="zh-CN" sz="2400" b="1" dirty="0" smtClean="0">
                <a:solidFill>
                  <a:srgbClr val="990000"/>
                </a:solidFill>
                <a:ea typeface="宋体" charset="-122"/>
              </a:rPr>
              <a:t> OR </a:t>
            </a:r>
            <a:r>
              <a:rPr lang="fr-FR" altLang="zh-CN" sz="2400" b="1" dirty="0">
                <a:solidFill>
                  <a:srgbClr val="990000"/>
                </a:solidFill>
                <a:ea typeface="宋体" charset="-122"/>
              </a:rPr>
              <a:t>EXISTS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fr-FR" altLang="zh-CN" sz="2000" dirty="0">
                <a:solidFill>
                  <a:srgbClr val="990000"/>
                </a:solidFill>
                <a:ea typeface="宋体" charset="-122"/>
              </a:rPr>
              <a:t>           </a:t>
            </a:r>
            <a:r>
              <a:rPr lang="fr-FR" altLang="zh-CN" sz="2000" dirty="0" smtClean="0">
                <a:solidFill>
                  <a:srgbClr val="990000"/>
                </a:solidFill>
                <a:ea typeface="宋体" charset="-122"/>
              </a:rPr>
              <a:t>   (</a:t>
            </a:r>
            <a:r>
              <a:rPr lang="fr-FR" altLang="zh-CN" sz="2000" dirty="0">
                <a:solidFill>
                  <a:srgbClr val="990000"/>
                </a:solidFill>
                <a:ea typeface="宋体" charset="-122"/>
              </a:rPr>
              <a:t>SELECT  * </a:t>
            </a:r>
            <a:r>
              <a:rPr lang="sv-SE" altLang="zh-CN" sz="2000" dirty="0">
                <a:solidFill>
                  <a:srgbClr val="990000"/>
                </a:solidFill>
                <a:ea typeface="宋体" charset="-122"/>
              </a:rPr>
              <a:t>FROM </a:t>
            </a:r>
            <a:r>
              <a:rPr lang="sv-SE" altLang="zh-CN" sz="2000" dirty="0" err="1">
                <a:solidFill>
                  <a:srgbClr val="990000"/>
                </a:solidFill>
                <a:ea typeface="宋体" charset="-122"/>
              </a:rPr>
              <a:t>Grade</a:t>
            </a:r>
            <a:r>
              <a:rPr lang="sv-SE" altLang="zh-CN" sz="2000" dirty="0">
                <a:solidFill>
                  <a:srgbClr val="990000"/>
                </a:solidFill>
                <a:ea typeface="宋体" charset="-122"/>
              </a:rPr>
              <a:t> G WHERE  </a:t>
            </a:r>
            <a:r>
              <a:rPr lang="sv-SE" altLang="zh-CN" sz="2000" dirty="0" err="1">
                <a:solidFill>
                  <a:srgbClr val="990000"/>
                </a:solidFill>
                <a:ea typeface="宋体" charset="-122"/>
              </a:rPr>
              <a:t>S.s</a:t>
            </a:r>
            <a:r>
              <a:rPr lang="sv-SE" altLang="zh-CN" sz="2000" dirty="0">
                <a:solidFill>
                  <a:srgbClr val="990000"/>
                </a:solidFill>
                <a:ea typeface="宋体" charset="-122"/>
              </a:rPr>
              <a:t># = </a:t>
            </a:r>
            <a:r>
              <a:rPr lang="sv-SE" altLang="zh-CN" sz="2000" dirty="0" err="1">
                <a:solidFill>
                  <a:srgbClr val="990000"/>
                </a:solidFill>
                <a:ea typeface="宋体" charset="-122"/>
              </a:rPr>
              <a:t>G.s</a:t>
            </a:r>
            <a:r>
              <a:rPr lang="sv-SE" altLang="zh-CN" sz="2000" dirty="0">
                <a:solidFill>
                  <a:srgbClr val="990000"/>
                </a:solidFill>
                <a:ea typeface="宋体" charset="-122"/>
              </a:rPr>
              <a:t># AND </a:t>
            </a:r>
            <a:r>
              <a:rPr lang="sv-SE" altLang="zh-CN" sz="2000" dirty="0" err="1">
                <a:solidFill>
                  <a:srgbClr val="990000"/>
                </a:solidFill>
                <a:ea typeface="宋体" charset="-122"/>
              </a:rPr>
              <a:t>C.c</a:t>
            </a:r>
            <a:r>
              <a:rPr lang="sv-SE" altLang="zh-CN" sz="2000" dirty="0">
                <a:solidFill>
                  <a:srgbClr val="990000"/>
                </a:solidFill>
                <a:ea typeface="宋体" charset="-122"/>
              </a:rPr>
              <a:t># = </a:t>
            </a:r>
            <a:r>
              <a:rPr lang="sv-SE" altLang="zh-CN" sz="2000" dirty="0" err="1">
                <a:solidFill>
                  <a:srgbClr val="990000"/>
                </a:solidFill>
                <a:ea typeface="宋体" charset="-122"/>
              </a:rPr>
              <a:t>G.c</a:t>
            </a:r>
            <a:r>
              <a:rPr lang="sv-SE" altLang="zh-CN" sz="2000" dirty="0">
                <a:solidFill>
                  <a:srgbClr val="990000"/>
                </a:solidFill>
                <a:ea typeface="宋体" charset="-122"/>
              </a:rPr>
              <a:t>#))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sv-SE" altLang="zh-CN" sz="2000" dirty="0">
                <a:solidFill>
                  <a:srgbClr val="990000"/>
                </a:solidFill>
                <a:ea typeface="宋体" charset="-122"/>
              </a:rPr>
              <a:t>      </a:t>
            </a:r>
            <a:r>
              <a:rPr lang="sv-SE" altLang="zh-CN" sz="2000" dirty="0" smtClean="0">
                <a:solidFill>
                  <a:srgbClr val="990000"/>
                </a:solidFill>
                <a:ea typeface="宋体" charset="-122"/>
              </a:rPr>
              <a:t>    </a:t>
            </a:r>
            <a:r>
              <a:rPr lang="sv-SE" altLang="zh-CN" sz="2400" b="1" dirty="0" smtClean="0">
                <a:solidFill>
                  <a:srgbClr val="990000"/>
                </a:solidFill>
                <a:ea typeface="宋体" charset="-122"/>
              </a:rPr>
              <a:t>AND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sv-SE" altLang="zh-CN" sz="2400" b="1" dirty="0">
                <a:solidFill>
                  <a:srgbClr val="990000"/>
                </a:solidFill>
                <a:ea typeface="宋体" charset="-122"/>
              </a:rPr>
              <a:t> </a:t>
            </a:r>
            <a:r>
              <a:rPr lang="sv-SE" altLang="zh-CN" sz="2400" b="1" dirty="0" smtClean="0">
                <a:solidFill>
                  <a:srgbClr val="990000"/>
                </a:solidFill>
                <a:ea typeface="宋体" charset="-122"/>
              </a:rPr>
              <a:t>       (</a:t>
            </a:r>
            <a:r>
              <a:rPr lang="sv-SE" altLang="zh-CN" sz="2400" b="1" dirty="0" err="1">
                <a:solidFill>
                  <a:srgbClr val="990000"/>
                </a:solidFill>
                <a:ea typeface="宋体" charset="-122"/>
              </a:rPr>
              <a:t>C.cname</a:t>
            </a:r>
            <a:r>
              <a:rPr lang="sv-SE" altLang="zh-CN" sz="2400" b="1" dirty="0">
                <a:solidFill>
                  <a:srgbClr val="990000"/>
                </a:solidFill>
                <a:ea typeface="宋体" charset="-122"/>
              </a:rPr>
              <a:t> = </a:t>
            </a:r>
            <a:r>
              <a:rPr lang="fr-FR" altLang="zh-CN" sz="2400" b="1" dirty="0">
                <a:solidFill>
                  <a:srgbClr val="990000"/>
                </a:solidFill>
                <a:ea typeface="宋体" charset="-122"/>
              </a:rPr>
              <a:t>'</a:t>
            </a:r>
            <a:r>
              <a:rPr lang="sv-SE" altLang="zh-CN" sz="2400" b="1" dirty="0">
                <a:solidFill>
                  <a:srgbClr val="990000"/>
                </a:solidFill>
                <a:ea typeface="宋体" charset="-122"/>
              </a:rPr>
              <a:t>AL</a:t>
            </a:r>
            <a:r>
              <a:rPr lang="fr-FR" altLang="zh-CN" sz="2400" b="1" dirty="0">
                <a:solidFill>
                  <a:srgbClr val="990000"/>
                </a:solidFill>
                <a:ea typeface="宋体" charset="-122"/>
              </a:rPr>
              <a:t>'</a:t>
            </a:r>
            <a:r>
              <a:rPr lang="sv-SE" altLang="zh-CN" sz="2400" b="1" dirty="0">
                <a:solidFill>
                  <a:srgbClr val="990000"/>
                </a:solidFill>
                <a:ea typeface="宋体" charset="-122"/>
              </a:rPr>
              <a:t> OR  NOT EXISTS</a:t>
            </a:r>
            <a:endParaRPr lang="sv-SE" altLang="zh-CN" sz="2000" b="1" dirty="0">
              <a:solidFill>
                <a:srgbClr val="990000"/>
              </a:solidFill>
              <a:ea typeface="宋体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sv-SE" altLang="zh-CN" sz="2000" dirty="0">
                <a:solidFill>
                  <a:srgbClr val="990000"/>
                </a:solidFill>
                <a:ea typeface="宋体" charset="-122"/>
              </a:rPr>
              <a:t>            ( SELECT  * FROM </a:t>
            </a:r>
            <a:r>
              <a:rPr lang="sv-SE" altLang="zh-CN" sz="2000" dirty="0" err="1">
                <a:solidFill>
                  <a:srgbClr val="990000"/>
                </a:solidFill>
                <a:ea typeface="宋体" charset="-122"/>
              </a:rPr>
              <a:t>Grade</a:t>
            </a:r>
            <a:r>
              <a:rPr lang="sv-SE" altLang="zh-CN" sz="2000" dirty="0">
                <a:solidFill>
                  <a:srgbClr val="990000"/>
                </a:solidFill>
                <a:ea typeface="宋体" charset="-122"/>
              </a:rPr>
              <a:t> G WHERE  </a:t>
            </a:r>
            <a:r>
              <a:rPr lang="sv-SE" altLang="zh-CN" sz="2000" dirty="0" err="1">
                <a:solidFill>
                  <a:srgbClr val="990000"/>
                </a:solidFill>
                <a:ea typeface="宋体" charset="-122"/>
              </a:rPr>
              <a:t>S.s</a:t>
            </a:r>
            <a:r>
              <a:rPr lang="sv-SE" altLang="zh-CN" sz="2000" dirty="0">
                <a:solidFill>
                  <a:srgbClr val="990000"/>
                </a:solidFill>
                <a:ea typeface="宋体" charset="-122"/>
              </a:rPr>
              <a:t># = </a:t>
            </a:r>
            <a:r>
              <a:rPr lang="sv-SE" altLang="zh-CN" sz="2000" dirty="0" err="1">
                <a:solidFill>
                  <a:srgbClr val="990000"/>
                </a:solidFill>
                <a:ea typeface="宋体" charset="-122"/>
              </a:rPr>
              <a:t>G.s</a:t>
            </a:r>
            <a:r>
              <a:rPr lang="sv-SE" altLang="zh-CN" sz="2000" dirty="0">
                <a:solidFill>
                  <a:srgbClr val="990000"/>
                </a:solidFill>
                <a:ea typeface="宋体" charset="-122"/>
              </a:rPr>
              <a:t># AND </a:t>
            </a:r>
            <a:r>
              <a:rPr lang="sv-SE" altLang="zh-CN" sz="2000" dirty="0" err="1">
                <a:solidFill>
                  <a:srgbClr val="990000"/>
                </a:solidFill>
                <a:ea typeface="宋体" charset="-122"/>
              </a:rPr>
              <a:t>C.c</a:t>
            </a:r>
            <a:r>
              <a:rPr lang="sv-SE" altLang="zh-CN" sz="2000" dirty="0">
                <a:solidFill>
                  <a:srgbClr val="990000"/>
                </a:solidFill>
                <a:ea typeface="宋体" charset="-122"/>
              </a:rPr>
              <a:t># = </a:t>
            </a:r>
            <a:r>
              <a:rPr lang="sv-SE" altLang="zh-CN" sz="2000" dirty="0" err="1">
                <a:solidFill>
                  <a:srgbClr val="990000"/>
                </a:solidFill>
                <a:ea typeface="宋体" charset="-122"/>
              </a:rPr>
              <a:t>G.c</a:t>
            </a:r>
            <a:r>
              <a:rPr lang="sv-SE" altLang="zh-CN" sz="2000" dirty="0">
                <a:solidFill>
                  <a:srgbClr val="990000"/>
                </a:solidFill>
                <a:ea typeface="宋体" charset="-122"/>
              </a:rPr>
              <a:t>#)));</a:t>
            </a:r>
            <a:r>
              <a:rPr lang="en-CA" altLang="zh-CN" sz="2000" dirty="0">
                <a:solidFill>
                  <a:srgbClr val="990000"/>
                </a:solidFill>
                <a:ea typeface="宋体" charset="-122"/>
              </a:rPr>
              <a:t> </a:t>
            </a:r>
            <a:r>
              <a:rPr lang="en-CA" altLang="zh-CN" sz="2000" dirty="0">
                <a:ea typeface="宋体" charset="-122"/>
              </a:rPr>
              <a:t>	</a:t>
            </a:r>
          </a:p>
          <a:p>
            <a:pPr eaLnBrk="1" hangingPunct="1">
              <a:lnSpc>
                <a:spcPct val="90000"/>
              </a:lnSpc>
              <a:buNone/>
            </a:pPr>
            <a:endParaRPr lang="en-CA" altLang="zh-CN" sz="2400" dirty="0">
              <a:solidFill>
                <a:srgbClr val="990000"/>
              </a:solidFill>
              <a:ea typeface="宋体" charset="-122"/>
            </a:endParaRPr>
          </a:p>
          <a:p>
            <a:pPr marL="0" indent="0">
              <a:buNone/>
            </a:pPr>
            <a:endParaRPr lang="en-CA" altLang="zh-CN" sz="2400" dirty="0">
              <a:ea typeface="宋体" charset="-122"/>
            </a:endParaRPr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35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SQL Query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562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charset="0"/>
                <a:ea typeface="宋体" charset="-122"/>
              </a:rPr>
              <a:t>Sample Database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  <p:sp>
        <p:nvSpPr>
          <p:cNvPr id="161797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2027DD-2E7D-3A45-96D4-47B95BBE02FE}" type="slidenum">
              <a:rPr kumimoji="0" lang="en-US" altLang="zh-CN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kumimoji="0" lang="en-US" altLang="zh-CN" sz="120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8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3029478"/>
              </p:ext>
            </p:extLst>
          </p:nvPr>
        </p:nvGraphicFramePr>
        <p:xfrm>
          <a:off x="3065120" y="952500"/>
          <a:ext cx="2720223" cy="3401612"/>
        </p:xfrm>
        <a:graphic>
          <a:graphicData uri="http://schemas.openxmlformats.org/drawingml/2006/table">
            <a:tbl>
              <a:tblPr/>
              <a:tblGrid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21790"/>
              </p:ext>
            </p:extLst>
          </p:nvPr>
        </p:nvGraphicFramePr>
        <p:xfrm>
          <a:off x="152400" y="952500"/>
          <a:ext cx="2666711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934208"/>
              </p:ext>
            </p:extLst>
          </p:nvPr>
        </p:nvGraphicFramePr>
        <p:xfrm>
          <a:off x="6031353" y="952500"/>
          <a:ext cx="3112647" cy="1886640"/>
        </p:xfrm>
        <a:graphic>
          <a:graphicData uri="http://schemas.openxmlformats.org/drawingml/2006/table">
            <a:tbl>
              <a:tblPr/>
              <a:tblGrid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239713" y="4392213"/>
            <a:ext cx="8675687" cy="2008588"/>
          </a:xfrm>
        </p:spPr>
        <p:txBody>
          <a:bodyPr/>
          <a:lstStyle/>
          <a:p>
            <a:pPr marL="0" indent="0">
              <a:buNone/>
            </a:pPr>
            <a:r>
              <a:rPr lang="en-CA" altLang="zh-CN" sz="2400" dirty="0" smtClean="0">
                <a:ea typeface="宋体" charset="-122"/>
              </a:rPr>
              <a:t>16. </a:t>
            </a:r>
            <a:r>
              <a:rPr lang="en-CA" altLang="zh-CN" sz="2400" dirty="0">
                <a:ea typeface="宋体" charset="-122"/>
              </a:rPr>
              <a:t>List the student names for students taking all courses that </a:t>
            </a:r>
            <a:r>
              <a:rPr lang="en-CA" altLang="zh-CN" sz="2400" dirty="0" smtClean="0">
                <a:ea typeface="宋体" charset="-122"/>
              </a:rPr>
              <a:t>Kate takes</a:t>
            </a:r>
          </a:p>
          <a:p>
            <a:pPr marL="0" indent="0">
              <a:buNone/>
            </a:pPr>
            <a:r>
              <a:rPr lang="en-CA" altLang="en-US" sz="2400" dirty="0"/>
              <a:t>17. List the student names for students taking only the courses that Kate takes</a:t>
            </a:r>
            <a:endParaRPr lang="en-CA" altLang="en-US" sz="2400" dirty="0">
              <a:solidFill>
                <a:srgbClr val="990000"/>
              </a:solidFill>
            </a:endParaRPr>
          </a:p>
          <a:p>
            <a:pPr marL="0" indent="0">
              <a:buNone/>
            </a:pPr>
            <a:endParaRPr lang="en-CA" altLang="en-US" sz="22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928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4156" y="990600"/>
            <a:ext cx="8675687" cy="3980859"/>
          </a:xfrm>
        </p:spPr>
        <p:txBody>
          <a:bodyPr/>
          <a:lstStyle/>
          <a:p>
            <a:pPr marL="0" indent="0">
              <a:buNone/>
            </a:pPr>
            <a:r>
              <a:rPr lang="en-CA" altLang="zh-CN" sz="2400" dirty="0" smtClean="0">
                <a:ea typeface="宋体" charset="-122"/>
              </a:rPr>
              <a:t>16. </a:t>
            </a:r>
            <a:r>
              <a:rPr lang="en-CA" altLang="zh-CN" sz="2400" dirty="0">
                <a:ea typeface="宋体" charset="-122"/>
              </a:rPr>
              <a:t>List the student names for students taking all courses that </a:t>
            </a:r>
            <a:r>
              <a:rPr lang="en-CA" altLang="zh-CN" sz="2400" dirty="0" smtClean="0">
                <a:ea typeface="宋体" charset="-122"/>
              </a:rPr>
              <a:t>Kate </a:t>
            </a:r>
            <a:r>
              <a:rPr lang="en-CA" altLang="zh-CN" sz="2400" dirty="0">
                <a:ea typeface="宋体" charset="-122"/>
              </a:rPr>
              <a:t>takes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</a:pPr>
            <a:r>
              <a:rPr lang="en-CA" altLang="zh-CN" sz="2400" dirty="0"/>
              <a:t> </a:t>
            </a:r>
            <a:r>
              <a:rPr lang="en-CA" altLang="zh-CN" sz="2200" dirty="0" smtClean="0"/>
              <a:t>{S1.sname </a:t>
            </a:r>
            <a:r>
              <a:rPr lang="en-CA" altLang="zh-CN" sz="2200" dirty="0"/>
              <a:t>| </a:t>
            </a:r>
            <a:r>
              <a:rPr lang="en-CA" altLang="zh-CN" sz="2200" dirty="0" smtClean="0"/>
              <a:t>S1 </a:t>
            </a:r>
            <a:r>
              <a:rPr lang="en-CA" altLang="zh-CN" sz="2200" dirty="0"/>
              <a:t>in student and </a:t>
            </a:r>
            <a:r>
              <a:rPr lang="en-CA" altLang="zh-CN" sz="2200" dirty="0" smtClean="0"/>
              <a:t>S1.sname </a:t>
            </a:r>
            <a:r>
              <a:rPr lang="en-CA" altLang="zh-CN" sz="2200" dirty="0"/>
              <a:t>!= </a:t>
            </a:r>
            <a:r>
              <a:rPr lang="en-CA" altLang="en-US" sz="2200" dirty="0" smtClean="0"/>
              <a:t>'</a:t>
            </a:r>
            <a:r>
              <a:rPr lang="en-CA" altLang="zh-CN" sz="2200" dirty="0" smtClean="0"/>
              <a:t>Kate</a:t>
            </a:r>
            <a:r>
              <a:rPr lang="en-CA" altLang="en-US" sz="2200" dirty="0"/>
              <a:t>'</a:t>
            </a:r>
            <a:r>
              <a:rPr lang="en-CA" altLang="zh-CN" sz="2200" dirty="0" smtClean="0"/>
              <a:t> </a:t>
            </a:r>
            <a:r>
              <a:rPr lang="en-CA" altLang="zh-CN" sz="2200" dirty="0"/>
              <a:t>and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</a:pPr>
            <a:r>
              <a:rPr lang="en-CA" altLang="zh-CN" sz="2200" dirty="0"/>
              <a:t>	(</a:t>
            </a:r>
            <a:r>
              <a:rPr lang="en-CA" altLang="en-US" sz="2200" dirty="0"/>
              <a:t>exists S in student)(</a:t>
            </a:r>
            <a:r>
              <a:rPr lang="en-CA" altLang="en-US" sz="2200" dirty="0" err="1"/>
              <a:t>S.sname</a:t>
            </a:r>
            <a:r>
              <a:rPr lang="en-CA" altLang="en-US" sz="2200" dirty="0"/>
              <a:t> = 'Kate' and</a:t>
            </a:r>
            <a:endParaRPr lang="en-CA" altLang="zh-CN" sz="22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200" dirty="0">
                <a:solidFill>
                  <a:srgbClr val="800000"/>
                </a:solidFill>
              </a:rPr>
              <a:t>    (</a:t>
            </a:r>
            <a:r>
              <a:rPr lang="en-CA" altLang="zh-CN" sz="2200" b="1" dirty="0" err="1">
                <a:solidFill>
                  <a:srgbClr val="800000"/>
                </a:solidFill>
              </a:rPr>
              <a:t>forall</a:t>
            </a:r>
            <a:r>
              <a:rPr lang="en-CA" altLang="zh-CN" sz="2200" dirty="0">
                <a:solidFill>
                  <a:srgbClr val="800000"/>
                </a:solidFill>
              </a:rPr>
              <a:t> C in </a:t>
            </a:r>
            <a:r>
              <a:rPr lang="en-CA" altLang="zh-CN" sz="2200" dirty="0" smtClean="0">
                <a:solidFill>
                  <a:srgbClr val="800000"/>
                </a:solidFill>
              </a:rPr>
              <a:t>course</a:t>
            </a:r>
            <a:endParaRPr lang="en-CA" altLang="zh-CN" sz="2200" dirty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200" dirty="0" smtClean="0">
                <a:solidFill>
                  <a:srgbClr val="800000"/>
                </a:solidFill>
              </a:rPr>
              <a:t>    (</a:t>
            </a:r>
            <a:r>
              <a:rPr lang="en-CA" altLang="en-US" sz="2200" b="1" dirty="0">
                <a:solidFill>
                  <a:srgbClr val="800000"/>
                </a:solidFill>
              </a:rPr>
              <a:t>exists</a:t>
            </a:r>
            <a:r>
              <a:rPr lang="en-CA" altLang="en-US" sz="2200" dirty="0">
                <a:solidFill>
                  <a:srgbClr val="800000"/>
                </a:solidFill>
              </a:rPr>
              <a:t> G in grade, </a:t>
            </a:r>
            <a:r>
              <a:rPr lang="en-CA" altLang="en-US" sz="2200" dirty="0" smtClean="0">
                <a:solidFill>
                  <a:srgbClr val="800000"/>
                </a:solidFill>
              </a:rPr>
              <a:t>G1 </a:t>
            </a:r>
            <a:r>
              <a:rPr lang="en-CA" altLang="en-US" sz="2200" dirty="0">
                <a:solidFill>
                  <a:srgbClr val="800000"/>
                </a:solidFill>
              </a:rPr>
              <a:t>in Grade 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200" dirty="0">
                <a:solidFill>
                  <a:srgbClr val="800000"/>
                </a:solidFill>
              </a:rPr>
              <a:t>	(S.S#=G.S# and G.C#=C.C# and </a:t>
            </a:r>
            <a:r>
              <a:rPr lang="en-CA" altLang="en-US" sz="2200" dirty="0" smtClean="0">
                <a:solidFill>
                  <a:srgbClr val="800000"/>
                </a:solidFill>
              </a:rPr>
              <a:t>S1.S</a:t>
            </a:r>
            <a:r>
              <a:rPr lang="en-CA" altLang="en-US" sz="2200" dirty="0">
                <a:solidFill>
                  <a:srgbClr val="800000"/>
                </a:solidFill>
              </a:rPr>
              <a:t>#=</a:t>
            </a:r>
            <a:r>
              <a:rPr lang="en-CA" altLang="en-US" sz="2200" dirty="0" smtClean="0">
                <a:solidFill>
                  <a:srgbClr val="800000"/>
                </a:solidFill>
              </a:rPr>
              <a:t>G1.S</a:t>
            </a:r>
            <a:r>
              <a:rPr lang="en-CA" altLang="en-US" sz="2200" dirty="0">
                <a:solidFill>
                  <a:srgbClr val="800000"/>
                </a:solidFill>
              </a:rPr>
              <a:t># and </a:t>
            </a:r>
            <a:r>
              <a:rPr lang="en-CA" altLang="en-US" sz="2200" dirty="0" smtClean="0">
                <a:solidFill>
                  <a:srgbClr val="800000"/>
                </a:solidFill>
              </a:rPr>
              <a:t>G1.C</a:t>
            </a:r>
            <a:r>
              <a:rPr lang="en-CA" altLang="en-US" sz="2200" dirty="0">
                <a:solidFill>
                  <a:srgbClr val="800000"/>
                </a:solidFill>
              </a:rPr>
              <a:t>#=C.C#)</a:t>
            </a:r>
            <a:endParaRPr lang="en-US" sz="2200" dirty="0">
              <a:solidFill>
                <a:srgbClr val="00B0F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200" dirty="0">
                <a:solidFill>
                  <a:srgbClr val="800000"/>
                </a:solidFill>
              </a:rPr>
              <a:t>	</a:t>
            </a:r>
            <a:r>
              <a:rPr lang="en-CA" altLang="en-US" sz="2200" dirty="0" smtClean="0">
                <a:solidFill>
                  <a:srgbClr val="800000"/>
                </a:solidFill>
              </a:rPr>
              <a:t> </a:t>
            </a:r>
            <a:r>
              <a:rPr lang="en-CA" altLang="en-US" sz="2200" b="1" dirty="0" smtClean="0">
                <a:solidFill>
                  <a:srgbClr val="800000"/>
                </a:solidFill>
              </a:rPr>
              <a:t>or</a:t>
            </a:r>
            <a:r>
              <a:rPr lang="en-CA" altLang="en-US" sz="2200" dirty="0">
                <a:solidFill>
                  <a:srgbClr val="800000"/>
                </a:solidFill>
              </a:rPr>
              <a:t>	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200" dirty="0">
                <a:solidFill>
                  <a:srgbClr val="800000"/>
                </a:solidFill>
              </a:rPr>
              <a:t>	(</a:t>
            </a:r>
            <a:r>
              <a:rPr lang="en-CA" altLang="en-US" sz="2200" b="1" dirty="0">
                <a:solidFill>
                  <a:srgbClr val="800000"/>
                </a:solidFill>
              </a:rPr>
              <a:t>not exists </a:t>
            </a:r>
            <a:r>
              <a:rPr lang="en-CA" altLang="en-US" sz="2200" dirty="0">
                <a:solidFill>
                  <a:srgbClr val="800000"/>
                </a:solidFill>
              </a:rPr>
              <a:t>G in grade)(S.S#=G.S# and G.C#=C.C#))}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37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SQL Query Language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49600" y="2514600"/>
            <a:ext cx="5867400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200" dirty="0" smtClean="0">
                <a:solidFill>
                  <a:srgbClr val="00B0F0"/>
                </a:solidFill>
              </a:rPr>
              <a:t>S1 </a:t>
            </a:r>
            <a:r>
              <a:rPr lang="en-CA" altLang="en-US" sz="2200" dirty="0">
                <a:solidFill>
                  <a:srgbClr val="00B0F0"/>
                </a:solidFill>
              </a:rPr>
              <a:t>for </a:t>
            </a:r>
            <a:r>
              <a:rPr lang="en-CA" altLang="en-US" sz="2200" dirty="0" err="1" smtClean="0">
                <a:solidFill>
                  <a:srgbClr val="00B0F0"/>
                </a:solidFill>
              </a:rPr>
              <a:t>seeked</a:t>
            </a:r>
            <a:r>
              <a:rPr lang="en-CA" altLang="en-US" sz="2200" dirty="0" smtClean="0">
                <a:solidFill>
                  <a:srgbClr val="00B0F0"/>
                </a:solidFill>
              </a:rPr>
              <a:t> students and </a:t>
            </a:r>
            <a:r>
              <a:rPr lang="en-CA" altLang="en-US" sz="2200" dirty="0">
                <a:solidFill>
                  <a:srgbClr val="00B0F0"/>
                </a:solidFill>
              </a:rPr>
              <a:t>S is for Kate </a:t>
            </a:r>
          </a:p>
        </p:txBody>
      </p:sp>
      <p:sp>
        <p:nvSpPr>
          <p:cNvPr id="9" name="Rectangle 8"/>
          <p:cNvSpPr/>
          <p:nvPr/>
        </p:nvSpPr>
        <p:spPr>
          <a:xfrm>
            <a:off x="3149600" y="3692295"/>
            <a:ext cx="464659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en-US" sz="2200" dirty="0" smtClean="0">
                <a:solidFill>
                  <a:srgbClr val="00B0F0"/>
                </a:solidFill>
              </a:rPr>
              <a:t>If Kate takes it, then S’ also takes it </a:t>
            </a:r>
            <a:endParaRPr lang="en-US" sz="2200" dirty="0">
              <a:solidFill>
                <a:srgbClr val="00B0F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49600" y="4406965"/>
            <a:ext cx="283763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en-US" sz="2200" dirty="0" smtClean="0">
                <a:solidFill>
                  <a:srgbClr val="00B0F0"/>
                </a:solidFill>
              </a:rPr>
              <a:t>Kate does not takes </a:t>
            </a:r>
            <a:endParaRPr lang="en-US" sz="2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5530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17575"/>
            <a:ext cx="9067801" cy="5711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CA" altLang="zh-CN" sz="2000" dirty="0" smtClean="0">
                <a:ea typeface="宋体" charset="-122"/>
              </a:rPr>
              <a:t>16. </a:t>
            </a:r>
            <a:r>
              <a:rPr lang="en-CA" altLang="zh-CN" sz="2000" dirty="0">
                <a:ea typeface="宋体" charset="-122"/>
              </a:rPr>
              <a:t>List the student names for students taking all courses that </a:t>
            </a:r>
            <a:r>
              <a:rPr lang="en-CA" altLang="zh-CN" sz="2000" dirty="0" smtClean="0">
                <a:ea typeface="宋体" charset="-122"/>
              </a:rPr>
              <a:t>Kate  </a:t>
            </a:r>
            <a:r>
              <a:rPr lang="en-CA" altLang="zh-CN" sz="2000" dirty="0">
                <a:ea typeface="宋体" charset="-122"/>
              </a:rPr>
              <a:t>takes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200" dirty="0" smtClean="0">
                <a:solidFill>
                  <a:srgbClr val="800000"/>
                </a:solidFill>
              </a:rPr>
              <a:t>{S1.sname </a:t>
            </a:r>
            <a:r>
              <a:rPr lang="en-CA" altLang="en-US" sz="2200" dirty="0">
                <a:solidFill>
                  <a:srgbClr val="800000"/>
                </a:solidFill>
              </a:rPr>
              <a:t>| </a:t>
            </a:r>
            <a:r>
              <a:rPr lang="en-CA" altLang="en-US" sz="2200" dirty="0" smtClean="0">
                <a:solidFill>
                  <a:srgbClr val="800000"/>
                </a:solidFill>
              </a:rPr>
              <a:t>S1 </a:t>
            </a:r>
            <a:r>
              <a:rPr lang="en-CA" altLang="en-US" sz="2200" dirty="0">
                <a:solidFill>
                  <a:srgbClr val="800000"/>
                </a:solidFill>
              </a:rPr>
              <a:t>in student and </a:t>
            </a:r>
            <a:r>
              <a:rPr lang="en-CA" altLang="en-US" sz="2200" dirty="0" smtClean="0">
                <a:solidFill>
                  <a:srgbClr val="800000"/>
                </a:solidFill>
              </a:rPr>
              <a:t>S1.sname </a:t>
            </a:r>
            <a:r>
              <a:rPr lang="en-CA" altLang="en-US" sz="2200" dirty="0">
                <a:solidFill>
                  <a:srgbClr val="800000"/>
                </a:solidFill>
              </a:rPr>
              <a:t>!= 'Kate'  and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200" dirty="0">
                <a:solidFill>
                  <a:srgbClr val="800000"/>
                </a:solidFill>
              </a:rPr>
              <a:t>	(exists S in student)(</a:t>
            </a:r>
            <a:r>
              <a:rPr lang="en-CA" altLang="en-US" sz="2200" dirty="0" err="1">
                <a:solidFill>
                  <a:srgbClr val="800000"/>
                </a:solidFill>
              </a:rPr>
              <a:t>S.sname</a:t>
            </a:r>
            <a:r>
              <a:rPr lang="en-CA" altLang="en-US" sz="2200" dirty="0">
                <a:solidFill>
                  <a:srgbClr val="800000"/>
                </a:solidFill>
              </a:rPr>
              <a:t> = 'Kate' and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200" dirty="0">
                <a:solidFill>
                  <a:srgbClr val="800000"/>
                </a:solidFill>
              </a:rPr>
              <a:t>    </a:t>
            </a:r>
            <a:r>
              <a:rPr lang="en-CA" altLang="en-US" sz="2200" dirty="0" smtClean="0">
                <a:solidFill>
                  <a:srgbClr val="800000"/>
                </a:solidFill>
              </a:rPr>
              <a:t>(</a:t>
            </a:r>
            <a:r>
              <a:rPr lang="en-CA" altLang="en-US" sz="2200" b="1" dirty="0" err="1">
                <a:solidFill>
                  <a:srgbClr val="800000"/>
                </a:solidFill>
              </a:rPr>
              <a:t>forall</a:t>
            </a:r>
            <a:r>
              <a:rPr lang="en-CA" altLang="en-US" sz="2200" dirty="0">
                <a:solidFill>
                  <a:srgbClr val="800000"/>
                </a:solidFill>
              </a:rPr>
              <a:t> C in course)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200" dirty="0">
                <a:solidFill>
                  <a:srgbClr val="800000"/>
                </a:solidFill>
              </a:rPr>
              <a:t>	(</a:t>
            </a:r>
            <a:r>
              <a:rPr lang="en-CA" altLang="en-US" sz="2200" b="1" dirty="0">
                <a:solidFill>
                  <a:srgbClr val="800000"/>
                </a:solidFill>
              </a:rPr>
              <a:t>exists</a:t>
            </a:r>
            <a:r>
              <a:rPr lang="en-CA" altLang="en-US" sz="2200" dirty="0">
                <a:solidFill>
                  <a:srgbClr val="800000"/>
                </a:solidFill>
              </a:rPr>
              <a:t> G in grade</a:t>
            </a:r>
            <a:r>
              <a:rPr lang="en-CA" altLang="en-US" sz="2200" dirty="0" smtClean="0">
                <a:solidFill>
                  <a:srgbClr val="800000"/>
                </a:solidFill>
              </a:rPr>
              <a:t>)(S.S</a:t>
            </a:r>
            <a:r>
              <a:rPr lang="en-CA" altLang="en-US" sz="2200" dirty="0">
                <a:solidFill>
                  <a:srgbClr val="800000"/>
                </a:solidFill>
              </a:rPr>
              <a:t>#=G.S# and G.C#=C.C</a:t>
            </a:r>
            <a:r>
              <a:rPr lang="en-CA" altLang="en-US" sz="2200" dirty="0" smtClean="0">
                <a:solidFill>
                  <a:srgbClr val="800000"/>
                </a:solidFill>
              </a:rPr>
              <a:t>#) and</a:t>
            </a:r>
            <a:endParaRPr lang="en-CA" altLang="en-US" sz="2200" dirty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200" dirty="0" smtClean="0">
                <a:solidFill>
                  <a:srgbClr val="800000"/>
                </a:solidFill>
              </a:rPr>
              <a:t>	(</a:t>
            </a:r>
            <a:r>
              <a:rPr lang="en-CA" altLang="en-US" sz="2200" b="1" dirty="0" smtClean="0">
                <a:solidFill>
                  <a:srgbClr val="800000"/>
                </a:solidFill>
              </a:rPr>
              <a:t>exists </a:t>
            </a:r>
            <a:r>
              <a:rPr lang="en-CA" altLang="en-US" sz="2200" dirty="0" smtClean="0">
                <a:solidFill>
                  <a:srgbClr val="800000"/>
                </a:solidFill>
              </a:rPr>
              <a:t>G1 in grade)(S</a:t>
            </a:r>
            <a:r>
              <a:rPr lang="en-CA" altLang="en-US" sz="2200" dirty="0">
                <a:solidFill>
                  <a:srgbClr val="800000"/>
                </a:solidFill>
              </a:rPr>
              <a:t>1</a:t>
            </a:r>
            <a:r>
              <a:rPr lang="en-CA" altLang="en-US" sz="2200" dirty="0" smtClean="0">
                <a:solidFill>
                  <a:srgbClr val="800000"/>
                </a:solidFill>
              </a:rPr>
              <a:t>.S</a:t>
            </a:r>
            <a:r>
              <a:rPr lang="en-CA" altLang="en-US" sz="2200" dirty="0">
                <a:solidFill>
                  <a:srgbClr val="800000"/>
                </a:solidFill>
              </a:rPr>
              <a:t>#=</a:t>
            </a:r>
            <a:r>
              <a:rPr lang="en-CA" altLang="en-US" sz="2200" dirty="0" smtClean="0">
                <a:solidFill>
                  <a:srgbClr val="800000"/>
                </a:solidFill>
              </a:rPr>
              <a:t>G1.S</a:t>
            </a:r>
            <a:r>
              <a:rPr lang="en-CA" altLang="en-US" sz="2200" dirty="0">
                <a:solidFill>
                  <a:srgbClr val="800000"/>
                </a:solidFill>
              </a:rPr>
              <a:t># and G'.C#=C.C#))</a:t>
            </a:r>
            <a:endParaRPr lang="en-US" sz="2200" dirty="0">
              <a:solidFill>
                <a:srgbClr val="00B0F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200" dirty="0">
                <a:solidFill>
                  <a:srgbClr val="800000"/>
                </a:solidFill>
              </a:rPr>
              <a:t>	</a:t>
            </a:r>
            <a:r>
              <a:rPr lang="en-CA" altLang="en-US" sz="2200" b="1" dirty="0">
                <a:solidFill>
                  <a:srgbClr val="800000"/>
                </a:solidFill>
              </a:rPr>
              <a:t>or</a:t>
            </a:r>
            <a:r>
              <a:rPr lang="en-CA" altLang="en-US" sz="2200" dirty="0">
                <a:solidFill>
                  <a:srgbClr val="800000"/>
                </a:solidFill>
              </a:rPr>
              <a:t>	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200" dirty="0">
                <a:solidFill>
                  <a:srgbClr val="800000"/>
                </a:solidFill>
              </a:rPr>
              <a:t>	</a:t>
            </a:r>
            <a:r>
              <a:rPr lang="en-CA" altLang="en-US" sz="2200" dirty="0" smtClean="0">
                <a:solidFill>
                  <a:srgbClr val="800000"/>
                </a:solidFill>
              </a:rPr>
              <a:t>(</a:t>
            </a:r>
            <a:r>
              <a:rPr lang="en-CA" altLang="en-US" sz="2200" b="1" dirty="0" smtClean="0">
                <a:solidFill>
                  <a:srgbClr val="800000"/>
                </a:solidFill>
              </a:rPr>
              <a:t>not exists </a:t>
            </a:r>
            <a:r>
              <a:rPr lang="en-CA" altLang="en-US" sz="2200" dirty="0">
                <a:solidFill>
                  <a:srgbClr val="800000"/>
                </a:solidFill>
              </a:rPr>
              <a:t>G in grade)(S.S#=G.S# and G.C#=C.C#))}  </a:t>
            </a:r>
            <a:r>
              <a:rPr lang="en-CA" altLang="zh-CN" sz="2200" dirty="0" smtClean="0">
                <a:ea typeface="宋体" charset="-122"/>
              </a:rPr>
              <a:t> 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200" dirty="0">
                <a:solidFill>
                  <a:srgbClr val="800000"/>
                </a:solidFill>
              </a:rPr>
              <a:t>{</a:t>
            </a:r>
            <a:r>
              <a:rPr lang="en-US" altLang="zh-CN" sz="2200" dirty="0" smtClean="0">
                <a:solidFill>
                  <a:srgbClr val="800000"/>
                </a:solidFill>
              </a:rPr>
              <a:t>S1.sname </a:t>
            </a:r>
            <a:r>
              <a:rPr lang="en-US" altLang="zh-CN" sz="2200" dirty="0">
                <a:solidFill>
                  <a:srgbClr val="800000"/>
                </a:solidFill>
              </a:rPr>
              <a:t>| </a:t>
            </a:r>
            <a:r>
              <a:rPr lang="en-US" altLang="zh-CN" sz="2200" dirty="0" smtClean="0">
                <a:solidFill>
                  <a:srgbClr val="800000"/>
                </a:solidFill>
              </a:rPr>
              <a:t>S1 </a:t>
            </a:r>
            <a:r>
              <a:rPr lang="en-US" altLang="zh-CN" sz="2200" dirty="0">
                <a:solidFill>
                  <a:srgbClr val="800000"/>
                </a:solidFill>
              </a:rPr>
              <a:t>in student and </a:t>
            </a:r>
            <a:r>
              <a:rPr lang="en-US" altLang="zh-CN" sz="2200" dirty="0" smtClean="0">
                <a:solidFill>
                  <a:srgbClr val="800000"/>
                </a:solidFill>
              </a:rPr>
              <a:t>S1.sname </a:t>
            </a:r>
            <a:r>
              <a:rPr lang="en-US" altLang="zh-CN" sz="2200" dirty="0">
                <a:solidFill>
                  <a:srgbClr val="800000"/>
                </a:solidFill>
              </a:rPr>
              <a:t>!= </a:t>
            </a:r>
            <a:r>
              <a:rPr lang="en-CA" altLang="en-US" sz="2200" dirty="0">
                <a:solidFill>
                  <a:srgbClr val="800000"/>
                </a:solidFill>
              </a:rPr>
              <a:t>'Kate'  and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200" dirty="0">
                <a:solidFill>
                  <a:srgbClr val="800000"/>
                </a:solidFill>
              </a:rPr>
              <a:t>	(exists S in student)(</a:t>
            </a:r>
            <a:r>
              <a:rPr lang="en-CA" altLang="en-US" sz="2200" dirty="0" err="1">
                <a:solidFill>
                  <a:srgbClr val="800000"/>
                </a:solidFill>
              </a:rPr>
              <a:t>S.sname</a:t>
            </a:r>
            <a:r>
              <a:rPr lang="en-CA" altLang="en-US" sz="2200" dirty="0">
                <a:solidFill>
                  <a:srgbClr val="800000"/>
                </a:solidFill>
              </a:rPr>
              <a:t> = 'Kate' </a:t>
            </a:r>
            <a:r>
              <a:rPr lang="en-CA" altLang="en-US" sz="2200" dirty="0" smtClean="0">
                <a:solidFill>
                  <a:srgbClr val="800000"/>
                </a:solidFill>
              </a:rPr>
              <a:t>and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zh-CN" sz="2200" dirty="0">
                <a:solidFill>
                  <a:srgbClr val="800000"/>
                </a:solidFill>
              </a:rPr>
              <a:t> </a:t>
            </a:r>
            <a:r>
              <a:rPr lang="en-CA" altLang="zh-CN" sz="2200" dirty="0" smtClean="0">
                <a:solidFill>
                  <a:srgbClr val="800000"/>
                </a:solidFill>
              </a:rPr>
              <a:t>   (</a:t>
            </a:r>
            <a:r>
              <a:rPr lang="en-US" altLang="zh-CN" sz="2200" b="1" dirty="0" smtClean="0">
                <a:solidFill>
                  <a:srgbClr val="800000"/>
                </a:solidFill>
              </a:rPr>
              <a:t>not</a:t>
            </a:r>
            <a:r>
              <a:rPr lang="en-US" altLang="zh-CN" sz="2200" dirty="0" smtClean="0">
                <a:solidFill>
                  <a:srgbClr val="800000"/>
                </a:solidFill>
              </a:rPr>
              <a:t> </a:t>
            </a:r>
            <a:r>
              <a:rPr lang="en-US" altLang="zh-CN" sz="2200" b="1" dirty="0" smtClean="0">
                <a:solidFill>
                  <a:srgbClr val="800000"/>
                </a:solidFill>
              </a:rPr>
              <a:t>exists</a:t>
            </a:r>
            <a:r>
              <a:rPr lang="en-US" altLang="zh-CN" sz="2200" dirty="0" smtClean="0">
                <a:solidFill>
                  <a:srgbClr val="800000"/>
                </a:solidFill>
              </a:rPr>
              <a:t> </a:t>
            </a:r>
            <a:r>
              <a:rPr lang="en-US" altLang="zh-CN" sz="2200" dirty="0">
                <a:solidFill>
                  <a:srgbClr val="800000"/>
                </a:solidFill>
              </a:rPr>
              <a:t>C in course)(	</a:t>
            </a:r>
            <a:endParaRPr lang="en-US" altLang="zh-CN" sz="2200" dirty="0" smtClean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200" dirty="0" smtClean="0">
                <a:solidFill>
                  <a:srgbClr val="800000"/>
                </a:solidFill>
              </a:rPr>
              <a:t>	(</a:t>
            </a:r>
            <a:r>
              <a:rPr lang="en-CA" altLang="en-US" sz="2200" b="1" dirty="0">
                <a:solidFill>
                  <a:srgbClr val="800000"/>
                </a:solidFill>
              </a:rPr>
              <a:t>not exists</a:t>
            </a:r>
            <a:r>
              <a:rPr lang="en-CA" altLang="en-US" sz="2200" dirty="0">
                <a:solidFill>
                  <a:srgbClr val="800000"/>
                </a:solidFill>
              </a:rPr>
              <a:t> G in </a:t>
            </a:r>
            <a:r>
              <a:rPr lang="en-CA" altLang="en-US" sz="2200" dirty="0" smtClean="0">
                <a:solidFill>
                  <a:srgbClr val="800000"/>
                </a:solidFill>
              </a:rPr>
              <a:t>grade) </a:t>
            </a:r>
            <a:r>
              <a:rPr lang="en-CA" altLang="en-US" sz="2200" dirty="0">
                <a:solidFill>
                  <a:srgbClr val="800000"/>
                </a:solidFill>
              </a:rPr>
              <a:t>(S.S#=G.S# and G.C#=C.C</a:t>
            </a:r>
            <a:r>
              <a:rPr lang="en-CA" altLang="en-US" sz="2200" dirty="0" smtClean="0">
                <a:solidFill>
                  <a:srgbClr val="800000"/>
                </a:solidFill>
              </a:rPr>
              <a:t>#) or</a:t>
            </a:r>
            <a:endParaRPr lang="en-CA" altLang="en-US" sz="2200" dirty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200" dirty="0">
                <a:solidFill>
                  <a:srgbClr val="800000"/>
                </a:solidFill>
              </a:rPr>
              <a:t>	</a:t>
            </a:r>
            <a:r>
              <a:rPr lang="en-CA" altLang="en-US" sz="2200" dirty="0" smtClean="0">
                <a:solidFill>
                  <a:srgbClr val="800000"/>
                </a:solidFill>
              </a:rPr>
              <a:t>(</a:t>
            </a:r>
            <a:r>
              <a:rPr lang="en-CA" altLang="en-US" sz="2200" b="1" dirty="0" smtClean="0">
                <a:solidFill>
                  <a:srgbClr val="800000"/>
                </a:solidFill>
              </a:rPr>
              <a:t>not</a:t>
            </a:r>
            <a:r>
              <a:rPr lang="en-CA" altLang="en-US" sz="2200" dirty="0" smtClean="0">
                <a:solidFill>
                  <a:srgbClr val="800000"/>
                </a:solidFill>
              </a:rPr>
              <a:t> </a:t>
            </a:r>
            <a:r>
              <a:rPr lang="en-CA" altLang="en-US" sz="2200" b="1" dirty="0" smtClean="0">
                <a:solidFill>
                  <a:srgbClr val="800000"/>
                </a:solidFill>
              </a:rPr>
              <a:t>exists </a:t>
            </a:r>
            <a:r>
              <a:rPr lang="en-CA" altLang="en-US" sz="2200" dirty="0">
                <a:solidFill>
                  <a:srgbClr val="800000"/>
                </a:solidFill>
              </a:rPr>
              <a:t>G1 in grade)(S1.S#=G1.S# and G'.C#=C.C#))</a:t>
            </a:r>
            <a:endParaRPr lang="en-US" sz="2200" dirty="0">
              <a:solidFill>
                <a:srgbClr val="00B0F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200" dirty="0" smtClean="0">
                <a:solidFill>
                  <a:srgbClr val="800000"/>
                </a:solidFill>
              </a:rPr>
              <a:t> </a:t>
            </a:r>
            <a:r>
              <a:rPr lang="en-CA" altLang="en-US" sz="2200" dirty="0">
                <a:solidFill>
                  <a:srgbClr val="800000"/>
                </a:solidFill>
              </a:rPr>
              <a:t>	</a:t>
            </a:r>
            <a:r>
              <a:rPr lang="en-CA" altLang="en-US" sz="2200" dirty="0" smtClean="0">
                <a:solidFill>
                  <a:srgbClr val="800000"/>
                </a:solidFill>
              </a:rPr>
              <a:t> </a:t>
            </a:r>
            <a:r>
              <a:rPr lang="en-CA" altLang="en-US" sz="2200" b="1" dirty="0" smtClean="0">
                <a:solidFill>
                  <a:srgbClr val="800000"/>
                </a:solidFill>
              </a:rPr>
              <a:t>and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200" dirty="0">
                <a:solidFill>
                  <a:srgbClr val="800000"/>
                </a:solidFill>
              </a:rPr>
              <a:t> </a:t>
            </a:r>
            <a:r>
              <a:rPr lang="en-CA" altLang="en-US" sz="2200" dirty="0" smtClean="0">
                <a:solidFill>
                  <a:srgbClr val="800000"/>
                </a:solidFill>
              </a:rPr>
              <a:t>    (</a:t>
            </a:r>
            <a:r>
              <a:rPr lang="en-CA" altLang="en-US" sz="2200" b="1" dirty="0">
                <a:solidFill>
                  <a:srgbClr val="800000"/>
                </a:solidFill>
              </a:rPr>
              <a:t>exists</a:t>
            </a:r>
            <a:r>
              <a:rPr lang="en-CA" altLang="en-US" sz="2200" dirty="0">
                <a:solidFill>
                  <a:srgbClr val="800000"/>
                </a:solidFill>
              </a:rPr>
              <a:t> G in grade)(S.S#=G.S# and G.C#=C.C#)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38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SQL Query Language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04800" y="2350532"/>
            <a:ext cx="8305800" cy="773668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92608" y="3493533"/>
            <a:ext cx="8305800" cy="316468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04800" y="4941332"/>
            <a:ext cx="8305800" cy="773668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04800" y="6032500"/>
            <a:ext cx="8305800" cy="4445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04800" y="3150632"/>
            <a:ext cx="571500" cy="316468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30200" y="5701190"/>
            <a:ext cx="812800" cy="316468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95600" y="1944131"/>
            <a:ext cx="6172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800" dirty="0">
                <a:solidFill>
                  <a:srgbClr val="0070C0"/>
                </a:solidFill>
              </a:rPr>
              <a:t>(</a:t>
            </a:r>
            <a:r>
              <a:rPr lang="en-CA" sz="1800" dirty="0" err="1">
                <a:solidFill>
                  <a:srgbClr val="0070C0"/>
                </a:solidFill>
              </a:rPr>
              <a:t>forall</a:t>
            </a:r>
            <a:r>
              <a:rPr lang="en-CA" sz="1800" dirty="0">
                <a:solidFill>
                  <a:srgbClr val="0070C0"/>
                </a:solidFill>
              </a:rPr>
              <a:t> C in Course)(F) </a:t>
            </a:r>
            <a:r>
              <a:rPr lang="en-CA" sz="1800" dirty="0" smtClean="0">
                <a:solidFill>
                  <a:srgbClr val="0070C0"/>
                </a:solidFill>
              </a:rPr>
              <a:t>== not (exists </a:t>
            </a:r>
            <a:r>
              <a:rPr lang="en-CA" sz="1800" dirty="0">
                <a:solidFill>
                  <a:srgbClr val="0070C0"/>
                </a:solidFill>
              </a:rPr>
              <a:t>C in Course) not (F</a:t>
            </a:r>
            <a:r>
              <a:rPr lang="en-CA" sz="1800" dirty="0" smtClean="0">
                <a:solidFill>
                  <a:srgbClr val="0070C0"/>
                </a:solidFill>
              </a:rPr>
              <a:t>)</a:t>
            </a:r>
            <a:endParaRPr lang="en-CA" sz="1800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21299" y="3098629"/>
            <a:ext cx="37465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</a:rPr>
              <a:t>not (A </a:t>
            </a:r>
            <a:r>
              <a:rPr lang="en-CA" sz="2000" dirty="0" smtClean="0">
                <a:solidFill>
                  <a:srgbClr val="0070C0"/>
                </a:solidFill>
              </a:rPr>
              <a:t>or </a:t>
            </a:r>
            <a:r>
              <a:rPr lang="en-CA" sz="2000" dirty="0">
                <a:solidFill>
                  <a:srgbClr val="0070C0"/>
                </a:solidFill>
              </a:rPr>
              <a:t>B) == not A  </a:t>
            </a:r>
            <a:r>
              <a:rPr lang="en-CA" sz="2000" dirty="0" smtClean="0">
                <a:solidFill>
                  <a:srgbClr val="0070C0"/>
                </a:solidFill>
              </a:rPr>
              <a:t>and not 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21299" y="4483101"/>
            <a:ext cx="37465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</a:rPr>
              <a:t>not (A and B) == not A  </a:t>
            </a:r>
            <a:r>
              <a:rPr lang="en-CA" sz="2000" dirty="0" smtClean="0">
                <a:solidFill>
                  <a:srgbClr val="0070C0"/>
                </a:solidFill>
              </a:rPr>
              <a:t>or not B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149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39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SQL Query Language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914400"/>
            <a:ext cx="89789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CA" altLang="zh-CN" sz="2000" kern="0" dirty="0" smtClean="0"/>
              <a:t>1</a:t>
            </a:r>
            <a:r>
              <a:rPr lang="en-US" altLang="zh-CN" sz="2000" kern="0" dirty="0" smtClean="0"/>
              <a:t>6</a:t>
            </a:r>
            <a:r>
              <a:rPr lang="en-CA" altLang="zh-CN" sz="2000" kern="0" dirty="0" smtClean="0"/>
              <a:t>. List the student names for students taking all courses that Kate takes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CA" altLang="zh-CN" sz="2400" kern="0" dirty="0" smtClean="0">
                <a:solidFill>
                  <a:srgbClr val="00B0F0"/>
                </a:solidFill>
              </a:rPr>
              <a:t>Method 1</a:t>
            </a:r>
          </a:p>
          <a:p>
            <a:pPr marL="0" indent="0">
              <a:buNone/>
            </a:pPr>
            <a:r>
              <a:rPr lang="is-IS" sz="2000" dirty="0" smtClean="0">
                <a:solidFill>
                  <a:srgbClr val="790033"/>
                </a:solidFill>
              </a:rPr>
              <a:t>SELECT </a:t>
            </a:r>
            <a:r>
              <a:rPr lang="is-IS" sz="2000" dirty="0">
                <a:solidFill>
                  <a:srgbClr val="790033"/>
                </a:solidFill>
              </a:rPr>
              <a:t>S1.sname FROM Student </a:t>
            </a:r>
            <a:r>
              <a:rPr lang="is-IS" sz="2000" dirty="0" smtClean="0">
                <a:solidFill>
                  <a:srgbClr val="790033"/>
                </a:solidFill>
              </a:rPr>
              <a:t>S1 </a:t>
            </a:r>
          </a:p>
          <a:p>
            <a:pPr marL="0" indent="0">
              <a:buNone/>
            </a:pPr>
            <a:r>
              <a:rPr lang="is-IS" sz="2000" dirty="0" smtClean="0">
                <a:solidFill>
                  <a:srgbClr val="790033"/>
                </a:solidFill>
              </a:rPr>
              <a:t>WHERE S1.sname !=</a:t>
            </a:r>
            <a:r>
              <a:rPr lang="is-IS" sz="2000" dirty="0">
                <a:solidFill>
                  <a:srgbClr val="790033"/>
                </a:solidFill>
              </a:rPr>
              <a:t>'Kate' and </a:t>
            </a:r>
            <a:r>
              <a:rPr lang="is-IS" sz="2000" b="1" dirty="0" smtClean="0">
                <a:solidFill>
                  <a:srgbClr val="790033"/>
                </a:solidFill>
              </a:rPr>
              <a:t>EXISTS</a:t>
            </a:r>
          </a:p>
          <a:p>
            <a:pPr marL="0" indent="0">
              <a:buNone/>
            </a:pPr>
            <a:r>
              <a:rPr lang="is-IS" sz="2000" dirty="0" smtClean="0">
                <a:solidFill>
                  <a:srgbClr val="790033"/>
                </a:solidFill>
              </a:rPr>
              <a:t> (</a:t>
            </a:r>
            <a:r>
              <a:rPr lang="is-IS" sz="2000" dirty="0">
                <a:solidFill>
                  <a:srgbClr val="790033"/>
                </a:solidFill>
              </a:rPr>
              <a:t>SELECT * from Student </a:t>
            </a:r>
            <a:r>
              <a:rPr lang="is-IS" sz="2000" dirty="0" smtClean="0">
                <a:solidFill>
                  <a:srgbClr val="790033"/>
                </a:solidFill>
              </a:rPr>
              <a:t>S</a:t>
            </a:r>
          </a:p>
          <a:p>
            <a:pPr marL="0" indent="0">
              <a:buNone/>
            </a:pPr>
            <a:r>
              <a:rPr lang="is-IS" sz="2000" dirty="0" smtClean="0">
                <a:solidFill>
                  <a:srgbClr val="790033"/>
                </a:solidFill>
              </a:rPr>
              <a:t> WHERE </a:t>
            </a:r>
            <a:r>
              <a:rPr lang="is-IS" sz="2000" dirty="0">
                <a:solidFill>
                  <a:srgbClr val="790033"/>
                </a:solidFill>
              </a:rPr>
              <a:t>S.sname ='Kate' and </a:t>
            </a:r>
            <a:r>
              <a:rPr lang="is-IS" sz="2000" b="1" dirty="0">
                <a:solidFill>
                  <a:srgbClr val="790033"/>
                </a:solidFill>
              </a:rPr>
              <a:t>NOT EXISTS</a:t>
            </a:r>
          </a:p>
          <a:p>
            <a:pPr marL="0" indent="0">
              <a:buNone/>
            </a:pPr>
            <a:r>
              <a:rPr lang="is-IS" sz="2000" dirty="0" smtClean="0">
                <a:solidFill>
                  <a:srgbClr val="790033"/>
                </a:solidFill>
              </a:rPr>
              <a:t>   (SELECT </a:t>
            </a:r>
            <a:r>
              <a:rPr lang="is-IS" sz="2000" dirty="0">
                <a:solidFill>
                  <a:srgbClr val="790033"/>
                </a:solidFill>
              </a:rPr>
              <a:t>* FROM Course C</a:t>
            </a:r>
          </a:p>
          <a:p>
            <a:pPr marL="0" indent="0">
              <a:buNone/>
            </a:pPr>
            <a:r>
              <a:rPr lang="is-IS" sz="2000" dirty="0" smtClean="0">
                <a:solidFill>
                  <a:srgbClr val="790033"/>
                </a:solidFill>
              </a:rPr>
              <a:t>    WHERE </a:t>
            </a:r>
            <a:r>
              <a:rPr lang="is-IS" sz="2000" b="1" dirty="0" smtClean="0">
                <a:solidFill>
                  <a:srgbClr val="790033"/>
                </a:solidFill>
              </a:rPr>
              <a:t>EXISTS</a:t>
            </a:r>
          </a:p>
          <a:p>
            <a:pPr marL="0" indent="0">
              <a:buNone/>
            </a:pPr>
            <a:r>
              <a:rPr lang="is-IS" sz="2000" b="1" dirty="0">
                <a:solidFill>
                  <a:srgbClr val="790033"/>
                </a:solidFill>
              </a:rPr>
              <a:t> </a:t>
            </a:r>
            <a:r>
              <a:rPr lang="is-IS" sz="2000" b="1" dirty="0" smtClean="0">
                <a:solidFill>
                  <a:srgbClr val="790033"/>
                </a:solidFill>
              </a:rPr>
              <a:t>    </a:t>
            </a:r>
            <a:r>
              <a:rPr lang="is-IS" sz="2000" dirty="0" smtClean="0">
                <a:solidFill>
                  <a:srgbClr val="790033"/>
                </a:solidFill>
              </a:rPr>
              <a:t>(SELECT </a:t>
            </a:r>
            <a:r>
              <a:rPr lang="is-IS" sz="2000" dirty="0">
                <a:solidFill>
                  <a:srgbClr val="790033"/>
                </a:solidFill>
              </a:rPr>
              <a:t>* FROM Grade </a:t>
            </a:r>
            <a:r>
              <a:rPr lang="is-IS" sz="2000" dirty="0" smtClean="0">
                <a:solidFill>
                  <a:srgbClr val="790033"/>
                </a:solidFill>
              </a:rPr>
              <a:t>G WHERE S.s</a:t>
            </a:r>
            <a:r>
              <a:rPr lang="is-IS" sz="2000" dirty="0">
                <a:solidFill>
                  <a:srgbClr val="790033"/>
                </a:solidFill>
              </a:rPr>
              <a:t>#=G.s# and C.c#=G.c</a:t>
            </a:r>
            <a:r>
              <a:rPr lang="is-IS" sz="2000" dirty="0" smtClean="0">
                <a:solidFill>
                  <a:srgbClr val="790033"/>
                </a:solidFill>
              </a:rPr>
              <a:t>#)</a:t>
            </a:r>
          </a:p>
          <a:p>
            <a:pPr marL="0" indent="0">
              <a:buNone/>
            </a:pPr>
            <a:r>
              <a:rPr lang="is-IS" sz="2000" dirty="0" smtClean="0">
                <a:solidFill>
                  <a:srgbClr val="790033"/>
                </a:solidFill>
              </a:rPr>
              <a:t>      and </a:t>
            </a:r>
            <a:r>
              <a:rPr lang="is-IS" sz="2000" b="1" dirty="0">
                <a:solidFill>
                  <a:srgbClr val="790033"/>
                </a:solidFill>
              </a:rPr>
              <a:t>NOT </a:t>
            </a:r>
            <a:r>
              <a:rPr lang="is-IS" sz="2000" b="1" dirty="0" smtClean="0">
                <a:solidFill>
                  <a:srgbClr val="790033"/>
                </a:solidFill>
              </a:rPr>
              <a:t>EXISTS</a:t>
            </a:r>
          </a:p>
          <a:p>
            <a:pPr marL="0" indent="0">
              <a:buNone/>
            </a:pPr>
            <a:r>
              <a:rPr lang="is-IS" sz="2000" dirty="0">
                <a:solidFill>
                  <a:srgbClr val="790033"/>
                </a:solidFill>
              </a:rPr>
              <a:t> </a:t>
            </a:r>
            <a:r>
              <a:rPr lang="is-IS" sz="2000" dirty="0" smtClean="0">
                <a:solidFill>
                  <a:srgbClr val="790033"/>
                </a:solidFill>
              </a:rPr>
              <a:t>    (SELECT * FROM GRADE G, GRADE G1</a:t>
            </a:r>
          </a:p>
          <a:p>
            <a:pPr marL="0" indent="0">
              <a:buNone/>
            </a:pPr>
            <a:r>
              <a:rPr lang="is-IS" sz="2000" dirty="0">
                <a:solidFill>
                  <a:srgbClr val="790033"/>
                </a:solidFill>
              </a:rPr>
              <a:t> </a:t>
            </a:r>
            <a:r>
              <a:rPr lang="is-IS" sz="2000" dirty="0" smtClean="0">
                <a:solidFill>
                  <a:srgbClr val="790033"/>
                </a:solidFill>
              </a:rPr>
              <a:t>     WHERE S.s#=G.s# and G.c#=C.c# and S1.s#=G1.s# and G1.c#=C.c#)));</a:t>
            </a:r>
          </a:p>
          <a:p>
            <a:pPr marL="0" indent="0">
              <a:buNone/>
            </a:pPr>
            <a:endParaRPr lang="is-IS" sz="2000" dirty="0" smtClean="0">
              <a:solidFill>
                <a:srgbClr val="790033"/>
              </a:solidFill>
            </a:endParaRPr>
          </a:p>
          <a:p>
            <a:pPr marL="0" indent="0">
              <a:buNone/>
            </a:pPr>
            <a:endParaRPr lang="is-IS" sz="2000" dirty="0">
              <a:solidFill>
                <a:srgbClr val="790033"/>
              </a:solidFill>
            </a:endParaRPr>
          </a:p>
          <a:p>
            <a:pPr marL="0" indent="0">
              <a:buNone/>
            </a:pPr>
            <a:r>
              <a:rPr lang="is-IS" sz="2000" dirty="0">
                <a:solidFill>
                  <a:srgbClr val="790033"/>
                </a:solidFill>
              </a:rPr>
              <a:t> </a:t>
            </a:r>
            <a:r>
              <a:rPr lang="is-IS" sz="2000" dirty="0" smtClean="0">
                <a:solidFill>
                  <a:srgbClr val="790033"/>
                </a:solidFill>
              </a:rPr>
              <a:t>    </a:t>
            </a:r>
            <a:endParaRPr lang="en-US" altLang="zh-CN" sz="2200" kern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109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8913" y="838200"/>
            <a:ext cx="8802687" cy="5940425"/>
          </a:xfrm>
        </p:spPr>
        <p:txBody>
          <a:bodyPr/>
          <a:lstStyle/>
          <a:p>
            <a:r>
              <a:rPr lang="en-US" dirty="0" smtClean="0"/>
              <a:t>SQL allows </a:t>
            </a:r>
            <a:r>
              <a:rPr lang="en-US" dirty="0" smtClean="0">
                <a:solidFill>
                  <a:srgbClr val="C00000"/>
                </a:solidFill>
              </a:rPr>
              <a:t>declarative</a:t>
            </a:r>
            <a:r>
              <a:rPr lang="en-US" dirty="0" smtClean="0"/>
              <a:t> </a:t>
            </a:r>
            <a:r>
              <a:rPr lang="en-US" dirty="0"/>
              <a:t>queries while hiding </a:t>
            </a:r>
            <a:r>
              <a:rPr lang="en-US" dirty="0" smtClean="0"/>
              <a:t>query </a:t>
            </a:r>
            <a:r>
              <a:rPr lang="en-US" dirty="0"/>
              <a:t>execution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algebra</a:t>
            </a:r>
            <a:r>
              <a:rPr lang="en-US" dirty="0" smtClean="0"/>
              <a:t>) details</a:t>
            </a:r>
            <a:r>
              <a:rPr lang="en-US" dirty="0"/>
              <a:t>; </a:t>
            </a:r>
          </a:p>
          <a:p>
            <a:r>
              <a:rPr lang="en-US" altLang="zh-CN" dirty="0">
                <a:latin typeface="Arial" charset="0"/>
                <a:ea typeface="宋体" charset="-122"/>
              </a:rPr>
              <a:t>Implemented in all commercial </a:t>
            </a:r>
            <a:r>
              <a:rPr lang="en-US" altLang="zh-CN" dirty="0" smtClean="0">
                <a:latin typeface="Arial" charset="0"/>
                <a:ea typeface="宋体" charset="-122"/>
              </a:rPr>
              <a:t>DBMS and </a:t>
            </a:r>
            <a:r>
              <a:rPr lang="en-US" dirty="0" smtClean="0"/>
              <a:t>allows </a:t>
            </a:r>
            <a:r>
              <a:rPr lang="en-US" dirty="0"/>
              <a:t>easy portability between database </a:t>
            </a:r>
            <a:r>
              <a:rPr lang="en-US" dirty="0" smtClean="0"/>
              <a:t>systems (</a:t>
            </a:r>
            <a:r>
              <a:rPr lang="en-US" dirty="0" smtClean="0">
                <a:solidFill>
                  <a:srgbClr val="C00000"/>
                </a:solidFill>
              </a:rPr>
              <a:t>standard RDB language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SQL </a:t>
            </a:r>
            <a:r>
              <a:rPr lang="en-US" dirty="0"/>
              <a:t>is </a:t>
            </a:r>
            <a:r>
              <a:rPr lang="en-US" dirty="0">
                <a:solidFill>
                  <a:srgbClr val="C00000"/>
                </a:solidFill>
              </a:rPr>
              <a:t>widely known </a:t>
            </a:r>
            <a:r>
              <a:rPr lang="en-US" dirty="0"/>
              <a:t>by database developers and database administrators; </a:t>
            </a:r>
          </a:p>
          <a:p>
            <a:r>
              <a:rPr lang="en-US" dirty="0" smtClean="0"/>
              <a:t>Supporting SQL allows </a:t>
            </a:r>
            <a:r>
              <a:rPr lang="en-US" dirty="0"/>
              <a:t>interact with other systems that use SQL and </a:t>
            </a:r>
            <a:r>
              <a:rPr lang="en-US" dirty="0">
                <a:solidFill>
                  <a:srgbClr val="FF0000"/>
                </a:solidFill>
              </a:rPr>
              <a:t>JDBC/ODBC</a:t>
            </a:r>
            <a:r>
              <a:rPr lang="en-US" dirty="0"/>
              <a:t>; </a:t>
            </a:r>
          </a:p>
          <a:p>
            <a:r>
              <a:rPr lang="en-US" dirty="0" smtClean="0"/>
              <a:t>SQL is called a </a:t>
            </a:r>
            <a:r>
              <a:rPr lang="en-US" dirty="0" smtClean="0">
                <a:solidFill>
                  <a:srgbClr val="FF0000"/>
                </a:solidFill>
              </a:rPr>
              <a:t>4th generation </a:t>
            </a:r>
            <a:r>
              <a:rPr lang="en-US" dirty="0" smtClean="0"/>
              <a:t>language, isolating </a:t>
            </a:r>
            <a:r>
              <a:rPr lang="en-US" dirty="0"/>
              <a:t>users and programmers from writing complicated data manipulation code, letting the database administrators </a:t>
            </a:r>
            <a:r>
              <a:rPr lang="en-US" dirty="0" smtClean="0"/>
              <a:t>administrate </a:t>
            </a:r>
            <a:r>
              <a:rPr lang="en-US" dirty="0"/>
              <a:t>database tasks. 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4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46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CA" altLang="zh-CN" sz="2000" dirty="0"/>
              <a:t>16. List the student names for students taking all courses that Kate </a:t>
            </a:r>
            <a:r>
              <a:rPr lang="en-CA" altLang="zh-CN" sz="2000" dirty="0" smtClean="0"/>
              <a:t>takes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CA" altLang="zh-CN" sz="2000" dirty="0" smtClean="0">
                <a:solidFill>
                  <a:srgbClr val="790033"/>
                </a:solidFill>
              </a:rPr>
              <a:t>Method 1</a:t>
            </a:r>
            <a:endParaRPr lang="en-CA" altLang="zh-CN" sz="2000" dirty="0">
              <a:solidFill>
                <a:srgbClr val="790033"/>
              </a:solidFill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40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Results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33" y="1600200"/>
            <a:ext cx="8838767" cy="373379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833" y="6090592"/>
            <a:ext cx="8247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s-IS" dirty="0">
                <a:solidFill>
                  <a:srgbClr val="002060"/>
                </a:solidFill>
              </a:rPr>
              <a:t>Is there anyway to get rid of some</a:t>
            </a:r>
            <a:r>
              <a:rPr lang="is-IS" dirty="0">
                <a:solidFill>
                  <a:srgbClr val="790033"/>
                </a:solidFill>
              </a:rPr>
              <a:t> </a:t>
            </a:r>
            <a:r>
              <a:rPr lang="is-IS" b="1" dirty="0">
                <a:solidFill>
                  <a:srgbClr val="790033"/>
                </a:solidFill>
              </a:rPr>
              <a:t>EXISTS/NOT EXISTS </a:t>
            </a:r>
          </a:p>
        </p:txBody>
      </p:sp>
    </p:spTree>
    <p:extLst>
      <p:ext uri="{BB962C8B-B14F-4D97-AF65-F5344CB8AC3E}">
        <p14:creationId xmlns:p14="http://schemas.microsoft.com/office/powerpoint/2010/main" val="66137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41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SQL Query Language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914400"/>
            <a:ext cx="89789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CA" altLang="zh-CN" sz="2000" kern="0" dirty="0" smtClean="0"/>
              <a:t>1</a:t>
            </a:r>
            <a:r>
              <a:rPr lang="en-US" altLang="zh-CN" sz="2000" kern="0" dirty="0" smtClean="0"/>
              <a:t>6</a:t>
            </a:r>
            <a:r>
              <a:rPr lang="en-CA" altLang="zh-CN" sz="2000" kern="0" dirty="0" smtClean="0"/>
              <a:t>. List the student names for students taking all courses that Kate takes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CA" altLang="zh-CN" sz="2400" kern="0" dirty="0" smtClean="0">
                <a:solidFill>
                  <a:srgbClr val="00B0F0"/>
                </a:solidFill>
              </a:rPr>
              <a:t>Method </a:t>
            </a:r>
            <a:r>
              <a:rPr lang="en-CA" altLang="zh-CN" sz="2400" kern="0" dirty="0">
                <a:solidFill>
                  <a:srgbClr val="00B0F0"/>
                </a:solidFill>
              </a:rPr>
              <a:t>2</a:t>
            </a:r>
            <a:endParaRPr lang="en-CA" altLang="zh-CN" kern="0" dirty="0" smtClean="0">
              <a:solidFill>
                <a:srgbClr val="00B0F0"/>
              </a:solidFill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2200" kern="0" dirty="0" smtClean="0">
                <a:solidFill>
                  <a:srgbClr val="800000"/>
                </a:solidFill>
              </a:rPr>
              <a:t>SELECT  S1.sname </a:t>
            </a:r>
            <a:r>
              <a:rPr lang="fr-FR" altLang="zh-CN" sz="2200" kern="0" dirty="0" smtClean="0">
                <a:solidFill>
                  <a:srgbClr val="800000"/>
                </a:solidFill>
              </a:rPr>
              <a:t>FROM </a:t>
            </a:r>
            <a:r>
              <a:rPr lang="fr-FR" altLang="zh-CN" sz="2200" kern="0" dirty="0" err="1" smtClean="0">
                <a:solidFill>
                  <a:srgbClr val="800000"/>
                </a:solidFill>
              </a:rPr>
              <a:t>Student</a:t>
            </a:r>
            <a:r>
              <a:rPr lang="fr-FR" altLang="zh-CN" sz="2200" kern="0" dirty="0" smtClean="0">
                <a:solidFill>
                  <a:srgbClr val="800000"/>
                </a:solidFill>
              </a:rPr>
              <a:t> S1, </a:t>
            </a:r>
            <a:r>
              <a:rPr lang="fr-FR" altLang="zh-CN" sz="2200" kern="0" dirty="0" err="1" smtClean="0">
                <a:solidFill>
                  <a:srgbClr val="800000"/>
                </a:solidFill>
              </a:rPr>
              <a:t>Student</a:t>
            </a:r>
            <a:r>
              <a:rPr lang="fr-FR" altLang="zh-CN" sz="2200" kern="0" dirty="0" smtClean="0">
                <a:solidFill>
                  <a:srgbClr val="800000"/>
                </a:solidFill>
              </a:rPr>
              <a:t> S</a:t>
            </a:r>
          </a:p>
          <a:p>
            <a:pPr marL="0" indent="0">
              <a:buFont typeface="Wingdings" charset="0"/>
              <a:buNone/>
              <a:defRPr/>
            </a:pPr>
            <a:r>
              <a:rPr lang="fr-FR" altLang="zh-CN" sz="2200" kern="0" dirty="0" smtClean="0">
                <a:solidFill>
                  <a:srgbClr val="800000"/>
                </a:solidFill>
              </a:rPr>
              <a:t>WHERE </a:t>
            </a:r>
            <a:r>
              <a:rPr lang="en-US" sz="2200" dirty="0">
                <a:solidFill>
                  <a:srgbClr val="790033"/>
                </a:solidFill>
              </a:rPr>
              <a:t>S1.sname!=</a:t>
            </a:r>
            <a:r>
              <a:rPr lang="mr-IN" sz="2200" dirty="0">
                <a:solidFill>
                  <a:srgbClr val="790033"/>
                </a:solidFill>
              </a:rPr>
              <a:t>'</a:t>
            </a:r>
            <a:r>
              <a:rPr lang="en-US" sz="2200" dirty="0" smtClean="0">
                <a:solidFill>
                  <a:srgbClr val="790033"/>
                </a:solidFill>
              </a:rPr>
              <a:t>Kate</a:t>
            </a:r>
            <a:r>
              <a:rPr lang="mr-IN" sz="2200" dirty="0" smtClean="0">
                <a:solidFill>
                  <a:srgbClr val="790033"/>
                </a:solidFill>
              </a:rPr>
              <a:t>'</a:t>
            </a:r>
            <a:r>
              <a:rPr lang="en-US" sz="2200" dirty="0" smtClean="0">
                <a:solidFill>
                  <a:srgbClr val="790033"/>
                </a:solidFill>
              </a:rPr>
              <a:t> and </a:t>
            </a:r>
            <a:r>
              <a:rPr lang="en-US" sz="2200" dirty="0" err="1" smtClean="0">
                <a:solidFill>
                  <a:srgbClr val="790033"/>
                </a:solidFill>
              </a:rPr>
              <a:t>S.sname</a:t>
            </a:r>
            <a:r>
              <a:rPr lang="en-US" sz="2200" dirty="0" smtClean="0">
                <a:solidFill>
                  <a:srgbClr val="790033"/>
                </a:solidFill>
              </a:rPr>
              <a:t>=</a:t>
            </a:r>
            <a:r>
              <a:rPr lang="mr-IN" sz="2200" dirty="0" smtClean="0">
                <a:solidFill>
                  <a:srgbClr val="790033"/>
                </a:solidFill>
              </a:rPr>
              <a:t>'</a:t>
            </a:r>
            <a:r>
              <a:rPr lang="en-US" sz="2200" dirty="0">
                <a:solidFill>
                  <a:srgbClr val="790033"/>
                </a:solidFill>
              </a:rPr>
              <a:t>Kate</a:t>
            </a:r>
            <a:r>
              <a:rPr lang="mr-IN" sz="2200" dirty="0">
                <a:solidFill>
                  <a:srgbClr val="790033"/>
                </a:solidFill>
              </a:rPr>
              <a:t>'</a:t>
            </a:r>
            <a:r>
              <a:rPr lang="fr-FR" altLang="zh-CN" sz="2200" kern="0" dirty="0" smtClean="0">
                <a:solidFill>
                  <a:srgbClr val="800000"/>
                </a:solidFill>
              </a:rPr>
              <a:t> and </a:t>
            </a:r>
            <a:r>
              <a:rPr lang="fr-FR" altLang="zh-CN" sz="2200" b="1" kern="0" dirty="0" smtClean="0">
                <a:solidFill>
                  <a:srgbClr val="800000"/>
                </a:solidFill>
              </a:rPr>
              <a:t>NOT EXISTS</a:t>
            </a:r>
          </a:p>
          <a:p>
            <a:pPr marL="0" indent="0">
              <a:buFont typeface="Wingdings" charset="0"/>
              <a:buNone/>
              <a:defRPr/>
            </a:pPr>
            <a:r>
              <a:rPr lang="fr-FR" altLang="zh-CN" sz="2200" kern="0" dirty="0" smtClean="0">
                <a:solidFill>
                  <a:srgbClr val="800000"/>
                </a:solidFill>
              </a:rPr>
              <a:t>   ( SELECT * FROM Course C</a:t>
            </a:r>
          </a:p>
          <a:p>
            <a:pPr marL="0" indent="0">
              <a:buFont typeface="Wingdings" charset="0"/>
              <a:buNone/>
              <a:defRPr/>
            </a:pPr>
            <a:r>
              <a:rPr lang="fr-FR" altLang="zh-CN" sz="2200" kern="0" dirty="0" smtClean="0">
                <a:solidFill>
                  <a:srgbClr val="800000"/>
                </a:solidFill>
              </a:rPr>
              <a:t>     WHERE    </a:t>
            </a:r>
            <a:r>
              <a:rPr lang="fr-FR" altLang="zh-CN" sz="2200" b="1" kern="0" dirty="0" smtClean="0">
                <a:solidFill>
                  <a:srgbClr val="800000"/>
                </a:solidFill>
              </a:rPr>
              <a:t>EXISTS</a:t>
            </a:r>
          </a:p>
          <a:p>
            <a:pPr marL="0" indent="0">
              <a:buFont typeface="Wingdings" charset="0"/>
              <a:buNone/>
              <a:defRPr/>
            </a:pPr>
            <a:r>
              <a:rPr lang="fr-FR" altLang="zh-CN" sz="2200" kern="0" dirty="0" smtClean="0">
                <a:solidFill>
                  <a:srgbClr val="800000"/>
                </a:solidFill>
              </a:rPr>
              <a:t>       ( SELECT * FROM Grade G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2200" kern="0" dirty="0" smtClean="0">
                <a:solidFill>
                  <a:srgbClr val="800000"/>
                </a:solidFill>
              </a:rPr>
              <a:t>         WHERE	 S.s#=G.s# and </a:t>
            </a:r>
            <a:r>
              <a:rPr lang="en-US" altLang="zh-CN" sz="2200" kern="0" dirty="0" err="1" smtClean="0">
                <a:solidFill>
                  <a:srgbClr val="800000"/>
                </a:solidFill>
              </a:rPr>
              <a:t>C.c</a:t>
            </a:r>
            <a:r>
              <a:rPr lang="en-US" altLang="zh-CN" sz="2200" kern="0" dirty="0" smtClean="0">
                <a:solidFill>
                  <a:srgbClr val="800000"/>
                </a:solidFill>
              </a:rPr>
              <a:t>#=</a:t>
            </a:r>
            <a:r>
              <a:rPr lang="en-US" altLang="zh-CN" sz="2200" kern="0" dirty="0" err="1" smtClean="0">
                <a:solidFill>
                  <a:srgbClr val="800000"/>
                </a:solidFill>
              </a:rPr>
              <a:t>G.c</a:t>
            </a:r>
            <a:r>
              <a:rPr lang="en-US" altLang="zh-CN" sz="2200" kern="0" dirty="0" smtClean="0">
                <a:solidFill>
                  <a:srgbClr val="800000"/>
                </a:solidFill>
              </a:rPr>
              <a:t>#)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2200" b="1" kern="0" dirty="0" smtClean="0">
                <a:solidFill>
                  <a:srgbClr val="800000"/>
                </a:solidFill>
              </a:rPr>
              <a:t>     and NOT EXISTS</a:t>
            </a:r>
            <a:endParaRPr lang="en-US" altLang="zh-CN" sz="2200" kern="0" dirty="0" smtClean="0">
              <a:solidFill>
                <a:srgbClr val="800000"/>
              </a:solidFill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2200" kern="0" dirty="0" smtClean="0">
                <a:solidFill>
                  <a:srgbClr val="800000"/>
                </a:solidFill>
              </a:rPr>
              <a:t>     ( SELECT * FROM  Grade G,  Grade G1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2200" kern="0" dirty="0" smtClean="0">
                <a:solidFill>
                  <a:srgbClr val="800000"/>
                </a:solidFill>
              </a:rPr>
              <a:t>       WHERE    S.s# = G.s# and </a:t>
            </a:r>
            <a:r>
              <a:rPr lang="en-US" altLang="zh-CN" sz="2200" kern="0" dirty="0" err="1" smtClean="0">
                <a:solidFill>
                  <a:srgbClr val="800000"/>
                </a:solidFill>
              </a:rPr>
              <a:t>G.c</a:t>
            </a:r>
            <a:r>
              <a:rPr lang="en-US" altLang="zh-CN" sz="2200" kern="0" dirty="0" smtClean="0">
                <a:solidFill>
                  <a:srgbClr val="800000"/>
                </a:solidFill>
              </a:rPr>
              <a:t>#=</a:t>
            </a:r>
            <a:r>
              <a:rPr lang="en-US" altLang="zh-CN" sz="2200" kern="0" dirty="0" err="1" smtClean="0">
                <a:solidFill>
                  <a:srgbClr val="800000"/>
                </a:solidFill>
              </a:rPr>
              <a:t>C.c</a:t>
            </a:r>
            <a:r>
              <a:rPr lang="en-US" altLang="zh-CN" sz="2200" kern="0" dirty="0" smtClean="0">
                <a:solidFill>
                  <a:srgbClr val="800000"/>
                </a:solidFill>
              </a:rPr>
              <a:t>#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2200" kern="0" dirty="0" smtClean="0">
                <a:solidFill>
                  <a:srgbClr val="800000"/>
                </a:solidFill>
              </a:rPr>
              <a:t>       and           S1.s#=G1.s# and G1.c#=</a:t>
            </a:r>
            <a:r>
              <a:rPr lang="en-US" altLang="zh-CN" sz="2200" kern="0" dirty="0" err="1">
                <a:solidFill>
                  <a:srgbClr val="800000"/>
                </a:solidFill>
              </a:rPr>
              <a:t>C</a:t>
            </a:r>
            <a:r>
              <a:rPr lang="en-US" altLang="zh-CN" sz="2200" kern="0" dirty="0" err="1" smtClean="0">
                <a:solidFill>
                  <a:srgbClr val="800000"/>
                </a:solidFill>
              </a:rPr>
              <a:t>.c</a:t>
            </a:r>
            <a:r>
              <a:rPr lang="en-US" altLang="zh-CN" sz="2200" kern="0" dirty="0" smtClean="0">
                <a:solidFill>
                  <a:srgbClr val="800000"/>
                </a:solidFill>
              </a:rPr>
              <a:t>#));</a:t>
            </a:r>
          </a:p>
          <a:p>
            <a:pPr marL="0" indent="0">
              <a:buFont typeface="Wingdings" charset="0"/>
              <a:buNone/>
              <a:defRPr/>
            </a:pPr>
            <a:endParaRPr lang="en-US" altLang="zh-CN" sz="2200" kern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6745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CA" altLang="zh-CN" sz="2000" dirty="0"/>
              <a:t>16. List the student names for students taking all courses that Kate </a:t>
            </a:r>
            <a:r>
              <a:rPr lang="en-CA" altLang="zh-CN" sz="2000" dirty="0" smtClean="0"/>
              <a:t>takes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CA" altLang="zh-CN" sz="2000" dirty="0" smtClean="0">
                <a:solidFill>
                  <a:srgbClr val="790033"/>
                </a:solidFill>
              </a:rPr>
              <a:t>Method 2</a:t>
            </a:r>
            <a:endParaRPr lang="en-CA" altLang="zh-CN" sz="2000" dirty="0">
              <a:solidFill>
                <a:srgbClr val="790033"/>
              </a:solidFill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42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600200"/>
            <a:ext cx="8788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700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43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SQL Query Language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914400"/>
            <a:ext cx="89789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CA" altLang="zh-CN" sz="2000" kern="0" dirty="0" smtClean="0"/>
              <a:t>16. List the student names for students taking all courses that Kate takes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2200" kern="0" dirty="0" smtClean="0">
                <a:solidFill>
                  <a:srgbClr val="800000"/>
                </a:solidFill>
              </a:rPr>
              <a:t>SELECT  S1.sname </a:t>
            </a:r>
            <a:r>
              <a:rPr lang="fr-FR" altLang="zh-CN" sz="2200" kern="0" dirty="0" smtClean="0">
                <a:solidFill>
                  <a:srgbClr val="800000"/>
                </a:solidFill>
              </a:rPr>
              <a:t>FROM </a:t>
            </a:r>
            <a:r>
              <a:rPr lang="fr-FR" altLang="zh-CN" sz="2200" kern="0" dirty="0" err="1" smtClean="0">
                <a:solidFill>
                  <a:srgbClr val="800000"/>
                </a:solidFill>
              </a:rPr>
              <a:t>Student</a:t>
            </a:r>
            <a:r>
              <a:rPr lang="fr-FR" altLang="zh-CN" sz="2200" kern="0" dirty="0" smtClean="0">
                <a:solidFill>
                  <a:srgbClr val="800000"/>
                </a:solidFill>
              </a:rPr>
              <a:t> S1, </a:t>
            </a:r>
            <a:r>
              <a:rPr lang="fr-FR" altLang="zh-CN" sz="2200" kern="0" dirty="0" err="1" smtClean="0">
                <a:solidFill>
                  <a:srgbClr val="800000"/>
                </a:solidFill>
              </a:rPr>
              <a:t>Student</a:t>
            </a:r>
            <a:r>
              <a:rPr lang="fr-FR" altLang="zh-CN" sz="2200" kern="0" dirty="0" smtClean="0">
                <a:solidFill>
                  <a:srgbClr val="800000"/>
                </a:solidFill>
              </a:rPr>
              <a:t> S</a:t>
            </a:r>
          </a:p>
          <a:p>
            <a:pPr marL="0" indent="0">
              <a:buFont typeface="Wingdings" charset="0"/>
              <a:buNone/>
              <a:defRPr/>
            </a:pPr>
            <a:r>
              <a:rPr lang="fr-FR" altLang="zh-CN" sz="2200" kern="0" dirty="0" smtClean="0">
                <a:solidFill>
                  <a:srgbClr val="800000"/>
                </a:solidFill>
              </a:rPr>
              <a:t>WHERE </a:t>
            </a:r>
            <a:r>
              <a:rPr lang="en-US" sz="2200" kern="0" dirty="0">
                <a:solidFill>
                  <a:srgbClr val="800000"/>
                </a:solidFill>
              </a:rPr>
              <a:t>S1.sname!=</a:t>
            </a:r>
            <a:r>
              <a:rPr lang="mr-IN" sz="2200" kern="0" dirty="0">
                <a:solidFill>
                  <a:srgbClr val="800000"/>
                </a:solidFill>
              </a:rPr>
              <a:t>'</a:t>
            </a:r>
            <a:r>
              <a:rPr lang="en-US" sz="2200" kern="0" dirty="0">
                <a:solidFill>
                  <a:srgbClr val="800000"/>
                </a:solidFill>
              </a:rPr>
              <a:t>Kate</a:t>
            </a:r>
            <a:r>
              <a:rPr lang="mr-IN" sz="2200" kern="0" dirty="0">
                <a:solidFill>
                  <a:srgbClr val="800000"/>
                </a:solidFill>
              </a:rPr>
              <a:t>'</a:t>
            </a:r>
            <a:r>
              <a:rPr lang="en-US" sz="2200" kern="0" dirty="0">
                <a:solidFill>
                  <a:srgbClr val="800000"/>
                </a:solidFill>
              </a:rPr>
              <a:t>  </a:t>
            </a:r>
            <a:r>
              <a:rPr lang="en-US" sz="2200" dirty="0" smtClean="0">
                <a:solidFill>
                  <a:srgbClr val="790033"/>
                </a:solidFill>
              </a:rPr>
              <a:t>and </a:t>
            </a:r>
            <a:r>
              <a:rPr lang="en-US" sz="2200" dirty="0" err="1" smtClean="0">
                <a:solidFill>
                  <a:srgbClr val="790033"/>
                </a:solidFill>
              </a:rPr>
              <a:t>S.sname</a:t>
            </a:r>
            <a:r>
              <a:rPr lang="en-US" sz="2200" dirty="0" smtClean="0">
                <a:solidFill>
                  <a:srgbClr val="790033"/>
                </a:solidFill>
              </a:rPr>
              <a:t> =</a:t>
            </a:r>
            <a:r>
              <a:rPr lang="en-US" altLang="zh-CN" sz="2200" kern="0" dirty="0">
                <a:solidFill>
                  <a:srgbClr val="800000"/>
                </a:solidFill>
              </a:rPr>
              <a:t> </a:t>
            </a:r>
            <a:r>
              <a:rPr lang="en-US" altLang="zh-CN" sz="2200" kern="0" dirty="0" smtClean="0">
                <a:solidFill>
                  <a:srgbClr val="800000"/>
                </a:solidFill>
              </a:rPr>
              <a:t>'Kate</a:t>
            </a:r>
            <a:r>
              <a:rPr lang="en-US" altLang="zh-CN" sz="2200" kern="0" dirty="0">
                <a:solidFill>
                  <a:srgbClr val="800000"/>
                </a:solidFill>
              </a:rPr>
              <a:t>'</a:t>
            </a:r>
            <a:r>
              <a:rPr lang="en-US" altLang="zh-CN" sz="2200" kern="0" dirty="0" smtClean="0">
                <a:solidFill>
                  <a:srgbClr val="800000"/>
                </a:solidFill>
              </a:rPr>
              <a:t> and</a:t>
            </a:r>
            <a:r>
              <a:rPr lang="en-US" sz="2200" dirty="0" smtClean="0">
                <a:solidFill>
                  <a:srgbClr val="790033"/>
                </a:solidFill>
              </a:rPr>
              <a:t> </a:t>
            </a:r>
            <a:r>
              <a:rPr lang="en-US" altLang="zh-CN" sz="2200" kern="0" dirty="0" smtClean="0">
                <a:solidFill>
                  <a:srgbClr val="800000"/>
                </a:solidFill>
              </a:rPr>
              <a:t>EXISTS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2200" kern="0" dirty="0" smtClean="0">
                <a:solidFill>
                  <a:srgbClr val="800000"/>
                </a:solidFill>
              </a:rPr>
              <a:t>   (SELECT * FROM  Course C, Grade G,  Grade G1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2200" kern="0" dirty="0" smtClean="0">
                <a:solidFill>
                  <a:srgbClr val="800000"/>
                </a:solidFill>
              </a:rPr>
              <a:t>    WHERE S.s# = G.s# and </a:t>
            </a:r>
            <a:r>
              <a:rPr lang="en-US" altLang="zh-CN" sz="2200" kern="0" dirty="0" err="1" smtClean="0">
                <a:solidFill>
                  <a:srgbClr val="800000"/>
                </a:solidFill>
              </a:rPr>
              <a:t>G.c</a:t>
            </a:r>
            <a:r>
              <a:rPr lang="en-US" altLang="zh-CN" sz="2200" kern="0" dirty="0" smtClean="0">
                <a:solidFill>
                  <a:srgbClr val="800000"/>
                </a:solidFill>
              </a:rPr>
              <a:t>#=</a:t>
            </a:r>
            <a:r>
              <a:rPr lang="en-US" altLang="zh-CN" sz="2200" kern="0" dirty="0" err="1" smtClean="0">
                <a:solidFill>
                  <a:srgbClr val="800000"/>
                </a:solidFill>
              </a:rPr>
              <a:t>C.c</a:t>
            </a:r>
            <a:r>
              <a:rPr lang="en-US" altLang="zh-CN" sz="2200" kern="0" dirty="0" smtClean="0">
                <a:solidFill>
                  <a:srgbClr val="800000"/>
                </a:solidFill>
              </a:rPr>
              <a:t>#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2200" kern="0" dirty="0">
                <a:solidFill>
                  <a:srgbClr val="800000"/>
                </a:solidFill>
              </a:rPr>
              <a:t> </a:t>
            </a:r>
            <a:r>
              <a:rPr lang="en-US" altLang="zh-CN" sz="2200" kern="0" dirty="0" smtClean="0">
                <a:solidFill>
                  <a:srgbClr val="800000"/>
                </a:solidFill>
              </a:rPr>
              <a:t>   and 	       S1.s#=G1.s# and G1.c#=</a:t>
            </a:r>
            <a:r>
              <a:rPr lang="en-US" altLang="zh-CN" sz="2200" kern="0" dirty="0" err="1">
                <a:solidFill>
                  <a:srgbClr val="800000"/>
                </a:solidFill>
              </a:rPr>
              <a:t>C</a:t>
            </a:r>
            <a:r>
              <a:rPr lang="en-US" altLang="zh-CN" sz="2200" kern="0" dirty="0" err="1" smtClean="0">
                <a:solidFill>
                  <a:srgbClr val="800000"/>
                </a:solidFill>
              </a:rPr>
              <a:t>.c</a:t>
            </a:r>
            <a:r>
              <a:rPr lang="en-US" altLang="zh-CN" sz="2200" kern="0" dirty="0" smtClean="0">
                <a:solidFill>
                  <a:srgbClr val="800000"/>
                </a:solidFill>
              </a:rPr>
              <a:t>#);</a:t>
            </a:r>
          </a:p>
          <a:p>
            <a:pPr>
              <a:defRPr/>
            </a:pPr>
            <a:r>
              <a:rPr lang="en-US" altLang="zh-CN" sz="2200" kern="0" dirty="0" smtClean="0">
                <a:solidFill>
                  <a:srgbClr val="002060"/>
                </a:solidFill>
              </a:rPr>
              <a:t>This is the solution not using </a:t>
            </a:r>
            <a:r>
              <a:rPr lang="en-US" altLang="zh-CN" sz="2200" kern="0" dirty="0" err="1" smtClean="0">
                <a:solidFill>
                  <a:srgbClr val="002060"/>
                </a:solidFill>
              </a:rPr>
              <a:t>forall</a:t>
            </a:r>
            <a:r>
              <a:rPr lang="en-US" altLang="zh-CN" sz="2200" kern="0" dirty="0" smtClean="0">
                <a:solidFill>
                  <a:srgbClr val="002060"/>
                </a:solidFill>
              </a:rPr>
              <a:t> or not exists</a:t>
            </a:r>
          </a:p>
          <a:p>
            <a:pPr>
              <a:defRPr/>
            </a:pPr>
            <a:r>
              <a:rPr lang="en-US" altLang="zh-CN" sz="2200" kern="0" dirty="0" smtClean="0">
                <a:solidFill>
                  <a:srgbClr val="002060"/>
                </a:solidFill>
              </a:rPr>
              <a:t>All we care is the course that Kate takes. </a:t>
            </a:r>
          </a:p>
          <a:p>
            <a:pPr>
              <a:defRPr/>
            </a:pPr>
            <a:r>
              <a:rPr lang="en-US" altLang="zh-CN" sz="2200" kern="0" dirty="0" smtClean="0">
                <a:solidFill>
                  <a:srgbClr val="002060"/>
                </a:solidFill>
              </a:rPr>
              <a:t>Is it right?</a:t>
            </a:r>
            <a:endParaRPr lang="en-CA" altLang="zh-CN" sz="2200" kern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312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44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SQL Query Language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5100" y="990600"/>
            <a:ext cx="89789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CA" altLang="zh-CN" sz="2000" kern="0" dirty="0" smtClean="0"/>
              <a:t>16. List the student names for students taking all courses that Kate takes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CA" altLang="zh-CN" sz="2400" kern="0" dirty="0" smtClean="0">
                <a:solidFill>
                  <a:srgbClr val="00B0F0"/>
                </a:solidFill>
              </a:rPr>
              <a:t>Method 4 (flat)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CA" altLang="zh-CN" sz="2400" kern="0" dirty="0" smtClean="0">
                <a:solidFill>
                  <a:srgbClr val="800000"/>
                </a:solidFill>
              </a:rPr>
              <a:t>     </a:t>
            </a:r>
            <a:r>
              <a:rPr lang="en-US" altLang="zh-CN" sz="2200" kern="0" dirty="0" smtClean="0">
                <a:solidFill>
                  <a:srgbClr val="800000"/>
                </a:solidFill>
              </a:rPr>
              <a:t>SELECT  S1.sname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2200" kern="0" dirty="0">
                <a:solidFill>
                  <a:srgbClr val="800000"/>
                </a:solidFill>
              </a:rPr>
              <a:t> </a:t>
            </a:r>
            <a:r>
              <a:rPr lang="en-US" altLang="zh-CN" sz="2200" kern="0" dirty="0" smtClean="0">
                <a:solidFill>
                  <a:srgbClr val="800000"/>
                </a:solidFill>
              </a:rPr>
              <a:t>    </a:t>
            </a:r>
            <a:r>
              <a:rPr lang="fr-FR" altLang="zh-CN" sz="2200" kern="0" dirty="0" smtClean="0">
                <a:solidFill>
                  <a:srgbClr val="800000"/>
                </a:solidFill>
              </a:rPr>
              <a:t>FROM </a:t>
            </a:r>
            <a:r>
              <a:rPr lang="fr-FR" altLang="zh-CN" sz="2200" kern="0" dirty="0" err="1" smtClean="0">
                <a:solidFill>
                  <a:srgbClr val="800000"/>
                </a:solidFill>
              </a:rPr>
              <a:t>Student</a:t>
            </a:r>
            <a:r>
              <a:rPr lang="fr-FR" altLang="zh-CN" sz="2200" kern="0" dirty="0" smtClean="0">
                <a:solidFill>
                  <a:srgbClr val="800000"/>
                </a:solidFill>
              </a:rPr>
              <a:t> S1, </a:t>
            </a:r>
            <a:r>
              <a:rPr lang="fr-FR" altLang="zh-CN" sz="2200" kern="0" dirty="0" err="1" smtClean="0">
                <a:solidFill>
                  <a:srgbClr val="800000"/>
                </a:solidFill>
              </a:rPr>
              <a:t>Student</a:t>
            </a:r>
            <a:r>
              <a:rPr lang="fr-FR" altLang="zh-CN" sz="2200" kern="0" dirty="0" smtClean="0">
                <a:solidFill>
                  <a:srgbClr val="800000"/>
                </a:solidFill>
              </a:rPr>
              <a:t> S2, </a:t>
            </a:r>
          </a:p>
          <a:p>
            <a:pPr marL="0" indent="0">
              <a:buFont typeface="Wingdings" charset="0"/>
              <a:buNone/>
              <a:defRPr/>
            </a:pPr>
            <a:r>
              <a:rPr lang="fr-FR" altLang="zh-CN" sz="2200" kern="0" dirty="0">
                <a:solidFill>
                  <a:srgbClr val="800000"/>
                </a:solidFill>
              </a:rPr>
              <a:t>	 </a:t>
            </a:r>
            <a:r>
              <a:rPr lang="fr-FR" altLang="zh-CN" sz="2200" kern="0" dirty="0" smtClean="0">
                <a:solidFill>
                  <a:srgbClr val="800000"/>
                </a:solidFill>
              </a:rPr>
              <a:t>         Grade G1, Grade G2, Course C</a:t>
            </a:r>
          </a:p>
          <a:p>
            <a:pPr marL="0" indent="0">
              <a:buFont typeface="Wingdings" charset="0"/>
              <a:buNone/>
              <a:defRPr/>
            </a:pPr>
            <a:r>
              <a:rPr lang="fr-FR" altLang="zh-CN" sz="2200" kern="0" dirty="0" smtClean="0">
                <a:solidFill>
                  <a:srgbClr val="800000"/>
                </a:solidFill>
              </a:rPr>
              <a:t>      WHERE </a:t>
            </a:r>
            <a:r>
              <a:rPr lang="en-US" sz="2200" dirty="0">
                <a:solidFill>
                  <a:srgbClr val="790033"/>
                </a:solidFill>
              </a:rPr>
              <a:t>S1.sname!=</a:t>
            </a:r>
            <a:r>
              <a:rPr lang="mr-IN" sz="2200" dirty="0">
                <a:solidFill>
                  <a:srgbClr val="790033"/>
                </a:solidFill>
              </a:rPr>
              <a:t>'</a:t>
            </a:r>
            <a:r>
              <a:rPr lang="en-US" sz="2200" dirty="0">
                <a:solidFill>
                  <a:srgbClr val="790033"/>
                </a:solidFill>
              </a:rPr>
              <a:t>Kate</a:t>
            </a:r>
            <a:r>
              <a:rPr lang="mr-IN" sz="2200" dirty="0">
                <a:solidFill>
                  <a:srgbClr val="790033"/>
                </a:solidFill>
              </a:rPr>
              <a:t>'</a:t>
            </a:r>
            <a:r>
              <a:rPr lang="en-US" sz="2200" dirty="0">
                <a:solidFill>
                  <a:srgbClr val="790033"/>
                </a:solidFill>
              </a:rPr>
              <a:t> </a:t>
            </a:r>
            <a:r>
              <a:rPr lang="en-US" sz="2200" dirty="0" smtClean="0">
                <a:solidFill>
                  <a:srgbClr val="790033"/>
                </a:solidFill>
              </a:rPr>
              <a:t> and </a:t>
            </a:r>
            <a:r>
              <a:rPr lang="en-US" altLang="zh-CN" sz="2200" kern="0" dirty="0" smtClean="0">
                <a:solidFill>
                  <a:srgbClr val="800000"/>
                </a:solidFill>
              </a:rPr>
              <a:t>S2.sname = 'Kate'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2200" kern="0" dirty="0" smtClean="0">
                <a:solidFill>
                  <a:srgbClr val="800000"/>
                </a:solidFill>
              </a:rPr>
              <a:t>      and         S2.s# = G2.s# and G2.c#=</a:t>
            </a:r>
            <a:r>
              <a:rPr lang="en-US" altLang="zh-CN" sz="2200" kern="0" dirty="0" err="1" smtClean="0">
                <a:solidFill>
                  <a:srgbClr val="800000"/>
                </a:solidFill>
              </a:rPr>
              <a:t>C.c</a:t>
            </a:r>
            <a:r>
              <a:rPr lang="en-US" altLang="zh-CN" sz="2200" kern="0" dirty="0" smtClean="0">
                <a:solidFill>
                  <a:srgbClr val="800000"/>
                </a:solidFill>
              </a:rPr>
              <a:t>#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2200" kern="0" dirty="0" smtClean="0">
                <a:solidFill>
                  <a:srgbClr val="800000"/>
                </a:solidFill>
              </a:rPr>
              <a:t>      and         S1.s# = G1.s# and G1.c#=</a:t>
            </a:r>
            <a:r>
              <a:rPr lang="en-US" altLang="zh-CN" sz="2200" kern="0" dirty="0" err="1">
                <a:solidFill>
                  <a:srgbClr val="800000"/>
                </a:solidFill>
              </a:rPr>
              <a:t>C</a:t>
            </a:r>
            <a:r>
              <a:rPr lang="en-US" altLang="zh-CN" sz="2200" kern="0" dirty="0" err="1" smtClean="0">
                <a:solidFill>
                  <a:srgbClr val="800000"/>
                </a:solidFill>
              </a:rPr>
              <a:t>.c</a:t>
            </a:r>
            <a:r>
              <a:rPr lang="en-US" altLang="zh-CN" sz="2200" kern="0" dirty="0" smtClean="0">
                <a:solidFill>
                  <a:srgbClr val="800000"/>
                </a:solidFill>
              </a:rPr>
              <a:t>#;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2200" kern="0" dirty="0" smtClean="0">
                <a:solidFill>
                  <a:srgbClr val="002060"/>
                </a:solidFill>
              </a:rPr>
              <a:t>Note </a:t>
            </a:r>
          </a:p>
          <a:p>
            <a:pPr>
              <a:defRPr/>
            </a:pPr>
            <a:r>
              <a:rPr lang="en-US" altLang="zh-CN" sz="2200" kern="0" dirty="0" smtClean="0">
                <a:solidFill>
                  <a:srgbClr val="002060"/>
                </a:solidFill>
              </a:rPr>
              <a:t>This is the solution not using </a:t>
            </a:r>
            <a:r>
              <a:rPr lang="en-US" altLang="zh-CN" sz="2200" kern="0" dirty="0" err="1" smtClean="0">
                <a:solidFill>
                  <a:srgbClr val="002060"/>
                </a:solidFill>
              </a:rPr>
              <a:t>forall</a:t>
            </a:r>
            <a:r>
              <a:rPr lang="en-US" altLang="zh-CN" sz="2200" kern="0" dirty="0" smtClean="0">
                <a:solidFill>
                  <a:srgbClr val="002060"/>
                </a:solidFill>
              </a:rPr>
              <a:t> or not exists</a:t>
            </a:r>
          </a:p>
          <a:p>
            <a:pPr>
              <a:defRPr/>
            </a:pPr>
            <a:r>
              <a:rPr lang="en-US" altLang="zh-CN" sz="2200" kern="0" dirty="0">
                <a:solidFill>
                  <a:srgbClr val="002060"/>
                </a:solidFill>
              </a:rPr>
              <a:t>A</a:t>
            </a:r>
            <a:r>
              <a:rPr lang="en-US" altLang="zh-CN" sz="2200" kern="0" dirty="0" smtClean="0">
                <a:solidFill>
                  <a:srgbClr val="002060"/>
                </a:solidFill>
              </a:rPr>
              <a:t>ll we care is the course that Kate takes. </a:t>
            </a:r>
          </a:p>
          <a:p>
            <a:pPr>
              <a:defRPr/>
            </a:pPr>
            <a:r>
              <a:rPr lang="en-US" altLang="zh-CN" sz="2200" kern="0" dirty="0">
                <a:solidFill>
                  <a:srgbClr val="002060"/>
                </a:solidFill>
              </a:rPr>
              <a:t>Is it right</a:t>
            </a:r>
            <a:r>
              <a:rPr lang="en-US" altLang="zh-CN" sz="2200" kern="0" dirty="0" smtClean="0">
                <a:solidFill>
                  <a:srgbClr val="002060"/>
                </a:solidFill>
              </a:rPr>
              <a:t>?</a:t>
            </a:r>
            <a:endParaRPr lang="en-CA" altLang="zh-CN" sz="2200" kern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2587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3513" y="914400"/>
            <a:ext cx="8904287" cy="5711825"/>
          </a:xfrm>
        </p:spPr>
        <p:txBody>
          <a:bodyPr/>
          <a:lstStyle/>
          <a:p>
            <a:pPr marL="0" indent="0">
              <a:buNone/>
            </a:pPr>
            <a:r>
              <a:rPr lang="en-CA" altLang="zh-CN" sz="2000" dirty="0" smtClean="0"/>
              <a:t>16. </a:t>
            </a:r>
            <a:r>
              <a:rPr lang="en-CA" altLang="zh-CN" sz="2000" dirty="0"/>
              <a:t>List the student names for students taking all courses that Kate </a:t>
            </a:r>
            <a:r>
              <a:rPr lang="en-CA" altLang="zh-CN" sz="2000" dirty="0" smtClean="0"/>
              <a:t>takes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Method 5</a:t>
            </a:r>
            <a:endParaRPr lang="en-US" sz="2400" dirty="0">
              <a:solidFill>
                <a:srgbClr val="00B0F0"/>
              </a:solidFill>
            </a:endParaRP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We </a:t>
            </a:r>
            <a:r>
              <a:rPr lang="en-US" sz="2200" dirty="0">
                <a:solidFill>
                  <a:srgbClr val="002060"/>
                </a:solidFill>
              </a:rPr>
              <a:t>need to find a set that contains the set of courses Kate t</a:t>
            </a:r>
            <a:r>
              <a:rPr lang="en-US" sz="2200" dirty="0" smtClean="0">
                <a:solidFill>
                  <a:srgbClr val="002060"/>
                </a:solidFill>
              </a:rPr>
              <a:t>akes </a:t>
            </a:r>
            <a:endParaRPr lang="en-US" sz="2200" dirty="0">
              <a:solidFill>
                <a:srgbClr val="002060"/>
              </a:solidFill>
            </a:endParaRP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790033"/>
                </a:solidFill>
              </a:rPr>
              <a:t>A contains </a:t>
            </a:r>
            <a:r>
              <a:rPr lang="en-US" sz="2200" dirty="0">
                <a:solidFill>
                  <a:srgbClr val="790033"/>
                </a:solidFill>
              </a:rPr>
              <a:t>B </a:t>
            </a:r>
            <a:r>
              <a:rPr lang="en-US" sz="2200" dirty="0">
                <a:solidFill>
                  <a:srgbClr val="002060"/>
                </a:solidFill>
              </a:rPr>
              <a:t>can be written </a:t>
            </a:r>
            <a:r>
              <a:rPr lang="en-US" sz="2200" dirty="0" smtClean="0">
                <a:solidFill>
                  <a:srgbClr val="002060"/>
                </a:solidFill>
              </a:rPr>
              <a:t>as </a:t>
            </a:r>
            <a:r>
              <a:rPr lang="en-US" sz="2200" dirty="0" smtClean="0">
                <a:solidFill>
                  <a:srgbClr val="790033"/>
                </a:solidFill>
              </a:rPr>
              <a:t>NOT </a:t>
            </a:r>
            <a:r>
              <a:rPr lang="en-US" sz="2200" dirty="0">
                <a:solidFill>
                  <a:srgbClr val="790033"/>
                </a:solidFill>
              </a:rPr>
              <a:t>EXISTS (B MINUS A)</a:t>
            </a: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790033"/>
                </a:solidFill>
              </a:rPr>
              <a:t>B</a:t>
            </a:r>
            <a:r>
              <a:rPr lang="en-US" sz="2200" dirty="0" smtClean="0"/>
              <a:t> </a:t>
            </a:r>
            <a:r>
              <a:rPr lang="en-US" sz="2200" dirty="0">
                <a:solidFill>
                  <a:srgbClr val="002060"/>
                </a:solidFill>
              </a:rPr>
              <a:t>is the relation that contains c# that Kate takes</a:t>
            </a: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790033"/>
                </a:solidFill>
              </a:rPr>
              <a:t>A </a:t>
            </a:r>
            <a:r>
              <a:rPr lang="en-US" sz="2200" dirty="0">
                <a:solidFill>
                  <a:srgbClr val="002060"/>
                </a:solidFill>
              </a:rPr>
              <a:t>is the relation that contains c# that a student </a:t>
            </a:r>
            <a:r>
              <a:rPr lang="en-US" sz="2200" dirty="0" smtClean="0">
                <a:solidFill>
                  <a:srgbClr val="002060"/>
                </a:solidFill>
              </a:rPr>
              <a:t>other than Kate takes</a:t>
            </a:r>
            <a:endParaRPr lang="en-US" sz="2200" dirty="0">
              <a:solidFill>
                <a:srgbClr val="002060"/>
              </a:solidFill>
            </a:endParaRP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This </a:t>
            </a:r>
            <a:r>
              <a:rPr lang="en-US" sz="2200" dirty="0">
                <a:solidFill>
                  <a:srgbClr val="002060"/>
                </a:solidFill>
              </a:rPr>
              <a:t>query is to find </a:t>
            </a:r>
            <a:r>
              <a:rPr lang="en-US" sz="2200" dirty="0" smtClean="0">
                <a:solidFill>
                  <a:srgbClr val="790033"/>
                </a:solidFill>
              </a:rPr>
              <a:t>A</a:t>
            </a: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200" dirty="0">
                <a:solidFill>
                  <a:srgbClr val="002060"/>
                </a:solidFill>
              </a:rPr>
              <a:t>that contains </a:t>
            </a:r>
            <a:r>
              <a:rPr lang="en-US" sz="2200" dirty="0" smtClean="0">
                <a:solidFill>
                  <a:srgbClr val="790033"/>
                </a:solidFill>
              </a:rPr>
              <a:t>B</a:t>
            </a:r>
            <a:endParaRPr lang="en-CA" altLang="zh-CN" sz="2200" dirty="0">
              <a:solidFill>
                <a:srgbClr val="790033"/>
              </a:solidFill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45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SQL Query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863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3513" y="914400"/>
            <a:ext cx="8828087" cy="5711825"/>
          </a:xfrm>
        </p:spPr>
        <p:txBody>
          <a:bodyPr/>
          <a:lstStyle/>
          <a:p>
            <a:pPr marL="0" indent="0">
              <a:buNone/>
            </a:pPr>
            <a:r>
              <a:rPr lang="en-CA" altLang="zh-CN" sz="2000" dirty="0" smtClean="0"/>
              <a:t>16. </a:t>
            </a:r>
            <a:r>
              <a:rPr lang="en-CA" altLang="zh-CN" sz="2000" dirty="0"/>
              <a:t>List the student names for students taking all courses that Kate </a:t>
            </a:r>
            <a:r>
              <a:rPr lang="en-CA" altLang="zh-CN" sz="2000" dirty="0" smtClean="0"/>
              <a:t>takes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Method </a:t>
            </a:r>
            <a:r>
              <a:rPr lang="en-US" sz="2400" dirty="0" smtClean="0">
                <a:solidFill>
                  <a:srgbClr val="00B0F0"/>
                </a:solidFill>
              </a:rPr>
              <a:t>5</a:t>
            </a:r>
            <a:endParaRPr lang="en-US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90033"/>
                </a:solidFill>
              </a:rPr>
              <a:t>SELECT  </a:t>
            </a:r>
            <a:r>
              <a:rPr lang="en-US" sz="2400" dirty="0">
                <a:solidFill>
                  <a:srgbClr val="790033"/>
                </a:solidFill>
              </a:rPr>
              <a:t>S1.sname</a:t>
            </a:r>
          </a:p>
          <a:p>
            <a:pPr marL="0" indent="0">
              <a:buNone/>
            </a:pPr>
            <a:r>
              <a:rPr lang="mr-IN" sz="2400" dirty="0" smtClean="0">
                <a:solidFill>
                  <a:srgbClr val="790033"/>
                </a:solidFill>
              </a:rPr>
              <a:t>FROM    </a:t>
            </a:r>
            <a:r>
              <a:rPr lang="en-US" sz="2400" dirty="0" smtClean="0">
                <a:solidFill>
                  <a:srgbClr val="790033"/>
                </a:solidFill>
              </a:rPr>
              <a:t> </a:t>
            </a:r>
            <a:r>
              <a:rPr lang="mr-IN" sz="2400" dirty="0" err="1" smtClean="0">
                <a:solidFill>
                  <a:srgbClr val="790033"/>
                </a:solidFill>
              </a:rPr>
              <a:t>student</a:t>
            </a:r>
            <a:r>
              <a:rPr lang="mr-IN" sz="2400" dirty="0" smtClean="0">
                <a:solidFill>
                  <a:srgbClr val="790033"/>
                </a:solidFill>
              </a:rPr>
              <a:t> </a:t>
            </a:r>
            <a:r>
              <a:rPr lang="mr-IN" sz="2400" dirty="0">
                <a:solidFill>
                  <a:srgbClr val="790033"/>
                </a:solidFill>
              </a:rPr>
              <a:t>S1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90033"/>
                </a:solidFill>
              </a:rPr>
              <a:t>WHERE </a:t>
            </a:r>
            <a:r>
              <a:rPr lang="en-US" sz="2400" dirty="0">
                <a:solidFill>
                  <a:srgbClr val="790033"/>
                </a:solidFill>
              </a:rPr>
              <a:t>S1.sname!=</a:t>
            </a:r>
            <a:r>
              <a:rPr lang="mr-IN" sz="2400" dirty="0">
                <a:solidFill>
                  <a:srgbClr val="790033"/>
                </a:solidFill>
              </a:rPr>
              <a:t>'</a:t>
            </a:r>
            <a:r>
              <a:rPr lang="en-US" sz="2400" dirty="0">
                <a:solidFill>
                  <a:srgbClr val="790033"/>
                </a:solidFill>
              </a:rPr>
              <a:t>Kate</a:t>
            </a:r>
            <a:r>
              <a:rPr lang="mr-IN" sz="2400" dirty="0">
                <a:solidFill>
                  <a:srgbClr val="790033"/>
                </a:solidFill>
              </a:rPr>
              <a:t>'</a:t>
            </a:r>
            <a:r>
              <a:rPr lang="en-US" sz="2400" dirty="0">
                <a:solidFill>
                  <a:srgbClr val="790033"/>
                </a:solidFill>
              </a:rPr>
              <a:t> </a:t>
            </a:r>
            <a:r>
              <a:rPr lang="en-US" sz="2400" dirty="0" smtClean="0">
                <a:solidFill>
                  <a:srgbClr val="790033"/>
                </a:solidFill>
              </a:rPr>
              <a:t> and </a:t>
            </a:r>
            <a:r>
              <a:rPr lang="en-US" sz="2400" b="1" dirty="0" smtClean="0">
                <a:solidFill>
                  <a:srgbClr val="790033"/>
                </a:solidFill>
              </a:rPr>
              <a:t>NOT </a:t>
            </a:r>
            <a:r>
              <a:rPr lang="en-US" sz="2400" b="1" dirty="0">
                <a:solidFill>
                  <a:srgbClr val="790033"/>
                </a:solidFill>
              </a:rPr>
              <a:t>EXISTS</a:t>
            </a:r>
          </a:p>
          <a:p>
            <a:pPr marL="0" indent="0">
              <a:buNone/>
            </a:pPr>
            <a:r>
              <a:rPr lang="mr-IN" sz="2400" dirty="0" smtClean="0">
                <a:solidFill>
                  <a:srgbClr val="790033"/>
                </a:solidFill>
              </a:rPr>
              <a:t>     </a:t>
            </a:r>
            <a:r>
              <a:rPr lang="mr-IN" sz="2400" dirty="0">
                <a:solidFill>
                  <a:srgbClr val="790033"/>
                </a:solidFill>
              </a:rPr>
              <a:t>( SELECT  </a:t>
            </a:r>
            <a:r>
              <a:rPr lang="mr-IN" sz="2400" dirty="0" err="1">
                <a:solidFill>
                  <a:srgbClr val="790033"/>
                </a:solidFill>
              </a:rPr>
              <a:t>C.c</a:t>
            </a:r>
            <a:r>
              <a:rPr lang="mr-IN" sz="2400" dirty="0">
                <a:solidFill>
                  <a:srgbClr val="790033"/>
                </a:solidFill>
              </a:rPr>
              <a:t>#</a:t>
            </a:r>
          </a:p>
          <a:p>
            <a:pPr marL="0" indent="0">
              <a:buNone/>
            </a:pPr>
            <a:r>
              <a:rPr lang="mr-IN" sz="2400" dirty="0" smtClean="0">
                <a:solidFill>
                  <a:srgbClr val="790033"/>
                </a:solidFill>
              </a:rPr>
              <a:t>       </a:t>
            </a:r>
            <a:r>
              <a:rPr lang="mr-IN" sz="2400" dirty="0">
                <a:solidFill>
                  <a:srgbClr val="790033"/>
                </a:solidFill>
              </a:rPr>
              <a:t>FROM    </a:t>
            </a:r>
            <a:r>
              <a:rPr lang="en-US" sz="2400" dirty="0" smtClean="0">
                <a:solidFill>
                  <a:srgbClr val="790033"/>
                </a:solidFill>
              </a:rPr>
              <a:t> </a:t>
            </a:r>
            <a:r>
              <a:rPr lang="mr-IN" sz="2400" dirty="0" err="1" smtClean="0">
                <a:solidFill>
                  <a:srgbClr val="790033"/>
                </a:solidFill>
              </a:rPr>
              <a:t>course</a:t>
            </a:r>
            <a:r>
              <a:rPr lang="mr-IN" sz="2400" dirty="0" smtClean="0">
                <a:solidFill>
                  <a:srgbClr val="790033"/>
                </a:solidFill>
              </a:rPr>
              <a:t> </a:t>
            </a:r>
            <a:r>
              <a:rPr lang="mr-IN" sz="2400" dirty="0">
                <a:solidFill>
                  <a:srgbClr val="790033"/>
                </a:solidFill>
              </a:rPr>
              <a:t>C, </a:t>
            </a:r>
            <a:r>
              <a:rPr lang="mr-IN" sz="2400" dirty="0" err="1">
                <a:solidFill>
                  <a:srgbClr val="790033"/>
                </a:solidFill>
              </a:rPr>
              <a:t>student</a:t>
            </a:r>
            <a:r>
              <a:rPr lang="mr-IN" sz="2400" dirty="0">
                <a:solidFill>
                  <a:srgbClr val="790033"/>
                </a:solidFill>
              </a:rPr>
              <a:t> </a:t>
            </a:r>
            <a:r>
              <a:rPr lang="mr-IN" sz="2400" dirty="0" err="1">
                <a:solidFill>
                  <a:srgbClr val="790033"/>
                </a:solidFill>
              </a:rPr>
              <a:t>S</a:t>
            </a:r>
            <a:r>
              <a:rPr lang="mr-IN" sz="2400" dirty="0">
                <a:solidFill>
                  <a:srgbClr val="790033"/>
                </a:solidFill>
              </a:rPr>
              <a:t>, </a:t>
            </a:r>
            <a:r>
              <a:rPr lang="mr-IN" sz="2400" dirty="0" err="1">
                <a:solidFill>
                  <a:srgbClr val="790033"/>
                </a:solidFill>
              </a:rPr>
              <a:t>grade</a:t>
            </a:r>
            <a:r>
              <a:rPr lang="mr-IN" sz="2400" dirty="0">
                <a:solidFill>
                  <a:srgbClr val="790033"/>
                </a:solidFill>
              </a:rPr>
              <a:t> </a:t>
            </a:r>
            <a:r>
              <a:rPr lang="en-US" sz="2400" dirty="0" err="1">
                <a:solidFill>
                  <a:srgbClr val="790033"/>
                </a:solidFill>
              </a:rPr>
              <a:t>G</a:t>
            </a:r>
            <a:endParaRPr lang="mr-IN" sz="2400" dirty="0">
              <a:solidFill>
                <a:srgbClr val="790033"/>
              </a:solidFill>
            </a:endParaRPr>
          </a:p>
          <a:p>
            <a:pPr marL="0" indent="0">
              <a:buNone/>
            </a:pPr>
            <a:r>
              <a:rPr lang="mr-IN" sz="2400" dirty="0" smtClean="0">
                <a:solidFill>
                  <a:srgbClr val="790033"/>
                </a:solidFill>
              </a:rPr>
              <a:t>       </a:t>
            </a:r>
            <a:r>
              <a:rPr lang="mr-IN" sz="2400" dirty="0">
                <a:solidFill>
                  <a:srgbClr val="790033"/>
                </a:solidFill>
              </a:rPr>
              <a:t>WHERE  </a:t>
            </a:r>
            <a:r>
              <a:rPr lang="mr-IN" sz="2400" dirty="0" err="1" smtClean="0">
                <a:solidFill>
                  <a:srgbClr val="790033"/>
                </a:solidFill>
              </a:rPr>
              <a:t>S.sname</a:t>
            </a:r>
            <a:r>
              <a:rPr lang="mr-IN" sz="2400" dirty="0">
                <a:solidFill>
                  <a:srgbClr val="790033"/>
                </a:solidFill>
              </a:rPr>
              <a:t>='</a:t>
            </a:r>
            <a:r>
              <a:rPr lang="mr-IN" sz="2400" dirty="0" err="1">
                <a:solidFill>
                  <a:srgbClr val="790033"/>
                </a:solidFill>
              </a:rPr>
              <a:t>Kate</a:t>
            </a:r>
            <a:r>
              <a:rPr lang="mr-IN" sz="2400" dirty="0">
                <a:solidFill>
                  <a:srgbClr val="790033"/>
                </a:solidFill>
              </a:rPr>
              <a:t>' </a:t>
            </a:r>
            <a:r>
              <a:rPr lang="mr-IN" sz="2400" dirty="0" err="1">
                <a:solidFill>
                  <a:srgbClr val="790033"/>
                </a:solidFill>
              </a:rPr>
              <a:t>and</a:t>
            </a:r>
            <a:r>
              <a:rPr lang="mr-IN" sz="2400" dirty="0">
                <a:solidFill>
                  <a:srgbClr val="790033"/>
                </a:solidFill>
              </a:rPr>
              <a:t> </a:t>
            </a:r>
            <a:r>
              <a:rPr lang="mr-IN" sz="2400" dirty="0" err="1">
                <a:solidFill>
                  <a:srgbClr val="790033"/>
                </a:solidFill>
              </a:rPr>
              <a:t>S.s</a:t>
            </a:r>
            <a:r>
              <a:rPr lang="mr-IN" sz="2400" dirty="0" smtClean="0">
                <a:solidFill>
                  <a:srgbClr val="790033"/>
                </a:solidFill>
              </a:rPr>
              <a:t>#=</a:t>
            </a:r>
            <a:r>
              <a:rPr lang="en-US" sz="2400" dirty="0" err="1">
                <a:solidFill>
                  <a:srgbClr val="790033"/>
                </a:solidFill>
              </a:rPr>
              <a:t>G</a:t>
            </a:r>
            <a:r>
              <a:rPr lang="mr-IN" sz="2400" dirty="0" smtClean="0">
                <a:solidFill>
                  <a:srgbClr val="790033"/>
                </a:solidFill>
              </a:rPr>
              <a:t>.</a:t>
            </a:r>
            <a:r>
              <a:rPr lang="mr-IN" sz="2400" dirty="0" err="1" smtClean="0">
                <a:solidFill>
                  <a:srgbClr val="790033"/>
                </a:solidFill>
              </a:rPr>
              <a:t>s</a:t>
            </a:r>
            <a:r>
              <a:rPr lang="mr-IN" sz="2400" dirty="0">
                <a:solidFill>
                  <a:srgbClr val="790033"/>
                </a:solidFill>
              </a:rPr>
              <a:t># </a:t>
            </a:r>
            <a:r>
              <a:rPr lang="mr-IN" sz="2400" dirty="0" err="1">
                <a:solidFill>
                  <a:srgbClr val="790033"/>
                </a:solidFill>
              </a:rPr>
              <a:t>and</a:t>
            </a:r>
            <a:r>
              <a:rPr lang="mr-IN" sz="2400" dirty="0">
                <a:solidFill>
                  <a:srgbClr val="790033"/>
                </a:solidFill>
              </a:rPr>
              <a:t> </a:t>
            </a:r>
            <a:r>
              <a:rPr lang="mr-IN" sz="2400" dirty="0" err="1">
                <a:solidFill>
                  <a:srgbClr val="790033"/>
                </a:solidFill>
              </a:rPr>
              <a:t>C.c</a:t>
            </a:r>
            <a:r>
              <a:rPr lang="mr-IN" sz="2400" dirty="0" smtClean="0">
                <a:solidFill>
                  <a:srgbClr val="790033"/>
                </a:solidFill>
              </a:rPr>
              <a:t>#=</a:t>
            </a:r>
            <a:r>
              <a:rPr lang="en-US" sz="2400" dirty="0" err="1">
                <a:solidFill>
                  <a:srgbClr val="790033"/>
                </a:solidFill>
              </a:rPr>
              <a:t>G</a:t>
            </a:r>
            <a:r>
              <a:rPr lang="mr-IN" sz="2400" dirty="0" smtClean="0">
                <a:solidFill>
                  <a:srgbClr val="790033"/>
                </a:solidFill>
              </a:rPr>
              <a:t>.</a:t>
            </a:r>
            <a:r>
              <a:rPr lang="mr-IN" sz="2400" dirty="0" err="1" smtClean="0">
                <a:solidFill>
                  <a:srgbClr val="790033"/>
                </a:solidFill>
              </a:rPr>
              <a:t>c</a:t>
            </a:r>
            <a:r>
              <a:rPr lang="mr-IN" sz="2400" dirty="0">
                <a:solidFill>
                  <a:srgbClr val="790033"/>
                </a:solidFill>
              </a:rPr>
              <a:t>#</a:t>
            </a:r>
          </a:p>
          <a:p>
            <a:pPr marL="0" indent="0">
              <a:buNone/>
            </a:pPr>
            <a:r>
              <a:rPr lang="mr-IN" sz="2400" dirty="0" smtClean="0">
                <a:solidFill>
                  <a:srgbClr val="790033"/>
                </a:solidFill>
              </a:rPr>
              <a:t>       </a:t>
            </a:r>
            <a:r>
              <a:rPr lang="mr-IN" sz="2400" b="1" dirty="0">
                <a:solidFill>
                  <a:srgbClr val="790033"/>
                </a:solidFill>
              </a:rPr>
              <a:t>MINUS</a:t>
            </a:r>
          </a:p>
          <a:p>
            <a:pPr marL="0" indent="0">
              <a:buNone/>
            </a:pPr>
            <a:r>
              <a:rPr lang="mr-IN" sz="2400" dirty="0" smtClean="0">
                <a:solidFill>
                  <a:srgbClr val="790033"/>
                </a:solidFill>
              </a:rPr>
              <a:t>       </a:t>
            </a:r>
            <a:r>
              <a:rPr lang="mr-IN" sz="2400" dirty="0">
                <a:solidFill>
                  <a:srgbClr val="790033"/>
                </a:solidFill>
              </a:rPr>
              <a:t>SELECT </a:t>
            </a:r>
            <a:r>
              <a:rPr lang="mr-IN" sz="2400" dirty="0" err="1" smtClean="0">
                <a:solidFill>
                  <a:srgbClr val="790033"/>
                </a:solidFill>
              </a:rPr>
              <a:t>C.c</a:t>
            </a:r>
            <a:r>
              <a:rPr lang="mr-IN" sz="2400" dirty="0">
                <a:solidFill>
                  <a:srgbClr val="790033"/>
                </a:solidFill>
              </a:rPr>
              <a:t>#</a:t>
            </a:r>
          </a:p>
          <a:p>
            <a:pPr marL="0" indent="0">
              <a:buNone/>
            </a:pPr>
            <a:r>
              <a:rPr lang="mr-IN" sz="2400" dirty="0" smtClean="0">
                <a:solidFill>
                  <a:srgbClr val="790033"/>
                </a:solidFill>
              </a:rPr>
              <a:t>       </a:t>
            </a:r>
            <a:r>
              <a:rPr lang="mr-IN" sz="2400" dirty="0">
                <a:solidFill>
                  <a:srgbClr val="790033"/>
                </a:solidFill>
              </a:rPr>
              <a:t>FROM    </a:t>
            </a:r>
            <a:r>
              <a:rPr lang="mr-IN" sz="2400" dirty="0" err="1">
                <a:solidFill>
                  <a:srgbClr val="790033"/>
                </a:solidFill>
              </a:rPr>
              <a:t>course</a:t>
            </a:r>
            <a:r>
              <a:rPr lang="mr-IN" sz="2400" dirty="0">
                <a:solidFill>
                  <a:srgbClr val="790033"/>
                </a:solidFill>
              </a:rPr>
              <a:t> C, </a:t>
            </a:r>
            <a:r>
              <a:rPr lang="mr-IN" sz="2400" dirty="0" err="1">
                <a:solidFill>
                  <a:srgbClr val="790033"/>
                </a:solidFill>
              </a:rPr>
              <a:t>grade</a:t>
            </a:r>
            <a:r>
              <a:rPr lang="mr-IN" sz="2400" dirty="0">
                <a:solidFill>
                  <a:srgbClr val="790033"/>
                </a:solidFill>
              </a:rPr>
              <a:t> </a:t>
            </a:r>
            <a:r>
              <a:rPr lang="en-US" sz="2400" dirty="0" smtClean="0">
                <a:solidFill>
                  <a:srgbClr val="790033"/>
                </a:solidFill>
              </a:rPr>
              <a:t>G</a:t>
            </a:r>
          </a:p>
          <a:p>
            <a:pPr marL="0" indent="0">
              <a:buNone/>
            </a:pPr>
            <a:r>
              <a:rPr lang="mr-IN" sz="2400" dirty="0" smtClean="0">
                <a:solidFill>
                  <a:srgbClr val="790033"/>
                </a:solidFill>
              </a:rPr>
              <a:t>       WHERE S1.s#=</a:t>
            </a:r>
            <a:r>
              <a:rPr lang="en-US" sz="2400" dirty="0" err="1">
                <a:solidFill>
                  <a:srgbClr val="790033"/>
                </a:solidFill>
              </a:rPr>
              <a:t>G</a:t>
            </a:r>
            <a:r>
              <a:rPr lang="mr-IN" sz="2400" dirty="0" smtClean="0">
                <a:solidFill>
                  <a:srgbClr val="790033"/>
                </a:solidFill>
              </a:rPr>
              <a:t>.</a:t>
            </a:r>
            <a:r>
              <a:rPr lang="mr-IN" sz="2400" dirty="0" err="1" smtClean="0">
                <a:solidFill>
                  <a:srgbClr val="790033"/>
                </a:solidFill>
              </a:rPr>
              <a:t>s</a:t>
            </a:r>
            <a:r>
              <a:rPr lang="mr-IN" sz="2400" dirty="0">
                <a:solidFill>
                  <a:srgbClr val="790033"/>
                </a:solidFill>
              </a:rPr>
              <a:t># </a:t>
            </a:r>
            <a:r>
              <a:rPr lang="mr-IN" sz="2400" dirty="0" err="1">
                <a:solidFill>
                  <a:srgbClr val="790033"/>
                </a:solidFill>
              </a:rPr>
              <a:t>and</a:t>
            </a:r>
            <a:r>
              <a:rPr lang="mr-IN" sz="2400" dirty="0">
                <a:solidFill>
                  <a:srgbClr val="790033"/>
                </a:solidFill>
              </a:rPr>
              <a:t> </a:t>
            </a:r>
            <a:r>
              <a:rPr lang="mr-IN" sz="2400" dirty="0" err="1">
                <a:solidFill>
                  <a:srgbClr val="790033"/>
                </a:solidFill>
              </a:rPr>
              <a:t>C.c</a:t>
            </a:r>
            <a:r>
              <a:rPr lang="mr-IN" sz="2400" dirty="0" smtClean="0">
                <a:solidFill>
                  <a:srgbClr val="790033"/>
                </a:solidFill>
              </a:rPr>
              <a:t>#=</a:t>
            </a:r>
            <a:r>
              <a:rPr lang="en-US" sz="2400" dirty="0" err="1">
                <a:solidFill>
                  <a:srgbClr val="790033"/>
                </a:solidFill>
              </a:rPr>
              <a:t>G</a:t>
            </a:r>
            <a:r>
              <a:rPr lang="mr-IN" sz="2400" dirty="0" smtClean="0">
                <a:solidFill>
                  <a:srgbClr val="790033"/>
                </a:solidFill>
              </a:rPr>
              <a:t>.</a:t>
            </a:r>
            <a:r>
              <a:rPr lang="mr-IN" sz="2400" dirty="0" err="1" smtClean="0">
                <a:solidFill>
                  <a:srgbClr val="790033"/>
                </a:solidFill>
              </a:rPr>
              <a:t>c</a:t>
            </a:r>
            <a:r>
              <a:rPr lang="mr-IN" sz="2400" dirty="0" smtClean="0">
                <a:solidFill>
                  <a:srgbClr val="790033"/>
                </a:solidFill>
              </a:rPr>
              <a:t>#</a:t>
            </a:r>
            <a:r>
              <a:rPr lang="en-US" sz="2400" dirty="0" smtClean="0">
                <a:solidFill>
                  <a:srgbClr val="790033"/>
                </a:solidFill>
              </a:rPr>
              <a:t>);</a:t>
            </a:r>
            <a:endParaRPr lang="en-CA" altLang="zh-CN" sz="2400" dirty="0" smtClean="0">
              <a:solidFill>
                <a:srgbClr val="79003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46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SQL Query Language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38302" y="306069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57150"/>
            <a:r>
              <a:rPr lang="en-US" dirty="0">
                <a:solidFill>
                  <a:srgbClr val="002060"/>
                </a:solidFill>
              </a:rPr>
              <a:t>c# that Kate takes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538302" y="4824412"/>
            <a:ext cx="57135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dirty="0">
                <a:solidFill>
                  <a:srgbClr val="002060"/>
                </a:solidFill>
              </a:rPr>
              <a:t>c# that a student other than Kate takes</a:t>
            </a:r>
          </a:p>
        </p:txBody>
      </p:sp>
    </p:spTree>
    <p:extLst>
      <p:ext uri="{BB962C8B-B14F-4D97-AF65-F5344CB8AC3E}">
        <p14:creationId xmlns:p14="http://schemas.microsoft.com/office/powerpoint/2010/main" val="1093763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CA" altLang="zh-CN" sz="2000" dirty="0"/>
              <a:t>16. List the student names for students taking all courses that Kate </a:t>
            </a:r>
            <a:r>
              <a:rPr lang="en-CA" altLang="zh-CN" sz="2000" dirty="0" smtClean="0"/>
              <a:t>takes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CA" altLang="zh-CN" sz="2000" dirty="0" smtClean="0">
                <a:solidFill>
                  <a:srgbClr val="790033"/>
                </a:solidFill>
              </a:rPr>
              <a:t>Method 5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CA" altLang="zh-CN" sz="2000" dirty="0">
              <a:solidFill>
                <a:srgbClr val="790033"/>
              </a:solidFill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47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Results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625600"/>
            <a:ext cx="8763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29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Relational Algebra (ALG) </a:t>
            </a:r>
          </a:p>
          <a:p>
            <a:pPr lvl="1"/>
            <a:r>
              <a:rPr lang="mr-IN" dirty="0" smtClean="0"/>
              <a:t>UNION</a:t>
            </a:r>
            <a:r>
              <a:rPr lang="en-US" dirty="0" smtClean="0"/>
              <a:t>, </a:t>
            </a:r>
            <a:r>
              <a:rPr lang="mr-IN" dirty="0" smtClean="0"/>
              <a:t>INTERSECT</a:t>
            </a:r>
            <a:r>
              <a:rPr lang="en-US" dirty="0" smtClean="0"/>
              <a:t>, </a:t>
            </a:r>
            <a:r>
              <a:rPr lang="mr-IN" dirty="0" smtClean="0"/>
              <a:t>MINUS           </a:t>
            </a:r>
            <a:endParaRPr lang="en-US" dirty="0" smtClean="0"/>
          </a:p>
          <a:p>
            <a:pPr lvl="1"/>
            <a:r>
              <a:rPr lang="mr-IN" dirty="0" smtClean="0"/>
              <a:t>JOIN</a:t>
            </a:r>
            <a:r>
              <a:rPr lang="en-US" dirty="0" smtClean="0"/>
              <a:t>, </a:t>
            </a:r>
            <a:r>
              <a:rPr lang="mr-IN" dirty="0" smtClean="0"/>
              <a:t>OUTERJOIN</a:t>
            </a:r>
            <a:endParaRPr lang="en-US" dirty="0" smtClean="0"/>
          </a:p>
          <a:p>
            <a:pPr lvl="1"/>
            <a:r>
              <a:rPr lang="en-US" dirty="0" smtClean="0"/>
              <a:t>TIMES (Cartesian Product)</a:t>
            </a:r>
          </a:p>
          <a:p>
            <a:pPr lvl="1"/>
            <a:r>
              <a:rPr lang="en-US" dirty="0" smtClean="0"/>
              <a:t>AGGREGATES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Tuple Relational Calculus (TRC)</a:t>
            </a:r>
          </a:p>
          <a:p>
            <a:pPr lvl="1"/>
            <a:r>
              <a:rPr lang="en-US" altLang="en-US" sz="2800" b="1" dirty="0" smtClean="0">
                <a:solidFill>
                  <a:srgbClr val="990000"/>
                </a:solidFill>
              </a:rPr>
              <a:t>{VA</a:t>
            </a:r>
            <a:r>
              <a:rPr lang="en-US" altLang="en-US" sz="2800" b="1" baseline="-25000" dirty="0" smtClean="0">
                <a:solidFill>
                  <a:srgbClr val="990000"/>
                </a:solidFill>
                <a:ea typeface="ＭＳ Ｐゴシック" charset="-128"/>
              </a:rPr>
              <a:t> 1</a:t>
            </a:r>
            <a:r>
              <a:rPr lang="en-US" altLang="en-US" sz="2800" b="1" dirty="0" smtClean="0">
                <a:solidFill>
                  <a:srgbClr val="990000"/>
                </a:solidFill>
              </a:rPr>
              <a:t>, …, VA</a:t>
            </a:r>
            <a:r>
              <a:rPr lang="en-US" altLang="en-US" sz="2800" b="1" baseline="-25000" dirty="0" smtClean="0">
                <a:solidFill>
                  <a:srgbClr val="990000"/>
                </a:solidFill>
                <a:ea typeface="ＭＳ Ｐゴシック" charset="-128"/>
              </a:rPr>
              <a:t> n</a:t>
            </a:r>
            <a:r>
              <a:rPr lang="en-US" altLang="en-US" sz="2800" b="1" dirty="0" smtClean="0">
                <a:solidFill>
                  <a:srgbClr val="990000"/>
                </a:solidFill>
              </a:rPr>
              <a:t> | Various Formulas } </a:t>
            </a:r>
            <a:r>
              <a:rPr lang="en-US" altLang="en-US" sz="2800" b="1" dirty="0" err="1" smtClean="0">
                <a:solidFill>
                  <a:srgbClr val="990000"/>
                </a:solidFill>
              </a:rPr>
              <a:t>orderby</a:t>
            </a:r>
            <a:r>
              <a:rPr lang="en-US" altLang="en-US" sz="2800" b="1" dirty="0" smtClean="0">
                <a:solidFill>
                  <a:srgbClr val="990000"/>
                </a:solidFill>
              </a:rPr>
              <a:t> </a:t>
            </a:r>
            <a:r>
              <a:rPr lang="mr-IN" altLang="en-US" sz="2800" b="1" dirty="0" smtClean="0">
                <a:solidFill>
                  <a:srgbClr val="990000"/>
                </a:solidFill>
              </a:rPr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5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Query Language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 rot="5400000">
            <a:off x="2019300" y="3543300"/>
            <a:ext cx="457200" cy="2057400"/>
          </a:xfrm>
          <a:prstGeom prst="rightBrace">
            <a:avLst>
              <a:gd name="adj1" fmla="val 8333"/>
              <a:gd name="adj2" fmla="val 5230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1600" y="4608493"/>
            <a:ext cx="16001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2"/>
                </a:solidFill>
                <a:latin typeface="+mn-lt"/>
                <a:ea typeface="宋体" charset="-122"/>
              </a:rPr>
              <a:t>Result</a:t>
            </a:r>
          </a:p>
          <a:p>
            <a:pPr algn="ctr"/>
            <a:r>
              <a:rPr lang="en-US" sz="2800" b="1" dirty="0" smtClean="0">
                <a:solidFill>
                  <a:srgbClr val="790033"/>
                </a:solidFill>
                <a:ea typeface="宋体" charset="-122"/>
              </a:rPr>
              <a:t>SELECT</a:t>
            </a:r>
            <a:endParaRPr lang="en-US" sz="2800" b="1" dirty="0">
              <a:solidFill>
                <a:srgbClr val="790033"/>
              </a:solidFill>
            </a:endParaRPr>
          </a:p>
        </p:txBody>
      </p:sp>
      <p:sp>
        <p:nvSpPr>
          <p:cNvPr id="9" name="Right Brace 8"/>
          <p:cNvSpPr/>
          <p:nvPr/>
        </p:nvSpPr>
        <p:spPr bwMode="auto">
          <a:xfrm rot="5400000">
            <a:off x="4991100" y="3162300"/>
            <a:ext cx="457200" cy="2819400"/>
          </a:xfrm>
          <a:prstGeom prst="rightBrace">
            <a:avLst>
              <a:gd name="adj1" fmla="val 8333"/>
              <a:gd name="adj2" fmla="val 4939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59886" y="4576447"/>
            <a:ext cx="234551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tx2"/>
                </a:solidFill>
                <a:latin typeface="+mn-lt"/>
                <a:ea typeface="宋体" charset="-122"/>
              </a:rPr>
              <a:t>Memberships</a:t>
            </a:r>
          </a:p>
          <a:p>
            <a:pPr algn="ctr"/>
            <a:r>
              <a:rPr lang="en-US" sz="2800" b="1" dirty="0" smtClean="0">
                <a:solidFill>
                  <a:srgbClr val="790033"/>
                </a:solidFill>
                <a:latin typeface="+mn-lt"/>
                <a:ea typeface="宋体" charset="-122"/>
              </a:rPr>
              <a:t>FROM</a:t>
            </a:r>
            <a:endParaRPr lang="en-US" sz="2800" b="1" dirty="0">
              <a:solidFill>
                <a:srgbClr val="790033"/>
              </a:solidFill>
              <a:latin typeface="+mn-lt"/>
              <a:ea typeface="宋体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4586627"/>
            <a:ext cx="33585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tx2"/>
                </a:solidFill>
                <a:latin typeface="+mn-lt"/>
                <a:ea typeface="宋体" charset="-122"/>
              </a:rPr>
              <a:t>Other Formulas</a:t>
            </a:r>
          </a:p>
          <a:p>
            <a:r>
              <a:rPr lang="en-US" altLang="zh-CN" sz="2800" b="1" dirty="0">
                <a:solidFill>
                  <a:schemeClr val="tx2"/>
                </a:solidFill>
                <a:latin typeface="+mn-lt"/>
                <a:ea typeface="宋体" charset="-122"/>
              </a:rPr>
              <a:t> </a:t>
            </a:r>
            <a:r>
              <a:rPr lang="en-US" altLang="zh-CN" sz="2800" b="1" dirty="0" smtClean="0">
                <a:solidFill>
                  <a:schemeClr val="tx2"/>
                </a:solidFill>
                <a:latin typeface="+mn-lt"/>
                <a:ea typeface="宋体" charset="-122"/>
              </a:rPr>
              <a:t>   </a:t>
            </a:r>
            <a:r>
              <a:rPr lang="en-US" altLang="zh-CN" sz="2800" b="1" dirty="0" smtClean="0">
                <a:solidFill>
                  <a:srgbClr val="790033"/>
                </a:solidFill>
                <a:latin typeface="+mn-lt"/>
                <a:ea typeface="宋体" charset="-122"/>
              </a:rPr>
              <a:t>WHERE </a:t>
            </a:r>
            <a:endParaRPr lang="en-US" sz="2800" b="1" dirty="0">
              <a:solidFill>
                <a:srgbClr val="790033"/>
              </a:solidFill>
              <a:latin typeface="+mn-lt"/>
              <a:ea typeface="宋体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9798" y="5007334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dirty="0" smtClean="0">
                <a:solidFill>
                  <a:srgbClr val="790033"/>
                </a:solidFill>
              </a:rPr>
              <a:t>ORDERBY</a:t>
            </a:r>
            <a:endParaRPr lang="en-US" sz="2800" dirty="0">
              <a:solidFill>
                <a:srgbClr val="790033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7848600" y="4393858"/>
            <a:ext cx="0" cy="68580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1371600" y="5849660"/>
            <a:ext cx="1999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790033"/>
                </a:solidFill>
                <a:ea typeface="宋体" charset="-122"/>
              </a:rPr>
              <a:t>GROUPBY</a:t>
            </a:r>
            <a:endParaRPr lang="en-US" sz="2800" b="1" dirty="0">
              <a:solidFill>
                <a:srgbClr val="790033"/>
              </a:solidFill>
              <a:ea typeface="宋体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29200" y="5823457"/>
            <a:ext cx="15543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smtClean="0">
                <a:solidFill>
                  <a:srgbClr val="790033"/>
                </a:solidFill>
                <a:ea typeface="宋体" charset="-122"/>
              </a:rPr>
              <a:t>HAVING</a:t>
            </a:r>
            <a:endParaRPr lang="en-US" sz="2800" b="1" dirty="0">
              <a:solidFill>
                <a:srgbClr val="790033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57100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/>
      <p:bldP spid="16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6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  <a:ea typeface="宋体" charset="-122"/>
              </a:rPr>
              <a:t>SQL Query Language</a:t>
            </a:r>
            <a:endParaRPr lang="en-US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152400" y="895350"/>
            <a:ext cx="89154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solidFill>
                  <a:srgbClr val="800000"/>
                </a:solidFill>
                <a:ea typeface="宋体" charset="-122"/>
              </a:rPr>
              <a:t>SELECT [DISTINCT] items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ea typeface="宋体" charset="-122"/>
              </a:rPr>
              <a:t>	</a:t>
            </a:r>
            <a:r>
              <a:rPr lang="en-US" altLang="zh-CN" sz="2400" kern="0" dirty="0" smtClean="0">
                <a:ea typeface="宋体" charset="-122"/>
              </a:rPr>
              <a:t>attribute names whose values are to be retrieved by the query</a:t>
            </a:r>
            <a:endParaRPr lang="en-CA" altLang="zh-CN" sz="2400" b="1" kern="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solidFill>
                  <a:srgbClr val="800000"/>
                </a:solidFill>
                <a:ea typeface="宋体" charset="-122"/>
              </a:rPr>
              <a:t>FROM tables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ea typeface="宋体" charset="-122"/>
              </a:rPr>
              <a:t>	</a:t>
            </a:r>
            <a:r>
              <a:rPr lang="en-US" altLang="zh-CN" kern="0" dirty="0" smtClean="0">
                <a:ea typeface="宋体" charset="-122"/>
              </a:rPr>
              <a:t> </a:t>
            </a:r>
            <a:r>
              <a:rPr lang="en-US" altLang="zh-CN" sz="2400" kern="0" dirty="0" smtClean="0">
                <a:ea typeface="宋体" charset="-122"/>
              </a:rPr>
              <a:t>list of the relation names required to process the query</a:t>
            </a:r>
            <a:endParaRPr lang="en-CA" altLang="zh-CN" sz="2400" b="1" kern="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solidFill>
                  <a:srgbClr val="800000"/>
                </a:solidFill>
                <a:ea typeface="宋体" charset="-122"/>
              </a:rPr>
              <a:t>[WHERE  conditions]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ea typeface="宋体" charset="-122"/>
              </a:rPr>
              <a:t>	</a:t>
            </a:r>
            <a:r>
              <a:rPr lang="en-CA" altLang="zh-CN" sz="2400" kern="0" dirty="0" smtClean="0">
                <a:ea typeface="宋体" charset="-122"/>
              </a:rPr>
              <a:t>conditions on tuples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solidFill>
                  <a:srgbClr val="800000"/>
                </a:solidFill>
                <a:ea typeface="宋体" charset="-122"/>
              </a:rPr>
              <a:t>[GROUP BY columns]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ea typeface="宋体" charset="-122"/>
              </a:rPr>
              <a:t>	</a:t>
            </a:r>
            <a:r>
              <a:rPr lang="en-CA" altLang="zh-CN" sz="2400" kern="0" dirty="0" smtClean="0">
                <a:ea typeface="宋体" charset="-122"/>
              </a:rPr>
              <a:t>for min, max, count, total, average on groups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solidFill>
                  <a:srgbClr val="800000"/>
                </a:solidFill>
                <a:ea typeface="宋体" charset="-122"/>
              </a:rPr>
              <a:t>[HAVING condition]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ea typeface="宋体" charset="-122"/>
              </a:rPr>
              <a:t>	</a:t>
            </a:r>
            <a:r>
              <a:rPr lang="en-CA" altLang="zh-CN" sz="2400" kern="0" dirty="0" smtClean="0">
                <a:ea typeface="宋体" charset="-122"/>
              </a:rPr>
              <a:t>conditions on grouping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solidFill>
                  <a:srgbClr val="800000"/>
                </a:solidFill>
                <a:ea typeface="宋体" charset="-122"/>
              </a:rPr>
              <a:t>[ORDER BY columns]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ea typeface="宋体" charset="-122"/>
              </a:rPr>
              <a:t>	</a:t>
            </a:r>
            <a:r>
              <a:rPr lang="en-CA" altLang="zh-CN" sz="2400" kern="0" dirty="0" smtClean="0">
                <a:ea typeface="宋体" charset="-122"/>
              </a:rPr>
              <a:t>sorting the result  DESC|ASC </a:t>
            </a:r>
            <a:endParaRPr lang="en-CA" altLang="zh-CN" sz="2400" kern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47018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altLang="zh-CN" dirty="0" smtClean="0">
                <a:latin typeface="Arial" charset="0"/>
                <a:ea typeface="宋体" charset="-122"/>
              </a:rPr>
              <a:t>User-friendly: English </a:t>
            </a:r>
            <a:r>
              <a:rPr lang="en-CA" altLang="zh-CN" dirty="0">
                <a:latin typeface="Arial" charset="0"/>
                <a:ea typeface="宋体" charset="-122"/>
              </a:rPr>
              <a:t>like syntax, </a:t>
            </a:r>
            <a:r>
              <a:rPr lang="en-CA" altLang="zh-CN" dirty="0" smtClean="0">
                <a:latin typeface="Arial" charset="0"/>
                <a:ea typeface="宋体" charset="-122"/>
              </a:rPr>
              <a:t>with </a:t>
            </a:r>
            <a:r>
              <a:rPr lang="en-CA" altLang="zh-CN" b="1" dirty="0" smtClean="0">
                <a:latin typeface="Arial" charset="0"/>
                <a:ea typeface="宋体" charset="-122"/>
              </a:rPr>
              <a:t>Minimal </a:t>
            </a:r>
            <a:r>
              <a:rPr lang="en-CA" altLang="zh-CN" b="1" dirty="0">
                <a:latin typeface="Arial" charset="0"/>
                <a:ea typeface="宋体" charset="-122"/>
              </a:rPr>
              <a:t>set </a:t>
            </a:r>
            <a:r>
              <a:rPr lang="en-CA" altLang="zh-CN" dirty="0">
                <a:latin typeface="Arial" charset="0"/>
                <a:ea typeface="宋体" charset="-122"/>
              </a:rPr>
              <a:t>of keywords</a:t>
            </a:r>
          </a:p>
          <a:p>
            <a:pPr lvl="1" eaLnBrk="1" hangingPunct="1">
              <a:lnSpc>
                <a:spcPct val="90000"/>
              </a:lnSpc>
            </a:pPr>
            <a:r>
              <a:rPr lang="en-CA" altLang="zh-CN" dirty="0">
                <a:latin typeface="Arial" charset="0"/>
                <a:ea typeface="宋体" charset="-122"/>
              </a:rPr>
              <a:t>select, from, where</a:t>
            </a:r>
          </a:p>
          <a:p>
            <a:pPr lvl="1" eaLnBrk="1" hangingPunct="1">
              <a:lnSpc>
                <a:spcPct val="90000"/>
              </a:lnSpc>
            </a:pPr>
            <a:r>
              <a:rPr lang="en-CA" altLang="zh-CN" dirty="0">
                <a:latin typeface="Arial" charset="0"/>
                <a:ea typeface="宋体" charset="-122"/>
              </a:rPr>
              <a:t>group by, having</a:t>
            </a:r>
          </a:p>
          <a:p>
            <a:pPr lvl="1" eaLnBrk="1" hangingPunct="1">
              <a:lnSpc>
                <a:spcPct val="90000"/>
              </a:lnSpc>
            </a:pPr>
            <a:r>
              <a:rPr lang="en-CA" altLang="zh-CN" dirty="0">
                <a:latin typeface="Arial" charset="0"/>
                <a:ea typeface="宋体" charset="-122"/>
              </a:rPr>
              <a:t>order by</a:t>
            </a:r>
          </a:p>
          <a:p>
            <a:pPr lvl="1" eaLnBrk="1" hangingPunct="1">
              <a:lnSpc>
                <a:spcPct val="90000"/>
              </a:lnSpc>
            </a:pPr>
            <a:r>
              <a:rPr lang="en-CA" altLang="zh-CN" dirty="0">
                <a:latin typeface="Arial" charset="0"/>
                <a:ea typeface="宋体" charset="-122"/>
              </a:rPr>
              <a:t>distinct, </a:t>
            </a:r>
            <a:r>
              <a:rPr lang="en-CA" altLang="zh-CN" dirty="0" err="1">
                <a:latin typeface="Arial" charset="0"/>
                <a:ea typeface="宋体" charset="-122"/>
              </a:rPr>
              <a:t>etc</a:t>
            </a:r>
            <a:endParaRPr lang="en-CA" altLang="zh-CN" dirty="0">
              <a:latin typeface="Arial" charset="0"/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CA" altLang="zh-CN" dirty="0">
                <a:latin typeface="Arial" charset="0"/>
                <a:ea typeface="宋体" charset="-122"/>
              </a:rPr>
              <a:t>Combine </a:t>
            </a:r>
            <a:r>
              <a:rPr lang="en-CA" altLang="zh-CN" dirty="0" smtClean="0">
                <a:latin typeface="Arial" charset="0"/>
                <a:ea typeface="宋体" charset="-122"/>
              </a:rPr>
              <a:t>two TRC steps </a:t>
            </a:r>
            <a:r>
              <a:rPr lang="en-CA" altLang="zh-CN" dirty="0">
                <a:latin typeface="Arial" charset="0"/>
                <a:ea typeface="宋体" charset="-122"/>
              </a:rPr>
              <a:t>in one SQL </a:t>
            </a:r>
            <a:r>
              <a:rPr lang="en-CA" altLang="zh-CN" dirty="0" smtClean="0">
                <a:latin typeface="Arial" charset="0"/>
                <a:ea typeface="宋体" charset="-122"/>
              </a:rPr>
              <a:t>statement</a:t>
            </a:r>
          </a:p>
          <a:p>
            <a:pPr marL="57150" indent="0" eaLnBrk="1" hangingPunct="1">
              <a:lnSpc>
                <a:spcPct val="90000"/>
              </a:lnSpc>
              <a:buNone/>
              <a:defRPr/>
            </a:pPr>
            <a:endParaRPr lang="en-CA" sz="2200" dirty="0" smtClean="0">
              <a:solidFill>
                <a:srgbClr val="790033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CA" altLang="zh-CN" dirty="0">
              <a:latin typeface="Arial" charset="0"/>
              <a:ea typeface="宋体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7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-122"/>
              </a:rPr>
              <a:t>SQL Design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459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CA" altLang="zh-CN" dirty="0">
                <a:latin typeface="Arial" charset="0"/>
                <a:ea typeface="宋体" charset="-122"/>
              </a:rPr>
              <a:t>Combine two TRC steps in one SQL </a:t>
            </a:r>
            <a:r>
              <a:rPr lang="en-CA" altLang="zh-CN" dirty="0" smtClean="0">
                <a:latin typeface="Arial" charset="0"/>
                <a:ea typeface="宋体" charset="-122"/>
              </a:rPr>
              <a:t>statement</a:t>
            </a:r>
            <a:endParaRPr lang="en-CA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CA" dirty="0" smtClean="0"/>
              <a:t>List </a:t>
            </a:r>
            <a:r>
              <a:rPr lang="en-CA" dirty="0"/>
              <a:t>the student name for students with average mark greater than 80 </a:t>
            </a:r>
            <a:endParaRPr lang="en-CA" dirty="0">
              <a:latin typeface="Arial" charset="0"/>
              <a:ea typeface="宋体" charset="-122"/>
            </a:endParaRPr>
          </a:p>
          <a:p>
            <a:pPr marL="57150" indent="0" eaLnBrk="1" hangingPunct="1">
              <a:lnSpc>
                <a:spcPct val="90000"/>
              </a:lnSpc>
              <a:buNone/>
              <a:defRPr/>
            </a:pPr>
            <a:r>
              <a:rPr lang="en-CA" sz="2400" dirty="0">
                <a:solidFill>
                  <a:srgbClr val="790033"/>
                </a:solidFill>
              </a:rPr>
              <a:t>TRC&gt; T(NAME, AVG) := {</a:t>
            </a:r>
            <a:r>
              <a:rPr lang="en-CA" sz="2400" dirty="0" err="1">
                <a:solidFill>
                  <a:srgbClr val="790033"/>
                </a:solidFill>
              </a:rPr>
              <a:t>S.sname</a:t>
            </a:r>
            <a:r>
              <a:rPr lang="en-CA" sz="2400" dirty="0">
                <a:solidFill>
                  <a:srgbClr val="790033"/>
                </a:solidFill>
              </a:rPr>
              <a:t>, </a:t>
            </a:r>
            <a:r>
              <a:rPr lang="en-CA" sz="2400" dirty="0" err="1">
                <a:solidFill>
                  <a:srgbClr val="790033"/>
                </a:solidFill>
              </a:rPr>
              <a:t>avg</a:t>
            </a:r>
            <a:r>
              <a:rPr lang="en-CA" sz="2400" dirty="0">
                <a:solidFill>
                  <a:srgbClr val="790033"/>
                </a:solidFill>
              </a:rPr>
              <a:t>(</a:t>
            </a:r>
            <a:r>
              <a:rPr lang="en-CA" sz="2400" dirty="0" err="1">
                <a:solidFill>
                  <a:srgbClr val="790033"/>
                </a:solidFill>
              </a:rPr>
              <a:t>G.mark</a:t>
            </a:r>
            <a:r>
              <a:rPr lang="en-CA" sz="2400" dirty="0">
                <a:solidFill>
                  <a:srgbClr val="790033"/>
                </a:solidFill>
              </a:rPr>
              <a:t>) | S in Student 			              and G in Grade  and S.S# = G.S#};    </a:t>
            </a:r>
          </a:p>
          <a:p>
            <a:pPr marL="57150" indent="0" eaLnBrk="1" hangingPunct="1">
              <a:lnSpc>
                <a:spcPct val="90000"/>
              </a:lnSpc>
              <a:buNone/>
              <a:defRPr/>
            </a:pPr>
            <a:r>
              <a:rPr lang="en-US" sz="2400" dirty="0">
                <a:solidFill>
                  <a:srgbClr val="790033"/>
                </a:solidFill>
              </a:rPr>
              <a:t>TRC&gt; {</a:t>
            </a:r>
            <a:r>
              <a:rPr lang="en-US" sz="2400" dirty="0" err="1">
                <a:solidFill>
                  <a:srgbClr val="790033"/>
                </a:solidFill>
              </a:rPr>
              <a:t>S.name</a:t>
            </a:r>
            <a:r>
              <a:rPr lang="en-US" sz="2400" dirty="0">
                <a:solidFill>
                  <a:srgbClr val="790033"/>
                </a:solidFill>
              </a:rPr>
              <a:t> | S in T and S.AVG &gt; 80};</a:t>
            </a:r>
            <a:r>
              <a:rPr lang="en-CA" sz="2400" dirty="0">
                <a:solidFill>
                  <a:srgbClr val="790033"/>
                </a:solidFill>
              </a:rPr>
              <a:t>  </a:t>
            </a:r>
          </a:p>
          <a:p>
            <a:pPr marL="57150" indent="0" eaLnBrk="1" hangingPunct="1">
              <a:lnSpc>
                <a:spcPct val="90000"/>
              </a:lnSpc>
              <a:buNone/>
              <a:defRPr/>
            </a:pPr>
            <a:r>
              <a:rPr lang="en-CA" sz="2400" dirty="0">
                <a:solidFill>
                  <a:srgbClr val="790033"/>
                </a:solidFill>
              </a:rPr>
              <a:t>SQL&gt; Select </a:t>
            </a:r>
            <a:r>
              <a:rPr lang="en-CA" sz="2400" dirty="0" err="1">
                <a:solidFill>
                  <a:srgbClr val="790033"/>
                </a:solidFill>
              </a:rPr>
              <a:t>S.sname</a:t>
            </a:r>
            <a:r>
              <a:rPr lang="en-CA" sz="2400" dirty="0">
                <a:solidFill>
                  <a:srgbClr val="790033"/>
                </a:solidFill>
              </a:rPr>
              <a:t> </a:t>
            </a:r>
            <a:endParaRPr lang="en-CA" sz="2400" dirty="0" smtClean="0">
              <a:solidFill>
                <a:srgbClr val="790033"/>
              </a:solidFill>
            </a:endParaRPr>
          </a:p>
          <a:p>
            <a:pPr marL="57150" indent="0" eaLnBrk="1" hangingPunct="1">
              <a:lnSpc>
                <a:spcPct val="90000"/>
              </a:lnSpc>
              <a:buNone/>
              <a:defRPr/>
            </a:pPr>
            <a:r>
              <a:rPr lang="en-CA" sz="2400" dirty="0">
                <a:solidFill>
                  <a:srgbClr val="790033"/>
                </a:solidFill>
              </a:rPr>
              <a:t>	</a:t>
            </a:r>
            <a:r>
              <a:rPr lang="en-CA" sz="2400" dirty="0" smtClean="0">
                <a:solidFill>
                  <a:srgbClr val="790033"/>
                </a:solidFill>
              </a:rPr>
              <a:t>From </a:t>
            </a:r>
            <a:r>
              <a:rPr lang="en-CA" sz="2400" dirty="0">
                <a:solidFill>
                  <a:srgbClr val="790033"/>
                </a:solidFill>
              </a:rPr>
              <a:t>Student S, Grade G </a:t>
            </a:r>
            <a:endParaRPr lang="en-CA" sz="2400" dirty="0" smtClean="0">
              <a:solidFill>
                <a:srgbClr val="790033"/>
              </a:solidFill>
            </a:endParaRPr>
          </a:p>
          <a:p>
            <a:pPr marL="57150" indent="0" eaLnBrk="1" hangingPunct="1">
              <a:lnSpc>
                <a:spcPct val="90000"/>
              </a:lnSpc>
              <a:buNone/>
              <a:defRPr/>
            </a:pPr>
            <a:r>
              <a:rPr lang="en-CA" sz="2400" dirty="0">
                <a:solidFill>
                  <a:srgbClr val="790033"/>
                </a:solidFill>
              </a:rPr>
              <a:t>	</a:t>
            </a:r>
            <a:r>
              <a:rPr lang="en-CA" sz="2400" dirty="0" smtClean="0">
                <a:solidFill>
                  <a:srgbClr val="790033"/>
                </a:solidFill>
              </a:rPr>
              <a:t>Where </a:t>
            </a:r>
            <a:r>
              <a:rPr lang="en-CA" sz="2400" dirty="0">
                <a:solidFill>
                  <a:srgbClr val="790033"/>
                </a:solidFill>
              </a:rPr>
              <a:t>S.S# = </a:t>
            </a:r>
            <a:r>
              <a:rPr lang="en-CA" sz="2400" dirty="0" smtClean="0">
                <a:solidFill>
                  <a:srgbClr val="790033"/>
                </a:solidFill>
              </a:rPr>
              <a:t>G.S</a:t>
            </a:r>
            <a:r>
              <a:rPr lang="en-CA" sz="2400" dirty="0">
                <a:solidFill>
                  <a:srgbClr val="790033"/>
                </a:solidFill>
              </a:rPr>
              <a:t># </a:t>
            </a:r>
            <a:endParaRPr lang="en-CA" sz="2400" dirty="0" smtClean="0">
              <a:solidFill>
                <a:srgbClr val="790033"/>
              </a:solidFill>
            </a:endParaRPr>
          </a:p>
          <a:p>
            <a:pPr marL="57150" indent="0" eaLnBrk="1" hangingPunct="1">
              <a:lnSpc>
                <a:spcPct val="90000"/>
              </a:lnSpc>
              <a:buNone/>
              <a:defRPr/>
            </a:pPr>
            <a:r>
              <a:rPr lang="en-CA" sz="2400" dirty="0">
                <a:solidFill>
                  <a:srgbClr val="790033"/>
                </a:solidFill>
              </a:rPr>
              <a:t>	</a:t>
            </a:r>
            <a:r>
              <a:rPr lang="en-CA" sz="2400" dirty="0" smtClean="0">
                <a:solidFill>
                  <a:srgbClr val="790033"/>
                </a:solidFill>
              </a:rPr>
              <a:t>Group </a:t>
            </a:r>
            <a:r>
              <a:rPr lang="en-CA" sz="2400" dirty="0">
                <a:solidFill>
                  <a:srgbClr val="790033"/>
                </a:solidFill>
              </a:rPr>
              <a:t>by </a:t>
            </a:r>
            <a:r>
              <a:rPr lang="en-CA" sz="2400" dirty="0" err="1">
                <a:solidFill>
                  <a:srgbClr val="790033"/>
                </a:solidFill>
              </a:rPr>
              <a:t>S.sname</a:t>
            </a:r>
            <a:r>
              <a:rPr lang="en-CA" sz="2400" dirty="0">
                <a:solidFill>
                  <a:srgbClr val="790033"/>
                </a:solidFill>
              </a:rPr>
              <a:t> </a:t>
            </a:r>
            <a:endParaRPr lang="en-CA" sz="2400" dirty="0" smtClean="0">
              <a:solidFill>
                <a:srgbClr val="790033"/>
              </a:solidFill>
            </a:endParaRPr>
          </a:p>
          <a:p>
            <a:pPr marL="57150" indent="0" eaLnBrk="1" hangingPunct="1">
              <a:lnSpc>
                <a:spcPct val="90000"/>
              </a:lnSpc>
              <a:buNone/>
              <a:defRPr/>
            </a:pPr>
            <a:r>
              <a:rPr lang="en-CA" sz="2400" dirty="0">
                <a:solidFill>
                  <a:srgbClr val="790033"/>
                </a:solidFill>
              </a:rPr>
              <a:t>	</a:t>
            </a:r>
            <a:r>
              <a:rPr lang="en-CA" sz="2400" dirty="0" smtClean="0">
                <a:solidFill>
                  <a:srgbClr val="790033"/>
                </a:solidFill>
              </a:rPr>
              <a:t>Having </a:t>
            </a:r>
            <a:r>
              <a:rPr lang="en-CA" sz="2400" dirty="0" err="1">
                <a:solidFill>
                  <a:srgbClr val="790033"/>
                </a:solidFill>
              </a:rPr>
              <a:t>avg</a:t>
            </a:r>
            <a:r>
              <a:rPr lang="en-CA" sz="2400" dirty="0">
                <a:solidFill>
                  <a:srgbClr val="790033"/>
                </a:solidFill>
              </a:rPr>
              <a:t>(</a:t>
            </a:r>
            <a:r>
              <a:rPr lang="en-CA" sz="2400" dirty="0" err="1">
                <a:solidFill>
                  <a:srgbClr val="790033"/>
                </a:solidFill>
              </a:rPr>
              <a:t>G.Mark</a:t>
            </a:r>
            <a:r>
              <a:rPr lang="en-CA" sz="2400" dirty="0">
                <a:solidFill>
                  <a:srgbClr val="790033"/>
                </a:solidFill>
              </a:rPr>
              <a:t>) &gt; 80;  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8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-122"/>
              </a:rPr>
              <a:t>SQL Design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706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9713" y="2895600"/>
            <a:ext cx="8675687" cy="3904659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ea typeface="宋体" charset="-122"/>
              </a:rPr>
              <a:t>1. Display Student relation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002060"/>
                </a:solidFill>
              </a:rPr>
              <a:t>TRC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{</a:t>
            </a:r>
            <a:r>
              <a:rPr lang="en-CA" altLang="en-US" sz="2400" dirty="0">
                <a:solidFill>
                  <a:srgbClr val="990000"/>
                </a:solidFill>
              </a:rPr>
              <a:t>S.S#, </a:t>
            </a:r>
            <a:r>
              <a:rPr lang="en-CA" altLang="en-US" sz="2400" dirty="0" err="1">
                <a:solidFill>
                  <a:srgbClr val="990000"/>
                </a:solidFill>
              </a:rPr>
              <a:t>S.sname</a:t>
            </a:r>
            <a:r>
              <a:rPr lang="en-CA" altLang="en-US" sz="2400" dirty="0">
                <a:solidFill>
                  <a:srgbClr val="990000"/>
                </a:solidFill>
              </a:rPr>
              <a:t>, </a:t>
            </a:r>
            <a:r>
              <a:rPr lang="en-CA" altLang="en-US" sz="2400" dirty="0" err="1">
                <a:solidFill>
                  <a:srgbClr val="990000"/>
                </a:solidFill>
              </a:rPr>
              <a:t>S.age</a:t>
            </a:r>
            <a:r>
              <a:rPr lang="en-CA" altLang="en-US" sz="2400" dirty="0">
                <a:solidFill>
                  <a:srgbClr val="990000"/>
                </a:solidFill>
              </a:rPr>
              <a:t> </a:t>
            </a:r>
            <a:r>
              <a:rPr lang="en-CA" altLang="en-US" sz="2400" dirty="0" smtClean="0">
                <a:solidFill>
                  <a:srgbClr val="990000"/>
                </a:solidFill>
              </a:rPr>
              <a:t>| </a:t>
            </a:r>
            <a:r>
              <a:rPr lang="en-CA" altLang="en-US" sz="2400" dirty="0">
                <a:solidFill>
                  <a:srgbClr val="990000"/>
                </a:solidFill>
              </a:rPr>
              <a:t>S in </a:t>
            </a:r>
            <a:r>
              <a:rPr lang="en-CA" altLang="en-US" sz="2400" dirty="0" smtClean="0">
                <a:solidFill>
                  <a:srgbClr val="990000"/>
                </a:solidFill>
              </a:rPr>
              <a:t>Student};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{S.* | S in Student};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002060"/>
                </a:solidFill>
              </a:rPr>
              <a:t>SQL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select S.S#, 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S.sname</a:t>
            </a:r>
            <a:r>
              <a:rPr lang="en-CA" altLang="en-US" sz="2400" dirty="0" smtClean="0">
                <a:solidFill>
                  <a:srgbClr val="990000"/>
                </a:solidFill>
              </a:rPr>
              <a:t>, 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S.age</a:t>
            </a:r>
            <a:endParaRPr lang="en-CA" altLang="en-US" sz="24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from Student S;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002060"/>
                </a:solidFill>
              </a:rPr>
              <a:t>or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select S.*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from Student S;</a:t>
            </a:r>
          </a:p>
          <a:p>
            <a:pPr eaLnBrk="1" hangingPunct="1">
              <a:lnSpc>
                <a:spcPct val="90000"/>
              </a:lnSpc>
              <a:buNone/>
            </a:pPr>
            <a:endParaRPr lang="en-CA" altLang="en-US" sz="24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CA" altLang="en-US" sz="2400" dirty="0">
              <a:solidFill>
                <a:srgbClr val="99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9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-122"/>
              </a:rPr>
              <a:t>USE OF *</a:t>
            </a:r>
            <a:endParaRPr lang="en-US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964124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8495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16176</TotalTime>
  <Words>3474</Words>
  <Application>Microsoft Macintosh PowerPoint</Application>
  <PresentationFormat>Letter Paper (8.5x11 in)</PresentationFormat>
  <Paragraphs>1836</Paragraphs>
  <Slides>47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ＭＳ Ｐゴシック</vt:lpstr>
      <vt:lpstr>Tahoma</vt:lpstr>
      <vt:lpstr>Times New Roman</vt:lpstr>
      <vt:lpstr>Wingdings</vt:lpstr>
      <vt:lpstr>宋体</vt:lpstr>
      <vt:lpstr>Arial</vt:lpstr>
      <vt:lpstr>Blends</vt:lpstr>
      <vt:lpstr>Chapters 6 &amp; 7</vt:lpstr>
      <vt:lpstr>Relational Languages</vt:lpstr>
      <vt:lpstr>SQL = DDL + DML + QL </vt:lpstr>
      <vt:lpstr>Characteristics of SQL</vt:lpstr>
      <vt:lpstr>SQL Query Language</vt:lpstr>
      <vt:lpstr>SQL Query Language</vt:lpstr>
      <vt:lpstr>SQL Design Issues</vt:lpstr>
      <vt:lpstr>SQL Design Issues</vt:lpstr>
      <vt:lpstr>USE OF *</vt:lpstr>
      <vt:lpstr>SQL Query Language</vt:lpstr>
      <vt:lpstr>SQL Query Language</vt:lpstr>
      <vt:lpstr>USE OF DISTINCT</vt:lpstr>
      <vt:lpstr>EXPLICIT SETS</vt:lpstr>
      <vt:lpstr>EXPLICIT SETS</vt:lpstr>
      <vt:lpstr>SQL Query Language</vt:lpstr>
      <vt:lpstr>SQL Query Language</vt:lpstr>
      <vt:lpstr>SQL Query Language</vt:lpstr>
      <vt:lpstr>SQL Query Language</vt:lpstr>
      <vt:lpstr>SQL Query Language</vt:lpstr>
      <vt:lpstr>SQL Query Language</vt:lpstr>
      <vt:lpstr>SQL Query Language</vt:lpstr>
      <vt:lpstr>SQL Query Language</vt:lpstr>
      <vt:lpstr>SQL Query Language</vt:lpstr>
      <vt:lpstr>SQL Query Language</vt:lpstr>
      <vt:lpstr>SQL Query Language</vt:lpstr>
      <vt:lpstr>SQL Query Language</vt:lpstr>
      <vt:lpstr>SQL Query Language</vt:lpstr>
      <vt:lpstr>SQL Query Language</vt:lpstr>
      <vt:lpstr>SQL Query Language</vt:lpstr>
      <vt:lpstr>SQL Query Language</vt:lpstr>
      <vt:lpstr>SQL Query Language</vt:lpstr>
      <vt:lpstr>SQL Query Language</vt:lpstr>
      <vt:lpstr>SQL Query Language</vt:lpstr>
      <vt:lpstr>SQL Query Language</vt:lpstr>
      <vt:lpstr>SQL Query Language</vt:lpstr>
      <vt:lpstr>Sample Database</vt:lpstr>
      <vt:lpstr>SQL Query Language</vt:lpstr>
      <vt:lpstr>SQL Query Language</vt:lpstr>
      <vt:lpstr>SQL Query Language</vt:lpstr>
      <vt:lpstr>Execution Results</vt:lpstr>
      <vt:lpstr>SQL Query Language</vt:lpstr>
      <vt:lpstr>Execution Results</vt:lpstr>
      <vt:lpstr>SQL Query Language</vt:lpstr>
      <vt:lpstr>SQL Query Language</vt:lpstr>
      <vt:lpstr>SQL Query Language</vt:lpstr>
      <vt:lpstr>SQL Query Language</vt:lpstr>
      <vt:lpstr>Execution Results</vt:lpstr>
    </vt:vector>
  </TitlesOfParts>
  <Manager/>
  <Company/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subject>The Relational Data Model and Relational Database Constraints </dc:subject>
  <dc:creator>Microsoft Office User</dc:creator>
  <cp:keywords/>
  <dc:description/>
  <cp:lastModifiedBy>MENGCHI LIU</cp:lastModifiedBy>
  <cp:revision>264</cp:revision>
  <cp:lastPrinted>2001-11-04T00:51:13Z</cp:lastPrinted>
  <dcterms:created xsi:type="dcterms:W3CDTF">2016-09-21T01:43:01Z</dcterms:created>
  <dcterms:modified xsi:type="dcterms:W3CDTF">2019-10-08T23:28:53Z</dcterms:modified>
  <cp:category/>
</cp:coreProperties>
</file>