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324" r:id="rId2"/>
    <p:sldId id="391" r:id="rId3"/>
    <p:sldId id="419" r:id="rId4"/>
    <p:sldId id="519" r:id="rId5"/>
    <p:sldId id="523" r:id="rId6"/>
    <p:sldId id="524" r:id="rId7"/>
    <p:sldId id="392" r:id="rId8"/>
    <p:sldId id="396" r:id="rId9"/>
    <p:sldId id="398" r:id="rId10"/>
    <p:sldId id="428" r:id="rId11"/>
    <p:sldId id="397" r:id="rId12"/>
    <p:sldId id="512" r:id="rId13"/>
    <p:sldId id="420" r:id="rId14"/>
    <p:sldId id="421" r:id="rId15"/>
    <p:sldId id="430" r:id="rId16"/>
    <p:sldId id="486" r:id="rId17"/>
    <p:sldId id="400" r:id="rId18"/>
    <p:sldId id="406" r:id="rId19"/>
    <p:sldId id="433" r:id="rId20"/>
    <p:sldId id="408" r:id="rId21"/>
    <p:sldId id="498" r:id="rId22"/>
    <p:sldId id="506" r:id="rId23"/>
    <p:sldId id="513" r:id="rId24"/>
    <p:sldId id="508" r:id="rId25"/>
    <p:sldId id="501" r:id="rId26"/>
    <p:sldId id="509" r:id="rId27"/>
    <p:sldId id="467" r:id="rId28"/>
    <p:sldId id="458" r:id="rId29"/>
    <p:sldId id="456" r:id="rId30"/>
    <p:sldId id="457" r:id="rId31"/>
    <p:sldId id="434" r:id="rId32"/>
    <p:sldId id="459" r:id="rId33"/>
    <p:sldId id="460" r:id="rId34"/>
    <p:sldId id="497" r:id="rId35"/>
    <p:sldId id="447" r:id="rId36"/>
    <p:sldId id="521" r:id="rId37"/>
    <p:sldId id="522" r:id="rId38"/>
    <p:sldId id="444" r:id="rId39"/>
    <p:sldId id="445" r:id="rId40"/>
    <p:sldId id="446" r:id="rId41"/>
    <p:sldId id="448" r:id="rId42"/>
    <p:sldId id="449" r:id="rId43"/>
    <p:sldId id="450" r:id="rId44"/>
    <p:sldId id="451" r:id="rId45"/>
    <p:sldId id="505" r:id="rId46"/>
    <p:sldId id="452" r:id="rId47"/>
    <p:sldId id="453" r:id="rId48"/>
    <p:sldId id="462" r:id="rId49"/>
    <p:sldId id="503" r:id="rId50"/>
    <p:sldId id="504" r:id="rId51"/>
    <p:sldId id="514" r:id="rId52"/>
    <p:sldId id="515" r:id="rId53"/>
    <p:sldId id="516" r:id="rId54"/>
    <p:sldId id="517" r:id="rId55"/>
    <p:sldId id="422" r:id="rId56"/>
    <p:sldId id="465" r:id="rId57"/>
    <p:sldId id="466" r:id="rId58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790033"/>
    <a:srgbClr val="677228"/>
    <a:srgbClr val="6E792B"/>
    <a:srgbClr val="8DA23E"/>
    <a:srgbClr val="76822E"/>
    <a:srgbClr val="4F571F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7"/>
    <p:restoredTop sz="95223"/>
  </p:normalViewPr>
  <p:slideViewPr>
    <p:cSldViewPr snapToObjects="1">
      <p:cViewPr varScale="1">
        <p:scale>
          <a:sx n="90" d="100"/>
          <a:sy n="90" d="100"/>
        </p:scale>
        <p:origin x="200" y="4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E23B561-9D12-6540-9F94-B8112F58D64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4596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21D3EF19-811B-7C43-A800-935B4118757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8438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4C2E26-8C09-194E-AE72-881ABFC821FD}" type="slidenum">
              <a:rPr lang="en-CA" altLang="en-US" sz="1200">
                <a:latin typeface="Tahoma" charset="0"/>
              </a:rPr>
              <a:pPr eaLnBrk="1" hangingPunct="1"/>
              <a:t>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14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71A97F-0EAD-E048-A896-14289F537F78}" type="slidenum">
              <a:rPr lang="en-CA" altLang="en-US" sz="1200">
                <a:latin typeface="Tahoma" charset="0"/>
              </a:rPr>
              <a:pPr eaLnBrk="1" hangingPunct="1"/>
              <a:t>29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4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CE5A07-C43C-084F-83AE-82EA5ECC416F}" type="slidenum">
              <a:rPr lang="en-CA" altLang="en-US" sz="1200">
                <a:latin typeface="Tahoma" charset="0"/>
              </a:rPr>
              <a:pPr eaLnBrk="1" hangingPunct="1"/>
              <a:t>30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4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DB391B-CE85-6744-BDF9-BD1243D55A17}" type="slidenum">
              <a:rPr lang="en-CA" altLang="en-US" sz="1200">
                <a:latin typeface="Tahoma" charset="0"/>
              </a:rPr>
              <a:pPr eaLnBrk="1" hangingPunct="1"/>
              <a:t>31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03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7851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9809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FCE449-3CEF-1B41-AD70-9ADC863619F2}" type="slidenum">
              <a:rPr lang="en-CA" altLang="en-US" sz="1200">
                <a:latin typeface="Tahoma" charset="0"/>
              </a:rPr>
              <a:pPr eaLnBrk="1" hangingPunct="1"/>
              <a:t>34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 smtClean="0"/>
              <a:t>Default(no constraint): </a:t>
            </a:r>
            <a:r>
              <a:rPr lang="en-US" altLang="en-US" sz="1800" dirty="0" smtClean="0">
                <a:solidFill>
                  <a:srgbClr val="790033"/>
                </a:solidFill>
              </a:rPr>
              <a:t>min</a:t>
            </a:r>
            <a:r>
              <a:rPr lang="en-US" altLang="en-US" sz="1800" dirty="0" smtClean="0">
                <a:solidFill>
                  <a:srgbClr val="790033"/>
                </a:solidFill>
                <a:sym typeface="Symbol" charset="2"/>
              </a:rPr>
              <a:t>=0</a:t>
            </a:r>
            <a:r>
              <a:rPr lang="en-US" altLang="en-US" sz="1800" dirty="0" smtClean="0">
                <a:sym typeface="Symbol" charset="2"/>
              </a:rPr>
              <a:t>, </a:t>
            </a:r>
            <a:r>
              <a:rPr lang="en-US" altLang="en-US" sz="1800" dirty="0" smtClean="0">
                <a:solidFill>
                  <a:srgbClr val="790033"/>
                </a:solidFill>
                <a:sym typeface="Symbol" charset="2"/>
              </a:rPr>
              <a:t>max=n</a:t>
            </a:r>
            <a:r>
              <a:rPr lang="en-US" altLang="en-US" sz="1800" dirty="0" smtClean="0">
                <a:sym typeface="Symbol" charset="2"/>
              </a:rPr>
              <a:t> (signifying no limit)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326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lphaLcParenR"/>
            </a:pPr>
            <a:r>
              <a:rPr lang="en-US" baseline="0" dirty="0" smtClean="0"/>
              <a:t>Can represent relationship attribute</a:t>
            </a:r>
          </a:p>
          <a:p>
            <a:pPr marL="342900" indent="-342900">
              <a:buAutoNum type="alphaLcParenR"/>
            </a:pPr>
            <a:r>
              <a:rPr lang="en-US" baseline="0" dirty="0" smtClean="0"/>
              <a:t>Use three binary relationship to represent but cannot represent the relationship attribute</a:t>
            </a:r>
          </a:p>
          <a:p>
            <a:pPr marL="342900" indent="-342900">
              <a:buAutoNum type="alphaLcParenR"/>
            </a:pPr>
            <a:r>
              <a:rPr lang="en-US" baseline="0" dirty="0" smtClean="0"/>
              <a:t>Introducing a new weak entity set to represent relationship attribute, extra entity set  (see later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9762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2104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</a:pPr>
            <a:fld id="{07A24972-1BCD-BD48-AE8F-D0643FDB8392}" type="slidenum">
              <a:rPr lang="en-US" altLang="en-US" sz="1200">
                <a:latin typeface="Arial" charset="0"/>
              </a:rPr>
              <a:pPr algn="r">
                <a:spcBef>
                  <a:spcPct val="0"/>
                </a:spcBef>
              </a:pPr>
              <a:t>48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71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</a:pPr>
            <a:fld id="{07A24972-1BCD-BD48-AE8F-D0643FDB8392}" type="slidenum">
              <a:rPr lang="en-US" altLang="en-US" sz="1200">
                <a:latin typeface="Arial" charset="0"/>
              </a:rPr>
              <a:pPr algn="r">
                <a:spcBef>
                  <a:spcPct val="0"/>
                </a:spcBef>
              </a:pPr>
              <a:t>49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17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58189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50000"/>
              </a:spcBef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</a:pPr>
            <a:fld id="{07A24972-1BCD-BD48-AE8F-D0643FDB8392}" type="slidenum">
              <a:rPr lang="en-US" altLang="en-US" sz="1200">
                <a:latin typeface="Arial" charset="0"/>
              </a:rPr>
              <a:pPr algn="r">
                <a:spcBef>
                  <a:spcPct val="0"/>
                </a:spcBef>
              </a:pPr>
              <a:t>50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3174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7D9E3-54B5-5949-A326-43BEF224DBF7}" type="slidenum">
              <a:rPr lang="en-CA" altLang="en-US" smtClean="0"/>
              <a:pPr>
                <a:defRPr/>
              </a:pPr>
              <a:t>53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94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7D9E3-54B5-5949-A326-43BEF224DBF7}" type="slidenum">
              <a:rPr lang="en-CA" altLang="en-US" smtClean="0"/>
              <a:pPr>
                <a:defRPr/>
              </a:pPr>
              <a:t>54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75938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57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7324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002060"/>
                </a:solidFill>
              </a:rPr>
              <a:t>Requirement collection and analysis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rgbClr val="C00000"/>
                </a:solidFill>
              </a:rPr>
              <a:t>DB requirements and functional requirements</a:t>
            </a: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002060"/>
                </a:solidFill>
              </a:rPr>
              <a:t>Conceptual DB design using a high-level model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rgbClr val="C00000"/>
                </a:solidFill>
              </a:rPr>
              <a:t>Easier to understand and communicate with others </a:t>
            </a: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002060"/>
                </a:solidFill>
              </a:rPr>
              <a:t>Logical DB design (data model mapping)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rgbClr val="C00000"/>
                </a:solidFill>
              </a:rPr>
              <a:t>Conceptual schema is transformed from a high-level data model into implementation data model</a:t>
            </a: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002060"/>
                </a:solidFill>
              </a:rPr>
              <a:t>Physical DB design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rgbClr val="C00000"/>
                </a:solidFill>
              </a:rPr>
              <a:t>Internal data structures and file organizations for DB are specified</a:t>
            </a:r>
          </a:p>
          <a:p>
            <a:r>
              <a:rPr lang="en-US" altLang="en-US" i="1" dirty="0" smtClean="0">
                <a:solidFill>
                  <a:srgbClr val="002060"/>
                </a:solidFill>
              </a:rPr>
              <a:t>Schema Refinement</a:t>
            </a:r>
            <a:r>
              <a:rPr lang="en-US" altLang="en-US" dirty="0" smtClean="0">
                <a:solidFill>
                  <a:srgbClr val="002060"/>
                </a:solidFill>
              </a:rPr>
              <a:t>:  </a:t>
            </a:r>
            <a:r>
              <a:rPr lang="en-US" altLang="en-US" i="1" dirty="0" smtClean="0">
                <a:solidFill>
                  <a:srgbClr val="002060"/>
                </a:solidFill>
              </a:rPr>
              <a:t>(Normalization)  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Check relational schema for redundancies and  anomalies.</a:t>
            </a:r>
          </a:p>
          <a:p>
            <a:r>
              <a:rPr lang="en-US" altLang="en-US" i="1" dirty="0" smtClean="0">
                <a:solidFill>
                  <a:srgbClr val="002060"/>
                </a:solidFill>
              </a:rPr>
              <a:t>Physical Database Design and Tuning</a:t>
            </a:r>
            <a:r>
              <a:rPr lang="en-US" altLang="en-US" dirty="0" smtClean="0">
                <a:solidFill>
                  <a:srgbClr val="002060"/>
                </a:solidFill>
              </a:rPr>
              <a:t>:  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Consider typical workloads and further refinement of the database design (</a:t>
            </a:r>
            <a:r>
              <a:rPr lang="en-US" altLang="en-US" dirty="0" err="1" smtClean="0">
                <a:solidFill>
                  <a:srgbClr val="C00000"/>
                </a:solidFill>
              </a:rPr>
              <a:t>v.g</a:t>
            </a:r>
            <a:r>
              <a:rPr lang="en-US" altLang="en-US" dirty="0" smtClean="0">
                <a:solidFill>
                  <a:srgbClr val="C00000"/>
                </a:solidFill>
              </a:rPr>
              <a:t>. build indices).</a:t>
            </a:r>
          </a:p>
          <a:p>
            <a:r>
              <a:rPr lang="en-US" altLang="en-US" i="1" dirty="0" smtClean="0">
                <a:solidFill>
                  <a:srgbClr val="002060"/>
                </a:solidFill>
              </a:rPr>
              <a:t>Application and Security Design</a:t>
            </a:r>
            <a:r>
              <a:rPr lang="en-US" altLang="en-US" dirty="0" smtClean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Consider aspects of the application beyond data. Methodologies like UML often used for addressing the complete software development cycle.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5296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E9EE3FB-70F6-134C-8F3C-B36D202A00F9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2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a house design</a:t>
            </a:r>
            <a:r>
              <a:rPr lang="en-US" baseline="0" dirty="0" smtClean="0"/>
              <a:t> with database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203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81B3F5-20D4-4F44-BA42-7C64BFD9D3AF}" type="slidenum">
              <a:rPr lang="en-CA" altLang="en-US" sz="1200">
                <a:latin typeface="Tahoma" charset="0"/>
              </a:rPr>
              <a:pPr eaLnBrk="1" hangingPunct="1"/>
              <a:t>15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883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1602BC-F785-8A43-8A2E-05FD5CE222C2}" type="slidenum">
              <a:rPr lang="en-CA" altLang="en-US" sz="1200">
                <a:latin typeface="Tahoma" charset="0"/>
              </a:rPr>
              <a:pPr eaLnBrk="1" hangingPunct="1"/>
              <a:t>19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94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Identifying relationship</a:t>
            </a:r>
            <a:r>
              <a:rPr lang="en-US" altLang="en-US" dirty="0" smtClean="0"/>
              <a:t> depicted using a double diamond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5408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02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172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7 </a:t>
            </a:r>
            <a:r>
              <a:rPr lang="en-US" altLang="en-US"/>
              <a:t>Slide </a:t>
            </a:r>
            <a:fld id="{B9E17CF3-0661-FA40-B4C0-74291FA7FE61}" type="slidenum">
              <a:rPr lang="en-US" altLang="en-US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044119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7 </a:t>
            </a:r>
            <a:r>
              <a:rPr lang="en-US" altLang="en-US"/>
              <a:t>Slide </a:t>
            </a:r>
            <a:fld id="{E791B33E-AAA1-EC4E-85F0-93E955703C31}" type="slidenum">
              <a:rPr lang="en-US" altLang="en-US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00773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143999" cy="836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2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31496" y="6400800"/>
            <a:ext cx="1905000" cy="457200"/>
          </a:xfrm>
          <a:ln/>
        </p:spPr>
        <p:txBody>
          <a:bodyPr/>
          <a:lstStyle>
            <a:lvl1pPr>
              <a:defRPr sz="2000"/>
            </a:lvl1pPr>
          </a:lstStyle>
          <a:p>
            <a:fld id="{CFFA8ABC-CC5C-DC45-9B17-65C2D56C1599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386749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7 </a:t>
            </a:r>
            <a:r>
              <a:rPr lang="en-US" altLang="en-US"/>
              <a:t>Slide </a:t>
            </a:r>
            <a:fld id="{795F1382-2E39-684F-84BE-46FC6C5DB702}" type="slidenum">
              <a:rPr lang="en-US" altLang="en-US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941902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7 </a:t>
            </a:r>
            <a:r>
              <a:rPr lang="en-US" altLang="en-US"/>
              <a:t>Slide </a:t>
            </a:r>
            <a:fld id="{58858B0B-1FE8-0B4D-AE0B-135505D69D9D}" type="slidenum">
              <a:rPr lang="en-US" altLang="en-US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6488600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7 </a:t>
            </a:r>
            <a:r>
              <a:rPr lang="en-US" altLang="en-US"/>
              <a:t>Slide </a:t>
            </a:r>
            <a:fld id="{4B798895-0603-F743-B04F-2CDD26DC6CC3}" type="slidenum">
              <a:rPr lang="en-US" altLang="en-US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94987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565E7-47C6-D545-AF0C-0F77CD8FDFB3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7984840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7 </a:t>
            </a:r>
            <a:r>
              <a:rPr lang="en-US" altLang="en-US"/>
              <a:t>Slide </a:t>
            </a:r>
            <a:fld id="{0EBB25C4-03E8-D444-8994-BF3C753B917D}" type="slidenum">
              <a:rPr lang="en-US" altLang="en-US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9081117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7 </a:t>
            </a:r>
            <a:r>
              <a:rPr lang="en-US" altLang="en-US"/>
              <a:t>Slide </a:t>
            </a:r>
            <a:fld id="{07E167C9-0E99-FF44-BD14-94C0663A1F2A}" type="slidenum">
              <a:rPr lang="en-US" altLang="en-US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8017274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 7 </a:t>
            </a:r>
            <a:r>
              <a:rPr lang="en-US" altLang="en-US"/>
              <a:t>Slide </a:t>
            </a:r>
            <a:fld id="{D4B26CB5-C0BB-4549-AC9D-4E13A4ED3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3024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4152901" y="-4152900"/>
            <a:ext cx="838200" cy="9144000"/>
          </a:xfrm>
          <a:prstGeom prst="rect">
            <a:avLst/>
          </a:prstGeom>
          <a:solidFill>
            <a:srgbClr val="677228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" y="-1488"/>
            <a:ext cx="914399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3504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B42DD71C-4354-F64B-AA68-58E46B462565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22450"/>
            <a:ext cx="8856984" cy="567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51" r:id="rId9"/>
    <p:sldLayoutId id="2147483748" r:id="rId10"/>
    <p:sldLayoutId id="2147483749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590800"/>
            <a:ext cx="7010400" cy="206233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Data Modeling Using the </a:t>
            </a:r>
            <a:br>
              <a:rPr lang="en-US" dirty="0"/>
            </a:br>
            <a:r>
              <a:rPr lang="en-US" dirty="0"/>
              <a:t>Entity-Relationship (ER)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 Model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 dirty="0"/>
              <a:t>Entity </a:t>
            </a:r>
            <a:r>
              <a:rPr lang="en-CA" altLang="en-US" dirty="0" smtClean="0"/>
              <a:t>Sets</a:t>
            </a:r>
            <a:endParaRPr lang="en-CA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Regular Entity </a:t>
            </a:r>
            <a:r>
              <a:rPr lang="en-US" altLang="en-US" sz="2400" dirty="0" smtClean="0"/>
              <a:t>sets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Weak Entity </a:t>
            </a:r>
            <a:r>
              <a:rPr lang="en-US" altLang="en-US" sz="2400" dirty="0" smtClean="0"/>
              <a:t>sets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Relationship </a:t>
            </a:r>
            <a:r>
              <a:rPr lang="en-US" altLang="en-US" dirty="0" smtClean="0"/>
              <a:t>Sets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Binary 1:1 Relation </a:t>
            </a:r>
            <a:r>
              <a:rPr lang="en-US" altLang="en-US" sz="2400" dirty="0" smtClean="0"/>
              <a:t>sets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Binary 1:N Relationship </a:t>
            </a:r>
            <a:r>
              <a:rPr lang="en-US" altLang="en-US" sz="2400" dirty="0" smtClean="0"/>
              <a:t>sets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Binary M:N Relationship </a:t>
            </a:r>
            <a:r>
              <a:rPr lang="en-US" altLang="en-US" sz="2400" dirty="0" smtClean="0"/>
              <a:t>sets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N-</a:t>
            </a:r>
            <a:r>
              <a:rPr lang="en-US" altLang="en-US" sz="2400" dirty="0" err="1"/>
              <a:t>ary</a:t>
            </a:r>
            <a:r>
              <a:rPr lang="en-US" altLang="en-US" sz="2400" dirty="0"/>
              <a:t> Relationship </a:t>
            </a:r>
            <a:r>
              <a:rPr lang="en-US" altLang="en-US" sz="2400" dirty="0" smtClean="0"/>
              <a:t>sets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Weak Relationship </a:t>
            </a:r>
            <a:r>
              <a:rPr lang="en-US" altLang="en-US" sz="2400" dirty="0" smtClean="0"/>
              <a:t>sets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3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Attributes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Entity </a:t>
            </a:r>
            <a:r>
              <a:rPr lang="en-US" altLang="en-US" sz="2400" dirty="0" smtClean="0"/>
              <a:t>Attributes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Relationship </a:t>
            </a:r>
            <a:r>
              <a:rPr lang="en-US" altLang="en-US" sz="2400" dirty="0" smtClean="0"/>
              <a:t>Attributes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100" dirty="0"/>
          </a:p>
          <a:p>
            <a:pPr lvl="1" eaLnBrk="1" hangingPunct="1">
              <a:lnSpc>
                <a:spcPct val="80000"/>
              </a:lnSpc>
            </a:pPr>
            <a:endParaRPr lang="en-US" altLang="en-US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61896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Entity and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908720"/>
            <a:ext cx="8652767" cy="583264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Entity </a:t>
            </a:r>
          </a:p>
          <a:p>
            <a:pPr lvl="1"/>
            <a:r>
              <a:rPr lang="en-CA" sz="2800" dirty="0"/>
              <a:t>A distinguishable object in the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real world that need to be represented in the database. </a:t>
            </a:r>
          </a:p>
          <a:p>
            <a:pPr lvl="1"/>
            <a:r>
              <a:rPr lang="en-US" altLang="en-US" sz="2800" dirty="0" smtClean="0">
                <a:solidFill>
                  <a:srgbClr val="00B0F0"/>
                </a:solidFill>
              </a:rPr>
              <a:t>Example</a:t>
            </a:r>
            <a:r>
              <a:rPr lang="en-US" altLang="en-US" sz="2800" dirty="0" smtClean="0"/>
              <a:t>:   a specific </a:t>
            </a:r>
            <a:r>
              <a:rPr lang="en-US" altLang="en-US" sz="2800" dirty="0" smtClean="0">
                <a:solidFill>
                  <a:srgbClr val="FF0000"/>
                </a:solidFill>
              </a:rPr>
              <a:t>person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FF0000"/>
                </a:solidFill>
              </a:rPr>
              <a:t>company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FF0000"/>
                </a:solidFill>
              </a:rPr>
              <a:t>event</a:t>
            </a:r>
            <a:r>
              <a:rPr lang="en-US" altLang="en-US" sz="2800" dirty="0" smtClean="0"/>
              <a:t>,</a:t>
            </a:r>
          </a:p>
          <a:p>
            <a:r>
              <a:rPr lang="en-US" altLang="en-US" dirty="0" smtClean="0">
                <a:solidFill>
                  <a:srgbClr val="002060"/>
                </a:solidFill>
              </a:rPr>
              <a:t>Entity Set</a:t>
            </a:r>
          </a:p>
          <a:p>
            <a:pPr lvl="1"/>
            <a:r>
              <a:rPr lang="en-US" altLang="en-US" sz="2800" dirty="0" smtClean="0"/>
              <a:t>A </a:t>
            </a:r>
            <a:r>
              <a:rPr lang="en-US" altLang="en-US" sz="2800" dirty="0"/>
              <a:t>set of entities that share the same properties.</a:t>
            </a:r>
          </a:p>
          <a:p>
            <a:pPr lvl="1"/>
            <a:r>
              <a:rPr lang="en-US" altLang="en-US" sz="2800" dirty="0"/>
              <a:t>Depicted</a:t>
            </a:r>
            <a:r>
              <a:rPr lang="en-US" altLang="en-US" sz="2800" dirty="0" smtClean="0"/>
              <a:t> as a rectangle</a:t>
            </a:r>
            <a:r>
              <a:rPr lang="en-US" altLang="en-US" sz="2800" dirty="0"/>
              <a:t>.</a:t>
            </a:r>
          </a:p>
          <a:p>
            <a:r>
              <a:rPr lang="en-US" altLang="en-US" dirty="0" smtClean="0">
                <a:solidFill>
                  <a:srgbClr val="002060"/>
                </a:solidFill>
              </a:rPr>
              <a:t>Examples</a:t>
            </a:r>
          </a:p>
          <a:p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12160" y="4005064"/>
            <a:ext cx="1832000" cy="547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55900" y="4727320"/>
            <a:ext cx="1816100" cy="486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90033"/>
                </a:solidFill>
                <a:effectLst/>
                <a:latin typeface="Arial" charset="0"/>
              </a:rPr>
              <a:t>Student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0072" y="4727320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Set of students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71800" y="5462475"/>
            <a:ext cx="1816100" cy="486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90033"/>
                </a:solidFill>
                <a:effectLst/>
                <a:latin typeface="Arial" charset="0"/>
              </a:rPr>
              <a:t>Course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5415607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Set of courses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771800" y="6182555"/>
            <a:ext cx="1816100" cy="486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90033"/>
                </a:solidFill>
                <a:effectLst/>
                <a:latin typeface="Arial" charset="0"/>
              </a:rPr>
              <a:t>Instructor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20072" y="6207695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Set of instructors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678607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908720"/>
            <a:ext cx="8652767" cy="583264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Attribute</a:t>
            </a:r>
          </a:p>
          <a:p>
            <a:pPr lvl="1"/>
            <a:r>
              <a:rPr lang="en-US" altLang="en-US" sz="2800" dirty="0" smtClean="0"/>
              <a:t>information that describes </a:t>
            </a:r>
            <a:r>
              <a:rPr lang="en-US" altLang="en-US" sz="2800" dirty="0"/>
              <a:t>an entity </a:t>
            </a:r>
            <a:endParaRPr lang="en-US" altLang="en-US" sz="2800" dirty="0" smtClean="0"/>
          </a:p>
          <a:p>
            <a:pPr lvl="1"/>
            <a:r>
              <a:rPr lang="en-US" altLang="en-US" sz="2800" dirty="0" smtClean="0">
                <a:solidFill>
                  <a:srgbClr val="00B0F0"/>
                </a:solidFill>
              </a:rPr>
              <a:t>Example</a:t>
            </a:r>
            <a:r>
              <a:rPr lang="en-US" altLang="en-US" sz="2800" dirty="0" smtClean="0"/>
              <a:t>, a </a:t>
            </a:r>
            <a:r>
              <a:rPr lang="en-US" altLang="en-US" sz="2800" dirty="0" smtClean="0">
                <a:solidFill>
                  <a:srgbClr val="FF0000"/>
                </a:solidFill>
              </a:rPr>
              <a:t>person</a:t>
            </a:r>
            <a:r>
              <a:rPr lang="en-US" altLang="en-US" sz="2800" dirty="0" smtClean="0"/>
              <a:t> has a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name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and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birthdate</a:t>
            </a:r>
          </a:p>
          <a:p>
            <a:pPr lvl="1"/>
            <a:r>
              <a:rPr lang="en-US" altLang="en-US" sz="2800" dirty="0"/>
              <a:t>A specific entity will have a value for each of its attributes</a:t>
            </a:r>
            <a:r>
              <a:rPr lang="en-US" altLang="en-US" sz="2800" dirty="0" smtClean="0"/>
              <a:t>.</a:t>
            </a:r>
          </a:p>
          <a:p>
            <a:pPr lvl="1"/>
            <a:r>
              <a:rPr lang="en-US" altLang="en-US" sz="2800" dirty="0">
                <a:solidFill>
                  <a:srgbClr val="00B0F0"/>
                </a:solidFill>
              </a:rPr>
              <a:t>Example</a:t>
            </a:r>
            <a:r>
              <a:rPr lang="en-US" altLang="en-US" sz="2800" dirty="0"/>
              <a:t>, a </a:t>
            </a:r>
            <a:r>
              <a:rPr lang="en-US" altLang="en-US" sz="2800" dirty="0" smtClean="0"/>
              <a:t>specific </a:t>
            </a:r>
            <a:r>
              <a:rPr lang="en-US" altLang="en-US" sz="2800" dirty="0" smtClean="0">
                <a:solidFill>
                  <a:srgbClr val="FF0000"/>
                </a:solidFill>
              </a:rPr>
              <a:t>person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has a </a:t>
            </a:r>
            <a:r>
              <a:rPr lang="en-US" altLang="en-US" sz="2800" dirty="0" smtClean="0"/>
              <a:t>name</a:t>
            </a:r>
            <a:r>
              <a:rPr lang="en-US" altLang="en-US" sz="2800" i="1" dirty="0" smtClean="0"/>
              <a:t>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John</a:t>
            </a:r>
            <a:r>
              <a:rPr lang="en-US" altLang="en-US" sz="2800" i="1" dirty="0" smtClean="0"/>
              <a:t> </a:t>
            </a:r>
            <a:r>
              <a:rPr lang="en-US" altLang="en-US" sz="2800" dirty="0"/>
              <a:t>and </a:t>
            </a:r>
            <a:r>
              <a:rPr lang="en-US" altLang="en-US" sz="2800" dirty="0" smtClean="0"/>
              <a:t>birthdate</a:t>
            </a:r>
            <a:r>
              <a:rPr lang="en-US" altLang="en-US" sz="2800" i="1" dirty="0" smtClean="0"/>
              <a:t>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‘09-Jan-1990’</a:t>
            </a:r>
          </a:p>
          <a:p>
            <a:pPr lvl="1"/>
            <a:r>
              <a:rPr lang="en-US" altLang="en-US" sz="2800" dirty="0"/>
              <a:t>Depicted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as an </a:t>
            </a:r>
            <a:r>
              <a:rPr lang="en-US" altLang="en-US" sz="2800" dirty="0" smtClean="0"/>
              <a:t>oval</a:t>
            </a:r>
            <a:r>
              <a:rPr lang="en-US" altLang="en-US" sz="2800" dirty="0"/>
              <a:t>, with a line to the rectangle representing its entity set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3000" dirty="0" smtClean="0"/>
              <a:t>Example</a:t>
            </a:r>
            <a:endParaRPr lang="en-US" altLang="en-US" sz="3000" dirty="0"/>
          </a:p>
          <a:p>
            <a:pPr lvl="1"/>
            <a:endParaRPr lang="en-US" altLang="en-US" sz="2800" i="1" dirty="0">
              <a:solidFill>
                <a:srgbClr val="FF0000"/>
              </a:solidFill>
            </a:endParaRPr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7308304" y="4797152"/>
            <a:ext cx="1334244" cy="489062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13372" y="5385792"/>
            <a:ext cx="4406900" cy="914400"/>
            <a:chOff x="2836" y="340"/>
            <a:chExt cx="2776" cy="576"/>
          </a:xfrm>
          <a:noFill/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sng" dirty="0" smtClean="0">
                  <a:solidFill>
                    <a:srgbClr val="790033"/>
                  </a:solidFill>
                </a:rPr>
                <a:t>S#</a:t>
              </a:r>
              <a:endParaRPr lang="en-US" u="sng" dirty="0">
                <a:solidFill>
                  <a:srgbClr val="790033"/>
                </a:solidFill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3916" y="340"/>
              <a:ext cx="712" cy="336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790033"/>
                  </a:solidFill>
                </a:rPr>
                <a:t>Name</a:t>
              </a:r>
              <a:endParaRPr lang="en-US" dirty="0">
                <a:solidFill>
                  <a:srgbClr val="790033"/>
                </a:solidFill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790033"/>
                  </a:solidFill>
                </a:rPr>
                <a:t>Age</a:t>
              </a:r>
              <a:endParaRPr lang="en-US" dirty="0">
                <a:solidFill>
                  <a:srgbClr val="790033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984972" y="6299585"/>
            <a:ext cx="1816100" cy="486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90033"/>
                </a:solidFill>
                <a:effectLst/>
                <a:latin typeface="Arial" charset="0"/>
              </a:rPr>
              <a:t>Student</a:t>
            </a:r>
          </a:p>
        </p:txBody>
      </p:sp>
      <p:cxnSp>
        <p:nvCxnSpPr>
          <p:cNvPr id="14" name="Straight Connector 13"/>
          <p:cNvCxnSpPr>
            <a:stCxn id="7" idx="4"/>
            <a:endCxn id="12" idx="0"/>
          </p:cNvCxnSpPr>
          <p:nvPr/>
        </p:nvCxnSpPr>
        <p:spPr bwMode="auto">
          <a:xfrm>
            <a:off x="4893022" y="5919192"/>
            <a:ext cx="0" cy="38039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44689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Kinds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ea typeface="ＭＳ Ｐゴシック" charset="-128"/>
              </a:rPr>
              <a:t>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ea typeface="ＭＳ Ｐゴシック" charset="-128"/>
              </a:rPr>
              <a:t>has an </a:t>
            </a:r>
            <a:r>
              <a:rPr lang="en-US" altLang="en-US" b="1" dirty="0" smtClean="0">
                <a:ea typeface="ＭＳ Ｐゴシック" charset="-128"/>
              </a:rPr>
              <a:t>atomic</a:t>
            </a:r>
            <a:r>
              <a:rPr lang="en-US" altLang="en-US" dirty="0" smtClean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value for the attribute. </a:t>
            </a:r>
            <a:endParaRPr lang="en-US" altLang="en-US" dirty="0" smtClean="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B0F0"/>
                </a:solidFill>
                <a:ea typeface="ＭＳ Ｐゴシック" charset="-128"/>
              </a:rPr>
              <a:t>Example</a:t>
            </a:r>
            <a:r>
              <a:rPr lang="en-US" altLang="en-US" dirty="0" smtClean="0">
                <a:ea typeface="ＭＳ Ｐゴシック" charset="-128"/>
              </a:rPr>
              <a:t>: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ea typeface="ＭＳ Ｐゴシック" charset="-128"/>
              </a:rPr>
              <a:t>Composite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ea typeface="ＭＳ Ｐゴシック" charset="-128"/>
              </a:rPr>
              <a:t>composed </a:t>
            </a:r>
            <a:r>
              <a:rPr lang="en-US" altLang="en-US" dirty="0">
                <a:ea typeface="ＭＳ Ｐゴシック" charset="-128"/>
              </a:rPr>
              <a:t>of several components</a:t>
            </a:r>
            <a:r>
              <a:rPr lang="en-US" altLang="en-US" sz="2400" dirty="0" smtClean="0">
                <a:ea typeface="ＭＳ Ｐゴシック" charset="-128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B0F0"/>
                </a:solidFill>
                <a:ea typeface="ＭＳ Ｐゴシック" charset="-128"/>
              </a:rPr>
              <a:t>Example</a:t>
            </a:r>
            <a:r>
              <a:rPr lang="en-US" altLang="en-US" sz="2400" dirty="0" smtClean="0">
                <a:ea typeface="ＭＳ Ｐゴシック" charset="-128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ea typeface="ＭＳ Ｐゴシック" charset="-128"/>
              </a:rPr>
              <a:t>Multi-valued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ea typeface="ＭＳ Ｐゴシック" charset="-128"/>
              </a:rPr>
              <a:t>may have multiple values for that attribute.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B0F0"/>
                </a:solidFill>
                <a:ea typeface="ＭＳ Ｐゴシック" charset="-128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-128"/>
              </a:rPr>
              <a:t>Derived attributes</a:t>
            </a:r>
            <a:r>
              <a:rPr lang="en-US" dirty="0" smtClean="0">
                <a:ea typeface="ＭＳ Ｐゴシック" charset="-128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B0F0"/>
                </a:solidFill>
                <a:ea typeface="ＭＳ Ｐゴシック" charset="-128"/>
              </a:rPr>
              <a:t>Example</a:t>
            </a:r>
            <a:endParaRPr lang="en-CA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5029820" y="1772816"/>
            <a:ext cx="1198364" cy="434972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7152332" y="3282060"/>
            <a:ext cx="1198364" cy="434972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8095258" y="2824860"/>
            <a:ext cx="941238" cy="3259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Last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69496" y="2803724"/>
            <a:ext cx="1143000" cy="3259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First	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940996" y="3129660"/>
            <a:ext cx="434088" cy="2001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8183308" y="3150796"/>
            <a:ext cx="434088" cy="17899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927476" y="4201534"/>
            <a:ext cx="1444724" cy="595618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053710" y="4276442"/>
            <a:ext cx="1198364" cy="434972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Phone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101828" y="5154268"/>
            <a:ext cx="1198364" cy="434972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GPA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48741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 of a composite attribute</a:t>
            </a:r>
          </a:p>
        </p:txBody>
      </p:sp>
      <p:pic>
        <p:nvPicPr>
          <p:cNvPr id="34819" name="Picture 4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7" y="2132856"/>
            <a:ext cx="879828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33497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Kinds of Attributes</a:t>
            </a:r>
            <a:endParaRPr lang="en-US" altLang="en-US" dirty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922450"/>
            <a:ext cx="8856984" cy="1426430"/>
          </a:xfrm>
        </p:spPr>
        <p:txBody>
          <a:bodyPr/>
          <a:lstStyle/>
          <a:p>
            <a:pPr eaLnBrk="1" hangingPunct="1"/>
            <a:r>
              <a:rPr lang="en-US" altLang="en-US" smtClean="0"/>
              <a:t>In general, </a:t>
            </a:r>
            <a:r>
              <a:rPr lang="en-US" altLang="en-US" smtClean="0">
                <a:solidFill>
                  <a:srgbClr val="C00000"/>
                </a:solidFill>
              </a:rPr>
              <a:t>composite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C00000"/>
                </a:solidFill>
              </a:rPr>
              <a:t>multi-valued</a:t>
            </a:r>
            <a:r>
              <a:rPr lang="en-US" altLang="en-US" smtClean="0"/>
              <a:t> attributes may be nested arbitrarily to any number of levels, although this is rare.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9672" y="2618960"/>
            <a:ext cx="1816100" cy="486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90033"/>
                </a:solidFill>
                <a:effectLst/>
                <a:latin typeface="Arial" charset="0"/>
              </a:rPr>
              <a:t>Professor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627290" y="2564904"/>
            <a:ext cx="1444724" cy="595618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4753524" y="2639812"/>
            <a:ext cx="1198364" cy="434972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Degrees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067620" y="3074368"/>
            <a:ext cx="4608513" cy="919163"/>
            <a:chOff x="2836" y="97"/>
            <a:chExt cx="2903" cy="579"/>
          </a:xfrm>
          <a:noFill/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College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3916" y="340"/>
              <a:ext cx="712" cy="336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Year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5027" y="340"/>
              <a:ext cx="712" cy="328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Degree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3381" y="97"/>
              <a:ext cx="1147" cy="243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4993" y="144"/>
              <a:ext cx="257" cy="185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 bwMode="auto">
          <a:xfrm flipH="1">
            <a:off x="4443884" y="3160522"/>
            <a:ext cx="648072" cy="29465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6913984" y="3465805"/>
            <a:ext cx="1130300" cy="5207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Field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99846" y="3074367"/>
            <a:ext cx="1423986" cy="38080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44501" y="2889740"/>
            <a:ext cx="1215407" cy="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179512" y="4450842"/>
            <a:ext cx="8856984" cy="14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altLang="en-US" dirty="0" smtClean="0"/>
              <a:t>Degrees </a:t>
            </a:r>
            <a:r>
              <a:rPr lang="en-US" altLang="en-US" dirty="0"/>
              <a:t>of a professor is a composite multi-valued attribute </a:t>
            </a:r>
            <a:r>
              <a:rPr lang="en-US" altLang="en-US" dirty="0" smtClean="0"/>
              <a:t>as multiple degree </a:t>
            </a:r>
            <a:r>
              <a:rPr lang="en-US" altLang="en-US" dirty="0"/>
              <a:t>values can exist</a:t>
            </a:r>
          </a:p>
          <a:p>
            <a:pPr lvl="1" eaLnBrk="1" hangingPunct="1"/>
            <a:r>
              <a:rPr lang="en-US" altLang="en-US" dirty="0"/>
              <a:t>Each has four subcomponent </a:t>
            </a:r>
            <a:r>
              <a:rPr lang="en-US" altLang="en-US" dirty="0" smtClean="0"/>
              <a:t>attributes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65063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Set Examples</a:t>
            </a:r>
            <a:endParaRPr lang="en-US"/>
          </a:p>
        </p:txBody>
      </p:sp>
      <p:pic>
        <p:nvPicPr>
          <p:cNvPr id="5" name="Picture 4" descr="fig03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50425"/>
            <a:ext cx="5976664" cy="590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16247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and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22450"/>
            <a:ext cx="8856984" cy="4585325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2060"/>
                </a:solidFill>
              </a:rPr>
              <a:t>Relationship</a:t>
            </a:r>
            <a:r>
              <a:rPr lang="en-US" altLang="en-US" dirty="0" smtClean="0">
                <a:solidFill>
                  <a:srgbClr val="002060"/>
                </a:solidFill>
              </a:rPr>
              <a:t>:  </a:t>
            </a:r>
          </a:p>
          <a:p>
            <a:pPr lvl="1"/>
            <a:r>
              <a:rPr lang="en-US" altLang="en-US" sz="2400" dirty="0" smtClean="0"/>
              <a:t>It relates two or more entities with a specific meaning  </a:t>
            </a:r>
          </a:p>
          <a:p>
            <a:pPr lvl="1"/>
            <a:r>
              <a:rPr lang="en-US" altLang="en-US" sz="2400" dirty="0" smtClean="0">
                <a:solidFill>
                  <a:srgbClr val="00B0F0"/>
                </a:solidFill>
              </a:rPr>
              <a:t>Example</a:t>
            </a:r>
            <a:r>
              <a:rPr lang="en-US" altLang="en-US" sz="2400" dirty="0" smtClean="0"/>
              <a:t>: </a:t>
            </a:r>
            <a:r>
              <a:rPr lang="en-US" altLang="en-US" sz="2400" dirty="0" smtClean="0">
                <a:solidFill>
                  <a:srgbClr val="FF0000"/>
                </a:solidFill>
              </a:rPr>
              <a:t>John</a:t>
            </a:r>
            <a:r>
              <a:rPr lang="en-US" altLang="en-US" sz="2400" dirty="0" smtClean="0"/>
              <a:t> takes </a:t>
            </a:r>
            <a:r>
              <a:rPr lang="en-US" altLang="en-US" sz="2400" dirty="0" smtClean="0">
                <a:solidFill>
                  <a:srgbClr val="FF0000"/>
                </a:solidFill>
              </a:rPr>
              <a:t>Database</a:t>
            </a:r>
            <a:r>
              <a:rPr lang="en-US" altLang="en-US" sz="2400" dirty="0" smtClean="0"/>
              <a:t> course.</a:t>
            </a:r>
          </a:p>
          <a:p>
            <a:r>
              <a:rPr lang="en-US" altLang="en-US" i="1" dirty="0" smtClean="0">
                <a:solidFill>
                  <a:srgbClr val="002060"/>
                </a:solidFill>
              </a:rPr>
              <a:t>Relationship Set</a:t>
            </a:r>
            <a:r>
              <a:rPr lang="en-US" altLang="en-US" dirty="0" smtClean="0">
                <a:solidFill>
                  <a:srgbClr val="002060"/>
                </a:solidFill>
              </a:rPr>
              <a:t>:  </a:t>
            </a:r>
          </a:p>
          <a:p>
            <a:pPr lvl="1"/>
            <a:r>
              <a:rPr lang="en-US" altLang="en-US" sz="2400" dirty="0"/>
              <a:t>A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set of </a:t>
            </a:r>
            <a:r>
              <a:rPr lang="en-US" altLang="en-US" sz="2400" dirty="0" smtClean="0"/>
              <a:t>similar relationships on same entity sets</a:t>
            </a:r>
          </a:p>
          <a:p>
            <a:pPr lvl="1"/>
            <a:r>
              <a:rPr lang="en-US" altLang="en-US" sz="2400" dirty="0"/>
              <a:t>Depicted</a:t>
            </a:r>
            <a:r>
              <a:rPr lang="en-US" altLang="en-US" sz="2400" dirty="0" smtClean="0"/>
              <a:t> as a </a:t>
            </a:r>
            <a:r>
              <a:rPr lang="en-US" altLang="en-US" sz="2400" dirty="0"/>
              <a:t>diamond, with lines to each of the entity sets involved</a:t>
            </a:r>
            <a:r>
              <a:rPr lang="en-US" altLang="en-US" sz="2400" dirty="0" smtClean="0"/>
              <a:t>.</a:t>
            </a:r>
          </a:p>
          <a:p>
            <a:pPr lvl="1"/>
            <a:endParaRPr lang="en-US" altLang="en-US" sz="2400" dirty="0" smtClean="0"/>
          </a:p>
          <a:p>
            <a:r>
              <a:rPr lang="en-US" altLang="en-US" dirty="0" smtClean="0"/>
              <a:t>Attributes on Relationships</a:t>
            </a:r>
          </a:p>
          <a:p>
            <a:pPr lvl="1"/>
            <a:r>
              <a:rPr lang="en-US" altLang="en-US" sz="2400" dirty="0" smtClean="0"/>
              <a:t>Information </a:t>
            </a:r>
            <a:r>
              <a:rPr lang="en-US" altLang="en-US" sz="2400" dirty="0"/>
              <a:t>that describes the relationship</a:t>
            </a:r>
          </a:p>
          <a:p>
            <a:pPr lvl="1"/>
            <a:endParaRPr lang="en-US" altLang="en-US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707904" y="4082007"/>
            <a:ext cx="1524000" cy="57112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87624" y="5665494"/>
            <a:ext cx="18161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Student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089128" y="5657978"/>
            <a:ext cx="18161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Course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3724400" y="5512691"/>
            <a:ext cx="1524000" cy="826306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rgbClr val="0070C0"/>
                </a:solidFill>
              </a:rPr>
              <a:t>Takes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 flipV="1">
            <a:off x="3024155" y="5931709"/>
            <a:ext cx="70024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248399" y="5912387"/>
            <a:ext cx="791724" cy="19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456677" y="6338997"/>
            <a:ext cx="775226" cy="330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231903" y="4348336"/>
            <a:ext cx="8407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3003723" y="4348336"/>
            <a:ext cx="7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072633" y="4082007"/>
            <a:ext cx="1816100" cy="571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171127" y="4082007"/>
            <a:ext cx="1836531" cy="508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248399" y="6459209"/>
            <a:ext cx="1141185" cy="39879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Mark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75409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4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 Diagram </a:t>
            </a:r>
            <a:r>
              <a:rPr lang="en-US" altLang="en-US" dirty="0" smtClean="0"/>
              <a:t>Examples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8552" y="2146176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70C0"/>
                </a:solidFill>
              </a:rPr>
              <a:t>Instructor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482552" y="253193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059065" y="252717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16352" y="2146176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70C0"/>
                </a:solidFill>
              </a:rPr>
              <a:t>Course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58552" y="3891666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70C0"/>
                </a:solidFill>
              </a:rPr>
              <a:t>Supplier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549352" y="3891666"/>
            <a:ext cx="1524000" cy="80779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70C0"/>
                </a:solidFill>
              </a:rPr>
              <a:t>Supplies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482552" y="427742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059065" y="427266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216352" y="3891666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70C0"/>
                </a:solidFill>
              </a:rPr>
              <a:t>Part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958552" y="5760863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70C0"/>
                </a:solidFill>
              </a:rPr>
              <a:t>Bank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520777" y="5760862"/>
            <a:ext cx="1524000" cy="762001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>
                <a:solidFill>
                  <a:srgbClr val="0070C0"/>
                </a:solidFill>
              </a:rPr>
              <a:t>Account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482552" y="614662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059065" y="61418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216352" y="5760863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70C0"/>
                </a:solidFill>
              </a:rPr>
              <a:t>Customer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549352" y="2114328"/>
            <a:ext cx="1524000" cy="793847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70C0"/>
                </a:solidFill>
              </a:rPr>
              <a:t>Teaches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701752" y="1222834"/>
            <a:ext cx="1219200" cy="587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Credit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3701752" y="3076873"/>
            <a:ext cx="1219200" cy="5681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QTY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673177" y="4929833"/>
            <a:ext cx="1219200" cy="5280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Balance</a:t>
            </a:r>
          </a:p>
        </p:txBody>
      </p:sp>
      <p:cxnSp>
        <p:nvCxnSpPr>
          <p:cNvPr id="24" name="Straight Connector 23"/>
          <p:cNvCxnSpPr>
            <a:stCxn id="3" idx="4"/>
            <a:endCxn id="19" idx="0"/>
          </p:cNvCxnSpPr>
          <p:nvPr/>
        </p:nvCxnSpPr>
        <p:spPr bwMode="auto">
          <a:xfrm>
            <a:off x="4311352" y="1809834"/>
            <a:ext cx="0" cy="30449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3" idx="4"/>
            <a:endCxn id="15" idx="0"/>
          </p:cNvCxnSpPr>
          <p:nvPr/>
        </p:nvCxnSpPr>
        <p:spPr bwMode="auto">
          <a:xfrm>
            <a:off x="4282777" y="5457874"/>
            <a:ext cx="0" cy="30298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2" idx="4"/>
            <a:endCxn id="10" idx="0"/>
          </p:cNvCxnSpPr>
          <p:nvPr/>
        </p:nvCxnSpPr>
        <p:spPr bwMode="auto">
          <a:xfrm>
            <a:off x="4311352" y="3645024"/>
            <a:ext cx="0" cy="2466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18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5635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7920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Company ER Diagram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65E7-47C6-D545-AF0C-0F77CD8FDFB3}" type="slidenum">
              <a:rPr lang="en-US" altLang="en-US" smtClean="0"/>
              <a:pPr/>
              <a:t>19</a:t>
            </a:fld>
            <a:endParaRPr lang="en-CA" altLang="zh-CN" dirty="0"/>
          </a:p>
        </p:txBody>
      </p:sp>
      <p:pic>
        <p:nvPicPr>
          <p:cNvPr id="7" name="Picture 2" descr="fig03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91" y="908720"/>
            <a:ext cx="6265271" cy="549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977104"/>
            <a:ext cx="2478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b="1" dirty="0">
                <a:latin typeface="Verdana" charset="0"/>
              </a:rPr>
              <a:t>Figure 3.2</a:t>
            </a:r>
            <a:r>
              <a:rPr lang="en-US" altLang="x-none" dirty="0">
                <a:latin typeface="Verdana" charset="0"/>
              </a:rPr>
              <a:t>   An ER schema diagram for the COMPANY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17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</a:t>
            </a:r>
            <a:r>
              <a:rPr lang="en-US" dirty="0"/>
              <a:t>D</a:t>
            </a:r>
            <a:r>
              <a:rPr lang="en-US" dirty="0" smtClean="0"/>
              <a:t>atabase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23928" y="5703639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DB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 rot="2485781">
            <a:off x="2650239" y="3932044"/>
            <a:ext cx="3084191" cy="2787492"/>
            <a:chOff x="0" y="-1946"/>
            <a:chExt cx="2672189" cy="2279904"/>
          </a:xfrm>
        </p:grpSpPr>
        <p:sp>
          <p:nvSpPr>
            <p:cNvPr id="9" name="椭圆 6"/>
            <p:cNvSpPr>
              <a:spLocks/>
            </p:cNvSpPr>
            <p:nvPr/>
          </p:nvSpPr>
          <p:spPr bwMode="auto">
            <a:xfrm rot="10800000">
              <a:off x="366365" y="0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42999">
                  <a:srgbClr val="FF7711"/>
                </a:gs>
                <a:gs pos="67000">
                  <a:srgbClr val="FFAA01"/>
                </a:gs>
                <a:gs pos="80000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73997" y="-1946"/>
              <a:ext cx="2298192" cy="2279904"/>
              <a:chOff x="0" y="0"/>
              <a:chExt cx="2298192" cy="2279904"/>
            </a:xfrm>
          </p:grpSpPr>
          <p:pic>
            <p:nvPicPr>
              <p:cNvPr id="16" name="椭圆 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 rot="10800000">
                <a:off x="966" y="1946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07725" y="376006"/>
              <a:ext cx="512064" cy="1018032"/>
              <a:chOff x="0" y="0"/>
              <a:chExt cx="512064" cy="1018032"/>
            </a:xfrm>
          </p:grpSpPr>
          <p:pic>
            <p:nvPicPr>
              <p:cNvPr id="14" name="椭圆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12064" cy="101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 rot="5217985">
                <a:off x="-104482" y="332410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椭圆 80"/>
            <p:cNvSpPr>
              <a:spLocks noChangeArrowheads="1"/>
            </p:cNvSpPr>
            <p:nvPr/>
          </p:nvSpPr>
          <p:spPr bwMode="auto">
            <a:xfrm rot="18967632">
              <a:off x="0" y="722069"/>
              <a:ext cx="2653328" cy="419772"/>
            </a:xfrm>
            <a:prstGeom prst="ellipse">
              <a:avLst/>
            </a:prstGeom>
            <a:gradFill rotWithShape="1">
              <a:gsLst>
                <a:gs pos="0">
                  <a:srgbClr val="7D2701"/>
                </a:gs>
                <a:gs pos="39999">
                  <a:srgbClr val="CC570B"/>
                </a:gs>
                <a:gs pos="64000">
                  <a:srgbClr val="FF7711"/>
                </a:gs>
                <a:gs pos="80000">
                  <a:srgbClr val="FFAA01"/>
                </a:gs>
                <a:gs pos="94000">
                  <a:srgbClr val="FFC000"/>
                </a:gs>
                <a:gs pos="100000">
                  <a:srgbClr val="FECE02"/>
                </a:gs>
              </a:gsLst>
              <a:lin ang="30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 flipH="1">
            <a:off x="3485476" y="574101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 rot="2505324">
            <a:off x="2975049" y="3517245"/>
            <a:ext cx="2733309" cy="2734208"/>
            <a:chOff x="-1116" y="-1069"/>
            <a:chExt cx="2311616" cy="2276483"/>
          </a:xfrm>
        </p:grpSpPr>
        <p:sp>
          <p:nvSpPr>
            <p:cNvPr id="20" name="椭圆 6"/>
            <p:cNvSpPr>
              <a:spLocks/>
            </p:cNvSpPr>
            <p:nvPr/>
          </p:nvSpPr>
          <p:spPr bwMode="auto">
            <a:xfrm>
              <a:off x="15371" y="1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5000">
                  <a:srgbClr val="D2144F"/>
                </a:gs>
                <a:gs pos="42000">
                  <a:srgbClr val="BE1247"/>
                </a:gs>
                <a:gs pos="100000">
                  <a:srgbClr val="FA9496"/>
                </a:gs>
              </a:gsLst>
              <a:lin ang="36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91492" y="254963"/>
              <a:ext cx="877824" cy="725424"/>
              <a:chOff x="0" y="0"/>
              <a:chExt cx="877824" cy="725424"/>
            </a:xfrm>
          </p:grpSpPr>
          <p:pic>
            <p:nvPicPr>
              <p:cNvPr id="25" name="椭圆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7824" cy="72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 rot="19429504">
                <a:off x="77519" y="185574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-1116" y="-1069"/>
              <a:ext cx="2298192" cy="2276482"/>
              <a:chOff x="0" y="0"/>
              <a:chExt cx="2298192" cy="2276482"/>
            </a:xfrm>
          </p:grpSpPr>
          <p:pic>
            <p:nvPicPr>
              <p:cNvPr id="23" name="椭圆 6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1117" y="1069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3317672" y="453241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1217240"/>
            <a:ext cx="4064000" cy="20199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807590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Participation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>
                <a:solidFill>
                  <a:schemeClr val="tx2"/>
                </a:solidFill>
                <a:latin typeface="Helvetica" charset="0"/>
              </a:rPr>
              <a:t>Total</a:t>
            </a:r>
            <a:r>
              <a:rPr kumimoji="1" lang="en-US" altLang="en-US" dirty="0" smtClean="0">
                <a:latin typeface="Helvetica" charset="0"/>
              </a:rPr>
              <a:t> </a:t>
            </a:r>
            <a:r>
              <a:rPr kumimoji="1" lang="en-US" altLang="en-US" dirty="0" smtClean="0">
                <a:solidFill>
                  <a:schemeClr val="tx2"/>
                </a:solidFill>
                <a:latin typeface="Helvetica" charset="0"/>
              </a:rPr>
              <a:t>participation</a:t>
            </a:r>
            <a:r>
              <a:rPr kumimoji="1" lang="en-US" altLang="en-US" dirty="0" smtClean="0">
                <a:latin typeface="Helvetica" charset="0"/>
              </a:rPr>
              <a:t> </a:t>
            </a:r>
          </a:p>
          <a:p>
            <a:pPr lvl="1"/>
            <a:r>
              <a:rPr kumimoji="1" lang="en-US" altLang="en-US" dirty="0" smtClean="0">
                <a:solidFill>
                  <a:srgbClr val="790033"/>
                </a:solidFill>
                <a:latin typeface="Helvetica" charset="0"/>
              </a:rPr>
              <a:t>indicated by double line</a:t>
            </a:r>
            <a:r>
              <a:rPr kumimoji="1" lang="en-US" altLang="en-US" dirty="0" smtClean="0">
                <a:latin typeface="Helvetica" charset="0"/>
              </a:rPr>
              <a:t>:  </a:t>
            </a:r>
          </a:p>
          <a:p>
            <a:pPr lvl="1"/>
            <a:r>
              <a:rPr kumimoji="1" lang="en-US" altLang="en-US" dirty="0" smtClean="0">
                <a:latin typeface="Helvetica" charset="0"/>
              </a:rPr>
              <a:t>every entity in the entity set participates in at least one relationship in the relationship set</a:t>
            </a:r>
          </a:p>
          <a:p>
            <a:r>
              <a:rPr kumimoji="1" lang="en-US" altLang="en-US" dirty="0" smtClean="0">
                <a:solidFill>
                  <a:schemeClr val="tx2"/>
                </a:solidFill>
                <a:latin typeface="Helvetica" charset="0"/>
              </a:rPr>
              <a:t>Partial participation</a:t>
            </a:r>
            <a:r>
              <a:rPr kumimoji="1" lang="en-US" altLang="en-US" dirty="0" smtClean="0">
                <a:latin typeface="Helvetica" charset="0"/>
              </a:rPr>
              <a:t>: </a:t>
            </a:r>
          </a:p>
          <a:p>
            <a:pPr lvl="1"/>
            <a:r>
              <a:rPr kumimoji="1" lang="en-US" altLang="en-US" dirty="0" smtClean="0">
                <a:solidFill>
                  <a:srgbClr val="790033"/>
                </a:solidFill>
                <a:latin typeface="Helvetica" charset="0"/>
              </a:rPr>
              <a:t>indicated by single line</a:t>
            </a:r>
            <a:r>
              <a:rPr kumimoji="1" lang="en-US" altLang="en-US" dirty="0" smtClean="0">
                <a:latin typeface="Helvetica" charset="0"/>
              </a:rPr>
              <a:t>: </a:t>
            </a:r>
          </a:p>
          <a:p>
            <a:pPr lvl="1"/>
            <a:r>
              <a:rPr kumimoji="1" lang="en-US" altLang="en-US" dirty="0" smtClean="0">
                <a:latin typeface="Helvetica" charset="0"/>
              </a:rPr>
              <a:t>some entities may not participate in any relationship in the relationship set</a:t>
            </a:r>
            <a:endParaRPr kumimoji="1" lang="en-US" altLang="en-US" sz="3000" dirty="0" smtClean="0">
              <a:latin typeface="Helvetica" charset="0"/>
            </a:endParaRPr>
          </a:p>
          <a:p>
            <a:pPr lvl="1"/>
            <a:endParaRPr kumimoji="1" lang="en-US" altLang="en-US" dirty="0" smtClean="0">
              <a:latin typeface="Helvetica" charset="0"/>
            </a:endParaRPr>
          </a:p>
          <a:p>
            <a:endParaRPr lang="en-US" dirty="0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4599194" y="184769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5724128" y="1447162"/>
            <a:ext cx="1274806" cy="533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4572000" y="163166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4550176" y="358950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693176" y="3284984"/>
            <a:ext cx="1274806" cy="533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86544" y="5184799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>
                <a:solidFill>
                  <a:srgbClr val="00B0F0"/>
                </a:solidFill>
              </a:rPr>
              <a:t>Dept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508871" y="5013176"/>
            <a:ext cx="1524000" cy="108012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B0F0"/>
                </a:solidFill>
              </a:rPr>
              <a:t>has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410544" y="557056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932040" y="566124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89327" y="5184799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B0F0"/>
                </a:solidFill>
              </a:rPr>
              <a:t>Employee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932040" y="544522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66884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attribute of an entity </a:t>
            </a:r>
            <a:r>
              <a:rPr lang="en-US" dirty="0" smtClean="0"/>
              <a:t>set </a:t>
            </a:r>
            <a:r>
              <a:rPr lang="en-US" dirty="0"/>
              <a:t>for which </a:t>
            </a:r>
            <a:r>
              <a:rPr lang="en-US" dirty="0" smtClean="0"/>
              <a:t>each entity </a:t>
            </a:r>
            <a:r>
              <a:rPr lang="en-US" dirty="0"/>
              <a:t>must have a </a:t>
            </a:r>
            <a:r>
              <a:rPr lang="en-US" dirty="0">
                <a:solidFill>
                  <a:srgbClr val="790033"/>
                </a:solidFill>
              </a:rPr>
              <a:t>unique </a:t>
            </a:r>
            <a:r>
              <a:rPr lang="en-US" dirty="0" smtClean="0">
                <a:solidFill>
                  <a:srgbClr val="790033"/>
                </a:solidFill>
              </a:rPr>
              <a:t>value</a:t>
            </a:r>
            <a:r>
              <a:rPr lang="en-US" altLang="en-US" dirty="0" smtClean="0">
                <a:solidFill>
                  <a:srgbClr val="790033"/>
                </a:solidFill>
              </a:rPr>
              <a:t>.</a:t>
            </a:r>
          </a:p>
          <a:p>
            <a:r>
              <a:rPr lang="en-US" altLang="en-US" dirty="0" smtClean="0"/>
              <a:t>We must designate a key for every entity set.</a:t>
            </a:r>
          </a:p>
          <a:p>
            <a:r>
              <a:rPr lang="en-US" altLang="en-US" dirty="0" smtClean="0"/>
              <a:t>Key attributes are </a:t>
            </a:r>
            <a:r>
              <a:rPr lang="en-US" altLang="en-US" dirty="0" smtClean="0">
                <a:solidFill>
                  <a:srgbClr val="790033"/>
                </a:solidFill>
              </a:rPr>
              <a:t>underlined</a:t>
            </a:r>
          </a:p>
          <a:p>
            <a:endParaRPr lang="en-US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07504" y="3831012"/>
            <a:ext cx="4010026" cy="1663700"/>
            <a:chOff x="3030" y="196"/>
            <a:chExt cx="2526" cy="1048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60" y="929"/>
                <a:ext cx="78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s-ES_tradnl" altLang="en-US" dirty="0" err="1" smtClean="0">
                    <a:solidFill>
                      <a:srgbClr val="00B0F0"/>
                    </a:solidFill>
                    <a:latin typeface="Arial" charset="0"/>
                  </a:rPr>
                  <a:t>Student</a:t>
                </a:r>
                <a:endParaRPr lang="es-ES_tradnl" altLang="en-US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03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204" y="332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u="sng" smtClean="0">
                  <a:solidFill>
                    <a:srgbClr val="00B0F0"/>
                  </a:solidFill>
                </a:rPr>
                <a:t>S#</a:t>
              </a:r>
              <a:endParaRPr lang="es-ES_tradnl" altLang="en-US" u="sng" dirty="0">
                <a:solidFill>
                  <a:srgbClr val="00B0F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44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937" y="196"/>
              <a:ext cx="75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dirty="0" err="1" smtClean="0">
                  <a:solidFill>
                    <a:srgbClr val="00B0F0"/>
                  </a:solidFill>
                </a:rPr>
                <a:t>Sname</a:t>
              </a:r>
              <a:endParaRPr lang="es-ES_tradnl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003" y="332"/>
              <a:ext cx="4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dirty="0" err="1" smtClean="0">
                  <a:solidFill>
                    <a:srgbClr val="00B0F0"/>
                  </a:solidFill>
                  <a:latin typeface="Arial" charset="0"/>
                </a:rPr>
                <a:t>Age</a:t>
              </a:r>
              <a:endParaRPr lang="es-ES_tradnl" altLang="en-US" dirty="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379" y="683"/>
              <a:ext cx="313" cy="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58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4953445" y="3823496"/>
            <a:ext cx="4083051" cy="1663700"/>
            <a:chOff x="2995" y="196"/>
            <a:chExt cx="2572" cy="1048"/>
          </a:xfrm>
        </p:grpSpPr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3860" y="929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s-ES_tradnl" altLang="en-US" dirty="0" err="1" smtClean="0">
                    <a:solidFill>
                      <a:srgbClr val="00B0F0"/>
                    </a:solidFill>
                    <a:latin typeface="Arial" charset="0"/>
                  </a:rPr>
                  <a:t>Course</a:t>
                </a:r>
                <a:endParaRPr lang="es-ES_tradnl" altLang="en-US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2995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169" y="332"/>
              <a:ext cx="36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u="sng" dirty="0">
                  <a:solidFill>
                    <a:srgbClr val="00B0F0"/>
                  </a:solidFill>
                </a:rPr>
                <a:t>C</a:t>
              </a:r>
              <a:r>
                <a:rPr lang="es-ES_tradnl" altLang="en-US" u="sng" dirty="0" smtClean="0">
                  <a:solidFill>
                    <a:srgbClr val="00B0F0"/>
                  </a:solidFill>
                </a:rPr>
                <a:t>#</a:t>
              </a:r>
              <a:endParaRPr lang="es-ES_tradnl" altLang="en-US" u="sng" dirty="0">
                <a:solidFill>
                  <a:srgbClr val="00B0F0"/>
                </a:solidFill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4855" y="36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889" y="196"/>
              <a:ext cx="74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s-ES_tradnl" altLang="en-US" dirty="0" err="1">
                  <a:solidFill>
                    <a:srgbClr val="00B0F0"/>
                  </a:solidFill>
                </a:rPr>
                <a:t>C</a:t>
              </a:r>
              <a:r>
                <a:rPr lang="es-ES_tradnl" altLang="en-US" dirty="0" err="1" smtClean="0">
                  <a:solidFill>
                    <a:srgbClr val="00B0F0"/>
                  </a:solidFill>
                  <a:latin typeface="Arial" charset="0"/>
                </a:rPr>
                <a:t>name</a:t>
              </a:r>
              <a:endParaRPr lang="es-ES_tradnl" altLang="en-US" dirty="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014" y="352"/>
              <a:ext cx="4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dirty="0" err="1" smtClean="0">
                  <a:solidFill>
                    <a:srgbClr val="00B0F0"/>
                  </a:solidFill>
                  <a:latin typeface="Arial" charset="0"/>
                </a:rPr>
                <a:t>Loc</a:t>
              </a:r>
              <a:endParaRPr lang="es-ES_tradnl" altLang="en-US" dirty="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3429" y="708"/>
              <a:ext cx="263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V="1">
              <a:off x="4852" y="700"/>
              <a:ext cx="312" cy="2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3906044" y="4683536"/>
            <a:ext cx="1219200" cy="10747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rgbClr val="00B0F0"/>
                </a:solidFill>
              </a:rPr>
              <a:t>Takes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3007658" y="5199164"/>
            <a:ext cx="898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5148064" y="5199164"/>
            <a:ext cx="898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3758084" y="3356992"/>
            <a:ext cx="1461988" cy="6180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99633" y="3398964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n-US" smtClean="0">
                <a:solidFill>
                  <a:srgbClr val="00B0F0"/>
                </a:solidFill>
              </a:rPr>
              <a:t>Mark</a:t>
            </a:r>
            <a:endParaRPr lang="es-ES_tradnl" altLang="en-US" dirty="0">
              <a:solidFill>
                <a:srgbClr val="00B0F0"/>
              </a:solidFill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H="1">
            <a:off x="4499991" y="4017000"/>
            <a:ext cx="16001" cy="69894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97426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set can have several key attributes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key attribute may be </a:t>
            </a:r>
            <a:r>
              <a:rPr lang="en-US" dirty="0">
                <a:solidFill>
                  <a:srgbClr val="0070C0"/>
                </a:solidFill>
              </a:rPr>
              <a:t>composite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106068"/>
            <a:ext cx="6052132" cy="3691892"/>
          </a:xfrm>
          <a:prstGeom prst="rect">
            <a:avLst/>
          </a:prstGeom>
        </p:spPr>
      </p:pic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4932040" y="1412776"/>
            <a:ext cx="4083051" cy="1663700"/>
            <a:chOff x="2995" y="196"/>
            <a:chExt cx="2572" cy="1048"/>
          </a:xfrm>
          <a:noFill/>
        </p:grpSpPr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3700" y="916"/>
              <a:ext cx="1144" cy="3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Employee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2995" y="340"/>
              <a:ext cx="712" cy="3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sng" dirty="0" smtClean="0">
                  <a:solidFill>
                    <a:srgbClr val="00B0F0"/>
                  </a:solidFill>
                </a:rPr>
                <a:t>SIN#</a:t>
              </a:r>
              <a:endParaRPr lang="en-US" u="sng" dirty="0">
                <a:solidFill>
                  <a:srgbClr val="00B0F0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Name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4855" y="360"/>
              <a:ext cx="712" cy="3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sng" dirty="0" smtClean="0">
                  <a:solidFill>
                    <a:srgbClr val="00B0F0"/>
                  </a:solidFill>
                </a:rPr>
                <a:t>E#</a:t>
              </a:r>
              <a:endParaRPr lang="en-US" u="sng" dirty="0">
                <a:solidFill>
                  <a:srgbClr val="00B0F0"/>
                </a:solidFill>
              </a:endParaRP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3429" y="708"/>
              <a:ext cx="263" cy="2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4852" y="700"/>
              <a:ext cx="312" cy="21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55776" y="3212560"/>
            <a:ext cx="3240360" cy="1656600"/>
          </a:xfrm>
          <a:prstGeom prst="rect">
            <a:avLst/>
          </a:prstGeom>
          <a:noFill/>
          <a:ln w="25400">
            <a:solidFill>
              <a:srgbClr val="7900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64943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5922640" y="4773306"/>
            <a:ext cx="1295400" cy="3893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Name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Weak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969744"/>
            <a:ext cx="8856984" cy="3897729"/>
          </a:xfrm>
        </p:spPr>
        <p:txBody>
          <a:bodyPr/>
          <a:lstStyle/>
          <a:p>
            <a:r>
              <a:rPr lang="en-US" altLang="en-US" dirty="0" smtClean="0"/>
              <a:t>An entity set that </a:t>
            </a:r>
            <a:r>
              <a:rPr lang="en-US" altLang="en-US" dirty="0" smtClean="0">
                <a:solidFill>
                  <a:srgbClr val="790033"/>
                </a:solidFill>
              </a:rPr>
              <a:t>does not </a:t>
            </a:r>
            <a:r>
              <a:rPr lang="en-US" altLang="en-US" dirty="0" smtClean="0"/>
              <a:t>have a key attribute</a:t>
            </a:r>
          </a:p>
          <a:p>
            <a:r>
              <a:rPr lang="en-US" altLang="en-US" dirty="0"/>
              <a:t>Depicted using double rectangle </a:t>
            </a:r>
          </a:p>
          <a:p>
            <a:r>
              <a:rPr lang="en-US" altLang="en-US" dirty="0" smtClean="0"/>
              <a:t>Its entity cannot exist independently in the database</a:t>
            </a:r>
          </a:p>
          <a:p>
            <a:r>
              <a:rPr lang="en-US" altLang="en-US" dirty="0" smtClean="0"/>
              <a:t>Its existence depends </a:t>
            </a:r>
            <a:r>
              <a:rPr lang="en-US" altLang="en-US" dirty="0"/>
              <a:t>on the existence of </a:t>
            </a:r>
            <a:r>
              <a:rPr lang="en-US" altLang="en-US" dirty="0" smtClean="0"/>
              <a:t>an independent (strong) entity called </a:t>
            </a:r>
            <a:r>
              <a:rPr lang="en-US" altLang="en-US" dirty="0" smtClean="0">
                <a:solidFill>
                  <a:srgbClr val="790033"/>
                </a:solidFill>
              </a:rPr>
              <a:t>owner entity.</a:t>
            </a:r>
            <a:endParaRPr lang="en-US" altLang="en-US" dirty="0">
              <a:solidFill>
                <a:srgbClr val="790033"/>
              </a:solidFill>
            </a:endParaRPr>
          </a:p>
          <a:p>
            <a:r>
              <a:rPr lang="en-US" altLang="en-US" dirty="0" smtClean="0"/>
              <a:t>it must be related to the </a:t>
            </a:r>
            <a:r>
              <a:rPr lang="en-US" altLang="en-US" dirty="0" smtClean="0">
                <a:solidFill>
                  <a:srgbClr val="790033"/>
                </a:solidFill>
              </a:rPr>
              <a:t>owner </a:t>
            </a:r>
            <a:r>
              <a:rPr lang="en-US" altLang="en-US" dirty="0">
                <a:solidFill>
                  <a:srgbClr val="790033"/>
                </a:solidFill>
              </a:rPr>
              <a:t>entity set </a:t>
            </a:r>
            <a:r>
              <a:rPr lang="en-US" altLang="en-US" dirty="0" smtClean="0"/>
              <a:t>via a </a:t>
            </a:r>
            <a:r>
              <a:rPr lang="en-US" altLang="en-US" dirty="0" smtClean="0">
                <a:solidFill>
                  <a:srgbClr val="FF0000"/>
                </a:solidFill>
              </a:rPr>
              <a:t>total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one-to-many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790033"/>
                </a:solidFill>
              </a:rPr>
              <a:t>identifying relationship set </a:t>
            </a:r>
            <a:r>
              <a:rPr lang="en-US" altLang="en-US" dirty="0" smtClean="0"/>
              <a:t>from the owner entity set to the weak entity set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60237" y="5515236"/>
            <a:ext cx="1503040" cy="44536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03577" y="5343600"/>
            <a:ext cx="1447800" cy="792088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has</a:t>
            </a:r>
            <a:endParaRPr lang="en-US" alt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682007" y="5271592"/>
            <a:ext cx="1695399" cy="936104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771800" y="4725144"/>
            <a:ext cx="1295400" cy="4317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Name</a:t>
            </a:r>
            <a:endParaRPr lang="en-US" altLang="en-US" dirty="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5262201" y="5815491"/>
            <a:ext cx="451789" cy="6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2492152" y="5156920"/>
            <a:ext cx="785428" cy="340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6577786" y="5191200"/>
            <a:ext cx="0" cy="224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3246512" y="5737920"/>
            <a:ext cx="431036" cy="6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92080" y="5271591"/>
            <a:ext cx="421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M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426930" y="53436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760237" y="5199584"/>
            <a:ext cx="721299" cy="29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>
            <a:endCxn id="21" idx="5"/>
          </p:cNvCxnSpPr>
          <p:nvPr/>
        </p:nvCxnSpPr>
        <p:spPr bwMode="auto">
          <a:xfrm flipV="1">
            <a:off x="6228184" y="5105666"/>
            <a:ext cx="800149" cy="85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1043608" y="4773306"/>
            <a:ext cx="1295400" cy="38361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 dirty="0" smtClean="0"/>
              <a:t>E#</a:t>
            </a:r>
            <a:endParaRPr lang="en-US" altLang="en-US" u="sng" dirty="0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V="1">
            <a:off x="5262706" y="5654577"/>
            <a:ext cx="451789" cy="6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173687" y="1562899"/>
            <a:ext cx="1562473" cy="3600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075783" y="1484784"/>
            <a:ext cx="1736577" cy="51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796136" y="5444118"/>
            <a:ext cx="1584176" cy="44536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Dependent</a:t>
            </a:r>
            <a:endParaRPr lang="en-US" altLang="en-US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724129" y="5393698"/>
            <a:ext cx="1728192" cy="566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59632" y="5949280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mtClean="0">
                <a:solidFill>
                  <a:srgbClr val="790033"/>
                </a:solidFill>
              </a:rPr>
              <a:t>Owner </a:t>
            </a:r>
            <a:r>
              <a:rPr lang="en-US" altLang="en-US" dirty="0" smtClean="0">
                <a:solidFill>
                  <a:srgbClr val="790033"/>
                </a:solidFill>
              </a:rPr>
              <a:t>Entity Set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13197" y="6279703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mtClean="0">
                <a:solidFill>
                  <a:srgbClr val="790033"/>
                </a:solidFill>
              </a:rPr>
              <a:t>Identifying Relationship Set 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1865" y="5949280"/>
            <a:ext cx="2452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790033"/>
                </a:solidFill>
              </a:rPr>
              <a:t>Weak Entity Set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42947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8" grpId="0" animBg="1"/>
      <p:bldP spid="9" grpId="0" animBg="1"/>
      <p:bldP spid="9" grpId="1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/>
      <p:bldP spid="20" grpId="0"/>
      <p:bldP spid="20" grpId="1"/>
      <p:bldP spid="23" grpId="0" animBg="1"/>
      <p:bldP spid="24" grpId="0" animBg="1"/>
      <p:bldP spid="22" grpId="0" animBg="1"/>
      <p:bldP spid="25" grpId="0" animBg="1"/>
      <p:bldP spid="26" grpId="0" animBg="1"/>
      <p:bldP spid="29" grpId="0" animBg="1"/>
      <p:bldP spid="30" grpId="0" animBg="1"/>
      <p:bldP spid="18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2450"/>
            <a:ext cx="9036496" cy="3200434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790033"/>
                </a:solidFill>
              </a:rPr>
              <a:t>partial key </a:t>
            </a:r>
            <a:r>
              <a:rPr lang="en-US" altLang="en-US" dirty="0" smtClean="0"/>
              <a:t>of a weak entity set is the attributes </a:t>
            </a:r>
            <a:r>
              <a:rPr lang="en-US" dirty="0" smtClean="0"/>
              <a:t>that </a:t>
            </a:r>
            <a:r>
              <a:rPr lang="en-US" dirty="0"/>
              <a:t>uniquely identify a weak entity for a given owner </a:t>
            </a:r>
            <a:r>
              <a:rPr lang="en-US" dirty="0" smtClean="0"/>
              <a:t>entity.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rgbClr val="790033"/>
                </a:solidFill>
              </a:rPr>
              <a:t>Partial key </a:t>
            </a:r>
            <a:r>
              <a:rPr lang="en-US" altLang="en-US" dirty="0"/>
              <a:t>attributes </a:t>
            </a:r>
            <a:r>
              <a:rPr lang="en-US" altLang="en-US" dirty="0" smtClean="0"/>
              <a:t>are marked with </a:t>
            </a:r>
            <a:r>
              <a:rPr lang="en-US" altLang="en-US" dirty="0" smtClean="0">
                <a:solidFill>
                  <a:srgbClr val="00B0F0"/>
                </a:solidFill>
              </a:rPr>
              <a:t>dotted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F0"/>
                </a:solidFill>
              </a:rPr>
              <a:t>underline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790033"/>
                </a:solidFill>
              </a:rPr>
              <a:t>key</a:t>
            </a:r>
            <a:r>
              <a:rPr lang="en-US" altLang="en-US" dirty="0" smtClean="0"/>
              <a:t> of a weak entity set is formed by the </a:t>
            </a:r>
            <a:r>
              <a:rPr lang="en-US" altLang="en-US" dirty="0" smtClean="0">
                <a:solidFill>
                  <a:srgbClr val="790033"/>
                </a:solidFill>
              </a:rPr>
              <a:t>key</a:t>
            </a:r>
            <a:r>
              <a:rPr lang="en-US" altLang="en-US" dirty="0" smtClean="0"/>
              <a:t> of the </a:t>
            </a:r>
            <a:r>
              <a:rPr lang="en-US" altLang="en-US" dirty="0" smtClean="0">
                <a:solidFill>
                  <a:srgbClr val="790033"/>
                </a:solidFill>
              </a:rPr>
              <a:t>owner entity set </a:t>
            </a:r>
            <a:r>
              <a:rPr lang="en-US" altLang="en-US" dirty="0" smtClean="0"/>
              <a:t>on which the weak entity set is existence dependent, plus the weak entity set’s </a:t>
            </a:r>
            <a:r>
              <a:rPr lang="en-US" altLang="en-US" dirty="0" smtClean="0">
                <a:solidFill>
                  <a:srgbClr val="790033"/>
                </a:solidFill>
              </a:rPr>
              <a:t>partial key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5922640" y="4845314"/>
            <a:ext cx="1295400" cy="3893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Dname</a:t>
            </a:r>
            <a:endParaRPr lang="en-US" alt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760237" y="5587244"/>
            <a:ext cx="1503040" cy="44536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803577" y="5415608"/>
            <a:ext cx="1447800" cy="792088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has</a:t>
            </a:r>
            <a:endParaRPr lang="en-US" altLang="en-US" dirty="0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3682007" y="5343600"/>
            <a:ext cx="1695399" cy="936104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2771800" y="4797152"/>
            <a:ext cx="1295400" cy="4317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Name</a:t>
            </a:r>
            <a:endParaRPr lang="en-US" altLang="en-US" dirty="0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5262201" y="5887499"/>
            <a:ext cx="451789" cy="6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 flipH="1">
            <a:off x="2492152" y="5228928"/>
            <a:ext cx="785428" cy="340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6577786" y="5263208"/>
            <a:ext cx="0" cy="224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3246512" y="5809928"/>
            <a:ext cx="431036" cy="6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5292080" y="5343599"/>
            <a:ext cx="421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M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3426930" y="5415608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1760237" y="5271592"/>
            <a:ext cx="721299" cy="29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" name="Straight Connector 33"/>
          <p:cNvCxnSpPr>
            <a:endCxn id="41" idx="5"/>
          </p:cNvCxnSpPr>
          <p:nvPr/>
        </p:nvCxnSpPr>
        <p:spPr bwMode="auto">
          <a:xfrm flipV="1">
            <a:off x="6228184" y="5177674"/>
            <a:ext cx="800149" cy="8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1043608" y="4845314"/>
            <a:ext cx="1295400" cy="38361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 dirty="0" smtClean="0"/>
              <a:t>E#</a:t>
            </a:r>
            <a:endParaRPr lang="en-US" altLang="en-US" u="sng" dirty="0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5262706" y="5726585"/>
            <a:ext cx="451789" cy="6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796136" y="5516126"/>
            <a:ext cx="1584176" cy="44536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Dependent</a:t>
            </a:r>
            <a:endParaRPr lang="en-US" altLang="en-US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724129" y="5465706"/>
            <a:ext cx="1728192" cy="566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9632" y="6021288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mtClean="0">
                <a:solidFill>
                  <a:srgbClr val="790033"/>
                </a:solidFill>
              </a:rPr>
              <a:t>Owner </a:t>
            </a:r>
            <a:r>
              <a:rPr lang="en-US" altLang="en-US" dirty="0" smtClean="0">
                <a:solidFill>
                  <a:srgbClr val="790033"/>
                </a:solidFill>
              </a:rPr>
              <a:t>Entity Set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513197" y="6351711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mtClean="0">
                <a:solidFill>
                  <a:srgbClr val="790033"/>
                </a:solidFill>
              </a:rPr>
              <a:t>Identifying Relationship Set 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81865" y="6021288"/>
            <a:ext cx="2452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790033"/>
                </a:solidFill>
              </a:rPr>
              <a:t>Weak Entity Set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9164" y="4147630"/>
            <a:ext cx="512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790033"/>
                </a:solidFill>
              </a:rPr>
              <a:t>The key of Dependent: (E#, </a:t>
            </a:r>
            <a:r>
              <a:rPr lang="en-US" altLang="en-US" dirty="0" err="1" smtClean="0">
                <a:solidFill>
                  <a:srgbClr val="790033"/>
                </a:solidFill>
              </a:rPr>
              <a:t>Dname</a:t>
            </a:r>
            <a:r>
              <a:rPr lang="en-US" altLang="en-US" dirty="0" smtClean="0">
                <a:solidFill>
                  <a:srgbClr val="790033"/>
                </a:solidFill>
              </a:rPr>
              <a:t>)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5" idx="7"/>
          </p:cNvCxnSpPr>
          <p:nvPr/>
        </p:nvCxnSpPr>
        <p:spPr bwMode="auto">
          <a:xfrm flipH="1">
            <a:off x="2149301" y="4466729"/>
            <a:ext cx="3934867" cy="4347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endCxn id="22" idx="0"/>
          </p:cNvCxnSpPr>
          <p:nvPr/>
        </p:nvCxnSpPr>
        <p:spPr bwMode="auto">
          <a:xfrm flipH="1">
            <a:off x="6570340" y="4519914"/>
            <a:ext cx="48333" cy="325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5026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4704"/>
          </a:xfrm>
        </p:spPr>
        <p:txBody>
          <a:bodyPr/>
          <a:lstStyle/>
          <a:p>
            <a:r>
              <a:rPr lang="en-US" altLang="en-US" dirty="0"/>
              <a:t>Weak Entity </a:t>
            </a:r>
            <a:r>
              <a:rPr lang="en-US" altLang="en-US" dirty="0" smtClean="0"/>
              <a:t>Sets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08720"/>
            <a:ext cx="7478712" cy="2095500"/>
          </a:xfrm>
        </p:spPr>
        <p:txBody>
          <a:bodyPr/>
          <a:lstStyle/>
          <a:p>
            <a:r>
              <a:rPr lang="en-US" altLang="en-US" i="1" dirty="0" smtClean="0"/>
              <a:t>payment-number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smtClean="0"/>
              <a:t>partial key </a:t>
            </a:r>
            <a:r>
              <a:rPr lang="en-US" altLang="en-US" dirty="0"/>
              <a:t>of the </a:t>
            </a:r>
            <a:r>
              <a:rPr lang="en-US" altLang="en-US" i="1" dirty="0"/>
              <a:t>payment </a:t>
            </a:r>
            <a:r>
              <a:rPr lang="en-US" altLang="en-US" dirty="0"/>
              <a:t>entity set </a:t>
            </a:r>
            <a:endParaRPr lang="en-US" altLang="en-US" dirty="0" smtClean="0"/>
          </a:p>
          <a:p>
            <a:r>
              <a:rPr lang="en-US" altLang="en-US" dirty="0" smtClean="0"/>
              <a:t>key </a:t>
            </a:r>
            <a:r>
              <a:rPr lang="en-US" altLang="en-US" dirty="0"/>
              <a:t>for </a:t>
            </a:r>
            <a:r>
              <a:rPr lang="en-US" altLang="en-US" i="1" dirty="0"/>
              <a:t>payment </a:t>
            </a:r>
            <a:r>
              <a:rPr lang="en-US" altLang="en-US" dirty="0"/>
              <a:t>– (</a:t>
            </a:r>
            <a:r>
              <a:rPr lang="en-US" altLang="en-US" i="1" dirty="0"/>
              <a:t>loan-number, payment-number</a:t>
            </a:r>
            <a:r>
              <a:rPr lang="en-US" altLang="en-US" dirty="0"/>
              <a:t>) 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381000" y="3495253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472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22450"/>
            <a:ext cx="8856984" cy="634342"/>
          </a:xfrm>
        </p:spPr>
        <p:txBody>
          <a:bodyPr/>
          <a:lstStyle/>
          <a:p>
            <a:r>
              <a:rPr lang="en-US" altLang="en-US" smtClean="0"/>
              <a:t>More Examples </a:t>
            </a:r>
            <a:endParaRPr lang="en-US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83560" y="5639843"/>
            <a:ext cx="1143000" cy="6774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Players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3728" y="5620372"/>
            <a:ext cx="1143000" cy="6774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Teams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07360" y="5560073"/>
            <a:ext cx="1295400" cy="821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54624" y="5571037"/>
            <a:ext cx="1447800" cy="810318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PlaysOn</a:t>
            </a:r>
            <a:endParaRPr lang="en-US" alt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730080" y="5510365"/>
            <a:ext cx="1708410" cy="942971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123728" y="4581128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516960" y="4600429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number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245024" y="597202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5678760" y="5133829"/>
            <a:ext cx="457200" cy="426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6980312" y="5133829"/>
            <a:ext cx="222448" cy="376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2644055" y="5114358"/>
            <a:ext cx="13073" cy="426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382616" y="5445224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436096" y="5487615"/>
            <a:ext cx="421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M</a:t>
            </a:r>
            <a:endParaRPr lang="en-US" alt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6809007" y="5013176"/>
            <a:ext cx="787329" cy="244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5145360" y="4612261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name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V="1">
            <a:off x="5302424" y="6043666"/>
            <a:ext cx="5994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5302425" y="5877272"/>
            <a:ext cx="5994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983560" y="2687515"/>
            <a:ext cx="1143000" cy="6774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Branch</a:t>
            </a:r>
            <a:endParaRPr lang="en-US" altLang="en-US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123728" y="2668044"/>
            <a:ext cx="1143000" cy="6774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Bank</a:t>
            </a:r>
            <a:endParaRPr lang="en-US" altLang="en-US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5907360" y="2607745"/>
            <a:ext cx="1295400" cy="821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3854624" y="2618709"/>
            <a:ext cx="1447800" cy="810318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Has</a:t>
            </a:r>
            <a:endParaRPr lang="en-US" altLang="en-US" dirty="0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3730080" y="2558037"/>
            <a:ext cx="1708410" cy="942971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1259632" y="16288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516960" y="1648101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address</a:t>
            </a:r>
            <a:endParaRPr lang="en-US" altLang="en-US" dirty="0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3245024" y="301970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5796215" y="2181501"/>
            <a:ext cx="457200" cy="426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 flipH="1">
            <a:off x="6809007" y="2181501"/>
            <a:ext cx="393753" cy="426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1835695" y="2181500"/>
            <a:ext cx="821433" cy="486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382616" y="2492896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5436096" y="2535287"/>
            <a:ext cx="421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M</a:t>
            </a:r>
            <a:endParaRPr lang="en-US" altLang="en-US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5323195" y="2041750"/>
            <a:ext cx="787329" cy="244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5183460" y="1631083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number</a:t>
            </a:r>
            <a:endParaRPr lang="en-US" altLang="en-US" dirty="0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V="1">
            <a:off x="5302424" y="3091338"/>
            <a:ext cx="5994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V="1">
            <a:off x="5302425" y="2924944"/>
            <a:ext cx="5994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2915816" y="16288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address</a:t>
            </a:r>
            <a:endParaRPr lang="en-US" altLang="en-US" dirty="0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H="1">
            <a:off x="2885728" y="2181501"/>
            <a:ext cx="587896" cy="486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26</a:t>
            </a:fld>
            <a:endParaRPr lang="en-CA" altLang="zh-CN" dirty="0"/>
          </a:p>
        </p:txBody>
      </p:sp>
      <p:cxnSp>
        <p:nvCxnSpPr>
          <p:cNvPr id="43" name="Straight Connector 42"/>
          <p:cNvCxnSpPr/>
          <p:nvPr/>
        </p:nvCxnSpPr>
        <p:spPr bwMode="auto">
          <a:xfrm flipV="1">
            <a:off x="5368847" y="2036369"/>
            <a:ext cx="787329" cy="244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17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Entities </a:t>
            </a:r>
            <a:r>
              <a:rPr lang="en-US" dirty="0"/>
              <a:t>in a entity set may relate to other entities in the same set. </a:t>
            </a: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Here </a:t>
            </a:r>
            <a:r>
              <a:rPr lang="en-US" dirty="0"/>
              <a:t>employees </a:t>
            </a:r>
            <a:r>
              <a:rPr lang="en-US" dirty="0" smtClean="0"/>
              <a:t>manage </a:t>
            </a:r>
            <a:r>
              <a:rPr lang="en-US" dirty="0"/>
              <a:t>some other employees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The labels “</a:t>
            </a:r>
            <a:r>
              <a:rPr lang="en-US" dirty="0" smtClean="0"/>
              <a:t>manager</a:t>
            </a:r>
            <a:r>
              <a:rPr lang="en-US" dirty="0"/>
              <a:t>” and “worker” are called </a:t>
            </a:r>
            <a:r>
              <a:rPr lang="en-US" dirty="0">
                <a:solidFill>
                  <a:srgbClr val="FF0000"/>
                </a:solidFill>
              </a:rPr>
              <a:t>roles</a:t>
            </a:r>
            <a:r>
              <a:rPr lang="en-US" i="1" dirty="0"/>
              <a:t> </a:t>
            </a:r>
            <a:r>
              <a:rPr lang="en-US" dirty="0" smtClean="0"/>
              <a:t>of the </a:t>
            </a:r>
            <a:r>
              <a:rPr lang="en-US" dirty="0"/>
              <a:t>self </a:t>
            </a:r>
            <a:r>
              <a:rPr lang="en-US" dirty="0" smtClean="0"/>
              <a:t>relationship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2434208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133600" y="2815208"/>
            <a:ext cx="1066800" cy="78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200400" y="2132856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Supervise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662953" y="2450038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mtClean="0">
                <a:solidFill>
                  <a:srgbClr val="C00000"/>
                </a:solidFill>
              </a:rPr>
              <a:t>worker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1720" y="239127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C00000"/>
                </a:solidFill>
              </a:rPr>
              <a:t>manager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96136" y="2450976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4724400" y="2807394"/>
            <a:ext cx="1066800" cy="78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61037" y="5367164"/>
            <a:ext cx="1675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mtClean="0">
                <a:solidFill>
                  <a:srgbClr val="C00000"/>
                </a:solidFill>
              </a:rPr>
              <a:t>supervisee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5990" y="5383957"/>
            <a:ext cx="160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C00000"/>
                </a:solidFill>
              </a:rPr>
              <a:t>supervisor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5964037" y="5910312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Employee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auto">
          <a:xfrm>
            <a:off x="5791200" y="4437112"/>
            <a:ext cx="1949152" cy="990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Supervise</a:t>
            </a:r>
            <a:endParaRPr lang="en-US" altLang="en-US" dirty="0"/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 flipH="1">
            <a:off x="5278237" y="62968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H="1" flipV="1">
            <a:off x="5281829" y="4915520"/>
            <a:ext cx="5051" cy="13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>
            <a:off x="5278237" y="4919712"/>
            <a:ext cx="5223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>
            <a:off x="7740351" y="4919712"/>
            <a:ext cx="5096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>
            <a:off x="8244671" y="4915520"/>
            <a:ext cx="5049" cy="13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H="1">
            <a:off x="7488036" y="630932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47193" y="4759834"/>
            <a:ext cx="4314952" cy="221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2060"/>
                </a:solidFill>
              </a:rPr>
              <a:t>In ER diagram, an entity set cannot appear more than once, so it should be represented as: </a:t>
            </a:r>
          </a:p>
          <a:p>
            <a:endParaRPr lang="en-US" kern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847328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3" grpId="0" animBg="1"/>
      <p:bldP spid="14" grpId="0" animBg="1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(Recursive) </a:t>
            </a:r>
            <a:r>
              <a:rPr lang="en-US" dirty="0" smtClean="0"/>
              <a:t>Relationship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938778" y="2509676"/>
            <a:ext cx="1457325" cy="2339975"/>
            <a:chOff x="2291" y="1791"/>
            <a:chExt cx="918" cy="1474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297" y="2689"/>
              <a:ext cx="9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Person</a:t>
              </a:r>
              <a:endParaRPr lang="en-US" altLang="en-US" dirty="0"/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2291" y="1791"/>
              <a:ext cx="912" cy="72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Married</a:t>
              </a:r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82162" y="3451448"/>
            <a:ext cx="132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husband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95583" y="3413348"/>
            <a:ext cx="73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wife</a:t>
            </a:r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6331143" y="2570584"/>
            <a:ext cx="1447800" cy="2514600"/>
            <a:chOff x="2304" y="1776"/>
            <a:chExt cx="912" cy="15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04" y="2784"/>
              <a:ext cx="9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Person</a:t>
              </a:r>
              <a:endParaRPr lang="en-US" altLang="en-US" dirty="0"/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2304" y="1776"/>
              <a:ext cx="912" cy="72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PC</a:t>
              </a:r>
              <a:endParaRPr lang="en-US" altLang="en-US" dirty="0"/>
            </a:p>
          </p:txBody>
        </p:sp>
      </p:grp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208226" y="3429000"/>
            <a:ext cx="1091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Parent</a:t>
            </a:r>
            <a:endParaRPr lang="en-US" altLang="en-US" dirty="0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7788071" y="3446884"/>
            <a:ext cx="888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Child</a:t>
            </a:r>
            <a:endParaRPr lang="en-US" altLang="en-US" dirty="0"/>
          </a:p>
        </p:txBody>
      </p:sp>
      <p:sp>
        <p:nvSpPr>
          <p:cNvPr id="21" name="Line 55"/>
          <p:cNvSpPr>
            <a:spLocks noChangeShapeType="1"/>
          </p:cNvSpPr>
          <p:nvPr/>
        </p:nvSpPr>
        <p:spPr bwMode="auto">
          <a:xfrm flipH="1">
            <a:off x="1259632" y="30810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V="1">
            <a:off x="1259632" y="3093368"/>
            <a:ext cx="0" cy="12995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57"/>
          <p:cNvSpPr>
            <a:spLocks noChangeShapeType="1"/>
          </p:cNvSpPr>
          <p:nvPr/>
        </p:nvSpPr>
        <p:spPr bwMode="auto">
          <a:xfrm>
            <a:off x="1259632" y="443375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8"/>
          <p:cNvSpPr>
            <a:spLocks noChangeShapeType="1"/>
          </p:cNvSpPr>
          <p:nvPr/>
        </p:nvSpPr>
        <p:spPr bwMode="auto">
          <a:xfrm>
            <a:off x="3342432" y="3068960"/>
            <a:ext cx="88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9"/>
          <p:cNvSpPr>
            <a:spLocks noChangeShapeType="1"/>
          </p:cNvSpPr>
          <p:nvPr/>
        </p:nvSpPr>
        <p:spPr bwMode="auto">
          <a:xfrm>
            <a:off x="4244132" y="306896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0"/>
          <p:cNvSpPr>
            <a:spLocks noChangeShapeType="1"/>
          </p:cNvSpPr>
          <p:nvPr/>
        </p:nvSpPr>
        <p:spPr bwMode="auto">
          <a:xfrm flipH="1">
            <a:off x="3469432" y="43643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flipH="1">
            <a:off x="5619948" y="44615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6"/>
          <p:cNvSpPr>
            <a:spLocks noChangeShapeType="1"/>
          </p:cNvSpPr>
          <p:nvPr/>
        </p:nvSpPr>
        <p:spPr bwMode="auto">
          <a:xfrm flipV="1">
            <a:off x="5619948" y="3165376"/>
            <a:ext cx="0" cy="12995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8"/>
          <p:cNvSpPr>
            <a:spLocks noChangeShapeType="1"/>
          </p:cNvSpPr>
          <p:nvPr/>
        </p:nvSpPr>
        <p:spPr bwMode="auto">
          <a:xfrm>
            <a:off x="7788070" y="3140968"/>
            <a:ext cx="8036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604448" y="314096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5619948" y="3140968"/>
            <a:ext cx="7238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7715448" y="4461520"/>
            <a:ext cx="88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79512" y="922450"/>
            <a:ext cx="8856984" cy="634342"/>
          </a:xfrm>
        </p:spPr>
        <p:txBody>
          <a:bodyPr/>
          <a:lstStyle/>
          <a:p>
            <a:r>
              <a:rPr lang="en-US" altLang="en-US" smtClean="0"/>
              <a:t>More Examples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91811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7" grpId="0"/>
      <p:bldP spid="28" grpId="0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2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37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836711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Self Relationship: SUPERVISION</a:t>
            </a:r>
            <a:endParaRPr lang="en-US" altLang="en-US" dirty="0"/>
          </a:p>
        </p:txBody>
      </p:sp>
      <p:pic>
        <p:nvPicPr>
          <p:cNvPr id="35844" name="Picture 1074" descr="fig03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752600"/>
            <a:ext cx="775493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65E7-47C6-D545-AF0C-0F77CD8FDFB3}" type="slidenum">
              <a:rPr lang="en-US" altLang="en-US" smtClean="0"/>
              <a:pPr/>
              <a:t>29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52978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17240"/>
            <a:ext cx="4064000" cy="2019976"/>
          </a:xfrm>
          <a:prstGeom prst="rect">
            <a:avLst/>
          </a:prstGeom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Overview of Database Design Process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22450"/>
            <a:ext cx="5166587" cy="5674902"/>
          </a:xfrm>
        </p:spPr>
        <p:txBody>
          <a:bodyPr/>
          <a:lstStyle/>
          <a:p>
            <a:pPr eaLnBrk="1" hangingPunct="1"/>
            <a:r>
              <a:rPr lang="en-US" altLang="en-US" dirty="0"/>
              <a:t>Two main activities:</a:t>
            </a:r>
          </a:p>
          <a:p>
            <a:pPr lvl="1" eaLnBrk="1" hangingPunct="1"/>
            <a:r>
              <a:rPr lang="en-US" altLang="en-US" dirty="0"/>
              <a:t>Database </a:t>
            </a:r>
            <a:r>
              <a:rPr lang="en-US" altLang="en-US" dirty="0" smtClean="0"/>
              <a:t>design</a:t>
            </a:r>
          </a:p>
          <a:p>
            <a:pPr marL="857250" lvl="2" indent="0" eaLnBrk="1" hangingPunct="1">
              <a:buNone/>
            </a:pPr>
            <a:r>
              <a:rPr lang="en-US" altLang="en-US" dirty="0" smtClean="0"/>
              <a:t>design </a:t>
            </a:r>
            <a:r>
              <a:rPr lang="en-US" altLang="en-US" dirty="0"/>
              <a:t>the conceptual schema for a database </a:t>
            </a:r>
            <a:r>
              <a:rPr lang="en-US" altLang="en-US" dirty="0" smtClean="0"/>
              <a:t>application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Applications design</a:t>
            </a:r>
          </a:p>
          <a:p>
            <a:pPr marL="857250" lvl="2" indent="0" eaLnBrk="1" hangingPunct="1">
              <a:buNone/>
            </a:pPr>
            <a:r>
              <a:rPr lang="en-US" altLang="en-US" dirty="0" smtClean="0"/>
              <a:t>Design interfaces and write programs that </a:t>
            </a:r>
            <a:r>
              <a:rPr lang="en-US" altLang="en-US" dirty="0"/>
              <a:t>access the </a:t>
            </a:r>
            <a:r>
              <a:rPr lang="en-US" altLang="en-US" dirty="0" smtClean="0"/>
              <a:t>database and interact with the user using the interface.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Generally </a:t>
            </a:r>
            <a:r>
              <a:rPr lang="en-US" altLang="en-US" dirty="0"/>
              <a:t>considered part of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</a:t>
            </a:fld>
            <a:endParaRPr lang="en-CA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6616769" y="5703639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DB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2485781">
            <a:off x="5343080" y="3932044"/>
            <a:ext cx="3084191" cy="2787492"/>
            <a:chOff x="0" y="-1946"/>
            <a:chExt cx="2672189" cy="2279904"/>
          </a:xfrm>
        </p:grpSpPr>
        <p:sp>
          <p:nvSpPr>
            <p:cNvPr id="7" name="椭圆 6"/>
            <p:cNvSpPr>
              <a:spLocks/>
            </p:cNvSpPr>
            <p:nvPr/>
          </p:nvSpPr>
          <p:spPr bwMode="auto">
            <a:xfrm rot="10800000">
              <a:off x="366365" y="0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42999">
                  <a:srgbClr val="FF7711"/>
                </a:gs>
                <a:gs pos="67000">
                  <a:srgbClr val="FFAA01"/>
                </a:gs>
                <a:gs pos="80000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73997" y="-1946"/>
              <a:ext cx="2298192" cy="2279904"/>
              <a:chOff x="0" y="0"/>
              <a:chExt cx="2298192" cy="2279904"/>
            </a:xfrm>
          </p:grpSpPr>
          <p:pic>
            <p:nvPicPr>
              <p:cNvPr id="13" name="椭圆 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 rot="10800000">
                <a:off x="966" y="1946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007725" y="376006"/>
              <a:ext cx="512064" cy="1018032"/>
              <a:chOff x="0" y="0"/>
              <a:chExt cx="512064" cy="1018032"/>
            </a:xfrm>
          </p:grpSpPr>
          <p:pic>
            <p:nvPicPr>
              <p:cNvPr id="11" name="椭圆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12064" cy="101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 rot="5217985">
                <a:off x="-104482" y="332410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0" name="椭圆 80"/>
            <p:cNvSpPr>
              <a:spLocks noChangeArrowheads="1"/>
            </p:cNvSpPr>
            <p:nvPr/>
          </p:nvSpPr>
          <p:spPr bwMode="auto">
            <a:xfrm rot="18967632">
              <a:off x="0" y="722069"/>
              <a:ext cx="2653328" cy="419772"/>
            </a:xfrm>
            <a:prstGeom prst="ellipse">
              <a:avLst/>
            </a:prstGeom>
            <a:gradFill rotWithShape="1">
              <a:gsLst>
                <a:gs pos="0">
                  <a:srgbClr val="7D2701"/>
                </a:gs>
                <a:gs pos="39999">
                  <a:srgbClr val="CC570B"/>
                </a:gs>
                <a:gs pos="64000">
                  <a:srgbClr val="FF7711"/>
                </a:gs>
                <a:gs pos="80000">
                  <a:srgbClr val="FFAA01"/>
                </a:gs>
                <a:gs pos="94000">
                  <a:srgbClr val="FFC000"/>
                </a:gs>
                <a:gs pos="100000">
                  <a:srgbClr val="FECE02"/>
                </a:gs>
              </a:gsLst>
              <a:lin ang="30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 flipH="1">
            <a:off x="6178317" y="574101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 rot="2505324">
            <a:off x="5667890" y="3517245"/>
            <a:ext cx="2733309" cy="2734208"/>
            <a:chOff x="-1116" y="-1069"/>
            <a:chExt cx="2311616" cy="2276483"/>
          </a:xfrm>
        </p:grpSpPr>
        <p:sp>
          <p:nvSpPr>
            <p:cNvPr id="17" name="椭圆 6"/>
            <p:cNvSpPr>
              <a:spLocks/>
            </p:cNvSpPr>
            <p:nvPr/>
          </p:nvSpPr>
          <p:spPr bwMode="auto">
            <a:xfrm>
              <a:off x="15371" y="1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5000">
                  <a:srgbClr val="D2144F"/>
                </a:gs>
                <a:gs pos="42000">
                  <a:srgbClr val="BE1247"/>
                </a:gs>
                <a:gs pos="100000">
                  <a:srgbClr val="FA9496"/>
                </a:gs>
              </a:gsLst>
              <a:lin ang="36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91492" y="254963"/>
              <a:ext cx="877824" cy="725424"/>
              <a:chOff x="0" y="0"/>
              <a:chExt cx="877824" cy="725424"/>
            </a:xfrm>
          </p:grpSpPr>
          <p:pic>
            <p:nvPicPr>
              <p:cNvPr id="22" name="椭圆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7824" cy="72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 Box 16"/>
              <p:cNvSpPr txBox="1">
                <a:spLocks noChangeArrowheads="1"/>
              </p:cNvSpPr>
              <p:nvPr/>
            </p:nvSpPr>
            <p:spPr bwMode="auto">
              <a:xfrm rot="19429504">
                <a:off x="77519" y="185574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-1116" y="-1069"/>
              <a:ext cx="2298192" cy="2276482"/>
              <a:chOff x="0" y="0"/>
              <a:chExt cx="2298192" cy="2276482"/>
            </a:xfrm>
          </p:grpSpPr>
          <p:pic>
            <p:nvPicPr>
              <p:cNvPr id="20" name="椭圆 6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1117" y="1069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4" name="TextBox 11"/>
          <p:cNvSpPr txBox="1">
            <a:spLocks noChangeArrowheads="1"/>
          </p:cNvSpPr>
          <p:nvPr/>
        </p:nvSpPr>
        <p:spPr bwMode="auto">
          <a:xfrm flipH="1">
            <a:off x="6010513" y="453241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59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8504" cy="836712"/>
          </a:xfrm>
          <a:noFill/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Recursive </a:t>
            </a:r>
            <a:r>
              <a:rPr lang="en-US" altLang="en-US" dirty="0" smtClean="0">
                <a:latin typeface="+mn-lt"/>
              </a:rPr>
              <a:t>Relationship: SUPERVISION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65E7-47C6-D545-AF0C-0F77CD8FDFB3}" type="slidenum">
              <a:rPr lang="en-US" altLang="en-US" smtClean="0"/>
              <a:pPr/>
              <a:t>30</a:t>
            </a:fld>
            <a:endParaRPr lang="en-CA" altLang="zh-CN" dirty="0"/>
          </a:p>
        </p:txBody>
      </p:sp>
      <p:pic>
        <p:nvPicPr>
          <p:cNvPr id="9" name="Picture 2" descr="fig03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91" y="908720"/>
            <a:ext cx="6265271" cy="549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9512" y="977104"/>
            <a:ext cx="2478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b="1" dirty="0">
                <a:latin typeface="Verdana" charset="0"/>
              </a:rPr>
              <a:t>Figure 3.2</a:t>
            </a:r>
            <a:r>
              <a:rPr lang="en-US" altLang="x-none" dirty="0">
                <a:latin typeface="Verdana" charset="0"/>
              </a:rPr>
              <a:t>   An ER schema diagram for the COMPANY database.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3050991" y="2358616"/>
            <a:ext cx="1800200" cy="2592288"/>
          </a:xfrm>
          <a:prstGeom prst="roundRect">
            <a:avLst/>
          </a:prstGeom>
          <a:noFill/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77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Cardinality Constraints: Method 1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Cardinality ratio (of a binary relationship): 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1:1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1:N,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N:1</a:t>
            </a:r>
            <a:r>
              <a:rPr lang="en-US" altLang="en-US" dirty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N:N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Shown by placing appropriate numbers on the relationship edges.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Participation constraint (on each participating entity </a:t>
            </a:r>
            <a:r>
              <a:rPr lang="en-US" altLang="en-US" dirty="0" smtClean="0"/>
              <a:t>set): </a:t>
            </a:r>
            <a:r>
              <a:rPr lang="en-US" altLang="en-US" dirty="0"/>
              <a:t>total (called existence dependency) or partial.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Total shown by double line, partial by single line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259802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Cardinality Constraints: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One-to-One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One-to-Many and Many-to-One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Many-to-Many</a:t>
            </a:r>
          </a:p>
          <a:p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7544" y="1514946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131841" y="1514946"/>
            <a:ext cx="198219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Manages</a:t>
            </a:r>
            <a:endParaRPr lang="en-US" alt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207568" y="190070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114033" y="1891184"/>
            <a:ext cx="81304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41368" y="1514946"/>
            <a:ext cx="165496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/>
              <a:t>Department</a:t>
            </a:r>
            <a:endParaRPr lang="en-US" altLang="en-US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267893" y="1484784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546081" y="152447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67544" y="3116585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2207568" y="3502347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784081" y="349758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941367" y="3116585"/>
            <a:ext cx="1676871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/>
              <a:t>Department</a:t>
            </a:r>
            <a:endParaRPr lang="en-US" altLang="en-US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359968" y="3068960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endParaRPr lang="en-US" altLang="en-US" dirty="0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484168" y="306896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67544" y="4738861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Student</a:t>
            </a: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2207568" y="512462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784081" y="511986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5941368" y="4738861"/>
            <a:ext cx="169587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Course</a:t>
            </a:r>
            <a:endParaRPr lang="en-US" altLang="en-US" dirty="0"/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5484168" y="4653136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endParaRPr lang="en-US" altLang="en-US" dirty="0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2359968" y="4653136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endParaRPr lang="en-US" altLang="en-US" dirty="0"/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7749480" y="264036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7749480" y="218316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7749480" y="172596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7749480" y="126876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8663880" y="264036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8663880" y="218316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8663880" y="172596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8663880" y="126876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7978080" y="14211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7978080" y="187836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V="1">
            <a:off x="7988150" y="2839616"/>
            <a:ext cx="6757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8"/>
          <p:cNvSpPr>
            <a:spLocks noChangeArrowheads="1"/>
          </p:cNvSpPr>
          <p:nvPr/>
        </p:nvSpPr>
        <p:spPr bwMode="auto">
          <a:xfrm>
            <a:off x="8676456" y="364696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10"/>
          <p:cNvSpPr>
            <a:spLocks noChangeArrowheads="1"/>
          </p:cNvSpPr>
          <p:nvPr/>
        </p:nvSpPr>
        <p:spPr bwMode="auto">
          <a:xfrm>
            <a:off x="8676456" y="318976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Oval 13"/>
          <p:cNvSpPr>
            <a:spLocks noChangeArrowheads="1"/>
          </p:cNvSpPr>
          <p:nvPr/>
        </p:nvSpPr>
        <p:spPr bwMode="auto">
          <a:xfrm>
            <a:off x="8676456" y="410416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Oval 20"/>
          <p:cNvSpPr>
            <a:spLocks noChangeArrowheads="1"/>
          </p:cNvSpPr>
          <p:nvPr/>
        </p:nvSpPr>
        <p:spPr bwMode="auto">
          <a:xfrm>
            <a:off x="8676456" y="456136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39"/>
          <p:cNvGrpSpPr>
            <a:grpSpLocks/>
          </p:cNvGrpSpPr>
          <p:nvPr/>
        </p:nvGrpSpPr>
        <p:grpSpPr bwMode="auto">
          <a:xfrm>
            <a:off x="7909420" y="3223887"/>
            <a:ext cx="788988" cy="481013"/>
            <a:chOff x="2544" y="1488"/>
            <a:chExt cx="497" cy="303"/>
          </a:xfrm>
        </p:grpSpPr>
        <p:sp>
          <p:nvSpPr>
            <p:cNvPr id="121" name="Line 40"/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41"/>
            <p:cNvSpPr>
              <a:spLocks noChangeShapeType="1"/>
            </p:cNvSpPr>
            <p:nvPr/>
          </p:nvSpPr>
          <p:spPr bwMode="auto">
            <a:xfrm flipV="1">
              <a:off x="2551" y="1546"/>
              <a:ext cx="49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Line 42"/>
          <p:cNvSpPr>
            <a:spLocks noChangeShapeType="1"/>
          </p:cNvSpPr>
          <p:nvPr/>
        </p:nvSpPr>
        <p:spPr bwMode="auto">
          <a:xfrm flipV="1">
            <a:off x="7935788" y="4626183"/>
            <a:ext cx="799356" cy="269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4" name="Group 43"/>
          <p:cNvGrpSpPr>
            <a:grpSpLocks/>
          </p:cNvGrpSpPr>
          <p:nvPr/>
        </p:nvGrpSpPr>
        <p:grpSpPr bwMode="auto">
          <a:xfrm>
            <a:off x="7967579" y="3356837"/>
            <a:ext cx="767589" cy="1827363"/>
            <a:chOff x="2627" y="1318"/>
            <a:chExt cx="610" cy="1100"/>
          </a:xfrm>
        </p:grpSpPr>
        <p:sp>
          <p:nvSpPr>
            <p:cNvPr id="125" name="Line 44"/>
            <p:cNvSpPr>
              <a:spLocks noChangeShapeType="1"/>
            </p:cNvSpPr>
            <p:nvPr/>
          </p:nvSpPr>
          <p:spPr bwMode="auto">
            <a:xfrm flipV="1">
              <a:off x="2627" y="1318"/>
              <a:ext cx="61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45"/>
            <p:cNvSpPr>
              <a:spLocks noChangeShapeType="1"/>
            </p:cNvSpPr>
            <p:nvPr/>
          </p:nvSpPr>
          <p:spPr bwMode="auto">
            <a:xfrm>
              <a:off x="2627" y="2418"/>
              <a:ext cx="5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Oval 9"/>
          <p:cNvSpPr>
            <a:spLocks noChangeArrowheads="1"/>
          </p:cNvSpPr>
          <p:nvPr/>
        </p:nvSpPr>
        <p:spPr bwMode="auto">
          <a:xfrm>
            <a:off x="7740352" y="318063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12"/>
          <p:cNvSpPr>
            <a:spLocks noChangeArrowheads="1"/>
          </p:cNvSpPr>
          <p:nvPr/>
        </p:nvSpPr>
        <p:spPr bwMode="auto">
          <a:xfrm>
            <a:off x="7740352" y="409503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7740352" y="363783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Oval 19"/>
          <p:cNvSpPr>
            <a:spLocks noChangeArrowheads="1"/>
          </p:cNvSpPr>
          <p:nvPr/>
        </p:nvSpPr>
        <p:spPr bwMode="auto">
          <a:xfrm>
            <a:off x="7759550" y="456855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Oval 4"/>
          <p:cNvSpPr>
            <a:spLocks noChangeArrowheads="1"/>
          </p:cNvSpPr>
          <p:nvPr/>
        </p:nvSpPr>
        <p:spPr bwMode="auto">
          <a:xfrm>
            <a:off x="8713985" y="598944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Oval 5"/>
          <p:cNvSpPr>
            <a:spLocks noChangeArrowheads="1"/>
          </p:cNvSpPr>
          <p:nvPr/>
        </p:nvSpPr>
        <p:spPr bwMode="auto">
          <a:xfrm>
            <a:off x="8713985" y="553224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Oval 6"/>
          <p:cNvSpPr>
            <a:spLocks noChangeArrowheads="1"/>
          </p:cNvSpPr>
          <p:nvPr/>
        </p:nvSpPr>
        <p:spPr bwMode="auto">
          <a:xfrm>
            <a:off x="8713985" y="507504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1"/>
          <p:cNvSpPr>
            <a:spLocks noChangeArrowheads="1"/>
          </p:cNvSpPr>
          <p:nvPr/>
        </p:nvSpPr>
        <p:spPr bwMode="auto">
          <a:xfrm>
            <a:off x="7799585" y="507504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Oval 24"/>
          <p:cNvSpPr>
            <a:spLocks noChangeArrowheads="1"/>
          </p:cNvSpPr>
          <p:nvPr/>
        </p:nvSpPr>
        <p:spPr bwMode="auto">
          <a:xfrm>
            <a:off x="7799585" y="644664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25"/>
          <p:cNvSpPr>
            <a:spLocks noChangeArrowheads="1"/>
          </p:cNvSpPr>
          <p:nvPr/>
        </p:nvSpPr>
        <p:spPr bwMode="auto">
          <a:xfrm>
            <a:off x="7799585" y="598944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26"/>
          <p:cNvSpPr>
            <a:spLocks noChangeArrowheads="1"/>
          </p:cNvSpPr>
          <p:nvPr/>
        </p:nvSpPr>
        <p:spPr bwMode="auto">
          <a:xfrm>
            <a:off x="7799585" y="553224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8713985" y="644664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32"/>
          <p:cNvSpPr>
            <a:spLocks noChangeShapeType="1"/>
          </p:cNvSpPr>
          <p:nvPr/>
        </p:nvSpPr>
        <p:spPr bwMode="auto">
          <a:xfrm>
            <a:off x="8002216" y="5160765"/>
            <a:ext cx="711769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1" name="Group 41"/>
          <p:cNvGrpSpPr>
            <a:grpSpLocks/>
          </p:cNvGrpSpPr>
          <p:nvPr/>
        </p:nvGrpSpPr>
        <p:grpSpPr bwMode="auto">
          <a:xfrm>
            <a:off x="8001376" y="5226467"/>
            <a:ext cx="733768" cy="1219835"/>
            <a:chOff x="1143" y="1811"/>
            <a:chExt cx="489" cy="840"/>
          </a:xfrm>
        </p:grpSpPr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V="1">
              <a:off x="1152" y="1811"/>
              <a:ext cx="466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43"/>
            <p:cNvSpPr>
              <a:spLocks noChangeShapeType="1"/>
            </p:cNvSpPr>
            <p:nvPr/>
          </p:nvSpPr>
          <p:spPr bwMode="auto">
            <a:xfrm flipV="1">
              <a:off x="1143" y="1824"/>
              <a:ext cx="489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44"/>
          <p:cNvGrpSpPr>
            <a:grpSpLocks/>
          </p:cNvGrpSpPr>
          <p:nvPr/>
        </p:nvGrpSpPr>
        <p:grpSpPr bwMode="auto">
          <a:xfrm>
            <a:off x="8028185" y="5684643"/>
            <a:ext cx="685800" cy="836613"/>
            <a:chOff x="1152" y="2112"/>
            <a:chExt cx="432" cy="527"/>
          </a:xfrm>
        </p:grpSpPr>
        <p:sp>
          <p:nvSpPr>
            <p:cNvPr id="155" name="Line 45"/>
            <p:cNvSpPr>
              <a:spLocks noChangeShapeType="1"/>
            </p:cNvSpPr>
            <p:nvPr/>
          </p:nvSpPr>
          <p:spPr bwMode="auto">
            <a:xfrm flipV="1">
              <a:off x="1152" y="2400"/>
              <a:ext cx="432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46"/>
            <p:cNvSpPr>
              <a:spLocks noChangeShapeType="1"/>
            </p:cNvSpPr>
            <p:nvPr/>
          </p:nvSpPr>
          <p:spPr bwMode="auto">
            <a:xfrm flipH="1" flipV="1">
              <a:off x="1152" y="21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Freeform 11"/>
          <p:cNvSpPr>
            <a:spLocks/>
          </p:cNvSpPr>
          <p:nvPr/>
        </p:nvSpPr>
        <p:spPr bwMode="auto">
          <a:xfrm>
            <a:off x="7618239" y="1124744"/>
            <a:ext cx="482153" cy="1831233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11"/>
          <p:cNvSpPr>
            <a:spLocks/>
          </p:cNvSpPr>
          <p:nvPr/>
        </p:nvSpPr>
        <p:spPr bwMode="auto">
          <a:xfrm>
            <a:off x="8532440" y="1124744"/>
            <a:ext cx="482153" cy="1831233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7618239" y="3068960"/>
            <a:ext cx="482153" cy="1831233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8554343" y="3109935"/>
            <a:ext cx="482153" cy="1831233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1"/>
          <p:cNvSpPr>
            <a:spLocks/>
          </p:cNvSpPr>
          <p:nvPr/>
        </p:nvSpPr>
        <p:spPr bwMode="auto">
          <a:xfrm>
            <a:off x="7668344" y="4941168"/>
            <a:ext cx="482153" cy="1831233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11"/>
          <p:cNvSpPr>
            <a:spLocks/>
          </p:cNvSpPr>
          <p:nvPr/>
        </p:nvSpPr>
        <p:spPr bwMode="auto">
          <a:xfrm>
            <a:off x="8554344" y="3944909"/>
            <a:ext cx="532258" cy="2858525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3131842" y="3129905"/>
            <a:ext cx="198219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/>
              <a:t>WorksFor</a:t>
            </a:r>
            <a:endParaRPr lang="en-US" alt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3123481" y="4729112"/>
            <a:ext cx="199055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T</a:t>
            </a:r>
            <a:r>
              <a:rPr lang="en-US" altLang="en-US" dirty="0" smtClean="0"/>
              <a:t>akes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630286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7" grpId="0" animBg="1"/>
      <p:bldP spid="29" grpId="0" animBg="1"/>
      <p:bldP spid="30" grpId="0" animBg="1"/>
      <p:bldP spid="31" grpId="0" animBg="1"/>
      <p:bldP spid="32" grpId="0"/>
      <p:bldP spid="3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36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2" grpId="0" animBg="1"/>
      <p:bldP spid="7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Constraints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78633" y="2039540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302546" y="2047478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1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1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961358" y="2039540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801146" y="2039540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1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1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452021" y="2055415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6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6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835696" y="2047478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481570" y="1283422"/>
            <a:ext cx="73097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b="1" dirty="0" smtClean="0">
                <a:solidFill>
                  <a:srgbClr val="C00000"/>
                </a:solidFill>
                <a:latin typeface="Arial" charset="0"/>
              </a:rPr>
              <a:t>N:N</a:t>
            </a:r>
            <a:endParaRPr lang="es-ES_tradnl" altLang="en-US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283871" y="2039540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6926808" y="2039540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2 w 213"/>
              <a:gd name="T7" fmla="*/ 288 h 1354"/>
              <a:gd name="T8" fmla="*/ 181 w 213"/>
              <a:gd name="T9" fmla="*/ 198 h 1354"/>
              <a:gd name="T10" fmla="*/ 166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6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6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6 w 213"/>
              <a:gd name="T61" fmla="*/ 1231 h 1354"/>
              <a:gd name="T62" fmla="*/ 181 w 213"/>
              <a:gd name="T63" fmla="*/ 1155 h 1354"/>
              <a:gd name="T64" fmla="*/ 192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999406" y="1307390"/>
            <a:ext cx="62837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b="1" dirty="0" smtClean="0">
                <a:solidFill>
                  <a:srgbClr val="C00000"/>
                </a:solidFill>
                <a:latin typeface="Arial" charset="0"/>
              </a:rPr>
              <a:t>1:1</a:t>
            </a:r>
            <a:endParaRPr lang="es-ES_tradnl" altLang="en-US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434084" y="1283604"/>
            <a:ext cx="67967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b="1" dirty="0" smtClean="0">
                <a:solidFill>
                  <a:srgbClr val="C00000"/>
                </a:solidFill>
                <a:latin typeface="Arial" charset="0"/>
              </a:rPr>
              <a:t>1:N</a:t>
            </a:r>
            <a:endParaRPr lang="es-ES_tradnl" altLang="en-US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940846" y="1283604"/>
            <a:ext cx="67967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b="1" dirty="0" smtClean="0">
                <a:solidFill>
                  <a:srgbClr val="C00000"/>
                </a:solidFill>
              </a:rPr>
              <a:t>N:1</a:t>
            </a:r>
            <a:endParaRPr lang="es-ES_tradnl" altLang="en-US" b="1" dirty="0">
              <a:solidFill>
                <a:srgbClr val="C00000"/>
              </a:solidFill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19846" y="2391965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000796" y="275232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1972221" y="3260328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504158" y="237132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485108" y="2752328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485108" y="3101578"/>
            <a:ext cx="596900" cy="56649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 flipV="1">
            <a:off x="3524795" y="3139679"/>
            <a:ext cx="601661" cy="1539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929733" y="237132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988471" y="275232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969421" y="3133328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5047208" y="3284984"/>
            <a:ext cx="593725" cy="52839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433096" y="2391965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474371" y="2772965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6453733" y="243959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433096" y="2752328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58"/>
          <p:cNvSpPr>
            <a:spLocks noChangeArrowheads="1"/>
          </p:cNvSpPr>
          <p:nvPr/>
        </p:nvSpPr>
        <p:spPr bwMode="auto">
          <a:xfrm>
            <a:off x="1934121" y="235069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59"/>
          <p:cNvSpPr>
            <a:spLocks noChangeArrowheads="1"/>
          </p:cNvSpPr>
          <p:nvPr/>
        </p:nvSpPr>
        <p:spPr bwMode="auto">
          <a:xfrm>
            <a:off x="1934121" y="272692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60"/>
          <p:cNvSpPr>
            <a:spLocks noChangeArrowheads="1"/>
          </p:cNvSpPr>
          <p:nvPr/>
        </p:nvSpPr>
        <p:spPr bwMode="auto">
          <a:xfrm>
            <a:off x="1934121" y="309364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61"/>
          <p:cNvSpPr>
            <a:spLocks noChangeArrowheads="1"/>
          </p:cNvSpPr>
          <p:nvPr/>
        </p:nvSpPr>
        <p:spPr bwMode="auto">
          <a:xfrm>
            <a:off x="1934121" y="346352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62"/>
          <p:cNvSpPr>
            <a:spLocks noChangeArrowheads="1"/>
          </p:cNvSpPr>
          <p:nvPr/>
        </p:nvSpPr>
        <p:spPr bwMode="auto">
          <a:xfrm>
            <a:off x="1934121" y="383182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68"/>
          <p:cNvGrpSpPr>
            <a:grpSpLocks/>
          </p:cNvGrpSpPr>
          <p:nvPr/>
        </p:nvGrpSpPr>
        <p:grpSpPr bwMode="auto">
          <a:xfrm>
            <a:off x="3437483" y="2328465"/>
            <a:ext cx="87313" cy="1585913"/>
            <a:chOff x="2968" y="2238"/>
            <a:chExt cx="55" cy="999"/>
          </a:xfrm>
        </p:grpSpPr>
        <p:sp>
          <p:nvSpPr>
            <p:cNvPr id="39" name="Oval 63"/>
            <p:cNvSpPr>
              <a:spLocks noChangeArrowheads="1"/>
            </p:cNvSpPr>
            <p:nvPr/>
          </p:nvSpPr>
          <p:spPr bwMode="auto">
            <a:xfrm>
              <a:off x="2968" y="223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64"/>
            <p:cNvSpPr>
              <a:spLocks noChangeArrowheads="1"/>
            </p:cNvSpPr>
            <p:nvPr/>
          </p:nvSpPr>
          <p:spPr bwMode="auto">
            <a:xfrm>
              <a:off x="2968" y="247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65"/>
            <p:cNvSpPr>
              <a:spLocks noChangeArrowheads="1"/>
            </p:cNvSpPr>
            <p:nvPr/>
          </p:nvSpPr>
          <p:spPr bwMode="auto">
            <a:xfrm>
              <a:off x="2968" y="270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>
              <a:off x="2968" y="293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67"/>
            <p:cNvSpPr>
              <a:spLocks noChangeArrowheads="1"/>
            </p:cNvSpPr>
            <p:nvPr/>
          </p:nvSpPr>
          <p:spPr bwMode="auto">
            <a:xfrm>
              <a:off x="2968" y="317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74"/>
          <p:cNvGrpSpPr>
            <a:grpSpLocks/>
          </p:cNvGrpSpPr>
          <p:nvPr/>
        </p:nvGrpSpPr>
        <p:grpSpPr bwMode="auto">
          <a:xfrm>
            <a:off x="4897983" y="2333228"/>
            <a:ext cx="87313" cy="1585912"/>
            <a:chOff x="3888" y="2241"/>
            <a:chExt cx="55" cy="999"/>
          </a:xfrm>
        </p:grpSpPr>
        <p:sp>
          <p:nvSpPr>
            <p:cNvPr id="45" name="Oval 69"/>
            <p:cNvSpPr>
              <a:spLocks noChangeArrowheads="1"/>
            </p:cNvSpPr>
            <p:nvPr/>
          </p:nvSpPr>
          <p:spPr bwMode="auto">
            <a:xfrm>
              <a:off x="3888" y="224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70"/>
            <p:cNvSpPr>
              <a:spLocks noChangeArrowheads="1"/>
            </p:cNvSpPr>
            <p:nvPr/>
          </p:nvSpPr>
          <p:spPr bwMode="auto">
            <a:xfrm>
              <a:off x="3888" y="247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71"/>
            <p:cNvSpPr>
              <a:spLocks noChangeArrowheads="1"/>
            </p:cNvSpPr>
            <p:nvPr/>
          </p:nvSpPr>
          <p:spPr bwMode="auto">
            <a:xfrm>
              <a:off x="3888" y="27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72"/>
            <p:cNvSpPr>
              <a:spLocks noChangeArrowheads="1"/>
            </p:cNvSpPr>
            <p:nvPr/>
          </p:nvSpPr>
          <p:spPr bwMode="auto">
            <a:xfrm>
              <a:off x="3888" y="294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73"/>
            <p:cNvSpPr>
              <a:spLocks noChangeArrowheads="1"/>
            </p:cNvSpPr>
            <p:nvPr/>
          </p:nvSpPr>
          <p:spPr bwMode="auto">
            <a:xfrm>
              <a:off x="3888" y="317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80"/>
          <p:cNvGrpSpPr>
            <a:grpSpLocks/>
          </p:cNvGrpSpPr>
          <p:nvPr/>
        </p:nvGrpSpPr>
        <p:grpSpPr bwMode="auto">
          <a:xfrm>
            <a:off x="6391821" y="2336403"/>
            <a:ext cx="87312" cy="1585912"/>
            <a:chOff x="4829" y="2243"/>
            <a:chExt cx="55" cy="999"/>
          </a:xfrm>
        </p:grpSpPr>
        <p:sp>
          <p:nvSpPr>
            <p:cNvPr id="51" name="Oval 75"/>
            <p:cNvSpPr>
              <a:spLocks noChangeArrowheads="1"/>
            </p:cNvSpPr>
            <p:nvPr/>
          </p:nvSpPr>
          <p:spPr bwMode="auto">
            <a:xfrm>
              <a:off x="4829" y="22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76"/>
            <p:cNvSpPr>
              <a:spLocks noChangeArrowheads="1"/>
            </p:cNvSpPr>
            <p:nvPr/>
          </p:nvSpPr>
          <p:spPr bwMode="auto">
            <a:xfrm>
              <a:off x="4829" y="248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77"/>
            <p:cNvSpPr>
              <a:spLocks noChangeArrowheads="1"/>
            </p:cNvSpPr>
            <p:nvPr/>
          </p:nvSpPr>
          <p:spPr bwMode="auto">
            <a:xfrm>
              <a:off x="4829" y="271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78"/>
            <p:cNvSpPr>
              <a:spLocks noChangeArrowheads="1"/>
            </p:cNvSpPr>
            <p:nvPr/>
          </p:nvSpPr>
          <p:spPr bwMode="auto">
            <a:xfrm>
              <a:off x="4829" y="294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9"/>
            <p:cNvSpPr>
              <a:spLocks noChangeArrowheads="1"/>
            </p:cNvSpPr>
            <p:nvPr/>
          </p:nvSpPr>
          <p:spPr bwMode="auto">
            <a:xfrm>
              <a:off x="4829" y="317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5"/>
          <p:cNvGrpSpPr>
            <a:grpSpLocks/>
          </p:cNvGrpSpPr>
          <p:nvPr/>
        </p:nvGrpSpPr>
        <p:grpSpPr bwMode="auto">
          <a:xfrm>
            <a:off x="2588171" y="2430065"/>
            <a:ext cx="87312" cy="1295400"/>
            <a:chOff x="2433" y="2302"/>
            <a:chExt cx="55" cy="816"/>
          </a:xfrm>
        </p:grpSpPr>
        <p:sp>
          <p:nvSpPr>
            <p:cNvPr id="57" name="Oval 81"/>
            <p:cNvSpPr>
              <a:spLocks noChangeArrowheads="1"/>
            </p:cNvSpPr>
            <p:nvPr/>
          </p:nvSpPr>
          <p:spPr bwMode="auto">
            <a:xfrm>
              <a:off x="2433" y="23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82"/>
            <p:cNvSpPr>
              <a:spLocks noChangeArrowheads="1"/>
            </p:cNvSpPr>
            <p:nvPr/>
          </p:nvSpPr>
          <p:spPr bwMode="auto">
            <a:xfrm>
              <a:off x="2433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83"/>
            <p:cNvSpPr>
              <a:spLocks noChangeArrowheads="1"/>
            </p:cNvSpPr>
            <p:nvPr/>
          </p:nvSpPr>
          <p:spPr bwMode="auto">
            <a:xfrm>
              <a:off x="2433" y="28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4"/>
            <p:cNvSpPr>
              <a:spLocks noChangeArrowheads="1"/>
            </p:cNvSpPr>
            <p:nvPr/>
          </p:nvSpPr>
          <p:spPr bwMode="auto">
            <a:xfrm>
              <a:off x="2433" y="30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90"/>
          <p:cNvGrpSpPr>
            <a:grpSpLocks/>
          </p:cNvGrpSpPr>
          <p:nvPr/>
        </p:nvGrpSpPr>
        <p:grpSpPr bwMode="auto">
          <a:xfrm>
            <a:off x="4082008" y="2441178"/>
            <a:ext cx="87313" cy="1295400"/>
            <a:chOff x="3374" y="2309"/>
            <a:chExt cx="55" cy="816"/>
          </a:xfrm>
        </p:grpSpPr>
        <p:sp>
          <p:nvSpPr>
            <p:cNvPr id="62" name="Oval 86"/>
            <p:cNvSpPr>
              <a:spLocks noChangeArrowheads="1"/>
            </p:cNvSpPr>
            <p:nvPr/>
          </p:nvSpPr>
          <p:spPr bwMode="auto">
            <a:xfrm>
              <a:off x="3374" y="23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7"/>
            <p:cNvSpPr>
              <a:spLocks noChangeArrowheads="1"/>
            </p:cNvSpPr>
            <p:nvPr/>
          </p:nvSpPr>
          <p:spPr bwMode="auto">
            <a:xfrm>
              <a:off x="3374" y="255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8"/>
            <p:cNvSpPr>
              <a:spLocks noChangeArrowheads="1"/>
            </p:cNvSpPr>
            <p:nvPr/>
          </p:nvSpPr>
          <p:spPr bwMode="auto">
            <a:xfrm>
              <a:off x="3374" y="28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89"/>
            <p:cNvSpPr>
              <a:spLocks noChangeArrowheads="1"/>
            </p:cNvSpPr>
            <p:nvPr/>
          </p:nvSpPr>
          <p:spPr bwMode="auto">
            <a:xfrm>
              <a:off x="3374" y="305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95"/>
          <p:cNvGrpSpPr>
            <a:grpSpLocks/>
          </p:cNvGrpSpPr>
          <p:nvPr/>
        </p:nvGrpSpPr>
        <p:grpSpPr bwMode="auto">
          <a:xfrm>
            <a:off x="5591721" y="2426890"/>
            <a:ext cx="87312" cy="1295400"/>
            <a:chOff x="4325" y="2300"/>
            <a:chExt cx="55" cy="816"/>
          </a:xfrm>
        </p:grpSpPr>
        <p:sp>
          <p:nvSpPr>
            <p:cNvPr id="67" name="Oval 91"/>
            <p:cNvSpPr>
              <a:spLocks noChangeArrowheads="1"/>
            </p:cNvSpPr>
            <p:nvPr/>
          </p:nvSpPr>
          <p:spPr bwMode="auto">
            <a:xfrm>
              <a:off x="4325" y="23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92"/>
            <p:cNvSpPr>
              <a:spLocks noChangeArrowheads="1"/>
            </p:cNvSpPr>
            <p:nvPr/>
          </p:nvSpPr>
          <p:spPr bwMode="auto">
            <a:xfrm>
              <a:off x="4325" y="25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93"/>
            <p:cNvSpPr>
              <a:spLocks noChangeArrowheads="1"/>
            </p:cNvSpPr>
            <p:nvPr/>
          </p:nvSpPr>
          <p:spPr bwMode="auto">
            <a:xfrm>
              <a:off x="4325" y="28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94"/>
            <p:cNvSpPr>
              <a:spLocks noChangeArrowheads="1"/>
            </p:cNvSpPr>
            <p:nvPr/>
          </p:nvSpPr>
          <p:spPr bwMode="auto">
            <a:xfrm>
              <a:off x="4325" y="30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100"/>
          <p:cNvGrpSpPr>
            <a:grpSpLocks/>
          </p:cNvGrpSpPr>
          <p:nvPr/>
        </p:nvGrpSpPr>
        <p:grpSpPr bwMode="auto">
          <a:xfrm>
            <a:off x="7061746" y="2420540"/>
            <a:ext cx="87312" cy="1295400"/>
            <a:chOff x="5251" y="2296"/>
            <a:chExt cx="55" cy="816"/>
          </a:xfrm>
        </p:grpSpPr>
        <p:sp>
          <p:nvSpPr>
            <p:cNvPr id="72" name="Oval 96"/>
            <p:cNvSpPr>
              <a:spLocks noChangeArrowheads="1"/>
            </p:cNvSpPr>
            <p:nvPr/>
          </p:nvSpPr>
          <p:spPr bwMode="auto">
            <a:xfrm>
              <a:off x="5251" y="22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97"/>
            <p:cNvSpPr>
              <a:spLocks noChangeArrowheads="1"/>
            </p:cNvSpPr>
            <p:nvPr/>
          </p:nvSpPr>
          <p:spPr bwMode="auto">
            <a:xfrm>
              <a:off x="5251" y="25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98"/>
            <p:cNvSpPr>
              <a:spLocks noChangeArrowheads="1"/>
            </p:cNvSpPr>
            <p:nvPr/>
          </p:nvSpPr>
          <p:spPr bwMode="auto">
            <a:xfrm>
              <a:off x="5251" y="27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99"/>
            <p:cNvSpPr>
              <a:spLocks noChangeArrowheads="1"/>
            </p:cNvSpPr>
            <p:nvPr/>
          </p:nvSpPr>
          <p:spPr bwMode="auto">
            <a:xfrm>
              <a:off x="5251" y="30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34763" y="5149210"/>
            <a:ext cx="4740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n-US" sz="3200" dirty="0" err="1" smtClean="0">
                <a:solidFill>
                  <a:srgbClr val="790033"/>
                </a:solidFill>
              </a:rPr>
              <a:t>Instance</a:t>
            </a:r>
            <a:r>
              <a:rPr lang="es-ES_tradnl" altLang="en-US" sz="3200" dirty="0" smtClean="0">
                <a:solidFill>
                  <a:srgbClr val="790033"/>
                </a:solidFill>
              </a:rPr>
              <a:t> </a:t>
            </a:r>
            <a:r>
              <a:rPr lang="es-ES_tradnl" altLang="en-US" sz="3200" dirty="0" err="1" smtClean="0">
                <a:solidFill>
                  <a:srgbClr val="790033"/>
                </a:solidFill>
              </a:rPr>
              <a:t>Level</a:t>
            </a:r>
            <a:r>
              <a:rPr lang="es-ES_tradnl" altLang="en-US" sz="3200" dirty="0" smtClean="0">
                <a:solidFill>
                  <a:srgbClr val="790033"/>
                </a:solidFill>
              </a:rPr>
              <a:t> </a:t>
            </a:r>
            <a:r>
              <a:rPr lang="es-ES_tradnl" altLang="en-US" sz="3200" dirty="0" err="1" smtClean="0">
                <a:solidFill>
                  <a:srgbClr val="790033"/>
                </a:solidFill>
              </a:rPr>
              <a:t>Examples</a:t>
            </a:r>
            <a:endParaRPr lang="es-ES_tradnl" altLang="en-US" sz="3200" dirty="0">
              <a:solidFill>
                <a:srgbClr val="79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2472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Cardinality Constraints: Method </a:t>
            </a:r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4156" y="908720"/>
            <a:ext cx="8675687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Using </a:t>
            </a:r>
            <a:r>
              <a:rPr lang="en-US" altLang="en-US" sz="2400" dirty="0" smtClean="0">
                <a:solidFill>
                  <a:srgbClr val="790033"/>
                </a:solidFill>
              </a:rPr>
              <a:t>(min, max) </a:t>
            </a:r>
            <a:r>
              <a:rPr lang="en-US" altLang="en-US" sz="2400" dirty="0" smtClean="0"/>
              <a:t>to specify the participation </a:t>
            </a:r>
            <a:r>
              <a:rPr lang="en-US" altLang="en-US" sz="2400" dirty="0"/>
              <a:t>of an entity </a:t>
            </a:r>
            <a:r>
              <a:rPr lang="en-US" altLang="en-US" sz="2400" dirty="0" smtClean="0"/>
              <a:t>set in </a:t>
            </a:r>
            <a:r>
              <a:rPr lang="en-US" altLang="en-US" sz="2400" dirty="0"/>
              <a:t>a relationship </a:t>
            </a:r>
            <a:r>
              <a:rPr lang="en-US" altLang="en-US" sz="2400" dirty="0" smtClean="0"/>
              <a:t>set with </a:t>
            </a:r>
            <a:r>
              <a:rPr lang="en-US" altLang="en-US" sz="2400" dirty="0" err="1" smtClean="0">
                <a:solidFill>
                  <a:srgbClr val="790033"/>
                </a:solidFill>
                <a:sym typeface="Symbol" charset="2"/>
              </a:rPr>
              <a:t>minmax</a:t>
            </a:r>
            <a:r>
              <a:rPr lang="en-US" altLang="en-US" sz="2400" dirty="0" smtClean="0">
                <a:sym typeface="Symbol" charset="2"/>
              </a:rPr>
              <a:t>, </a:t>
            </a:r>
            <a:r>
              <a:rPr lang="en-US" altLang="en-US" sz="2400" dirty="0" smtClean="0">
                <a:solidFill>
                  <a:srgbClr val="790033"/>
                </a:solidFill>
                <a:sym typeface="Symbol" charset="2"/>
              </a:rPr>
              <a:t>min0</a:t>
            </a:r>
            <a:r>
              <a:rPr lang="en-US" altLang="en-US" sz="2400" dirty="0" smtClean="0">
                <a:sym typeface="Symbol" charset="2"/>
              </a:rPr>
              <a:t>, </a:t>
            </a:r>
            <a:r>
              <a:rPr lang="en-US" altLang="en-US" sz="2400" dirty="0" smtClean="0">
                <a:solidFill>
                  <a:srgbClr val="790033"/>
                </a:solidFill>
                <a:sym typeface="Symbol" charset="2"/>
              </a:rPr>
              <a:t>max 1</a:t>
            </a:r>
          </a:p>
        </p:txBody>
      </p:sp>
      <p:pic>
        <p:nvPicPr>
          <p:cNvPr id="5" name="Picture 27" descr="Slide3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4" y="1690732"/>
            <a:ext cx="6993416" cy="25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34</a:t>
            </a:fld>
            <a:endParaRPr lang="en-CA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4611216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563889" y="4611216"/>
            <a:ext cx="198219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Manages</a:t>
            </a:r>
            <a:endParaRPr lang="en-US" alt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639616" y="499697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373416" y="4611216"/>
            <a:ext cx="165496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/>
              <a:t>Department</a:t>
            </a:r>
            <a:endParaRPr lang="en-US" altLang="en-US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699941" y="4581054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796136" y="450912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99592" y="5750024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639616" y="613578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216129" y="609329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373415" y="5750024"/>
            <a:ext cx="1676871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/>
              <a:t>Department</a:t>
            </a:r>
            <a:endParaRPr lang="en-US" altLang="en-US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792016" y="5702399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endParaRPr lang="en-US" altLang="en-US" dirty="0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796136" y="5631631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563890" y="5763344"/>
            <a:ext cx="198219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/>
              <a:t>WorksFor</a:t>
            </a:r>
            <a:endParaRPr lang="en-US" altLang="en-US" dirty="0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5368529" y="5080421"/>
            <a:ext cx="9906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5368529" y="623731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5364088" y="4869160"/>
            <a:ext cx="9906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4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Cardinality Constraints: Method 2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1219200" y="2133600"/>
            <a:ext cx="6934200" cy="2590800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32618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Cardinality Constraints: Method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36</a:t>
            </a:fld>
            <a:endParaRPr lang="en-CA" altLang="zh-CN" dirty="0"/>
          </a:p>
        </p:txBody>
      </p:sp>
      <p:pic>
        <p:nvPicPr>
          <p:cNvPr id="6" name="Picture 2" descr="fig03_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71" y="912632"/>
            <a:ext cx="5810337" cy="582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912632"/>
            <a:ext cx="2232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b="1">
                <a:latin typeface="Verdana" charset="0"/>
              </a:rPr>
              <a:t>Figure 3.15</a:t>
            </a:r>
            <a:r>
              <a:rPr lang="en-US" altLang="x-none">
                <a:latin typeface="Verdana" charset="0"/>
              </a:rPr>
              <a:t>   ER diagrams for the company schema, with structural constraints specified using (min, max) notation and role names.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Cardinality Constraints: Method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to </a:t>
            </a:r>
            <a:r>
              <a:rPr lang="en-US" dirty="0" smtClean="0"/>
              <a:t>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37</a:t>
            </a:fld>
            <a:endParaRPr lang="en-CA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1874912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63889" y="1874912"/>
            <a:ext cx="198219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Manages</a:t>
            </a:r>
            <a:endParaRPr lang="en-US" alt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546081" y="2251150"/>
            <a:ext cx="813048" cy="4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3416" y="1874912"/>
            <a:ext cx="165496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/>
              <a:t>Department</a:t>
            </a:r>
            <a:endParaRPr lang="en-US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97332" y="304455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One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5152" y="3044551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One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2653902" y="2251150"/>
            <a:ext cx="9099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9700" y="1440110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Partial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64899" y="1440109"/>
            <a:ext cx="835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Total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17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Cardinality Constraints: Method </a:t>
            </a:r>
            <a:r>
              <a:rPr lang="en-US" alt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838200" y="2514600"/>
            <a:ext cx="7283450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9713" y="1196753"/>
            <a:ext cx="8652767" cy="504056"/>
          </a:xfrm>
        </p:spPr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38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3419872" y="5589240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088" y="5589239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116801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Cardinality Constraints: Method 3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1066800" y="2362200"/>
            <a:ext cx="6781800" cy="2514600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9713" y="1196753"/>
            <a:ext cx="8652767" cy="504056"/>
          </a:xfrm>
        </p:spPr>
        <p:txBody>
          <a:bodyPr/>
          <a:lstStyle/>
          <a:p>
            <a:r>
              <a:rPr lang="en-US" smtClean="0"/>
              <a:t>Many to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39</a:t>
            </a:fld>
            <a:endParaRPr lang="en-CA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3203848" y="553819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Many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5538191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825225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Three-Schema Architecture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626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View 3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8956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View 2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572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View 1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33600" y="5024736"/>
            <a:ext cx="2971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Internal </a:t>
            </a:r>
            <a:r>
              <a:rPr lang="en-US" altLang="x-none" dirty="0"/>
              <a:t>schema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133600" y="3881736"/>
            <a:ext cx="2971800" cy="609600"/>
          </a:xfrm>
          <a:prstGeom prst="rect">
            <a:avLst/>
          </a:prstGeom>
          <a:solidFill>
            <a:srgbClr val="E098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/>
              <a:t>Conceptual schema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657600" y="3200400"/>
            <a:ext cx="0" cy="681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4419600" y="3200400"/>
            <a:ext cx="1143000" cy="681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981199" y="3200400"/>
            <a:ext cx="914399" cy="681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3657600" y="44913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2895599" y="6620471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4419600" y="60915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2895599" y="6010871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2895600" y="60915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657600" y="56343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533400" y="19050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x-none" dirty="0"/>
              <a:t>payroll</a:t>
            </a:r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5638800" y="19050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x-none"/>
              <a:t>records</a:t>
            </a: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3048000" y="19050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x-none" dirty="0"/>
              <a:t>billing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223125" y="2632075"/>
            <a:ext cx="14686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dirty="0"/>
              <a:t>External</a:t>
            </a:r>
          </a:p>
          <a:p>
            <a:pPr algn="ctr"/>
            <a:r>
              <a:rPr lang="en-US" altLang="x-none" dirty="0" smtClean="0"/>
              <a:t>Schemas</a:t>
            </a:r>
            <a:endParaRPr lang="en-US" altLang="x-none" dirty="0"/>
          </a:p>
        </p:txBody>
      </p:sp>
      <p:pic>
        <p:nvPicPr>
          <p:cNvPr id="24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0" y="914400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720" y="914400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20" y="914400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895600" y="6125171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Database</a:t>
            </a:r>
            <a:endParaRPr lang="en-US" altLang="x-none" dirty="0"/>
          </a:p>
        </p:txBody>
      </p:sp>
      <p:sp>
        <p:nvSpPr>
          <p:cNvPr id="33" name="Rectangle 32"/>
          <p:cNvSpPr/>
          <p:nvPr/>
        </p:nvSpPr>
        <p:spPr>
          <a:xfrm>
            <a:off x="4968140" y="3406914"/>
            <a:ext cx="2494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000" dirty="0" smtClean="0">
                <a:solidFill>
                  <a:srgbClr val="C00000"/>
                </a:solidFill>
              </a:rPr>
              <a:t>External/Conceptual</a:t>
            </a:r>
          </a:p>
          <a:p>
            <a:pPr algn="ctr"/>
            <a:r>
              <a:rPr lang="en-US" altLang="x-none" sz="2000" dirty="0" smtClean="0">
                <a:solidFill>
                  <a:srgbClr val="C00000"/>
                </a:solidFill>
              </a:rPr>
              <a:t>mapping</a:t>
            </a:r>
            <a:endParaRPr lang="en-US" altLang="x-none" sz="2000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01148" y="4473714"/>
            <a:ext cx="2408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000" dirty="0" smtClean="0">
                <a:solidFill>
                  <a:srgbClr val="C00000"/>
                </a:solidFill>
              </a:rPr>
              <a:t>Conceptual/Internal</a:t>
            </a:r>
          </a:p>
          <a:p>
            <a:pPr algn="ctr"/>
            <a:r>
              <a:rPr lang="en-US" altLang="x-none" sz="2000" dirty="0" smtClean="0">
                <a:solidFill>
                  <a:srgbClr val="C00000"/>
                </a:solidFill>
              </a:rPr>
              <a:t>mapping</a:t>
            </a:r>
            <a:endParaRPr lang="en-US" altLang="x-none" sz="20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62800" y="1697821"/>
            <a:ext cx="172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x-none" dirty="0" smtClean="0"/>
              <a:t>Application</a:t>
            </a:r>
            <a:br>
              <a:rPr lang="en-US" altLang="x-none" dirty="0" smtClean="0"/>
            </a:br>
            <a:r>
              <a:rPr lang="en-US" altLang="x-none" dirty="0" smtClean="0"/>
              <a:t>programs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528162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Cardinality Constraints: Method 3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1219200" y="2133600"/>
            <a:ext cx="6400800" cy="2209800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9713" y="1196753"/>
            <a:ext cx="8652767" cy="504056"/>
          </a:xfrm>
        </p:spPr>
        <p:txBody>
          <a:bodyPr/>
          <a:lstStyle/>
          <a:p>
            <a:r>
              <a:rPr lang="en-US" dirty="0" smtClean="0"/>
              <a:t>Many to 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40</a:t>
            </a:fld>
            <a:endParaRPr lang="en-CA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3203848" y="4910434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990033"/>
                </a:solidFill>
              </a:rPr>
              <a:t>Many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4910433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990033"/>
                </a:solidFill>
              </a:rPr>
              <a:t>Many</a:t>
            </a:r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14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Degree of a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number</a:t>
            </a:r>
            <a:r>
              <a:rPr lang="en-US" altLang="en-US" dirty="0" smtClean="0"/>
              <a:t> of entity sets that participate in a relationship set.</a:t>
            </a:r>
          </a:p>
          <a:p>
            <a:r>
              <a:rPr lang="en-US" altLang="en-US" dirty="0" smtClean="0"/>
              <a:t>Relationship sets that involve two entity sets are </a:t>
            </a:r>
            <a:r>
              <a:rPr lang="en-US" altLang="en-US" dirty="0" smtClean="0">
                <a:solidFill>
                  <a:srgbClr val="C00000"/>
                </a:solidFill>
              </a:rPr>
              <a:t>binary </a:t>
            </a:r>
            <a:r>
              <a:rPr lang="en-US" altLang="en-US" dirty="0" smtClean="0"/>
              <a:t>(or </a:t>
            </a:r>
            <a:r>
              <a:rPr lang="en-US" altLang="en-US" dirty="0" smtClean="0">
                <a:solidFill>
                  <a:srgbClr val="FF0000"/>
                </a:solidFill>
              </a:rPr>
              <a:t>degree two</a:t>
            </a:r>
            <a:r>
              <a:rPr lang="en-US" altLang="en-US" dirty="0" smtClean="0"/>
              <a:t>).  Generally, most relationship sets in a database system are binary.</a:t>
            </a:r>
          </a:p>
          <a:p>
            <a:r>
              <a:rPr lang="en-US" altLang="en-US" dirty="0" smtClean="0"/>
              <a:t>Relationship sets may involve more than two entity sets.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62021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Relationships of Higher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Relationship </a:t>
            </a:r>
            <a:r>
              <a:rPr lang="en-US" altLang="en-US" dirty="0" smtClean="0"/>
              <a:t>sets </a:t>
            </a:r>
            <a:r>
              <a:rPr lang="en-US" altLang="en-US" dirty="0"/>
              <a:t>of degree 2 are called </a:t>
            </a:r>
            <a:r>
              <a:rPr lang="en-US" altLang="en-US" dirty="0">
                <a:solidFill>
                  <a:srgbClr val="FF0000"/>
                </a:solidFill>
              </a:rPr>
              <a:t>binary</a:t>
            </a:r>
          </a:p>
          <a:p>
            <a:pPr eaLnBrk="1" hangingPunct="1"/>
            <a:r>
              <a:rPr lang="en-US" altLang="en-US" dirty="0"/>
              <a:t>Relationship </a:t>
            </a:r>
            <a:r>
              <a:rPr lang="en-US" altLang="en-US" dirty="0" smtClean="0"/>
              <a:t>sets </a:t>
            </a:r>
            <a:r>
              <a:rPr lang="en-US" altLang="en-US" dirty="0"/>
              <a:t>of degree 3 are called </a:t>
            </a:r>
            <a:r>
              <a:rPr lang="en-US" altLang="en-US" dirty="0">
                <a:solidFill>
                  <a:srgbClr val="FF0000"/>
                </a:solidFill>
              </a:rPr>
              <a:t>ternary</a:t>
            </a:r>
            <a:r>
              <a:rPr lang="en-US" altLang="en-US" dirty="0"/>
              <a:t> and of degree n are called </a:t>
            </a:r>
            <a:r>
              <a:rPr lang="en-US" altLang="en-US" dirty="0" smtClean="0">
                <a:solidFill>
                  <a:srgbClr val="FF0000"/>
                </a:solidFill>
              </a:rPr>
              <a:t>n-</a:t>
            </a:r>
            <a:r>
              <a:rPr lang="en-US" altLang="en-US" dirty="0" err="1" smtClean="0">
                <a:solidFill>
                  <a:srgbClr val="FF0000"/>
                </a:solidFill>
              </a:rPr>
              <a:t>ary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In general, an </a:t>
            </a:r>
            <a:r>
              <a:rPr lang="en-US" altLang="en-US" dirty="0">
                <a:solidFill>
                  <a:srgbClr val="FF0000"/>
                </a:solidFill>
              </a:rPr>
              <a:t>n-</a:t>
            </a:r>
            <a:r>
              <a:rPr lang="en-US" altLang="en-US" dirty="0" err="1">
                <a:solidFill>
                  <a:srgbClr val="FF0000"/>
                </a:solidFill>
              </a:rPr>
              <a:t>ary</a:t>
            </a:r>
            <a:r>
              <a:rPr lang="en-US" altLang="en-US" dirty="0"/>
              <a:t> relationship is not equivalent to </a:t>
            </a:r>
            <a:r>
              <a:rPr lang="en-US" altLang="en-US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binary relationships</a:t>
            </a:r>
          </a:p>
          <a:p>
            <a:pPr eaLnBrk="1" hangingPunct="1"/>
            <a:r>
              <a:rPr lang="en-US" altLang="en-US" dirty="0"/>
              <a:t>Constraints are harder to specify for higher-degree relationships (</a:t>
            </a:r>
            <a:r>
              <a:rPr lang="en-US" altLang="en-US" dirty="0">
                <a:solidFill>
                  <a:srgbClr val="FF0000"/>
                </a:solidFill>
              </a:rPr>
              <a:t>n &gt; 2</a:t>
            </a:r>
            <a:r>
              <a:rPr lang="en-US" altLang="en-US" dirty="0"/>
              <a:t>) than for binary </a:t>
            </a:r>
            <a:r>
              <a:rPr lang="en-US" altLang="en-US" dirty="0" smtClean="0"/>
              <a:t>relationships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43875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Ternary </a:t>
            </a:r>
            <a:r>
              <a:rPr lang="en-US" altLang="en-US" dirty="0"/>
              <a:t>Relationship</a:t>
            </a: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187624" y="3973488"/>
            <a:ext cx="140317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Instructor</a:t>
            </a:r>
            <a:endParaRPr lang="en-US" altLang="en-US" dirty="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6172200" y="3933056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Student</a:t>
            </a:r>
            <a:endParaRPr lang="en-US" altLang="en-US" dirty="0"/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3581400" y="2328664"/>
            <a:ext cx="1371600" cy="66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Course</a:t>
            </a:r>
            <a:endParaRPr lang="en-US" altLang="en-US" dirty="0"/>
          </a:p>
        </p:txBody>
      </p:sp>
      <p:sp>
        <p:nvSpPr>
          <p:cNvPr id="87" name="AutoShape 31"/>
          <p:cNvSpPr>
            <a:spLocks noChangeArrowheads="1"/>
          </p:cNvSpPr>
          <p:nvPr/>
        </p:nvSpPr>
        <p:spPr bwMode="auto">
          <a:xfrm>
            <a:off x="3352800" y="3744416"/>
            <a:ext cx="1828800" cy="10668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Offer</a:t>
            </a:r>
            <a:endParaRPr lang="en-US" altLang="en-US" dirty="0"/>
          </a:p>
        </p:txBody>
      </p:sp>
      <p:sp>
        <p:nvSpPr>
          <p:cNvPr id="88" name="Line 33"/>
          <p:cNvSpPr>
            <a:spLocks noChangeShapeType="1"/>
          </p:cNvSpPr>
          <p:nvPr/>
        </p:nvSpPr>
        <p:spPr bwMode="auto">
          <a:xfrm flipH="1" flipV="1">
            <a:off x="2590800" y="427781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>
            <a:off x="4283968" y="305861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5"/>
          <p:cNvSpPr>
            <a:spLocks noChangeShapeType="1"/>
          </p:cNvSpPr>
          <p:nvPr/>
        </p:nvSpPr>
        <p:spPr bwMode="auto">
          <a:xfrm flipV="1">
            <a:off x="5181600" y="427781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611561" y="2852936"/>
            <a:ext cx="936103" cy="504056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u="sng" dirty="0"/>
              <a:t>E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</a:t>
            </a:r>
          </a:p>
        </p:txBody>
      </p:sp>
      <p:sp>
        <p:nvSpPr>
          <p:cNvPr id="91" name="Oval 90"/>
          <p:cNvSpPr/>
          <p:nvPr/>
        </p:nvSpPr>
        <p:spPr bwMode="auto">
          <a:xfrm>
            <a:off x="5724128" y="2852936"/>
            <a:ext cx="936104" cy="504056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u="sng" dirty="0"/>
              <a:t>S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</a:t>
            </a:r>
          </a:p>
        </p:txBody>
      </p:sp>
      <p:sp>
        <p:nvSpPr>
          <p:cNvPr id="92" name="Oval 91"/>
          <p:cNvSpPr/>
          <p:nvPr/>
        </p:nvSpPr>
        <p:spPr bwMode="auto">
          <a:xfrm>
            <a:off x="3131840" y="1268760"/>
            <a:ext cx="936104" cy="504056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u="sng" dirty="0"/>
              <a:t>C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</a:t>
            </a:r>
          </a:p>
        </p:txBody>
      </p:sp>
      <p:sp>
        <p:nvSpPr>
          <p:cNvPr id="93" name="Oval 92"/>
          <p:cNvSpPr/>
          <p:nvPr/>
        </p:nvSpPr>
        <p:spPr bwMode="auto">
          <a:xfrm>
            <a:off x="2195736" y="2852936"/>
            <a:ext cx="792088" cy="504056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u="sng" dirty="0" smtClean="0"/>
              <a:t>Name</a:t>
            </a: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7308304" y="2852936"/>
            <a:ext cx="792088" cy="504056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u="sng" dirty="0" smtClean="0"/>
              <a:t>Name</a:t>
            </a: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4499992" y="1268760"/>
            <a:ext cx="792088" cy="504056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u="sng" dirty="0" smtClean="0"/>
              <a:t>Name</a:t>
            </a: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3838533" y="5558680"/>
            <a:ext cx="792088" cy="504056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Grade</a:t>
            </a:r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3581400" y="1772816"/>
            <a:ext cx="702568" cy="541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34"/>
          <p:cNvSpPr>
            <a:spLocks noChangeShapeType="1"/>
          </p:cNvSpPr>
          <p:nvPr/>
        </p:nvSpPr>
        <p:spPr bwMode="auto">
          <a:xfrm flipH="1">
            <a:off x="4283968" y="1786880"/>
            <a:ext cx="669032" cy="52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34"/>
          <p:cNvSpPr>
            <a:spLocks noChangeShapeType="1"/>
          </p:cNvSpPr>
          <p:nvPr/>
        </p:nvSpPr>
        <p:spPr bwMode="auto">
          <a:xfrm>
            <a:off x="1187624" y="3391272"/>
            <a:ext cx="702568" cy="541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34"/>
          <p:cNvSpPr>
            <a:spLocks noChangeShapeType="1"/>
          </p:cNvSpPr>
          <p:nvPr/>
        </p:nvSpPr>
        <p:spPr bwMode="auto">
          <a:xfrm flipH="1">
            <a:off x="1890192" y="3405336"/>
            <a:ext cx="669032" cy="52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6228184" y="3356992"/>
            <a:ext cx="702568" cy="541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34"/>
          <p:cNvSpPr>
            <a:spLocks noChangeShapeType="1"/>
          </p:cNvSpPr>
          <p:nvPr/>
        </p:nvSpPr>
        <p:spPr bwMode="auto">
          <a:xfrm flipH="1">
            <a:off x="6930752" y="3371056"/>
            <a:ext cx="669032" cy="52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34"/>
          <p:cNvSpPr>
            <a:spLocks noChangeShapeType="1"/>
          </p:cNvSpPr>
          <p:nvPr/>
        </p:nvSpPr>
        <p:spPr bwMode="auto">
          <a:xfrm>
            <a:off x="4283968" y="483143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33846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 of a ternary relationship</a:t>
            </a:r>
          </a:p>
        </p:txBody>
      </p:sp>
      <p:pic>
        <p:nvPicPr>
          <p:cNvPr id="99331" name="Picture 1029" descr="fig03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2760"/>
            <a:ext cx="4968552" cy="595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80370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Relationship Instance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8" y="980634"/>
            <a:ext cx="8856662" cy="55587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3994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Discussion of n-ary relationships (n &gt; 2)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 general, 3 binary relationships can represent </a:t>
            </a:r>
            <a:r>
              <a:rPr lang="en-US" altLang="en-US" sz="2400" dirty="0">
                <a:solidFill>
                  <a:srgbClr val="FF0000"/>
                </a:solidFill>
              </a:rPr>
              <a:t>different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information</a:t>
            </a:r>
            <a:r>
              <a:rPr lang="en-US" altLang="en-US" sz="2400" dirty="0"/>
              <a:t> than a single ternary relationship (see Figure 3.17a and </a:t>
            </a:r>
            <a:r>
              <a:rPr lang="en-US" altLang="en-US" sz="2400" dirty="0" smtClean="0"/>
              <a:t>b)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If needed, the binary and n-</a:t>
            </a:r>
            <a:r>
              <a:rPr lang="en-US" altLang="en-US" sz="2400" dirty="0" err="1"/>
              <a:t>ary</a:t>
            </a:r>
            <a:r>
              <a:rPr lang="en-US" altLang="en-US" sz="2400" dirty="0"/>
              <a:t> relationships can all be included in the schema design (see Figure 3.17a and b, where all relationships convey different meanings)</a:t>
            </a:r>
          </a:p>
          <a:p>
            <a:pPr eaLnBrk="1" hangingPunct="1"/>
            <a:r>
              <a:rPr lang="en-US" altLang="en-US" sz="2400" dirty="0"/>
              <a:t>In some cases, a ternary relationship can be represented as a </a:t>
            </a:r>
            <a:r>
              <a:rPr lang="en-US" altLang="en-US" sz="2400" dirty="0">
                <a:solidFill>
                  <a:srgbClr val="FF0000"/>
                </a:solidFill>
              </a:rPr>
              <a:t>weak entity </a:t>
            </a:r>
            <a:r>
              <a:rPr lang="en-US" altLang="en-US" sz="2400" dirty="0"/>
              <a:t>if the data model allows a weak entity </a:t>
            </a:r>
            <a:r>
              <a:rPr lang="en-US" altLang="en-US" sz="2400" dirty="0" smtClean="0"/>
              <a:t>set </a:t>
            </a:r>
            <a:r>
              <a:rPr lang="en-US" altLang="en-US" sz="2400" dirty="0"/>
              <a:t>to have multiple identifying relationships (and hence multiple owner entity </a:t>
            </a:r>
            <a:r>
              <a:rPr lang="en-US" altLang="en-US" sz="2400" dirty="0" smtClean="0"/>
              <a:t>sets</a:t>
            </a:r>
            <a:r>
              <a:rPr lang="en-US" altLang="en-US" sz="2400" dirty="0"/>
              <a:t>) (see Figure 3.17c</a:t>
            </a:r>
            <a:r>
              <a:rPr lang="en-US" altLang="en-US" sz="2400" dirty="0" smtClean="0"/>
              <a:t>)</a:t>
            </a:r>
          </a:p>
          <a:p>
            <a:pPr eaLnBrk="1" hangingPunct="1"/>
            <a:r>
              <a:rPr lang="en-US" altLang="en-US" sz="2400" dirty="0"/>
              <a:t>If a particular binary relationship can be derived from a higher-degree relationship at all times, then it is </a:t>
            </a:r>
            <a:r>
              <a:rPr lang="en-US" altLang="en-US" sz="2400" dirty="0" smtClean="0"/>
              <a:t>redundant </a:t>
            </a:r>
            <a:r>
              <a:rPr lang="en-US" altLang="en-US" sz="2400" dirty="0"/>
              <a:t>(see Figure </a:t>
            </a:r>
            <a:r>
              <a:rPr lang="en-US" altLang="en-US" sz="2400" dirty="0" smtClean="0"/>
              <a:t>3.18)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622474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Another example of a ternary relationship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47</a:t>
            </a:fld>
            <a:endParaRPr lang="en-CA" altLang="zh-CN" dirty="0"/>
          </a:p>
        </p:txBody>
      </p:sp>
      <p:pic>
        <p:nvPicPr>
          <p:cNvPr id="6" name="Picture 2" descr="fig03_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40256"/>
            <a:ext cx="6696744" cy="39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039927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b="1">
                <a:latin typeface="Verdana" charset="0"/>
              </a:rPr>
              <a:t>Figure 3.18</a:t>
            </a:r>
            <a:r>
              <a:rPr lang="en-US" altLang="x-none">
                <a:latin typeface="Verdana" charset="0"/>
              </a:rPr>
              <a:t>   Another example of ternary versus binary relationship types.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Can We Decompose a Ternary Relationship?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idx="1"/>
          </p:nvPr>
        </p:nvSpPr>
        <p:spPr>
          <a:xfrm>
            <a:off x="179512" y="922450"/>
            <a:ext cx="8856984" cy="383427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Some relationships that appear to be non-binary may be better represented using binary relationships</a:t>
            </a:r>
          </a:p>
          <a:p>
            <a:pPr marL="0" indent="0" eaLnBrk="1" hangingPunct="1">
              <a:buNone/>
              <a:defRPr/>
            </a:pPr>
            <a:r>
              <a:rPr lang="en-US" dirty="0" smtClean="0">
                <a:solidFill>
                  <a:srgbClr val="00B0F0"/>
                </a:solidFill>
              </a:rPr>
              <a:t>Example</a:t>
            </a:r>
            <a:r>
              <a:rPr lang="en-US" dirty="0" smtClean="0"/>
              <a:t>.  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 ternary relationship </a:t>
            </a:r>
            <a:r>
              <a:rPr lang="en-US" dirty="0" smtClean="0">
                <a:solidFill>
                  <a:srgbClr val="FF0000"/>
                </a:solidFill>
              </a:rPr>
              <a:t>parents</a:t>
            </a:r>
            <a:r>
              <a:rPr lang="en-US" dirty="0" smtClean="0"/>
              <a:t>, relating a child to his/her father and mother, 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It is best replaced by two binary relationships,  </a:t>
            </a:r>
            <a:r>
              <a:rPr lang="en-US" dirty="0" smtClean="0">
                <a:solidFill>
                  <a:srgbClr val="FF0000"/>
                </a:solidFill>
              </a:rPr>
              <a:t>father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mother. </a:t>
            </a:r>
            <a:r>
              <a:rPr lang="en-US" dirty="0" smtClean="0"/>
              <a:t>Using two binary relationships allows partial information (e.g. only </a:t>
            </a:r>
            <a:r>
              <a:rPr lang="en-US" dirty="0" smtClean="0">
                <a:solidFill>
                  <a:srgbClr val="FF0000"/>
                </a:solidFill>
              </a:rPr>
              <a:t>mother</a:t>
            </a:r>
            <a:r>
              <a:rPr lang="en-US" dirty="0" smtClean="0"/>
              <a:t> being know)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61454" y="6133728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Person</a:t>
            </a: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616" y="4837584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Person</a:t>
            </a: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0152" y="4797152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Person</a:t>
            </a:r>
            <a:endParaRPr lang="en-US" altLang="en-US" dirty="0"/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3352800" y="4797152"/>
            <a:ext cx="1828800" cy="734144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Parents</a:t>
            </a:r>
            <a:endParaRPr lang="en-US" altLang="en-US" dirty="0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 flipV="1">
            <a:off x="2539752" y="5157192"/>
            <a:ext cx="813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 flipV="1">
            <a:off x="5148064" y="5157192"/>
            <a:ext cx="813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V="1">
            <a:off x="4283968" y="5531296"/>
            <a:ext cx="0" cy="602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943000" y="6151240"/>
            <a:ext cx="1828800" cy="734144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Father</a:t>
            </a:r>
            <a:endParaRPr lang="en-US" altLang="en-US" dirty="0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5686096" y="6093296"/>
            <a:ext cx="1828800" cy="734144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Mather</a:t>
            </a:r>
            <a:endParaRPr lang="en-US" altLang="en-US" dirty="0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 flipV="1">
            <a:off x="2748406" y="6518312"/>
            <a:ext cx="813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 flipV="1">
            <a:off x="4985590" y="6473552"/>
            <a:ext cx="813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V="1">
            <a:off x="1883566" y="5548808"/>
            <a:ext cx="0" cy="602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V="1">
            <a:off x="6652220" y="5517232"/>
            <a:ext cx="0" cy="602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8296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Can We Decompose a Ternary Relationship?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But there are some relationships that are naturally non-binary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i="1" dirty="0" smtClean="0">
              <a:solidFill>
                <a:srgbClr val="00B0F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61454" y="4189512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Student</a:t>
            </a: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616" y="2893368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Instructor</a:t>
            </a: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0152" y="2852936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Course</a:t>
            </a:r>
            <a:endParaRPr lang="en-US" altLang="en-US" dirty="0"/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3352800" y="2852936"/>
            <a:ext cx="1828800" cy="734144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Offering</a:t>
            </a:r>
            <a:endParaRPr lang="en-US" altLang="en-US" dirty="0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 flipV="1">
            <a:off x="2539752" y="3212976"/>
            <a:ext cx="813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 flipV="1">
            <a:off x="5148064" y="3212976"/>
            <a:ext cx="813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V="1">
            <a:off x="4283968" y="3587080"/>
            <a:ext cx="0" cy="602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74978" y="2771527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charset="0"/>
              </a:rPr>
              <a:t>N</a:t>
            </a:r>
            <a:endParaRPr lang="mr-IN" dirty="0">
              <a:effectLst/>
              <a:latin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0660" y="273109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charset="0"/>
              </a:rPr>
              <a:t>N</a:t>
            </a:r>
            <a:endParaRPr lang="mr-IN" dirty="0"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9204" y="3657463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charset="0"/>
              </a:rPr>
              <a:t>N</a:t>
            </a:r>
            <a:endParaRPr lang="mr-IN" dirty="0">
              <a:effectLst/>
              <a:latin typeface="Time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352800" y="1707976"/>
            <a:ext cx="1828800" cy="50405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Grade</a:t>
            </a:r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>
            <a:off x="4283968" y="220756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02387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Overview of Database Design Process</a:t>
            </a:r>
          </a:p>
        </p:txBody>
      </p:sp>
      <p:pic>
        <p:nvPicPr>
          <p:cNvPr id="22531" name="Picture 4" descr="fig03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5990846" cy="575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776664" y="5364088"/>
            <a:ext cx="2971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Internal </a:t>
            </a:r>
            <a:r>
              <a:rPr lang="en-US" altLang="x-none" dirty="0"/>
              <a:t>schema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776664" y="4221088"/>
            <a:ext cx="2971800" cy="609600"/>
          </a:xfrm>
          <a:prstGeom prst="rect">
            <a:avLst/>
          </a:prstGeom>
          <a:solidFill>
            <a:srgbClr val="E098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/>
              <a:t>Conceptual schema</a:t>
            </a: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7236296" y="48306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</a:t>
            </a:fld>
            <a:endParaRPr lang="en-CA" altLang="zh-CN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023520" y="4437112"/>
            <a:ext cx="700608" cy="216024"/>
          </a:xfrm>
          <a:prstGeom prst="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004048" y="5517232"/>
            <a:ext cx="700608" cy="216024"/>
          </a:xfrm>
          <a:prstGeom prst="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63888" y="2132856"/>
            <a:ext cx="1224136" cy="5760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63888" y="980728"/>
            <a:ext cx="1224136" cy="10081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7864" y="3284984"/>
            <a:ext cx="1656184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47864" y="4365104"/>
            <a:ext cx="1675656" cy="3215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517232"/>
            <a:ext cx="1440160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99592" y="3284984"/>
            <a:ext cx="1656184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71600" y="5085184"/>
            <a:ext cx="1656184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24000" y="5949280"/>
            <a:ext cx="1287760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1840" y="2060848"/>
            <a:ext cx="2088232" cy="410445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55576" y="2708920"/>
            <a:ext cx="2088232" cy="410445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7056" y="6335855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790033"/>
                </a:solidFill>
              </a:rPr>
              <a:t>Database design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" y="1920987"/>
            <a:ext cx="2987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790033"/>
                </a:solidFill>
              </a:rPr>
              <a:t>Applications design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791200" y="3124200"/>
            <a:ext cx="2971800" cy="609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External </a:t>
            </a:r>
            <a:r>
              <a:rPr lang="en-US" altLang="x-none" dirty="0"/>
              <a:t>schema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2604212" y="3322910"/>
            <a:ext cx="3172451" cy="204399"/>
          </a:xfrm>
          <a:prstGeom prst="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79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 animBg="1"/>
      <p:bldP spid="9" grpId="0" animBg="1"/>
      <p:bldP spid="8" grpId="0" animBg="1"/>
      <p:bldP spid="10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3" grpId="0"/>
      <p:bldP spid="14" grpId="0"/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Can We Decompose a Ternary Relationship?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idx="1"/>
          </p:nvPr>
        </p:nvSpPr>
        <p:spPr>
          <a:xfrm>
            <a:off x="179512" y="922450"/>
            <a:ext cx="8856984" cy="1414325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mtClean="0"/>
              <a:t>But there are some relationships that are naturally non-binary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B0F0"/>
                </a:solidFill>
              </a:rPr>
              <a:t>Example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i="1" dirty="0" smtClean="0">
              <a:solidFill>
                <a:srgbClr val="00B0F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61454" y="4189512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Student</a:t>
            </a: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616" y="2893368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Instructor</a:t>
            </a: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0152" y="2852936"/>
            <a:ext cx="1424136" cy="679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Course</a:t>
            </a:r>
            <a:endParaRPr lang="en-US" altLang="en-US" dirty="0"/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3352800" y="2852936"/>
            <a:ext cx="1828800" cy="734144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Offering</a:t>
            </a:r>
            <a:endParaRPr lang="en-US" altLang="en-US" dirty="0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 flipV="1">
            <a:off x="2539752" y="3212976"/>
            <a:ext cx="813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 flipV="1">
            <a:off x="5148064" y="3212976"/>
            <a:ext cx="813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V="1">
            <a:off x="4283968" y="3587080"/>
            <a:ext cx="0" cy="602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74978" y="2771527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mtClean="0">
                <a:latin typeface="Times" charset="0"/>
              </a:rPr>
              <a:t>(1,2)</a:t>
            </a:r>
            <a:endParaRPr lang="mr-IN">
              <a:effectLst/>
              <a:latin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22299" y="2731095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mtClean="0">
                <a:latin typeface="Times" charset="0"/>
              </a:rPr>
              <a:t>(1,3)</a:t>
            </a:r>
            <a:endParaRPr lang="mr-IN"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9204" y="3657463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>
                <a:latin typeface="Times" charset="0"/>
              </a:rPr>
              <a:t>(1,5)</a:t>
            </a:r>
            <a:endParaRPr lang="mr-IN"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52800" y="1707976"/>
            <a:ext cx="1828800" cy="50405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Grade</a:t>
            </a:r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4283968" y="21671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79512" y="5013176"/>
            <a:ext cx="8856984" cy="157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kern="0" dirty="0" smtClean="0"/>
              <a:t>A Teacher can offer min 1 and max 2 Offerings</a:t>
            </a:r>
          </a:p>
          <a:p>
            <a:r>
              <a:rPr lang="en-US" kern="0" dirty="0" smtClean="0"/>
              <a:t>A Course may have 1 to 3 Offerings</a:t>
            </a:r>
          </a:p>
          <a:p>
            <a:r>
              <a:rPr lang="en-US" kern="0" dirty="0" smtClean="0"/>
              <a:t>A Student may enroll in from 1 to 5 Offerings</a:t>
            </a:r>
          </a:p>
          <a:p>
            <a:endParaRPr lang="en-US" kern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1271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/>
      <p:bldP spid="3" grpId="0"/>
      <p:bldP spid="17" grpId="0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en-US" sz="2800" dirty="0">
                <a:solidFill>
                  <a:srgbClr val="C00000"/>
                </a:solidFill>
              </a:rPr>
              <a:t>Aggregation</a:t>
            </a:r>
            <a:r>
              <a:rPr lang="en-US" altLang="en-US" sz="2800" dirty="0">
                <a:solidFill>
                  <a:srgbClr val="002060"/>
                </a:solidFill>
              </a:rPr>
              <a:t> allows us to treat a relationship set as an entity set   for purposes of participation in (other) relationships.</a:t>
            </a:r>
          </a:p>
          <a:p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284537" y="5641975"/>
            <a:ext cx="896938" cy="381000"/>
          </a:xfrm>
          <a:custGeom>
            <a:avLst/>
            <a:gdLst>
              <a:gd name="T0" fmla="*/ 563 w 565"/>
              <a:gd name="T1" fmla="*/ 109 h 240"/>
              <a:gd name="T2" fmla="*/ 555 w 565"/>
              <a:gd name="T3" fmla="*/ 88 h 240"/>
              <a:gd name="T4" fmla="*/ 538 w 565"/>
              <a:gd name="T5" fmla="*/ 68 h 240"/>
              <a:gd name="T6" fmla="*/ 513 w 565"/>
              <a:gd name="T7" fmla="*/ 51 h 240"/>
              <a:gd name="T8" fmla="*/ 482 w 565"/>
              <a:gd name="T9" fmla="*/ 35 h 240"/>
              <a:gd name="T10" fmla="*/ 444 w 565"/>
              <a:gd name="T11" fmla="*/ 21 h 240"/>
              <a:gd name="T12" fmla="*/ 402 w 565"/>
              <a:gd name="T13" fmla="*/ 11 h 240"/>
              <a:gd name="T14" fmla="*/ 356 w 565"/>
              <a:gd name="T15" fmla="*/ 4 h 240"/>
              <a:gd name="T16" fmla="*/ 307 w 565"/>
              <a:gd name="T17" fmla="*/ 0 h 240"/>
              <a:gd name="T18" fmla="*/ 258 w 565"/>
              <a:gd name="T19" fmla="*/ 0 h 240"/>
              <a:gd name="T20" fmla="*/ 210 w 565"/>
              <a:gd name="T21" fmla="*/ 4 h 240"/>
              <a:gd name="T22" fmla="*/ 163 w 565"/>
              <a:gd name="T23" fmla="*/ 11 h 240"/>
              <a:gd name="T24" fmla="*/ 121 w 565"/>
              <a:gd name="T25" fmla="*/ 21 h 240"/>
              <a:gd name="T26" fmla="*/ 83 w 565"/>
              <a:gd name="T27" fmla="*/ 35 h 240"/>
              <a:gd name="T28" fmla="*/ 52 w 565"/>
              <a:gd name="T29" fmla="*/ 51 h 240"/>
              <a:gd name="T30" fmla="*/ 27 w 565"/>
              <a:gd name="T31" fmla="*/ 68 h 240"/>
              <a:gd name="T32" fmla="*/ 10 w 565"/>
              <a:gd name="T33" fmla="*/ 88 h 240"/>
              <a:gd name="T34" fmla="*/ 2 w 565"/>
              <a:gd name="T35" fmla="*/ 109 h 240"/>
              <a:gd name="T36" fmla="*/ 2 w 565"/>
              <a:gd name="T37" fmla="*/ 129 h 240"/>
              <a:gd name="T38" fmla="*/ 10 w 565"/>
              <a:gd name="T39" fmla="*/ 150 h 240"/>
              <a:gd name="T40" fmla="*/ 27 w 565"/>
              <a:gd name="T41" fmla="*/ 170 h 240"/>
              <a:gd name="T42" fmla="*/ 52 w 565"/>
              <a:gd name="T43" fmla="*/ 188 h 240"/>
              <a:gd name="T44" fmla="*/ 83 w 565"/>
              <a:gd name="T45" fmla="*/ 204 h 240"/>
              <a:gd name="T46" fmla="*/ 121 w 565"/>
              <a:gd name="T47" fmla="*/ 217 h 240"/>
              <a:gd name="T48" fmla="*/ 163 w 565"/>
              <a:gd name="T49" fmla="*/ 227 h 240"/>
              <a:gd name="T50" fmla="*/ 210 w 565"/>
              <a:gd name="T51" fmla="*/ 235 h 240"/>
              <a:gd name="T52" fmla="*/ 258 w 565"/>
              <a:gd name="T53" fmla="*/ 239 h 240"/>
              <a:gd name="T54" fmla="*/ 307 w 565"/>
              <a:gd name="T55" fmla="*/ 239 h 240"/>
              <a:gd name="T56" fmla="*/ 356 w 565"/>
              <a:gd name="T57" fmla="*/ 235 h 240"/>
              <a:gd name="T58" fmla="*/ 402 w 565"/>
              <a:gd name="T59" fmla="*/ 227 h 240"/>
              <a:gd name="T60" fmla="*/ 444 w 565"/>
              <a:gd name="T61" fmla="*/ 217 h 240"/>
              <a:gd name="T62" fmla="*/ 482 w 565"/>
              <a:gd name="T63" fmla="*/ 204 h 240"/>
              <a:gd name="T64" fmla="*/ 513 w 565"/>
              <a:gd name="T65" fmla="*/ 188 h 240"/>
              <a:gd name="T66" fmla="*/ 538 w 565"/>
              <a:gd name="T67" fmla="*/ 170 h 240"/>
              <a:gd name="T68" fmla="*/ 555 w 565"/>
              <a:gd name="T69" fmla="*/ 150 h 240"/>
              <a:gd name="T70" fmla="*/ 563 w 565"/>
              <a:gd name="T71" fmla="*/ 12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930775" y="5641975"/>
            <a:ext cx="896937" cy="381000"/>
          </a:xfrm>
          <a:custGeom>
            <a:avLst/>
            <a:gdLst>
              <a:gd name="T0" fmla="*/ 1 w 565"/>
              <a:gd name="T1" fmla="*/ 129 h 240"/>
              <a:gd name="T2" fmla="*/ 9 w 565"/>
              <a:gd name="T3" fmla="*/ 150 h 240"/>
              <a:gd name="T4" fmla="*/ 27 w 565"/>
              <a:gd name="T5" fmla="*/ 170 h 240"/>
              <a:gd name="T6" fmla="*/ 51 w 565"/>
              <a:gd name="T7" fmla="*/ 188 h 240"/>
              <a:gd name="T8" fmla="*/ 83 w 565"/>
              <a:gd name="T9" fmla="*/ 204 h 240"/>
              <a:gd name="T10" fmla="*/ 120 w 565"/>
              <a:gd name="T11" fmla="*/ 217 h 240"/>
              <a:gd name="T12" fmla="*/ 163 w 565"/>
              <a:gd name="T13" fmla="*/ 227 h 240"/>
              <a:gd name="T14" fmla="*/ 209 w 565"/>
              <a:gd name="T15" fmla="*/ 235 h 240"/>
              <a:gd name="T16" fmla="*/ 257 w 565"/>
              <a:gd name="T17" fmla="*/ 239 h 240"/>
              <a:gd name="T18" fmla="*/ 306 w 565"/>
              <a:gd name="T19" fmla="*/ 239 h 240"/>
              <a:gd name="T20" fmla="*/ 355 w 565"/>
              <a:gd name="T21" fmla="*/ 235 h 240"/>
              <a:gd name="T22" fmla="*/ 401 w 565"/>
              <a:gd name="T23" fmla="*/ 227 h 240"/>
              <a:gd name="T24" fmla="*/ 443 w 565"/>
              <a:gd name="T25" fmla="*/ 217 h 240"/>
              <a:gd name="T26" fmla="*/ 481 w 565"/>
              <a:gd name="T27" fmla="*/ 204 h 240"/>
              <a:gd name="T28" fmla="*/ 513 w 565"/>
              <a:gd name="T29" fmla="*/ 188 h 240"/>
              <a:gd name="T30" fmla="*/ 537 w 565"/>
              <a:gd name="T31" fmla="*/ 169 h 240"/>
              <a:gd name="T32" fmla="*/ 554 w 565"/>
              <a:gd name="T33" fmla="*/ 150 h 240"/>
              <a:gd name="T34" fmla="*/ 563 w 565"/>
              <a:gd name="T35" fmla="*/ 129 h 240"/>
              <a:gd name="T36" fmla="*/ 563 w 565"/>
              <a:gd name="T37" fmla="*/ 108 h 240"/>
              <a:gd name="T38" fmla="*/ 554 w 565"/>
              <a:gd name="T39" fmla="*/ 88 h 240"/>
              <a:gd name="T40" fmla="*/ 537 w 565"/>
              <a:gd name="T41" fmla="*/ 68 h 240"/>
              <a:gd name="T42" fmla="*/ 513 w 565"/>
              <a:gd name="T43" fmla="*/ 50 h 240"/>
              <a:gd name="T44" fmla="*/ 481 w 565"/>
              <a:gd name="T45" fmla="*/ 35 h 240"/>
              <a:gd name="T46" fmla="*/ 443 w 565"/>
              <a:gd name="T47" fmla="*/ 21 h 240"/>
              <a:gd name="T48" fmla="*/ 401 w 565"/>
              <a:gd name="T49" fmla="*/ 11 h 240"/>
              <a:gd name="T50" fmla="*/ 355 w 565"/>
              <a:gd name="T51" fmla="*/ 4 h 240"/>
              <a:gd name="T52" fmla="*/ 306 w 565"/>
              <a:gd name="T53" fmla="*/ 0 h 240"/>
              <a:gd name="T54" fmla="*/ 257 w 565"/>
              <a:gd name="T55" fmla="*/ 0 h 240"/>
              <a:gd name="T56" fmla="*/ 209 w 565"/>
              <a:gd name="T57" fmla="*/ 4 h 240"/>
              <a:gd name="T58" fmla="*/ 163 w 565"/>
              <a:gd name="T59" fmla="*/ 11 h 240"/>
              <a:gd name="T60" fmla="*/ 120 w 565"/>
              <a:gd name="T61" fmla="*/ 21 h 240"/>
              <a:gd name="T62" fmla="*/ 83 w 565"/>
              <a:gd name="T63" fmla="*/ 35 h 240"/>
              <a:gd name="T64" fmla="*/ 51 w 565"/>
              <a:gd name="T65" fmla="*/ 51 h 240"/>
              <a:gd name="T66" fmla="*/ 27 w 565"/>
              <a:gd name="T67" fmla="*/ 68 h 240"/>
              <a:gd name="T68" fmla="*/ 9 w 565"/>
              <a:gd name="T69" fmla="*/ 88 h 240"/>
              <a:gd name="T70" fmla="*/ 1 w 565"/>
              <a:gd name="T71" fmla="*/ 10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0" y="119"/>
                </a:move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7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69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8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59"/>
                </a:lnTo>
                <a:lnTo>
                  <a:pt x="513" y="50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5"/>
                </a:lnTo>
                <a:lnTo>
                  <a:pt x="401" y="11"/>
                </a:lnTo>
                <a:lnTo>
                  <a:pt x="378" y="6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65200" y="5268912"/>
            <a:ext cx="1169987" cy="366713"/>
          </a:xfrm>
          <a:custGeom>
            <a:avLst/>
            <a:gdLst>
              <a:gd name="T0" fmla="*/ 736 w 737"/>
              <a:gd name="T1" fmla="*/ 105 h 231"/>
              <a:gd name="T2" fmla="*/ 724 w 737"/>
              <a:gd name="T3" fmla="*/ 85 h 231"/>
              <a:gd name="T4" fmla="*/ 702 w 737"/>
              <a:gd name="T5" fmla="*/ 67 h 231"/>
              <a:gd name="T6" fmla="*/ 670 w 737"/>
              <a:gd name="T7" fmla="*/ 48 h 231"/>
              <a:gd name="T8" fmla="*/ 628 w 737"/>
              <a:gd name="T9" fmla="*/ 33 h 231"/>
              <a:gd name="T10" fmla="*/ 579 w 737"/>
              <a:gd name="T11" fmla="*/ 21 h 231"/>
              <a:gd name="T12" fmla="*/ 524 w 737"/>
              <a:gd name="T13" fmla="*/ 10 h 231"/>
              <a:gd name="T14" fmla="*/ 464 w 737"/>
              <a:gd name="T15" fmla="*/ 3 h 231"/>
              <a:gd name="T16" fmla="*/ 400 w 737"/>
              <a:gd name="T17" fmla="*/ 0 h 231"/>
              <a:gd name="T18" fmla="*/ 336 w 737"/>
              <a:gd name="T19" fmla="*/ 0 h 231"/>
              <a:gd name="T20" fmla="*/ 274 w 737"/>
              <a:gd name="T21" fmla="*/ 3 h 231"/>
              <a:gd name="T22" fmla="*/ 214 w 737"/>
              <a:gd name="T23" fmla="*/ 10 h 231"/>
              <a:gd name="T24" fmla="*/ 157 w 737"/>
              <a:gd name="T25" fmla="*/ 21 h 231"/>
              <a:gd name="T26" fmla="*/ 108 w 737"/>
              <a:gd name="T27" fmla="*/ 33 h 231"/>
              <a:gd name="T28" fmla="*/ 66 w 737"/>
              <a:gd name="T29" fmla="*/ 48 h 231"/>
              <a:gd name="T30" fmla="*/ 35 w 737"/>
              <a:gd name="T31" fmla="*/ 67 h 231"/>
              <a:gd name="T32" fmla="*/ 13 w 737"/>
              <a:gd name="T33" fmla="*/ 85 h 231"/>
              <a:gd name="T34" fmla="*/ 1 w 737"/>
              <a:gd name="T35" fmla="*/ 105 h 231"/>
              <a:gd name="T36" fmla="*/ 1 w 737"/>
              <a:gd name="T37" fmla="*/ 125 h 231"/>
              <a:gd name="T38" fmla="*/ 13 w 737"/>
              <a:gd name="T39" fmla="*/ 144 h 231"/>
              <a:gd name="T40" fmla="*/ 35 w 737"/>
              <a:gd name="T41" fmla="*/ 163 h 231"/>
              <a:gd name="T42" fmla="*/ 66 w 737"/>
              <a:gd name="T43" fmla="*/ 181 h 231"/>
              <a:gd name="T44" fmla="*/ 108 w 737"/>
              <a:gd name="T45" fmla="*/ 196 h 231"/>
              <a:gd name="T46" fmla="*/ 157 w 737"/>
              <a:gd name="T47" fmla="*/ 208 h 231"/>
              <a:gd name="T48" fmla="*/ 214 w 737"/>
              <a:gd name="T49" fmla="*/ 219 h 231"/>
              <a:gd name="T50" fmla="*/ 274 w 737"/>
              <a:gd name="T51" fmla="*/ 226 h 231"/>
              <a:gd name="T52" fmla="*/ 336 w 737"/>
              <a:gd name="T53" fmla="*/ 229 h 231"/>
              <a:gd name="T54" fmla="*/ 400 w 737"/>
              <a:gd name="T55" fmla="*/ 229 h 231"/>
              <a:gd name="T56" fmla="*/ 464 w 737"/>
              <a:gd name="T57" fmla="*/ 226 h 231"/>
              <a:gd name="T58" fmla="*/ 524 w 737"/>
              <a:gd name="T59" fmla="*/ 219 h 231"/>
              <a:gd name="T60" fmla="*/ 579 w 737"/>
              <a:gd name="T61" fmla="*/ 208 h 231"/>
              <a:gd name="T62" fmla="*/ 628 w 737"/>
              <a:gd name="T63" fmla="*/ 196 h 231"/>
              <a:gd name="T64" fmla="*/ 670 w 737"/>
              <a:gd name="T65" fmla="*/ 181 h 231"/>
              <a:gd name="T66" fmla="*/ 702 w 737"/>
              <a:gd name="T67" fmla="*/ 163 h 231"/>
              <a:gd name="T68" fmla="*/ 724 w 737"/>
              <a:gd name="T69" fmla="*/ 144 h 231"/>
              <a:gd name="T70" fmla="*/ 736 w 737"/>
              <a:gd name="T71" fmla="*/ 125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37" h="231">
                <a:moveTo>
                  <a:pt x="736" y="115"/>
                </a:moveTo>
                <a:lnTo>
                  <a:pt x="736" y="105"/>
                </a:lnTo>
                <a:lnTo>
                  <a:pt x="730" y="94"/>
                </a:lnTo>
                <a:lnTo>
                  <a:pt x="724" y="85"/>
                </a:lnTo>
                <a:lnTo>
                  <a:pt x="715" y="75"/>
                </a:lnTo>
                <a:lnTo>
                  <a:pt x="702" y="67"/>
                </a:lnTo>
                <a:lnTo>
                  <a:pt x="687" y="57"/>
                </a:lnTo>
                <a:lnTo>
                  <a:pt x="670" y="48"/>
                </a:lnTo>
                <a:lnTo>
                  <a:pt x="651" y="41"/>
                </a:lnTo>
                <a:lnTo>
                  <a:pt x="628" y="33"/>
                </a:lnTo>
                <a:lnTo>
                  <a:pt x="605" y="27"/>
                </a:lnTo>
                <a:lnTo>
                  <a:pt x="579" y="21"/>
                </a:lnTo>
                <a:lnTo>
                  <a:pt x="552" y="15"/>
                </a:lnTo>
                <a:lnTo>
                  <a:pt x="524" y="10"/>
                </a:lnTo>
                <a:lnTo>
                  <a:pt x="494" y="7"/>
                </a:lnTo>
                <a:lnTo>
                  <a:pt x="464" y="3"/>
                </a:lnTo>
                <a:lnTo>
                  <a:pt x="433" y="1"/>
                </a:lnTo>
                <a:lnTo>
                  <a:pt x="400" y="0"/>
                </a:lnTo>
                <a:lnTo>
                  <a:pt x="368" y="0"/>
                </a:lnTo>
                <a:lnTo>
                  <a:pt x="336" y="0"/>
                </a:lnTo>
                <a:lnTo>
                  <a:pt x="305" y="1"/>
                </a:lnTo>
                <a:lnTo>
                  <a:pt x="274" y="3"/>
                </a:lnTo>
                <a:lnTo>
                  <a:pt x="242" y="7"/>
                </a:lnTo>
                <a:lnTo>
                  <a:pt x="214" y="10"/>
                </a:lnTo>
                <a:lnTo>
                  <a:pt x="184" y="15"/>
                </a:lnTo>
                <a:lnTo>
                  <a:pt x="157" y="21"/>
                </a:lnTo>
                <a:lnTo>
                  <a:pt x="131" y="27"/>
                </a:lnTo>
                <a:lnTo>
                  <a:pt x="108" y="33"/>
                </a:lnTo>
                <a:lnTo>
                  <a:pt x="86" y="41"/>
                </a:lnTo>
                <a:lnTo>
                  <a:pt x="66" y="48"/>
                </a:lnTo>
                <a:lnTo>
                  <a:pt x="50" y="57"/>
                </a:lnTo>
                <a:lnTo>
                  <a:pt x="35" y="67"/>
                </a:lnTo>
                <a:lnTo>
                  <a:pt x="23" y="75"/>
                </a:lnTo>
                <a:lnTo>
                  <a:pt x="13" y="85"/>
                </a:lnTo>
                <a:lnTo>
                  <a:pt x="6" y="94"/>
                </a:lnTo>
                <a:lnTo>
                  <a:pt x="1" y="105"/>
                </a:lnTo>
                <a:lnTo>
                  <a:pt x="0" y="115"/>
                </a:lnTo>
                <a:lnTo>
                  <a:pt x="1" y="125"/>
                </a:lnTo>
                <a:lnTo>
                  <a:pt x="6" y="135"/>
                </a:lnTo>
                <a:lnTo>
                  <a:pt x="13" y="144"/>
                </a:lnTo>
                <a:lnTo>
                  <a:pt x="23" y="154"/>
                </a:lnTo>
                <a:lnTo>
                  <a:pt x="35" y="163"/>
                </a:lnTo>
                <a:lnTo>
                  <a:pt x="50" y="172"/>
                </a:lnTo>
                <a:lnTo>
                  <a:pt x="66" y="181"/>
                </a:lnTo>
                <a:lnTo>
                  <a:pt x="86" y="188"/>
                </a:lnTo>
                <a:lnTo>
                  <a:pt x="108" y="196"/>
                </a:lnTo>
                <a:lnTo>
                  <a:pt x="131" y="203"/>
                </a:lnTo>
                <a:lnTo>
                  <a:pt x="157" y="208"/>
                </a:lnTo>
                <a:lnTo>
                  <a:pt x="184" y="214"/>
                </a:lnTo>
                <a:lnTo>
                  <a:pt x="214" y="219"/>
                </a:lnTo>
                <a:lnTo>
                  <a:pt x="242" y="223"/>
                </a:lnTo>
                <a:lnTo>
                  <a:pt x="274" y="226"/>
                </a:lnTo>
                <a:lnTo>
                  <a:pt x="305" y="228"/>
                </a:lnTo>
                <a:lnTo>
                  <a:pt x="336" y="229"/>
                </a:lnTo>
                <a:lnTo>
                  <a:pt x="368" y="230"/>
                </a:lnTo>
                <a:lnTo>
                  <a:pt x="400" y="229"/>
                </a:lnTo>
                <a:lnTo>
                  <a:pt x="433" y="228"/>
                </a:lnTo>
                <a:lnTo>
                  <a:pt x="464" y="226"/>
                </a:lnTo>
                <a:lnTo>
                  <a:pt x="494" y="223"/>
                </a:lnTo>
                <a:lnTo>
                  <a:pt x="524" y="219"/>
                </a:lnTo>
                <a:lnTo>
                  <a:pt x="552" y="214"/>
                </a:lnTo>
                <a:lnTo>
                  <a:pt x="579" y="208"/>
                </a:lnTo>
                <a:lnTo>
                  <a:pt x="605" y="203"/>
                </a:lnTo>
                <a:lnTo>
                  <a:pt x="628" y="196"/>
                </a:lnTo>
                <a:lnTo>
                  <a:pt x="651" y="188"/>
                </a:lnTo>
                <a:lnTo>
                  <a:pt x="670" y="181"/>
                </a:lnTo>
                <a:lnTo>
                  <a:pt x="687" y="172"/>
                </a:lnTo>
                <a:lnTo>
                  <a:pt x="702" y="163"/>
                </a:lnTo>
                <a:lnTo>
                  <a:pt x="715" y="154"/>
                </a:lnTo>
                <a:lnTo>
                  <a:pt x="724" y="144"/>
                </a:lnTo>
                <a:lnTo>
                  <a:pt x="730" y="135"/>
                </a:lnTo>
                <a:lnTo>
                  <a:pt x="736" y="125"/>
                </a:lnTo>
                <a:lnTo>
                  <a:pt x="736" y="1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52400" y="5641975"/>
            <a:ext cx="896937" cy="381000"/>
          </a:xfrm>
          <a:custGeom>
            <a:avLst/>
            <a:gdLst>
              <a:gd name="T0" fmla="*/ 563 w 565"/>
              <a:gd name="T1" fmla="*/ 109 h 240"/>
              <a:gd name="T2" fmla="*/ 555 w 565"/>
              <a:gd name="T3" fmla="*/ 88 h 240"/>
              <a:gd name="T4" fmla="*/ 538 w 565"/>
              <a:gd name="T5" fmla="*/ 68 h 240"/>
              <a:gd name="T6" fmla="*/ 513 w 565"/>
              <a:gd name="T7" fmla="*/ 51 h 240"/>
              <a:gd name="T8" fmla="*/ 481 w 565"/>
              <a:gd name="T9" fmla="*/ 35 h 240"/>
              <a:gd name="T10" fmla="*/ 444 w 565"/>
              <a:gd name="T11" fmla="*/ 21 h 240"/>
              <a:gd name="T12" fmla="*/ 401 w 565"/>
              <a:gd name="T13" fmla="*/ 11 h 240"/>
              <a:gd name="T14" fmla="*/ 355 w 565"/>
              <a:gd name="T15" fmla="*/ 4 h 240"/>
              <a:gd name="T16" fmla="*/ 306 w 565"/>
              <a:gd name="T17" fmla="*/ 0 h 240"/>
              <a:gd name="T18" fmla="*/ 258 w 565"/>
              <a:gd name="T19" fmla="*/ 0 h 240"/>
              <a:gd name="T20" fmla="*/ 209 w 565"/>
              <a:gd name="T21" fmla="*/ 4 h 240"/>
              <a:gd name="T22" fmla="*/ 163 w 565"/>
              <a:gd name="T23" fmla="*/ 11 h 240"/>
              <a:gd name="T24" fmla="*/ 120 w 565"/>
              <a:gd name="T25" fmla="*/ 21 h 240"/>
              <a:gd name="T26" fmla="*/ 83 w 565"/>
              <a:gd name="T27" fmla="*/ 35 h 240"/>
              <a:gd name="T28" fmla="*/ 51 w 565"/>
              <a:gd name="T29" fmla="*/ 51 h 240"/>
              <a:gd name="T30" fmla="*/ 27 w 565"/>
              <a:gd name="T31" fmla="*/ 68 h 240"/>
              <a:gd name="T32" fmla="*/ 9 w 565"/>
              <a:gd name="T33" fmla="*/ 88 h 240"/>
              <a:gd name="T34" fmla="*/ 1 w 565"/>
              <a:gd name="T35" fmla="*/ 109 h 240"/>
              <a:gd name="T36" fmla="*/ 1 w 565"/>
              <a:gd name="T37" fmla="*/ 129 h 240"/>
              <a:gd name="T38" fmla="*/ 9 w 565"/>
              <a:gd name="T39" fmla="*/ 150 h 240"/>
              <a:gd name="T40" fmla="*/ 27 w 565"/>
              <a:gd name="T41" fmla="*/ 170 h 240"/>
              <a:gd name="T42" fmla="*/ 51 w 565"/>
              <a:gd name="T43" fmla="*/ 188 h 240"/>
              <a:gd name="T44" fmla="*/ 83 w 565"/>
              <a:gd name="T45" fmla="*/ 204 h 240"/>
              <a:gd name="T46" fmla="*/ 120 w 565"/>
              <a:gd name="T47" fmla="*/ 217 h 240"/>
              <a:gd name="T48" fmla="*/ 163 w 565"/>
              <a:gd name="T49" fmla="*/ 227 h 240"/>
              <a:gd name="T50" fmla="*/ 209 w 565"/>
              <a:gd name="T51" fmla="*/ 235 h 240"/>
              <a:gd name="T52" fmla="*/ 258 w 565"/>
              <a:gd name="T53" fmla="*/ 239 h 240"/>
              <a:gd name="T54" fmla="*/ 306 w 565"/>
              <a:gd name="T55" fmla="*/ 239 h 240"/>
              <a:gd name="T56" fmla="*/ 355 w 565"/>
              <a:gd name="T57" fmla="*/ 235 h 240"/>
              <a:gd name="T58" fmla="*/ 401 w 565"/>
              <a:gd name="T59" fmla="*/ 227 h 240"/>
              <a:gd name="T60" fmla="*/ 444 w 565"/>
              <a:gd name="T61" fmla="*/ 217 h 240"/>
              <a:gd name="T62" fmla="*/ 481 w 565"/>
              <a:gd name="T63" fmla="*/ 204 h 240"/>
              <a:gd name="T64" fmla="*/ 513 w 565"/>
              <a:gd name="T65" fmla="*/ 188 h 240"/>
              <a:gd name="T66" fmla="*/ 538 w 565"/>
              <a:gd name="T67" fmla="*/ 170 h 240"/>
              <a:gd name="T68" fmla="*/ 555 w 565"/>
              <a:gd name="T69" fmla="*/ 150 h 240"/>
              <a:gd name="T70" fmla="*/ 563 w 565"/>
              <a:gd name="T71" fmla="*/ 12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5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1"/>
                </a:lnTo>
                <a:lnTo>
                  <a:pt x="401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797050" y="5641975"/>
            <a:ext cx="1133475" cy="381000"/>
          </a:xfrm>
          <a:custGeom>
            <a:avLst/>
            <a:gdLst>
              <a:gd name="T0" fmla="*/ 2 w 714"/>
              <a:gd name="T1" fmla="*/ 129 h 240"/>
              <a:gd name="T2" fmla="*/ 12 w 714"/>
              <a:gd name="T3" fmla="*/ 150 h 240"/>
              <a:gd name="T4" fmla="*/ 34 w 714"/>
              <a:gd name="T5" fmla="*/ 170 h 240"/>
              <a:gd name="T6" fmla="*/ 64 w 714"/>
              <a:gd name="T7" fmla="*/ 188 h 240"/>
              <a:gd name="T8" fmla="*/ 104 w 714"/>
              <a:gd name="T9" fmla="*/ 204 h 240"/>
              <a:gd name="T10" fmla="*/ 152 w 714"/>
              <a:gd name="T11" fmla="*/ 217 h 240"/>
              <a:gd name="T12" fmla="*/ 206 w 714"/>
              <a:gd name="T13" fmla="*/ 227 h 240"/>
              <a:gd name="T14" fmla="*/ 265 w 714"/>
              <a:gd name="T15" fmla="*/ 235 h 240"/>
              <a:gd name="T16" fmla="*/ 326 w 714"/>
              <a:gd name="T17" fmla="*/ 239 h 240"/>
              <a:gd name="T18" fmla="*/ 388 w 714"/>
              <a:gd name="T19" fmla="*/ 239 h 240"/>
              <a:gd name="T20" fmla="*/ 450 w 714"/>
              <a:gd name="T21" fmla="*/ 235 h 240"/>
              <a:gd name="T22" fmla="*/ 508 w 714"/>
              <a:gd name="T23" fmla="*/ 227 h 240"/>
              <a:gd name="T24" fmla="*/ 561 w 714"/>
              <a:gd name="T25" fmla="*/ 217 h 240"/>
              <a:gd name="T26" fmla="*/ 609 w 714"/>
              <a:gd name="T27" fmla="*/ 204 h 240"/>
              <a:gd name="T28" fmla="*/ 648 w 714"/>
              <a:gd name="T29" fmla="*/ 188 h 240"/>
              <a:gd name="T30" fmla="*/ 680 w 714"/>
              <a:gd name="T31" fmla="*/ 169 h 240"/>
              <a:gd name="T32" fmla="*/ 701 w 714"/>
              <a:gd name="T33" fmla="*/ 150 h 240"/>
              <a:gd name="T34" fmla="*/ 711 w 714"/>
              <a:gd name="T35" fmla="*/ 129 h 240"/>
              <a:gd name="T36" fmla="*/ 711 w 714"/>
              <a:gd name="T37" fmla="*/ 108 h 240"/>
              <a:gd name="T38" fmla="*/ 701 w 714"/>
              <a:gd name="T39" fmla="*/ 88 h 240"/>
              <a:gd name="T40" fmla="*/ 680 w 714"/>
              <a:gd name="T41" fmla="*/ 68 h 240"/>
              <a:gd name="T42" fmla="*/ 648 w 714"/>
              <a:gd name="T43" fmla="*/ 50 h 240"/>
              <a:gd name="T44" fmla="*/ 609 w 714"/>
              <a:gd name="T45" fmla="*/ 35 h 240"/>
              <a:gd name="T46" fmla="*/ 561 w 714"/>
              <a:gd name="T47" fmla="*/ 21 h 240"/>
              <a:gd name="T48" fmla="*/ 508 w 714"/>
              <a:gd name="T49" fmla="*/ 11 h 240"/>
              <a:gd name="T50" fmla="*/ 448 w 714"/>
              <a:gd name="T51" fmla="*/ 4 h 240"/>
              <a:gd name="T52" fmla="*/ 388 w 714"/>
              <a:gd name="T53" fmla="*/ 0 h 240"/>
              <a:gd name="T54" fmla="*/ 326 w 714"/>
              <a:gd name="T55" fmla="*/ 0 h 240"/>
              <a:gd name="T56" fmla="*/ 264 w 714"/>
              <a:gd name="T57" fmla="*/ 4 h 240"/>
              <a:gd name="T58" fmla="*/ 206 w 714"/>
              <a:gd name="T59" fmla="*/ 11 h 240"/>
              <a:gd name="T60" fmla="*/ 152 w 714"/>
              <a:gd name="T61" fmla="*/ 21 h 240"/>
              <a:gd name="T62" fmla="*/ 104 w 714"/>
              <a:gd name="T63" fmla="*/ 35 h 240"/>
              <a:gd name="T64" fmla="*/ 64 w 714"/>
              <a:gd name="T65" fmla="*/ 51 h 240"/>
              <a:gd name="T66" fmla="*/ 34 w 714"/>
              <a:gd name="T67" fmla="*/ 68 h 240"/>
              <a:gd name="T68" fmla="*/ 12 w 714"/>
              <a:gd name="T69" fmla="*/ 88 h 240"/>
              <a:gd name="T70" fmla="*/ 2 w 714"/>
              <a:gd name="T71" fmla="*/ 10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4" h="240">
                <a:moveTo>
                  <a:pt x="0" y="119"/>
                </a:moveTo>
                <a:lnTo>
                  <a:pt x="2" y="129"/>
                </a:lnTo>
                <a:lnTo>
                  <a:pt x="6" y="140"/>
                </a:lnTo>
                <a:lnTo>
                  <a:pt x="12" y="150"/>
                </a:lnTo>
                <a:lnTo>
                  <a:pt x="22" y="160"/>
                </a:lnTo>
                <a:lnTo>
                  <a:pt x="34" y="170"/>
                </a:lnTo>
                <a:lnTo>
                  <a:pt x="48" y="179"/>
                </a:lnTo>
                <a:lnTo>
                  <a:pt x="64" y="188"/>
                </a:lnTo>
                <a:lnTo>
                  <a:pt x="83" y="196"/>
                </a:lnTo>
                <a:lnTo>
                  <a:pt x="104" y="204"/>
                </a:lnTo>
                <a:lnTo>
                  <a:pt x="127" y="211"/>
                </a:lnTo>
                <a:lnTo>
                  <a:pt x="152" y="217"/>
                </a:lnTo>
                <a:lnTo>
                  <a:pt x="178" y="223"/>
                </a:lnTo>
                <a:lnTo>
                  <a:pt x="206" y="227"/>
                </a:lnTo>
                <a:lnTo>
                  <a:pt x="235" y="231"/>
                </a:lnTo>
                <a:lnTo>
                  <a:pt x="265" y="235"/>
                </a:lnTo>
                <a:lnTo>
                  <a:pt x="295" y="237"/>
                </a:lnTo>
                <a:lnTo>
                  <a:pt x="326" y="239"/>
                </a:lnTo>
                <a:lnTo>
                  <a:pt x="356" y="239"/>
                </a:lnTo>
                <a:lnTo>
                  <a:pt x="388" y="239"/>
                </a:lnTo>
                <a:lnTo>
                  <a:pt x="418" y="237"/>
                </a:lnTo>
                <a:lnTo>
                  <a:pt x="450" y="235"/>
                </a:lnTo>
                <a:lnTo>
                  <a:pt x="479" y="231"/>
                </a:lnTo>
                <a:lnTo>
                  <a:pt x="508" y="227"/>
                </a:lnTo>
                <a:lnTo>
                  <a:pt x="534" y="223"/>
                </a:lnTo>
                <a:lnTo>
                  <a:pt x="561" y="217"/>
                </a:lnTo>
                <a:lnTo>
                  <a:pt x="586" y="211"/>
                </a:lnTo>
                <a:lnTo>
                  <a:pt x="609" y="204"/>
                </a:lnTo>
                <a:lnTo>
                  <a:pt x="629" y="196"/>
                </a:lnTo>
                <a:lnTo>
                  <a:pt x="648" y="188"/>
                </a:lnTo>
                <a:lnTo>
                  <a:pt x="666" y="179"/>
                </a:lnTo>
                <a:lnTo>
                  <a:pt x="680" y="169"/>
                </a:lnTo>
                <a:lnTo>
                  <a:pt x="691" y="160"/>
                </a:lnTo>
                <a:lnTo>
                  <a:pt x="701" y="150"/>
                </a:lnTo>
                <a:lnTo>
                  <a:pt x="707" y="140"/>
                </a:lnTo>
                <a:lnTo>
                  <a:pt x="711" y="129"/>
                </a:lnTo>
                <a:lnTo>
                  <a:pt x="713" y="119"/>
                </a:lnTo>
                <a:lnTo>
                  <a:pt x="711" y="108"/>
                </a:lnTo>
                <a:lnTo>
                  <a:pt x="707" y="98"/>
                </a:lnTo>
                <a:lnTo>
                  <a:pt x="701" y="88"/>
                </a:lnTo>
                <a:lnTo>
                  <a:pt x="691" y="78"/>
                </a:lnTo>
                <a:lnTo>
                  <a:pt x="680" y="68"/>
                </a:lnTo>
                <a:lnTo>
                  <a:pt x="666" y="59"/>
                </a:lnTo>
                <a:lnTo>
                  <a:pt x="648" y="50"/>
                </a:lnTo>
                <a:lnTo>
                  <a:pt x="629" y="42"/>
                </a:lnTo>
                <a:lnTo>
                  <a:pt x="609" y="35"/>
                </a:lnTo>
                <a:lnTo>
                  <a:pt x="585" y="27"/>
                </a:lnTo>
                <a:lnTo>
                  <a:pt x="561" y="21"/>
                </a:lnTo>
                <a:lnTo>
                  <a:pt x="534" y="15"/>
                </a:lnTo>
                <a:lnTo>
                  <a:pt x="508" y="11"/>
                </a:lnTo>
                <a:lnTo>
                  <a:pt x="479" y="6"/>
                </a:lnTo>
                <a:lnTo>
                  <a:pt x="448" y="4"/>
                </a:lnTo>
                <a:lnTo>
                  <a:pt x="418" y="1"/>
                </a:lnTo>
                <a:lnTo>
                  <a:pt x="388" y="0"/>
                </a:lnTo>
                <a:lnTo>
                  <a:pt x="356" y="0"/>
                </a:lnTo>
                <a:lnTo>
                  <a:pt x="326" y="0"/>
                </a:lnTo>
                <a:lnTo>
                  <a:pt x="295" y="1"/>
                </a:lnTo>
                <a:lnTo>
                  <a:pt x="264" y="4"/>
                </a:lnTo>
                <a:lnTo>
                  <a:pt x="235" y="7"/>
                </a:lnTo>
                <a:lnTo>
                  <a:pt x="206" y="11"/>
                </a:lnTo>
                <a:lnTo>
                  <a:pt x="178" y="16"/>
                </a:lnTo>
                <a:lnTo>
                  <a:pt x="152" y="21"/>
                </a:lnTo>
                <a:lnTo>
                  <a:pt x="127" y="27"/>
                </a:lnTo>
                <a:lnTo>
                  <a:pt x="104" y="35"/>
                </a:lnTo>
                <a:lnTo>
                  <a:pt x="83" y="42"/>
                </a:lnTo>
                <a:lnTo>
                  <a:pt x="64" y="51"/>
                </a:lnTo>
                <a:lnTo>
                  <a:pt x="48" y="60"/>
                </a:lnTo>
                <a:lnTo>
                  <a:pt x="34" y="68"/>
                </a:lnTo>
                <a:lnTo>
                  <a:pt x="22" y="78"/>
                </a:lnTo>
                <a:lnTo>
                  <a:pt x="12" y="88"/>
                </a:lnTo>
                <a:lnTo>
                  <a:pt x="6" y="98"/>
                </a:lnTo>
                <a:lnTo>
                  <a:pt x="2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4090987" y="5360987"/>
            <a:ext cx="896938" cy="382588"/>
          </a:xfrm>
          <a:custGeom>
            <a:avLst/>
            <a:gdLst>
              <a:gd name="T0" fmla="*/ 563 w 565"/>
              <a:gd name="T1" fmla="*/ 110 h 241"/>
              <a:gd name="T2" fmla="*/ 554 w 565"/>
              <a:gd name="T3" fmla="*/ 89 h 241"/>
              <a:gd name="T4" fmla="*/ 538 w 565"/>
              <a:gd name="T5" fmla="*/ 70 h 241"/>
              <a:gd name="T6" fmla="*/ 513 w 565"/>
              <a:gd name="T7" fmla="*/ 51 h 241"/>
              <a:gd name="T8" fmla="*/ 482 w 565"/>
              <a:gd name="T9" fmla="*/ 35 h 241"/>
              <a:gd name="T10" fmla="*/ 444 w 565"/>
              <a:gd name="T11" fmla="*/ 22 h 241"/>
              <a:gd name="T12" fmla="*/ 401 w 565"/>
              <a:gd name="T13" fmla="*/ 11 h 241"/>
              <a:gd name="T14" fmla="*/ 355 w 565"/>
              <a:gd name="T15" fmla="*/ 4 h 241"/>
              <a:gd name="T16" fmla="*/ 307 w 565"/>
              <a:gd name="T17" fmla="*/ 1 h 241"/>
              <a:gd name="T18" fmla="*/ 257 w 565"/>
              <a:gd name="T19" fmla="*/ 1 h 241"/>
              <a:gd name="T20" fmla="*/ 209 w 565"/>
              <a:gd name="T21" fmla="*/ 4 h 241"/>
              <a:gd name="T22" fmla="*/ 163 w 565"/>
              <a:gd name="T23" fmla="*/ 11 h 241"/>
              <a:gd name="T24" fmla="*/ 120 w 565"/>
              <a:gd name="T25" fmla="*/ 22 h 241"/>
              <a:gd name="T26" fmla="*/ 83 w 565"/>
              <a:gd name="T27" fmla="*/ 35 h 241"/>
              <a:gd name="T28" fmla="*/ 51 w 565"/>
              <a:gd name="T29" fmla="*/ 51 h 241"/>
              <a:gd name="T30" fmla="*/ 26 w 565"/>
              <a:gd name="T31" fmla="*/ 70 h 241"/>
              <a:gd name="T32" fmla="*/ 10 w 565"/>
              <a:gd name="T33" fmla="*/ 89 h 241"/>
              <a:gd name="T34" fmla="*/ 1 w 565"/>
              <a:gd name="T35" fmla="*/ 110 h 241"/>
              <a:gd name="T36" fmla="*/ 1 w 565"/>
              <a:gd name="T37" fmla="*/ 131 h 241"/>
              <a:gd name="T38" fmla="*/ 10 w 565"/>
              <a:gd name="T39" fmla="*/ 151 h 241"/>
              <a:gd name="T40" fmla="*/ 26 w 565"/>
              <a:gd name="T41" fmla="*/ 171 h 241"/>
              <a:gd name="T42" fmla="*/ 51 w 565"/>
              <a:gd name="T43" fmla="*/ 189 h 241"/>
              <a:gd name="T44" fmla="*/ 83 w 565"/>
              <a:gd name="T45" fmla="*/ 205 h 241"/>
              <a:gd name="T46" fmla="*/ 120 w 565"/>
              <a:gd name="T47" fmla="*/ 218 h 241"/>
              <a:gd name="T48" fmla="*/ 163 w 565"/>
              <a:gd name="T49" fmla="*/ 229 h 241"/>
              <a:gd name="T50" fmla="*/ 209 w 565"/>
              <a:gd name="T51" fmla="*/ 236 h 241"/>
              <a:gd name="T52" fmla="*/ 257 w 565"/>
              <a:gd name="T53" fmla="*/ 239 h 241"/>
              <a:gd name="T54" fmla="*/ 307 w 565"/>
              <a:gd name="T55" fmla="*/ 239 h 241"/>
              <a:gd name="T56" fmla="*/ 355 w 565"/>
              <a:gd name="T57" fmla="*/ 236 h 241"/>
              <a:gd name="T58" fmla="*/ 401 w 565"/>
              <a:gd name="T59" fmla="*/ 229 h 241"/>
              <a:gd name="T60" fmla="*/ 444 w 565"/>
              <a:gd name="T61" fmla="*/ 218 h 241"/>
              <a:gd name="T62" fmla="*/ 482 w 565"/>
              <a:gd name="T63" fmla="*/ 205 h 241"/>
              <a:gd name="T64" fmla="*/ 513 w 565"/>
              <a:gd name="T65" fmla="*/ 189 h 241"/>
              <a:gd name="T66" fmla="*/ 538 w 565"/>
              <a:gd name="T67" fmla="*/ 171 h 241"/>
              <a:gd name="T68" fmla="*/ 554 w 565"/>
              <a:gd name="T69" fmla="*/ 151 h 241"/>
              <a:gd name="T70" fmla="*/ 563 w 565"/>
              <a:gd name="T71" fmla="*/ 13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1">
                <a:moveTo>
                  <a:pt x="564" y="120"/>
                </a:moveTo>
                <a:lnTo>
                  <a:pt x="563" y="110"/>
                </a:lnTo>
                <a:lnTo>
                  <a:pt x="560" y="99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1"/>
                </a:lnTo>
                <a:lnTo>
                  <a:pt x="378" y="8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7" y="1"/>
                </a:lnTo>
                <a:lnTo>
                  <a:pt x="233" y="2"/>
                </a:lnTo>
                <a:lnTo>
                  <a:pt x="209" y="4"/>
                </a:lnTo>
                <a:lnTo>
                  <a:pt x="186" y="8"/>
                </a:lnTo>
                <a:lnTo>
                  <a:pt x="163" y="11"/>
                </a:lnTo>
                <a:lnTo>
                  <a:pt x="141" y="16"/>
                </a:lnTo>
                <a:lnTo>
                  <a:pt x="120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6" y="70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6" y="171"/>
                </a:lnTo>
                <a:lnTo>
                  <a:pt x="38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4"/>
                </a:lnTo>
                <a:lnTo>
                  <a:pt x="163" y="229"/>
                </a:lnTo>
                <a:lnTo>
                  <a:pt x="186" y="233"/>
                </a:lnTo>
                <a:lnTo>
                  <a:pt x="209" y="236"/>
                </a:lnTo>
                <a:lnTo>
                  <a:pt x="233" y="238"/>
                </a:lnTo>
                <a:lnTo>
                  <a:pt x="257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676650" y="4232275"/>
            <a:ext cx="898525" cy="382587"/>
          </a:xfrm>
          <a:custGeom>
            <a:avLst/>
            <a:gdLst>
              <a:gd name="T0" fmla="*/ 563 w 566"/>
              <a:gd name="T1" fmla="*/ 109 h 241"/>
              <a:gd name="T2" fmla="*/ 555 w 566"/>
              <a:gd name="T3" fmla="*/ 89 h 241"/>
              <a:gd name="T4" fmla="*/ 538 w 566"/>
              <a:gd name="T5" fmla="*/ 69 h 241"/>
              <a:gd name="T6" fmla="*/ 513 w 566"/>
              <a:gd name="T7" fmla="*/ 51 h 241"/>
              <a:gd name="T8" fmla="*/ 482 w 566"/>
              <a:gd name="T9" fmla="*/ 35 h 241"/>
              <a:gd name="T10" fmla="*/ 444 w 566"/>
              <a:gd name="T11" fmla="*/ 22 h 241"/>
              <a:gd name="T12" fmla="*/ 401 w 566"/>
              <a:gd name="T13" fmla="*/ 12 h 241"/>
              <a:gd name="T14" fmla="*/ 355 w 566"/>
              <a:gd name="T15" fmla="*/ 4 h 241"/>
              <a:gd name="T16" fmla="*/ 307 w 566"/>
              <a:gd name="T17" fmla="*/ 1 h 241"/>
              <a:gd name="T18" fmla="*/ 258 w 566"/>
              <a:gd name="T19" fmla="*/ 1 h 241"/>
              <a:gd name="T20" fmla="*/ 209 w 566"/>
              <a:gd name="T21" fmla="*/ 4 h 241"/>
              <a:gd name="T22" fmla="*/ 163 w 566"/>
              <a:gd name="T23" fmla="*/ 12 h 241"/>
              <a:gd name="T24" fmla="*/ 120 w 566"/>
              <a:gd name="T25" fmla="*/ 22 h 241"/>
              <a:gd name="T26" fmla="*/ 83 w 566"/>
              <a:gd name="T27" fmla="*/ 35 h 241"/>
              <a:gd name="T28" fmla="*/ 51 w 566"/>
              <a:gd name="T29" fmla="*/ 51 h 241"/>
              <a:gd name="T30" fmla="*/ 27 w 566"/>
              <a:gd name="T31" fmla="*/ 69 h 241"/>
              <a:gd name="T32" fmla="*/ 10 w 566"/>
              <a:gd name="T33" fmla="*/ 89 h 241"/>
              <a:gd name="T34" fmla="*/ 2 w 566"/>
              <a:gd name="T35" fmla="*/ 109 h 241"/>
              <a:gd name="T36" fmla="*/ 2 w 566"/>
              <a:gd name="T37" fmla="*/ 130 h 241"/>
              <a:gd name="T38" fmla="*/ 10 w 566"/>
              <a:gd name="T39" fmla="*/ 151 h 241"/>
              <a:gd name="T40" fmla="*/ 27 w 566"/>
              <a:gd name="T41" fmla="*/ 170 h 241"/>
              <a:gd name="T42" fmla="*/ 51 w 566"/>
              <a:gd name="T43" fmla="*/ 188 h 241"/>
              <a:gd name="T44" fmla="*/ 83 w 566"/>
              <a:gd name="T45" fmla="*/ 205 h 241"/>
              <a:gd name="T46" fmla="*/ 120 w 566"/>
              <a:gd name="T47" fmla="*/ 218 h 241"/>
              <a:gd name="T48" fmla="*/ 163 w 566"/>
              <a:gd name="T49" fmla="*/ 228 h 241"/>
              <a:gd name="T50" fmla="*/ 209 w 566"/>
              <a:gd name="T51" fmla="*/ 236 h 241"/>
              <a:gd name="T52" fmla="*/ 258 w 566"/>
              <a:gd name="T53" fmla="*/ 239 h 241"/>
              <a:gd name="T54" fmla="*/ 307 w 566"/>
              <a:gd name="T55" fmla="*/ 239 h 241"/>
              <a:gd name="T56" fmla="*/ 355 w 566"/>
              <a:gd name="T57" fmla="*/ 236 h 241"/>
              <a:gd name="T58" fmla="*/ 401 w 566"/>
              <a:gd name="T59" fmla="*/ 228 h 241"/>
              <a:gd name="T60" fmla="*/ 444 w 566"/>
              <a:gd name="T61" fmla="*/ 218 h 241"/>
              <a:gd name="T62" fmla="*/ 482 w 566"/>
              <a:gd name="T63" fmla="*/ 205 h 241"/>
              <a:gd name="T64" fmla="*/ 513 w 566"/>
              <a:gd name="T65" fmla="*/ 188 h 241"/>
              <a:gd name="T66" fmla="*/ 538 w 566"/>
              <a:gd name="T67" fmla="*/ 170 h 241"/>
              <a:gd name="T68" fmla="*/ 555 w 566"/>
              <a:gd name="T69" fmla="*/ 151 h 241"/>
              <a:gd name="T70" fmla="*/ 563 w 566"/>
              <a:gd name="T71" fmla="*/ 13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6" h="241">
                <a:moveTo>
                  <a:pt x="565" y="120"/>
                </a:moveTo>
                <a:lnTo>
                  <a:pt x="563" y="109"/>
                </a:lnTo>
                <a:lnTo>
                  <a:pt x="560" y="99"/>
                </a:lnTo>
                <a:lnTo>
                  <a:pt x="555" y="89"/>
                </a:lnTo>
                <a:lnTo>
                  <a:pt x="547" y="79"/>
                </a:lnTo>
                <a:lnTo>
                  <a:pt x="538" y="69"/>
                </a:lnTo>
                <a:lnTo>
                  <a:pt x="527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8"/>
                </a:lnTo>
                <a:lnTo>
                  <a:pt x="444" y="22"/>
                </a:lnTo>
                <a:lnTo>
                  <a:pt x="424" y="16"/>
                </a:lnTo>
                <a:lnTo>
                  <a:pt x="401" y="12"/>
                </a:lnTo>
                <a:lnTo>
                  <a:pt x="379" y="7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3" y="2"/>
                </a:lnTo>
                <a:lnTo>
                  <a:pt x="209" y="4"/>
                </a:lnTo>
                <a:lnTo>
                  <a:pt x="186" y="7"/>
                </a:lnTo>
                <a:lnTo>
                  <a:pt x="163" y="12"/>
                </a:lnTo>
                <a:lnTo>
                  <a:pt x="141" y="16"/>
                </a:lnTo>
                <a:lnTo>
                  <a:pt x="120" y="22"/>
                </a:lnTo>
                <a:lnTo>
                  <a:pt x="101" y="28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2" y="109"/>
                </a:lnTo>
                <a:lnTo>
                  <a:pt x="0" y="120"/>
                </a:lnTo>
                <a:lnTo>
                  <a:pt x="2" y="130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7" y="170"/>
                </a:lnTo>
                <a:lnTo>
                  <a:pt x="38" y="180"/>
                </a:lnTo>
                <a:lnTo>
                  <a:pt x="51" y="188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6" y="232"/>
                </a:lnTo>
                <a:lnTo>
                  <a:pt x="209" y="236"/>
                </a:lnTo>
                <a:lnTo>
                  <a:pt x="233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9" y="232"/>
                </a:lnTo>
                <a:lnTo>
                  <a:pt x="401" y="228"/>
                </a:lnTo>
                <a:lnTo>
                  <a:pt x="424" y="223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8"/>
                </a:lnTo>
                <a:lnTo>
                  <a:pt x="527" y="180"/>
                </a:lnTo>
                <a:lnTo>
                  <a:pt x="538" y="170"/>
                </a:lnTo>
                <a:lnTo>
                  <a:pt x="547" y="161"/>
                </a:lnTo>
                <a:lnTo>
                  <a:pt x="555" y="151"/>
                </a:lnTo>
                <a:lnTo>
                  <a:pt x="560" y="141"/>
                </a:lnTo>
                <a:lnTo>
                  <a:pt x="563" y="130"/>
                </a:lnTo>
                <a:lnTo>
                  <a:pt x="565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090987" y="6256337"/>
            <a:ext cx="1355725" cy="387350"/>
          </a:xfrm>
          <a:custGeom>
            <a:avLst/>
            <a:gdLst>
              <a:gd name="T0" fmla="*/ 853 w 854"/>
              <a:gd name="T1" fmla="*/ 243 h 244"/>
              <a:gd name="T2" fmla="*/ 853 w 854"/>
              <a:gd name="T3" fmla="*/ 0 h 244"/>
              <a:gd name="T4" fmla="*/ 0 w 854"/>
              <a:gd name="T5" fmla="*/ 0 h 244"/>
              <a:gd name="T6" fmla="*/ 0 w 854"/>
              <a:gd name="T7" fmla="*/ 243 h 244"/>
              <a:gd name="T8" fmla="*/ 853 w 854"/>
              <a:gd name="T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" h="244">
                <a:moveTo>
                  <a:pt x="853" y="243"/>
                </a:moveTo>
                <a:lnTo>
                  <a:pt x="853" y="0"/>
                </a:lnTo>
                <a:lnTo>
                  <a:pt x="0" y="0"/>
                </a:lnTo>
                <a:lnTo>
                  <a:pt x="0" y="243"/>
                </a:lnTo>
                <a:lnTo>
                  <a:pt x="853" y="2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957262" y="6256337"/>
            <a:ext cx="896938" cy="392113"/>
          </a:xfrm>
          <a:custGeom>
            <a:avLst/>
            <a:gdLst>
              <a:gd name="T0" fmla="*/ 564 w 565"/>
              <a:gd name="T1" fmla="*/ 246 h 247"/>
              <a:gd name="T2" fmla="*/ 564 w 565"/>
              <a:gd name="T3" fmla="*/ 0 h 247"/>
              <a:gd name="T4" fmla="*/ 0 w 565"/>
              <a:gd name="T5" fmla="*/ 0 h 247"/>
              <a:gd name="T6" fmla="*/ 0 w 565"/>
              <a:gd name="T7" fmla="*/ 246 h 247"/>
              <a:gd name="T8" fmla="*/ 564 w 565"/>
              <a:gd name="T9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247">
                <a:moveTo>
                  <a:pt x="564" y="246"/>
                </a:moveTo>
                <a:lnTo>
                  <a:pt x="564" y="0"/>
                </a:lnTo>
                <a:lnTo>
                  <a:pt x="0" y="0"/>
                </a:lnTo>
                <a:lnTo>
                  <a:pt x="0" y="246"/>
                </a:lnTo>
                <a:lnTo>
                  <a:pt x="564" y="2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2200275" y="4098925"/>
            <a:ext cx="1276350" cy="627062"/>
          </a:xfrm>
          <a:custGeom>
            <a:avLst/>
            <a:gdLst>
              <a:gd name="T0" fmla="*/ 0 w 804"/>
              <a:gd name="T1" fmla="*/ 197 h 395"/>
              <a:gd name="T2" fmla="*/ 396 w 804"/>
              <a:gd name="T3" fmla="*/ 0 h 395"/>
              <a:gd name="T4" fmla="*/ 803 w 804"/>
              <a:gd name="T5" fmla="*/ 204 h 395"/>
              <a:gd name="T6" fmla="*/ 396 w 804"/>
              <a:gd name="T7" fmla="*/ 394 h 395"/>
              <a:gd name="T8" fmla="*/ 0 w 804"/>
              <a:gd name="T9" fmla="*/ 19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395">
                <a:moveTo>
                  <a:pt x="0" y="197"/>
                </a:moveTo>
                <a:lnTo>
                  <a:pt x="396" y="0"/>
                </a:lnTo>
                <a:lnTo>
                  <a:pt x="803" y="204"/>
                </a:lnTo>
                <a:lnTo>
                  <a:pt x="396" y="394"/>
                </a:lnTo>
                <a:lnTo>
                  <a:pt x="0" y="19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2481262" y="6078537"/>
            <a:ext cx="1371600" cy="658813"/>
          </a:xfrm>
          <a:custGeom>
            <a:avLst/>
            <a:gdLst>
              <a:gd name="T0" fmla="*/ 0 w 864"/>
              <a:gd name="T1" fmla="*/ 208 h 415"/>
              <a:gd name="T2" fmla="*/ 426 w 864"/>
              <a:gd name="T3" fmla="*/ 0 h 415"/>
              <a:gd name="T4" fmla="*/ 863 w 864"/>
              <a:gd name="T5" fmla="*/ 214 h 415"/>
              <a:gd name="T6" fmla="*/ 426 w 864"/>
              <a:gd name="T7" fmla="*/ 414 h 415"/>
              <a:gd name="T8" fmla="*/ 0 w 864"/>
              <a:gd name="T9" fmla="*/ 208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415">
                <a:moveTo>
                  <a:pt x="0" y="208"/>
                </a:moveTo>
                <a:lnTo>
                  <a:pt x="426" y="0"/>
                </a:lnTo>
                <a:lnTo>
                  <a:pt x="863" y="214"/>
                </a:lnTo>
                <a:lnTo>
                  <a:pt x="426" y="414"/>
                </a:lnTo>
                <a:lnTo>
                  <a:pt x="0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949825" y="5668962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433762" y="5651500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u="sng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00050" y="5630862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u="sng">
                <a:solidFill>
                  <a:srgbClr val="000000"/>
                </a:solidFill>
                <a:latin typeface="Arial" charset="0"/>
              </a:rPr>
              <a:t>pid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938212" y="5267325"/>
            <a:ext cx="121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started_on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924050" y="5640387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pbudget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125912" y="5386387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3808412" y="4252912"/>
            <a:ext cx="6111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until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005262" y="6269037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904875" y="6286500"/>
            <a:ext cx="982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Projects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576512" y="6245225"/>
            <a:ext cx="1116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Sponsors</a:t>
            </a:r>
          </a:p>
        </p:txBody>
      </p:sp>
      <p:grpSp>
        <p:nvGrpSpPr>
          <p:cNvPr id="26" name="Group 30"/>
          <p:cNvGrpSpPr>
            <a:grpSpLocks/>
          </p:cNvGrpSpPr>
          <p:nvPr/>
        </p:nvGrpSpPr>
        <p:grpSpPr bwMode="auto">
          <a:xfrm>
            <a:off x="2219325" y="3327400"/>
            <a:ext cx="1333500" cy="403225"/>
            <a:chOff x="3435" y="619"/>
            <a:chExt cx="840" cy="254"/>
          </a:xfrm>
        </p:grpSpPr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435" y="626"/>
              <a:ext cx="840" cy="247"/>
            </a:xfrm>
            <a:custGeom>
              <a:avLst/>
              <a:gdLst>
                <a:gd name="T0" fmla="*/ 839 w 840"/>
                <a:gd name="T1" fmla="*/ 246 h 247"/>
                <a:gd name="T2" fmla="*/ 839 w 840"/>
                <a:gd name="T3" fmla="*/ 0 h 247"/>
                <a:gd name="T4" fmla="*/ 0 w 840"/>
                <a:gd name="T5" fmla="*/ 0 h 247"/>
                <a:gd name="T6" fmla="*/ 0 w 840"/>
                <a:gd name="T7" fmla="*/ 246 h 247"/>
                <a:gd name="T8" fmla="*/ 839 w 840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0" h="247">
                  <a:moveTo>
                    <a:pt x="839" y="246"/>
                  </a:moveTo>
                  <a:lnTo>
                    <a:pt x="839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839" y="24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471" y="619"/>
              <a:ext cx="78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2312987" y="4219575"/>
            <a:ext cx="1039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dirty="0" err="1">
                <a:solidFill>
                  <a:srgbClr val="000000"/>
                </a:solidFill>
                <a:latin typeface="Arial" charset="0"/>
              </a:rPr>
              <a:t>Monitors</a:t>
            </a:r>
            <a:endParaRPr lang="es-ES_tradnl" alt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85725" y="5116512"/>
            <a:ext cx="5781675" cy="174148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598487" y="6038850"/>
            <a:ext cx="6111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1487487" y="5638800"/>
            <a:ext cx="9525" cy="593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1712912" y="6038850"/>
            <a:ext cx="6064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736975" y="6024562"/>
            <a:ext cx="490537" cy="230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522787" y="5749925"/>
            <a:ext cx="0" cy="520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4913312" y="6038850"/>
            <a:ext cx="347663" cy="231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2830512" y="4743450"/>
            <a:ext cx="0" cy="354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3478212" y="4418012"/>
            <a:ext cx="200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2828925" y="3725862"/>
            <a:ext cx="0" cy="361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2"/>
          <p:cNvSpPr>
            <a:spLocks/>
          </p:cNvSpPr>
          <p:nvPr/>
        </p:nvSpPr>
        <p:spPr bwMode="auto">
          <a:xfrm>
            <a:off x="3211512" y="2724150"/>
            <a:ext cx="896938" cy="381000"/>
          </a:xfrm>
          <a:custGeom>
            <a:avLst/>
            <a:gdLst>
              <a:gd name="T0" fmla="*/ 1 w 565"/>
              <a:gd name="T1" fmla="*/ 130 h 240"/>
              <a:gd name="T2" fmla="*/ 9 w 565"/>
              <a:gd name="T3" fmla="*/ 151 h 240"/>
              <a:gd name="T4" fmla="*/ 27 w 565"/>
              <a:gd name="T5" fmla="*/ 170 h 240"/>
              <a:gd name="T6" fmla="*/ 51 w 565"/>
              <a:gd name="T7" fmla="*/ 188 h 240"/>
              <a:gd name="T8" fmla="*/ 83 w 565"/>
              <a:gd name="T9" fmla="*/ 204 h 240"/>
              <a:gd name="T10" fmla="*/ 120 w 565"/>
              <a:gd name="T11" fmla="*/ 218 h 240"/>
              <a:gd name="T12" fmla="*/ 163 w 565"/>
              <a:gd name="T13" fmla="*/ 228 h 240"/>
              <a:gd name="T14" fmla="*/ 209 w 565"/>
              <a:gd name="T15" fmla="*/ 235 h 240"/>
              <a:gd name="T16" fmla="*/ 257 w 565"/>
              <a:gd name="T17" fmla="*/ 239 h 240"/>
              <a:gd name="T18" fmla="*/ 306 w 565"/>
              <a:gd name="T19" fmla="*/ 239 h 240"/>
              <a:gd name="T20" fmla="*/ 355 w 565"/>
              <a:gd name="T21" fmla="*/ 235 h 240"/>
              <a:gd name="T22" fmla="*/ 401 w 565"/>
              <a:gd name="T23" fmla="*/ 228 h 240"/>
              <a:gd name="T24" fmla="*/ 443 w 565"/>
              <a:gd name="T25" fmla="*/ 217 h 240"/>
              <a:gd name="T26" fmla="*/ 481 w 565"/>
              <a:gd name="T27" fmla="*/ 204 h 240"/>
              <a:gd name="T28" fmla="*/ 513 w 565"/>
              <a:gd name="T29" fmla="*/ 188 h 240"/>
              <a:gd name="T30" fmla="*/ 537 w 565"/>
              <a:gd name="T31" fmla="*/ 170 h 240"/>
              <a:gd name="T32" fmla="*/ 554 w 565"/>
              <a:gd name="T33" fmla="*/ 150 h 240"/>
              <a:gd name="T34" fmla="*/ 563 w 565"/>
              <a:gd name="T35" fmla="*/ 129 h 240"/>
              <a:gd name="T36" fmla="*/ 563 w 565"/>
              <a:gd name="T37" fmla="*/ 109 h 240"/>
              <a:gd name="T38" fmla="*/ 554 w 565"/>
              <a:gd name="T39" fmla="*/ 88 h 240"/>
              <a:gd name="T40" fmla="*/ 537 w 565"/>
              <a:gd name="T41" fmla="*/ 68 h 240"/>
              <a:gd name="T42" fmla="*/ 513 w 565"/>
              <a:gd name="T43" fmla="*/ 51 h 240"/>
              <a:gd name="T44" fmla="*/ 481 w 565"/>
              <a:gd name="T45" fmla="*/ 35 h 240"/>
              <a:gd name="T46" fmla="*/ 443 w 565"/>
              <a:gd name="T47" fmla="*/ 21 h 240"/>
              <a:gd name="T48" fmla="*/ 401 w 565"/>
              <a:gd name="T49" fmla="*/ 11 h 240"/>
              <a:gd name="T50" fmla="*/ 355 w 565"/>
              <a:gd name="T51" fmla="*/ 4 h 240"/>
              <a:gd name="T52" fmla="*/ 306 w 565"/>
              <a:gd name="T53" fmla="*/ 0 h 240"/>
              <a:gd name="T54" fmla="*/ 257 w 565"/>
              <a:gd name="T55" fmla="*/ 0 h 240"/>
              <a:gd name="T56" fmla="*/ 209 w 565"/>
              <a:gd name="T57" fmla="*/ 4 h 240"/>
              <a:gd name="T58" fmla="*/ 163 w 565"/>
              <a:gd name="T59" fmla="*/ 11 h 240"/>
              <a:gd name="T60" fmla="*/ 120 w 565"/>
              <a:gd name="T61" fmla="*/ 21 h 240"/>
              <a:gd name="T62" fmla="*/ 83 w 565"/>
              <a:gd name="T63" fmla="*/ 35 h 240"/>
              <a:gd name="T64" fmla="*/ 51 w 565"/>
              <a:gd name="T65" fmla="*/ 51 h 240"/>
              <a:gd name="T66" fmla="*/ 27 w 565"/>
              <a:gd name="T67" fmla="*/ 69 h 240"/>
              <a:gd name="T68" fmla="*/ 9 w 565"/>
              <a:gd name="T69" fmla="*/ 88 h 240"/>
              <a:gd name="T70" fmla="*/ 1 w 565"/>
              <a:gd name="T71" fmla="*/ 10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0" y="119"/>
                </a:move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7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8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70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9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6"/>
                </a:lnTo>
                <a:lnTo>
                  <a:pt x="401" y="11"/>
                </a:lnTo>
                <a:lnTo>
                  <a:pt x="378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1566862" y="2724150"/>
            <a:ext cx="896938" cy="381000"/>
          </a:xfrm>
          <a:custGeom>
            <a:avLst/>
            <a:gdLst>
              <a:gd name="T0" fmla="*/ 563 w 565"/>
              <a:gd name="T1" fmla="*/ 109 h 240"/>
              <a:gd name="T2" fmla="*/ 555 w 565"/>
              <a:gd name="T3" fmla="*/ 88 h 240"/>
              <a:gd name="T4" fmla="*/ 538 w 565"/>
              <a:gd name="T5" fmla="*/ 68 h 240"/>
              <a:gd name="T6" fmla="*/ 513 w 565"/>
              <a:gd name="T7" fmla="*/ 51 h 240"/>
              <a:gd name="T8" fmla="*/ 481 w 565"/>
              <a:gd name="T9" fmla="*/ 35 h 240"/>
              <a:gd name="T10" fmla="*/ 444 w 565"/>
              <a:gd name="T11" fmla="*/ 21 h 240"/>
              <a:gd name="T12" fmla="*/ 401 w 565"/>
              <a:gd name="T13" fmla="*/ 11 h 240"/>
              <a:gd name="T14" fmla="*/ 355 w 565"/>
              <a:gd name="T15" fmla="*/ 4 h 240"/>
              <a:gd name="T16" fmla="*/ 306 w 565"/>
              <a:gd name="T17" fmla="*/ 0 h 240"/>
              <a:gd name="T18" fmla="*/ 258 w 565"/>
              <a:gd name="T19" fmla="*/ 0 h 240"/>
              <a:gd name="T20" fmla="*/ 209 w 565"/>
              <a:gd name="T21" fmla="*/ 4 h 240"/>
              <a:gd name="T22" fmla="*/ 163 w 565"/>
              <a:gd name="T23" fmla="*/ 11 h 240"/>
              <a:gd name="T24" fmla="*/ 120 w 565"/>
              <a:gd name="T25" fmla="*/ 21 h 240"/>
              <a:gd name="T26" fmla="*/ 83 w 565"/>
              <a:gd name="T27" fmla="*/ 35 h 240"/>
              <a:gd name="T28" fmla="*/ 51 w 565"/>
              <a:gd name="T29" fmla="*/ 51 h 240"/>
              <a:gd name="T30" fmla="*/ 27 w 565"/>
              <a:gd name="T31" fmla="*/ 68 h 240"/>
              <a:gd name="T32" fmla="*/ 9 w 565"/>
              <a:gd name="T33" fmla="*/ 88 h 240"/>
              <a:gd name="T34" fmla="*/ 1 w 565"/>
              <a:gd name="T35" fmla="*/ 109 h 240"/>
              <a:gd name="T36" fmla="*/ 1 w 565"/>
              <a:gd name="T37" fmla="*/ 130 h 240"/>
              <a:gd name="T38" fmla="*/ 9 w 565"/>
              <a:gd name="T39" fmla="*/ 151 h 240"/>
              <a:gd name="T40" fmla="*/ 27 w 565"/>
              <a:gd name="T41" fmla="*/ 170 h 240"/>
              <a:gd name="T42" fmla="*/ 51 w 565"/>
              <a:gd name="T43" fmla="*/ 188 h 240"/>
              <a:gd name="T44" fmla="*/ 83 w 565"/>
              <a:gd name="T45" fmla="*/ 204 h 240"/>
              <a:gd name="T46" fmla="*/ 120 w 565"/>
              <a:gd name="T47" fmla="*/ 218 h 240"/>
              <a:gd name="T48" fmla="*/ 163 w 565"/>
              <a:gd name="T49" fmla="*/ 228 h 240"/>
              <a:gd name="T50" fmla="*/ 209 w 565"/>
              <a:gd name="T51" fmla="*/ 235 h 240"/>
              <a:gd name="T52" fmla="*/ 258 w 565"/>
              <a:gd name="T53" fmla="*/ 239 h 240"/>
              <a:gd name="T54" fmla="*/ 306 w 565"/>
              <a:gd name="T55" fmla="*/ 239 h 240"/>
              <a:gd name="T56" fmla="*/ 355 w 565"/>
              <a:gd name="T57" fmla="*/ 235 h 240"/>
              <a:gd name="T58" fmla="*/ 401 w 565"/>
              <a:gd name="T59" fmla="*/ 228 h 240"/>
              <a:gd name="T60" fmla="*/ 444 w 565"/>
              <a:gd name="T61" fmla="*/ 218 h 240"/>
              <a:gd name="T62" fmla="*/ 481 w 565"/>
              <a:gd name="T63" fmla="*/ 204 h 240"/>
              <a:gd name="T64" fmla="*/ 513 w 565"/>
              <a:gd name="T65" fmla="*/ 188 h 240"/>
              <a:gd name="T66" fmla="*/ 538 w 565"/>
              <a:gd name="T67" fmla="*/ 170 h 240"/>
              <a:gd name="T68" fmla="*/ 555 w 565"/>
              <a:gd name="T69" fmla="*/ 151 h 240"/>
              <a:gd name="T70" fmla="*/ 563 w 565"/>
              <a:gd name="T71" fmla="*/ 13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6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2"/>
                </a:lnTo>
                <a:lnTo>
                  <a:pt x="401" y="228"/>
                </a:lnTo>
                <a:lnTo>
                  <a:pt x="423" y="223"/>
                </a:lnTo>
                <a:lnTo>
                  <a:pt x="444" y="218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1"/>
                </a:lnTo>
                <a:lnTo>
                  <a:pt x="560" y="140"/>
                </a:lnTo>
                <a:lnTo>
                  <a:pt x="563" y="130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44"/>
          <p:cNvSpPr>
            <a:spLocks/>
          </p:cNvSpPr>
          <p:nvPr/>
        </p:nvSpPr>
        <p:spPr bwMode="auto">
          <a:xfrm>
            <a:off x="2371725" y="2443162"/>
            <a:ext cx="896937" cy="382588"/>
          </a:xfrm>
          <a:custGeom>
            <a:avLst/>
            <a:gdLst>
              <a:gd name="T0" fmla="*/ 563 w 565"/>
              <a:gd name="T1" fmla="*/ 110 h 241"/>
              <a:gd name="T2" fmla="*/ 554 w 565"/>
              <a:gd name="T3" fmla="*/ 89 h 241"/>
              <a:gd name="T4" fmla="*/ 538 w 565"/>
              <a:gd name="T5" fmla="*/ 70 h 241"/>
              <a:gd name="T6" fmla="*/ 513 w 565"/>
              <a:gd name="T7" fmla="*/ 51 h 241"/>
              <a:gd name="T8" fmla="*/ 482 w 565"/>
              <a:gd name="T9" fmla="*/ 35 h 241"/>
              <a:gd name="T10" fmla="*/ 444 w 565"/>
              <a:gd name="T11" fmla="*/ 22 h 241"/>
              <a:gd name="T12" fmla="*/ 401 w 565"/>
              <a:gd name="T13" fmla="*/ 12 h 241"/>
              <a:gd name="T14" fmla="*/ 355 w 565"/>
              <a:gd name="T15" fmla="*/ 5 h 241"/>
              <a:gd name="T16" fmla="*/ 307 w 565"/>
              <a:gd name="T17" fmla="*/ 1 h 241"/>
              <a:gd name="T18" fmla="*/ 258 w 565"/>
              <a:gd name="T19" fmla="*/ 1 h 241"/>
              <a:gd name="T20" fmla="*/ 210 w 565"/>
              <a:gd name="T21" fmla="*/ 5 h 241"/>
              <a:gd name="T22" fmla="*/ 164 w 565"/>
              <a:gd name="T23" fmla="*/ 12 h 241"/>
              <a:gd name="T24" fmla="*/ 121 w 565"/>
              <a:gd name="T25" fmla="*/ 22 h 241"/>
              <a:gd name="T26" fmla="*/ 83 w 565"/>
              <a:gd name="T27" fmla="*/ 35 h 241"/>
              <a:gd name="T28" fmla="*/ 51 w 565"/>
              <a:gd name="T29" fmla="*/ 51 h 241"/>
              <a:gd name="T30" fmla="*/ 27 w 565"/>
              <a:gd name="T31" fmla="*/ 70 h 241"/>
              <a:gd name="T32" fmla="*/ 10 w 565"/>
              <a:gd name="T33" fmla="*/ 89 h 241"/>
              <a:gd name="T34" fmla="*/ 1 w 565"/>
              <a:gd name="T35" fmla="*/ 110 h 241"/>
              <a:gd name="T36" fmla="*/ 1 w 565"/>
              <a:gd name="T37" fmla="*/ 131 h 241"/>
              <a:gd name="T38" fmla="*/ 10 w 565"/>
              <a:gd name="T39" fmla="*/ 151 h 241"/>
              <a:gd name="T40" fmla="*/ 27 w 565"/>
              <a:gd name="T41" fmla="*/ 171 h 241"/>
              <a:gd name="T42" fmla="*/ 51 w 565"/>
              <a:gd name="T43" fmla="*/ 189 h 241"/>
              <a:gd name="T44" fmla="*/ 83 w 565"/>
              <a:gd name="T45" fmla="*/ 205 h 241"/>
              <a:gd name="T46" fmla="*/ 121 w 565"/>
              <a:gd name="T47" fmla="*/ 218 h 241"/>
              <a:gd name="T48" fmla="*/ 164 w 565"/>
              <a:gd name="T49" fmla="*/ 229 h 241"/>
              <a:gd name="T50" fmla="*/ 210 w 565"/>
              <a:gd name="T51" fmla="*/ 236 h 241"/>
              <a:gd name="T52" fmla="*/ 258 w 565"/>
              <a:gd name="T53" fmla="*/ 239 h 241"/>
              <a:gd name="T54" fmla="*/ 307 w 565"/>
              <a:gd name="T55" fmla="*/ 239 h 241"/>
              <a:gd name="T56" fmla="*/ 355 w 565"/>
              <a:gd name="T57" fmla="*/ 236 h 241"/>
              <a:gd name="T58" fmla="*/ 401 w 565"/>
              <a:gd name="T59" fmla="*/ 229 h 241"/>
              <a:gd name="T60" fmla="*/ 444 w 565"/>
              <a:gd name="T61" fmla="*/ 218 h 241"/>
              <a:gd name="T62" fmla="*/ 482 w 565"/>
              <a:gd name="T63" fmla="*/ 205 h 241"/>
              <a:gd name="T64" fmla="*/ 513 w 565"/>
              <a:gd name="T65" fmla="*/ 189 h 241"/>
              <a:gd name="T66" fmla="*/ 538 w 565"/>
              <a:gd name="T67" fmla="*/ 171 h 241"/>
              <a:gd name="T68" fmla="*/ 554 w 565"/>
              <a:gd name="T69" fmla="*/ 151 h 241"/>
              <a:gd name="T70" fmla="*/ 563 w 565"/>
              <a:gd name="T71" fmla="*/ 13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1">
                <a:moveTo>
                  <a:pt x="564" y="120"/>
                </a:moveTo>
                <a:lnTo>
                  <a:pt x="563" y="110"/>
                </a:lnTo>
                <a:lnTo>
                  <a:pt x="560" y="100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2"/>
                </a:lnTo>
                <a:lnTo>
                  <a:pt x="378" y="8"/>
                </a:lnTo>
                <a:lnTo>
                  <a:pt x="355" y="5"/>
                </a:lnTo>
                <a:lnTo>
                  <a:pt x="332" y="3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4" y="3"/>
                </a:lnTo>
                <a:lnTo>
                  <a:pt x="210" y="5"/>
                </a:lnTo>
                <a:lnTo>
                  <a:pt x="186" y="8"/>
                </a:lnTo>
                <a:lnTo>
                  <a:pt x="164" y="12"/>
                </a:lnTo>
                <a:lnTo>
                  <a:pt x="141" y="16"/>
                </a:lnTo>
                <a:lnTo>
                  <a:pt x="121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9" y="60"/>
                </a:lnTo>
                <a:lnTo>
                  <a:pt x="27" y="70"/>
                </a:lnTo>
                <a:lnTo>
                  <a:pt x="18" y="79"/>
                </a:lnTo>
                <a:lnTo>
                  <a:pt x="10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5" y="141"/>
                </a:lnTo>
                <a:lnTo>
                  <a:pt x="10" y="151"/>
                </a:lnTo>
                <a:lnTo>
                  <a:pt x="18" y="161"/>
                </a:lnTo>
                <a:lnTo>
                  <a:pt x="27" y="171"/>
                </a:lnTo>
                <a:lnTo>
                  <a:pt x="39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1" y="218"/>
                </a:lnTo>
                <a:lnTo>
                  <a:pt x="141" y="224"/>
                </a:lnTo>
                <a:lnTo>
                  <a:pt x="164" y="229"/>
                </a:lnTo>
                <a:lnTo>
                  <a:pt x="186" y="233"/>
                </a:lnTo>
                <a:lnTo>
                  <a:pt x="210" y="236"/>
                </a:lnTo>
                <a:lnTo>
                  <a:pt x="234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2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405187" y="2722562"/>
            <a:ext cx="4302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498725" y="2497137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1716087" y="2713037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2014537" y="3128962"/>
            <a:ext cx="5524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2832100" y="2824162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3130550" y="3113087"/>
            <a:ext cx="5302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1836737" y="6427787"/>
            <a:ext cx="658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3814762" y="6435725"/>
            <a:ext cx="239713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3"/>
          <p:cNvSpPr>
            <a:spLocks/>
          </p:cNvSpPr>
          <p:nvPr/>
        </p:nvSpPr>
        <p:spPr bwMode="auto">
          <a:xfrm>
            <a:off x="2709862" y="5240337"/>
            <a:ext cx="896938" cy="381000"/>
          </a:xfrm>
          <a:custGeom>
            <a:avLst/>
            <a:gdLst>
              <a:gd name="T0" fmla="*/ 563 w 565"/>
              <a:gd name="T1" fmla="*/ 109 h 240"/>
              <a:gd name="T2" fmla="*/ 555 w 565"/>
              <a:gd name="T3" fmla="*/ 88 h 240"/>
              <a:gd name="T4" fmla="*/ 538 w 565"/>
              <a:gd name="T5" fmla="*/ 68 h 240"/>
              <a:gd name="T6" fmla="*/ 513 w 565"/>
              <a:gd name="T7" fmla="*/ 51 h 240"/>
              <a:gd name="T8" fmla="*/ 482 w 565"/>
              <a:gd name="T9" fmla="*/ 35 h 240"/>
              <a:gd name="T10" fmla="*/ 444 w 565"/>
              <a:gd name="T11" fmla="*/ 21 h 240"/>
              <a:gd name="T12" fmla="*/ 402 w 565"/>
              <a:gd name="T13" fmla="*/ 11 h 240"/>
              <a:gd name="T14" fmla="*/ 356 w 565"/>
              <a:gd name="T15" fmla="*/ 4 h 240"/>
              <a:gd name="T16" fmla="*/ 307 w 565"/>
              <a:gd name="T17" fmla="*/ 0 h 240"/>
              <a:gd name="T18" fmla="*/ 258 w 565"/>
              <a:gd name="T19" fmla="*/ 0 h 240"/>
              <a:gd name="T20" fmla="*/ 210 w 565"/>
              <a:gd name="T21" fmla="*/ 4 h 240"/>
              <a:gd name="T22" fmla="*/ 163 w 565"/>
              <a:gd name="T23" fmla="*/ 11 h 240"/>
              <a:gd name="T24" fmla="*/ 121 w 565"/>
              <a:gd name="T25" fmla="*/ 21 h 240"/>
              <a:gd name="T26" fmla="*/ 83 w 565"/>
              <a:gd name="T27" fmla="*/ 35 h 240"/>
              <a:gd name="T28" fmla="*/ 52 w 565"/>
              <a:gd name="T29" fmla="*/ 51 h 240"/>
              <a:gd name="T30" fmla="*/ 27 w 565"/>
              <a:gd name="T31" fmla="*/ 68 h 240"/>
              <a:gd name="T32" fmla="*/ 10 w 565"/>
              <a:gd name="T33" fmla="*/ 88 h 240"/>
              <a:gd name="T34" fmla="*/ 2 w 565"/>
              <a:gd name="T35" fmla="*/ 109 h 240"/>
              <a:gd name="T36" fmla="*/ 2 w 565"/>
              <a:gd name="T37" fmla="*/ 129 h 240"/>
              <a:gd name="T38" fmla="*/ 10 w 565"/>
              <a:gd name="T39" fmla="*/ 150 h 240"/>
              <a:gd name="T40" fmla="*/ 27 w 565"/>
              <a:gd name="T41" fmla="*/ 170 h 240"/>
              <a:gd name="T42" fmla="*/ 52 w 565"/>
              <a:gd name="T43" fmla="*/ 188 h 240"/>
              <a:gd name="T44" fmla="*/ 83 w 565"/>
              <a:gd name="T45" fmla="*/ 204 h 240"/>
              <a:gd name="T46" fmla="*/ 121 w 565"/>
              <a:gd name="T47" fmla="*/ 217 h 240"/>
              <a:gd name="T48" fmla="*/ 163 w 565"/>
              <a:gd name="T49" fmla="*/ 227 h 240"/>
              <a:gd name="T50" fmla="*/ 210 w 565"/>
              <a:gd name="T51" fmla="*/ 235 h 240"/>
              <a:gd name="T52" fmla="*/ 258 w 565"/>
              <a:gd name="T53" fmla="*/ 239 h 240"/>
              <a:gd name="T54" fmla="*/ 307 w 565"/>
              <a:gd name="T55" fmla="*/ 239 h 240"/>
              <a:gd name="T56" fmla="*/ 356 w 565"/>
              <a:gd name="T57" fmla="*/ 235 h 240"/>
              <a:gd name="T58" fmla="*/ 402 w 565"/>
              <a:gd name="T59" fmla="*/ 227 h 240"/>
              <a:gd name="T60" fmla="*/ 444 w 565"/>
              <a:gd name="T61" fmla="*/ 217 h 240"/>
              <a:gd name="T62" fmla="*/ 482 w 565"/>
              <a:gd name="T63" fmla="*/ 204 h 240"/>
              <a:gd name="T64" fmla="*/ 513 w 565"/>
              <a:gd name="T65" fmla="*/ 188 h 240"/>
              <a:gd name="T66" fmla="*/ 538 w 565"/>
              <a:gd name="T67" fmla="*/ 170 h 240"/>
              <a:gd name="T68" fmla="*/ 555 w 565"/>
              <a:gd name="T69" fmla="*/ 150 h 240"/>
              <a:gd name="T70" fmla="*/ 563 w 565"/>
              <a:gd name="T71" fmla="*/ 12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2786062" y="5240337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 flipV="1">
            <a:off x="3167062" y="5621337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82243" y="239236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75000"/>
            </a:pPr>
            <a:r>
              <a:rPr lang="en-US" altLang="en-US" sz="2800" dirty="0"/>
              <a:t>Employees are assigned to monitor SPONSORSHIPS.</a:t>
            </a:r>
            <a:r>
              <a:rPr lang="es-ES_tradnl" alt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5131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90033"/>
                </a:solidFill>
                <a:latin typeface="+mn-lt"/>
              </a:rPr>
              <a:t>Aggregation vs. ternary </a:t>
            </a:r>
            <a:r>
              <a:rPr lang="en-US" altLang="en-US" dirty="0" smtClean="0">
                <a:solidFill>
                  <a:srgbClr val="790033"/>
                </a:solidFill>
                <a:latin typeface="+mn-lt"/>
              </a:rPr>
              <a:t>relationship  </a:t>
            </a:r>
            <a:endParaRPr lang="en-US" dirty="0">
              <a:solidFill>
                <a:srgbClr val="790033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43000"/>
            <a:ext cx="3714749" cy="5486400"/>
          </a:xfrm>
        </p:spPr>
        <p:txBody>
          <a:bodyPr/>
          <a:lstStyle/>
          <a:p>
            <a:r>
              <a:rPr lang="en-US" altLang="en-US" dirty="0" smtClean="0">
                <a:latin typeface="Book Antiqua" charset="0"/>
              </a:rPr>
              <a:t>Monitors </a:t>
            </a:r>
            <a:r>
              <a:rPr lang="en-US" altLang="en-US" dirty="0">
                <a:latin typeface="Book Antiqua" charset="0"/>
              </a:rPr>
              <a:t>and Sponsors are distinct relationships,  with  descriptive attributes of their </a:t>
            </a:r>
            <a:r>
              <a:rPr lang="en-US" altLang="en-US" dirty="0" smtClean="0">
                <a:latin typeface="Book Antiqua" charset="0"/>
              </a:rPr>
              <a:t>own.</a:t>
            </a:r>
          </a:p>
          <a:p>
            <a:r>
              <a:rPr lang="en-US" altLang="en-US" dirty="0" smtClean="0">
                <a:latin typeface="Book Antiqua" charset="0"/>
              </a:rPr>
              <a:t>Also</a:t>
            </a:r>
            <a:r>
              <a:rPr lang="en-US" altLang="en-US" dirty="0">
                <a:latin typeface="Book Antiqua" charset="0"/>
              </a:rPr>
              <a:t>, can say that each sponsorship </a:t>
            </a:r>
            <a:r>
              <a:rPr lang="en-US" altLang="en-US" dirty="0" smtClean="0">
                <a:latin typeface="Book Antiqua" charset="0"/>
              </a:rPr>
              <a:t>is </a:t>
            </a:r>
            <a:r>
              <a:rPr lang="en-US" altLang="en-US" dirty="0">
                <a:latin typeface="Book Antiqua" charset="0"/>
              </a:rPr>
              <a:t>monitored by at most one employee (which we cannot do with a ternary relationship).</a:t>
            </a:r>
          </a:p>
          <a:p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561137" y="4879975"/>
            <a:ext cx="896938" cy="381000"/>
          </a:xfrm>
          <a:custGeom>
            <a:avLst/>
            <a:gdLst>
              <a:gd name="T0" fmla="*/ 563 w 565"/>
              <a:gd name="T1" fmla="*/ 109 h 240"/>
              <a:gd name="T2" fmla="*/ 555 w 565"/>
              <a:gd name="T3" fmla="*/ 88 h 240"/>
              <a:gd name="T4" fmla="*/ 538 w 565"/>
              <a:gd name="T5" fmla="*/ 68 h 240"/>
              <a:gd name="T6" fmla="*/ 513 w 565"/>
              <a:gd name="T7" fmla="*/ 51 h 240"/>
              <a:gd name="T8" fmla="*/ 482 w 565"/>
              <a:gd name="T9" fmla="*/ 35 h 240"/>
              <a:gd name="T10" fmla="*/ 444 w 565"/>
              <a:gd name="T11" fmla="*/ 21 h 240"/>
              <a:gd name="T12" fmla="*/ 402 w 565"/>
              <a:gd name="T13" fmla="*/ 11 h 240"/>
              <a:gd name="T14" fmla="*/ 356 w 565"/>
              <a:gd name="T15" fmla="*/ 4 h 240"/>
              <a:gd name="T16" fmla="*/ 307 w 565"/>
              <a:gd name="T17" fmla="*/ 0 h 240"/>
              <a:gd name="T18" fmla="*/ 258 w 565"/>
              <a:gd name="T19" fmla="*/ 0 h 240"/>
              <a:gd name="T20" fmla="*/ 210 w 565"/>
              <a:gd name="T21" fmla="*/ 4 h 240"/>
              <a:gd name="T22" fmla="*/ 163 w 565"/>
              <a:gd name="T23" fmla="*/ 11 h 240"/>
              <a:gd name="T24" fmla="*/ 121 w 565"/>
              <a:gd name="T25" fmla="*/ 21 h 240"/>
              <a:gd name="T26" fmla="*/ 83 w 565"/>
              <a:gd name="T27" fmla="*/ 35 h 240"/>
              <a:gd name="T28" fmla="*/ 52 w 565"/>
              <a:gd name="T29" fmla="*/ 51 h 240"/>
              <a:gd name="T30" fmla="*/ 27 w 565"/>
              <a:gd name="T31" fmla="*/ 68 h 240"/>
              <a:gd name="T32" fmla="*/ 10 w 565"/>
              <a:gd name="T33" fmla="*/ 88 h 240"/>
              <a:gd name="T34" fmla="*/ 2 w 565"/>
              <a:gd name="T35" fmla="*/ 109 h 240"/>
              <a:gd name="T36" fmla="*/ 2 w 565"/>
              <a:gd name="T37" fmla="*/ 129 h 240"/>
              <a:gd name="T38" fmla="*/ 10 w 565"/>
              <a:gd name="T39" fmla="*/ 150 h 240"/>
              <a:gd name="T40" fmla="*/ 27 w 565"/>
              <a:gd name="T41" fmla="*/ 170 h 240"/>
              <a:gd name="T42" fmla="*/ 52 w 565"/>
              <a:gd name="T43" fmla="*/ 188 h 240"/>
              <a:gd name="T44" fmla="*/ 83 w 565"/>
              <a:gd name="T45" fmla="*/ 204 h 240"/>
              <a:gd name="T46" fmla="*/ 121 w 565"/>
              <a:gd name="T47" fmla="*/ 217 h 240"/>
              <a:gd name="T48" fmla="*/ 163 w 565"/>
              <a:gd name="T49" fmla="*/ 227 h 240"/>
              <a:gd name="T50" fmla="*/ 210 w 565"/>
              <a:gd name="T51" fmla="*/ 235 h 240"/>
              <a:gd name="T52" fmla="*/ 258 w 565"/>
              <a:gd name="T53" fmla="*/ 239 h 240"/>
              <a:gd name="T54" fmla="*/ 307 w 565"/>
              <a:gd name="T55" fmla="*/ 239 h 240"/>
              <a:gd name="T56" fmla="*/ 356 w 565"/>
              <a:gd name="T57" fmla="*/ 235 h 240"/>
              <a:gd name="T58" fmla="*/ 402 w 565"/>
              <a:gd name="T59" fmla="*/ 227 h 240"/>
              <a:gd name="T60" fmla="*/ 444 w 565"/>
              <a:gd name="T61" fmla="*/ 217 h 240"/>
              <a:gd name="T62" fmla="*/ 482 w 565"/>
              <a:gd name="T63" fmla="*/ 204 h 240"/>
              <a:gd name="T64" fmla="*/ 513 w 565"/>
              <a:gd name="T65" fmla="*/ 188 h 240"/>
              <a:gd name="T66" fmla="*/ 538 w 565"/>
              <a:gd name="T67" fmla="*/ 170 h 240"/>
              <a:gd name="T68" fmla="*/ 555 w 565"/>
              <a:gd name="T69" fmla="*/ 150 h 240"/>
              <a:gd name="T70" fmla="*/ 563 w 565"/>
              <a:gd name="T71" fmla="*/ 12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8207375" y="4879975"/>
            <a:ext cx="896937" cy="381000"/>
          </a:xfrm>
          <a:custGeom>
            <a:avLst/>
            <a:gdLst>
              <a:gd name="T0" fmla="*/ 1 w 565"/>
              <a:gd name="T1" fmla="*/ 129 h 240"/>
              <a:gd name="T2" fmla="*/ 9 w 565"/>
              <a:gd name="T3" fmla="*/ 150 h 240"/>
              <a:gd name="T4" fmla="*/ 27 w 565"/>
              <a:gd name="T5" fmla="*/ 170 h 240"/>
              <a:gd name="T6" fmla="*/ 51 w 565"/>
              <a:gd name="T7" fmla="*/ 188 h 240"/>
              <a:gd name="T8" fmla="*/ 83 w 565"/>
              <a:gd name="T9" fmla="*/ 204 h 240"/>
              <a:gd name="T10" fmla="*/ 120 w 565"/>
              <a:gd name="T11" fmla="*/ 217 h 240"/>
              <a:gd name="T12" fmla="*/ 163 w 565"/>
              <a:gd name="T13" fmla="*/ 227 h 240"/>
              <a:gd name="T14" fmla="*/ 209 w 565"/>
              <a:gd name="T15" fmla="*/ 235 h 240"/>
              <a:gd name="T16" fmla="*/ 257 w 565"/>
              <a:gd name="T17" fmla="*/ 239 h 240"/>
              <a:gd name="T18" fmla="*/ 306 w 565"/>
              <a:gd name="T19" fmla="*/ 239 h 240"/>
              <a:gd name="T20" fmla="*/ 355 w 565"/>
              <a:gd name="T21" fmla="*/ 235 h 240"/>
              <a:gd name="T22" fmla="*/ 401 w 565"/>
              <a:gd name="T23" fmla="*/ 227 h 240"/>
              <a:gd name="T24" fmla="*/ 443 w 565"/>
              <a:gd name="T25" fmla="*/ 217 h 240"/>
              <a:gd name="T26" fmla="*/ 481 w 565"/>
              <a:gd name="T27" fmla="*/ 204 h 240"/>
              <a:gd name="T28" fmla="*/ 513 w 565"/>
              <a:gd name="T29" fmla="*/ 188 h 240"/>
              <a:gd name="T30" fmla="*/ 537 w 565"/>
              <a:gd name="T31" fmla="*/ 169 h 240"/>
              <a:gd name="T32" fmla="*/ 554 w 565"/>
              <a:gd name="T33" fmla="*/ 150 h 240"/>
              <a:gd name="T34" fmla="*/ 563 w 565"/>
              <a:gd name="T35" fmla="*/ 129 h 240"/>
              <a:gd name="T36" fmla="*/ 563 w 565"/>
              <a:gd name="T37" fmla="*/ 108 h 240"/>
              <a:gd name="T38" fmla="*/ 554 w 565"/>
              <a:gd name="T39" fmla="*/ 88 h 240"/>
              <a:gd name="T40" fmla="*/ 537 w 565"/>
              <a:gd name="T41" fmla="*/ 68 h 240"/>
              <a:gd name="T42" fmla="*/ 513 w 565"/>
              <a:gd name="T43" fmla="*/ 50 h 240"/>
              <a:gd name="T44" fmla="*/ 481 w 565"/>
              <a:gd name="T45" fmla="*/ 35 h 240"/>
              <a:gd name="T46" fmla="*/ 443 w 565"/>
              <a:gd name="T47" fmla="*/ 21 h 240"/>
              <a:gd name="T48" fmla="*/ 401 w 565"/>
              <a:gd name="T49" fmla="*/ 11 h 240"/>
              <a:gd name="T50" fmla="*/ 355 w 565"/>
              <a:gd name="T51" fmla="*/ 4 h 240"/>
              <a:gd name="T52" fmla="*/ 306 w 565"/>
              <a:gd name="T53" fmla="*/ 0 h 240"/>
              <a:gd name="T54" fmla="*/ 257 w 565"/>
              <a:gd name="T55" fmla="*/ 0 h 240"/>
              <a:gd name="T56" fmla="*/ 209 w 565"/>
              <a:gd name="T57" fmla="*/ 4 h 240"/>
              <a:gd name="T58" fmla="*/ 163 w 565"/>
              <a:gd name="T59" fmla="*/ 11 h 240"/>
              <a:gd name="T60" fmla="*/ 120 w 565"/>
              <a:gd name="T61" fmla="*/ 21 h 240"/>
              <a:gd name="T62" fmla="*/ 83 w 565"/>
              <a:gd name="T63" fmla="*/ 35 h 240"/>
              <a:gd name="T64" fmla="*/ 51 w 565"/>
              <a:gd name="T65" fmla="*/ 51 h 240"/>
              <a:gd name="T66" fmla="*/ 27 w 565"/>
              <a:gd name="T67" fmla="*/ 68 h 240"/>
              <a:gd name="T68" fmla="*/ 9 w 565"/>
              <a:gd name="T69" fmla="*/ 88 h 240"/>
              <a:gd name="T70" fmla="*/ 1 w 565"/>
              <a:gd name="T71" fmla="*/ 10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0" y="119"/>
                </a:move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7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69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8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59"/>
                </a:lnTo>
                <a:lnTo>
                  <a:pt x="513" y="50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5"/>
                </a:lnTo>
                <a:lnTo>
                  <a:pt x="401" y="11"/>
                </a:lnTo>
                <a:lnTo>
                  <a:pt x="378" y="6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241800" y="4506912"/>
            <a:ext cx="1169987" cy="366713"/>
          </a:xfrm>
          <a:custGeom>
            <a:avLst/>
            <a:gdLst>
              <a:gd name="T0" fmla="*/ 736 w 737"/>
              <a:gd name="T1" fmla="*/ 105 h 231"/>
              <a:gd name="T2" fmla="*/ 724 w 737"/>
              <a:gd name="T3" fmla="*/ 85 h 231"/>
              <a:gd name="T4" fmla="*/ 702 w 737"/>
              <a:gd name="T5" fmla="*/ 67 h 231"/>
              <a:gd name="T6" fmla="*/ 670 w 737"/>
              <a:gd name="T7" fmla="*/ 48 h 231"/>
              <a:gd name="T8" fmla="*/ 628 w 737"/>
              <a:gd name="T9" fmla="*/ 33 h 231"/>
              <a:gd name="T10" fmla="*/ 579 w 737"/>
              <a:gd name="T11" fmla="*/ 21 h 231"/>
              <a:gd name="T12" fmla="*/ 524 w 737"/>
              <a:gd name="T13" fmla="*/ 10 h 231"/>
              <a:gd name="T14" fmla="*/ 464 w 737"/>
              <a:gd name="T15" fmla="*/ 3 h 231"/>
              <a:gd name="T16" fmla="*/ 400 w 737"/>
              <a:gd name="T17" fmla="*/ 0 h 231"/>
              <a:gd name="T18" fmla="*/ 336 w 737"/>
              <a:gd name="T19" fmla="*/ 0 h 231"/>
              <a:gd name="T20" fmla="*/ 274 w 737"/>
              <a:gd name="T21" fmla="*/ 3 h 231"/>
              <a:gd name="T22" fmla="*/ 214 w 737"/>
              <a:gd name="T23" fmla="*/ 10 h 231"/>
              <a:gd name="T24" fmla="*/ 157 w 737"/>
              <a:gd name="T25" fmla="*/ 21 h 231"/>
              <a:gd name="T26" fmla="*/ 108 w 737"/>
              <a:gd name="T27" fmla="*/ 33 h 231"/>
              <a:gd name="T28" fmla="*/ 66 w 737"/>
              <a:gd name="T29" fmla="*/ 48 h 231"/>
              <a:gd name="T30" fmla="*/ 35 w 737"/>
              <a:gd name="T31" fmla="*/ 67 h 231"/>
              <a:gd name="T32" fmla="*/ 13 w 737"/>
              <a:gd name="T33" fmla="*/ 85 h 231"/>
              <a:gd name="T34" fmla="*/ 1 w 737"/>
              <a:gd name="T35" fmla="*/ 105 h 231"/>
              <a:gd name="T36" fmla="*/ 1 w 737"/>
              <a:gd name="T37" fmla="*/ 125 h 231"/>
              <a:gd name="T38" fmla="*/ 13 w 737"/>
              <a:gd name="T39" fmla="*/ 144 h 231"/>
              <a:gd name="T40" fmla="*/ 35 w 737"/>
              <a:gd name="T41" fmla="*/ 163 h 231"/>
              <a:gd name="T42" fmla="*/ 66 w 737"/>
              <a:gd name="T43" fmla="*/ 181 h 231"/>
              <a:gd name="T44" fmla="*/ 108 w 737"/>
              <a:gd name="T45" fmla="*/ 196 h 231"/>
              <a:gd name="T46" fmla="*/ 157 w 737"/>
              <a:gd name="T47" fmla="*/ 208 h 231"/>
              <a:gd name="T48" fmla="*/ 214 w 737"/>
              <a:gd name="T49" fmla="*/ 219 h 231"/>
              <a:gd name="T50" fmla="*/ 274 w 737"/>
              <a:gd name="T51" fmla="*/ 226 h 231"/>
              <a:gd name="T52" fmla="*/ 336 w 737"/>
              <a:gd name="T53" fmla="*/ 229 h 231"/>
              <a:gd name="T54" fmla="*/ 400 w 737"/>
              <a:gd name="T55" fmla="*/ 229 h 231"/>
              <a:gd name="T56" fmla="*/ 464 w 737"/>
              <a:gd name="T57" fmla="*/ 226 h 231"/>
              <a:gd name="T58" fmla="*/ 524 w 737"/>
              <a:gd name="T59" fmla="*/ 219 h 231"/>
              <a:gd name="T60" fmla="*/ 579 w 737"/>
              <a:gd name="T61" fmla="*/ 208 h 231"/>
              <a:gd name="T62" fmla="*/ 628 w 737"/>
              <a:gd name="T63" fmla="*/ 196 h 231"/>
              <a:gd name="T64" fmla="*/ 670 w 737"/>
              <a:gd name="T65" fmla="*/ 181 h 231"/>
              <a:gd name="T66" fmla="*/ 702 w 737"/>
              <a:gd name="T67" fmla="*/ 163 h 231"/>
              <a:gd name="T68" fmla="*/ 724 w 737"/>
              <a:gd name="T69" fmla="*/ 144 h 231"/>
              <a:gd name="T70" fmla="*/ 736 w 737"/>
              <a:gd name="T71" fmla="*/ 125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37" h="231">
                <a:moveTo>
                  <a:pt x="736" y="115"/>
                </a:moveTo>
                <a:lnTo>
                  <a:pt x="736" y="105"/>
                </a:lnTo>
                <a:lnTo>
                  <a:pt x="730" y="94"/>
                </a:lnTo>
                <a:lnTo>
                  <a:pt x="724" y="85"/>
                </a:lnTo>
                <a:lnTo>
                  <a:pt x="715" y="75"/>
                </a:lnTo>
                <a:lnTo>
                  <a:pt x="702" y="67"/>
                </a:lnTo>
                <a:lnTo>
                  <a:pt x="687" y="57"/>
                </a:lnTo>
                <a:lnTo>
                  <a:pt x="670" y="48"/>
                </a:lnTo>
                <a:lnTo>
                  <a:pt x="651" y="41"/>
                </a:lnTo>
                <a:lnTo>
                  <a:pt x="628" y="33"/>
                </a:lnTo>
                <a:lnTo>
                  <a:pt x="605" y="27"/>
                </a:lnTo>
                <a:lnTo>
                  <a:pt x="579" y="21"/>
                </a:lnTo>
                <a:lnTo>
                  <a:pt x="552" y="15"/>
                </a:lnTo>
                <a:lnTo>
                  <a:pt x="524" y="10"/>
                </a:lnTo>
                <a:lnTo>
                  <a:pt x="494" y="7"/>
                </a:lnTo>
                <a:lnTo>
                  <a:pt x="464" y="3"/>
                </a:lnTo>
                <a:lnTo>
                  <a:pt x="433" y="1"/>
                </a:lnTo>
                <a:lnTo>
                  <a:pt x="400" y="0"/>
                </a:lnTo>
                <a:lnTo>
                  <a:pt x="368" y="0"/>
                </a:lnTo>
                <a:lnTo>
                  <a:pt x="336" y="0"/>
                </a:lnTo>
                <a:lnTo>
                  <a:pt x="305" y="1"/>
                </a:lnTo>
                <a:lnTo>
                  <a:pt x="274" y="3"/>
                </a:lnTo>
                <a:lnTo>
                  <a:pt x="242" y="7"/>
                </a:lnTo>
                <a:lnTo>
                  <a:pt x="214" y="10"/>
                </a:lnTo>
                <a:lnTo>
                  <a:pt x="184" y="15"/>
                </a:lnTo>
                <a:lnTo>
                  <a:pt x="157" y="21"/>
                </a:lnTo>
                <a:lnTo>
                  <a:pt x="131" y="27"/>
                </a:lnTo>
                <a:lnTo>
                  <a:pt x="108" y="33"/>
                </a:lnTo>
                <a:lnTo>
                  <a:pt x="86" y="41"/>
                </a:lnTo>
                <a:lnTo>
                  <a:pt x="66" y="48"/>
                </a:lnTo>
                <a:lnTo>
                  <a:pt x="50" y="57"/>
                </a:lnTo>
                <a:lnTo>
                  <a:pt x="35" y="67"/>
                </a:lnTo>
                <a:lnTo>
                  <a:pt x="23" y="75"/>
                </a:lnTo>
                <a:lnTo>
                  <a:pt x="13" y="85"/>
                </a:lnTo>
                <a:lnTo>
                  <a:pt x="6" y="94"/>
                </a:lnTo>
                <a:lnTo>
                  <a:pt x="1" y="105"/>
                </a:lnTo>
                <a:lnTo>
                  <a:pt x="0" y="115"/>
                </a:lnTo>
                <a:lnTo>
                  <a:pt x="1" y="125"/>
                </a:lnTo>
                <a:lnTo>
                  <a:pt x="6" y="135"/>
                </a:lnTo>
                <a:lnTo>
                  <a:pt x="13" y="144"/>
                </a:lnTo>
                <a:lnTo>
                  <a:pt x="23" y="154"/>
                </a:lnTo>
                <a:lnTo>
                  <a:pt x="35" y="163"/>
                </a:lnTo>
                <a:lnTo>
                  <a:pt x="50" y="172"/>
                </a:lnTo>
                <a:lnTo>
                  <a:pt x="66" y="181"/>
                </a:lnTo>
                <a:lnTo>
                  <a:pt x="86" y="188"/>
                </a:lnTo>
                <a:lnTo>
                  <a:pt x="108" y="196"/>
                </a:lnTo>
                <a:lnTo>
                  <a:pt x="131" y="203"/>
                </a:lnTo>
                <a:lnTo>
                  <a:pt x="157" y="208"/>
                </a:lnTo>
                <a:lnTo>
                  <a:pt x="184" y="214"/>
                </a:lnTo>
                <a:lnTo>
                  <a:pt x="214" y="219"/>
                </a:lnTo>
                <a:lnTo>
                  <a:pt x="242" y="223"/>
                </a:lnTo>
                <a:lnTo>
                  <a:pt x="274" y="226"/>
                </a:lnTo>
                <a:lnTo>
                  <a:pt x="305" y="228"/>
                </a:lnTo>
                <a:lnTo>
                  <a:pt x="336" y="229"/>
                </a:lnTo>
                <a:lnTo>
                  <a:pt x="368" y="230"/>
                </a:lnTo>
                <a:lnTo>
                  <a:pt x="400" y="229"/>
                </a:lnTo>
                <a:lnTo>
                  <a:pt x="433" y="228"/>
                </a:lnTo>
                <a:lnTo>
                  <a:pt x="464" y="226"/>
                </a:lnTo>
                <a:lnTo>
                  <a:pt x="494" y="223"/>
                </a:lnTo>
                <a:lnTo>
                  <a:pt x="524" y="219"/>
                </a:lnTo>
                <a:lnTo>
                  <a:pt x="552" y="214"/>
                </a:lnTo>
                <a:lnTo>
                  <a:pt x="579" y="208"/>
                </a:lnTo>
                <a:lnTo>
                  <a:pt x="605" y="203"/>
                </a:lnTo>
                <a:lnTo>
                  <a:pt x="628" y="196"/>
                </a:lnTo>
                <a:lnTo>
                  <a:pt x="651" y="188"/>
                </a:lnTo>
                <a:lnTo>
                  <a:pt x="670" y="181"/>
                </a:lnTo>
                <a:lnTo>
                  <a:pt x="687" y="172"/>
                </a:lnTo>
                <a:lnTo>
                  <a:pt x="702" y="163"/>
                </a:lnTo>
                <a:lnTo>
                  <a:pt x="715" y="154"/>
                </a:lnTo>
                <a:lnTo>
                  <a:pt x="724" y="144"/>
                </a:lnTo>
                <a:lnTo>
                  <a:pt x="730" y="135"/>
                </a:lnTo>
                <a:lnTo>
                  <a:pt x="736" y="125"/>
                </a:lnTo>
                <a:lnTo>
                  <a:pt x="736" y="1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429000" y="4879975"/>
            <a:ext cx="896937" cy="381000"/>
          </a:xfrm>
          <a:custGeom>
            <a:avLst/>
            <a:gdLst>
              <a:gd name="T0" fmla="*/ 563 w 565"/>
              <a:gd name="T1" fmla="*/ 109 h 240"/>
              <a:gd name="T2" fmla="*/ 555 w 565"/>
              <a:gd name="T3" fmla="*/ 88 h 240"/>
              <a:gd name="T4" fmla="*/ 538 w 565"/>
              <a:gd name="T5" fmla="*/ 68 h 240"/>
              <a:gd name="T6" fmla="*/ 513 w 565"/>
              <a:gd name="T7" fmla="*/ 51 h 240"/>
              <a:gd name="T8" fmla="*/ 481 w 565"/>
              <a:gd name="T9" fmla="*/ 35 h 240"/>
              <a:gd name="T10" fmla="*/ 444 w 565"/>
              <a:gd name="T11" fmla="*/ 21 h 240"/>
              <a:gd name="T12" fmla="*/ 401 w 565"/>
              <a:gd name="T13" fmla="*/ 11 h 240"/>
              <a:gd name="T14" fmla="*/ 355 w 565"/>
              <a:gd name="T15" fmla="*/ 4 h 240"/>
              <a:gd name="T16" fmla="*/ 306 w 565"/>
              <a:gd name="T17" fmla="*/ 0 h 240"/>
              <a:gd name="T18" fmla="*/ 258 w 565"/>
              <a:gd name="T19" fmla="*/ 0 h 240"/>
              <a:gd name="T20" fmla="*/ 209 w 565"/>
              <a:gd name="T21" fmla="*/ 4 h 240"/>
              <a:gd name="T22" fmla="*/ 163 w 565"/>
              <a:gd name="T23" fmla="*/ 11 h 240"/>
              <a:gd name="T24" fmla="*/ 120 w 565"/>
              <a:gd name="T25" fmla="*/ 21 h 240"/>
              <a:gd name="T26" fmla="*/ 83 w 565"/>
              <a:gd name="T27" fmla="*/ 35 h 240"/>
              <a:gd name="T28" fmla="*/ 51 w 565"/>
              <a:gd name="T29" fmla="*/ 51 h 240"/>
              <a:gd name="T30" fmla="*/ 27 w 565"/>
              <a:gd name="T31" fmla="*/ 68 h 240"/>
              <a:gd name="T32" fmla="*/ 9 w 565"/>
              <a:gd name="T33" fmla="*/ 88 h 240"/>
              <a:gd name="T34" fmla="*/ 1 w 565"/>
              <a:gd name="T35" fmla="*/ 109 h 240"/>
              <a:gd name="T36" fmla="*/ 1 w 565"/>
              <a:gd name="T37" fmla="*/ 129 h 240"/>
              <a:gd name="T38" fmla="*/ 9 w 565"/>
              <a:gd name="T39" fmla="*/ 150 h 240"/>
              <a:gd name="T40" fmla="*/ 27 w 565"/>
              <a:gd name="T41" fmla="*/ 170 h 240"/>
              <a:gd name="T42" fmla="*/ 51 w 565"/>
              <a:gd name="T43" fmla="*/ 188 h 240"/>
              <a:gd name="T44" fmla="*/ 83 w 565"/>
              <a:gd name="T45" fmla="*/ 204 h 240"/>
              <a:gd name="T46" fmla="*/ 120 w 565"/>
              <a:gd name="T47" fmla="*/ 217 h 240"/>
              <a:gd name="T48" fmla="*/ 163 w 565"/>
              <a:gd name="T49" fmla="*/ 227 h 240"/>
              <a:gd name="T50" fmla="*/ 209 w 565"/>
              <a:gd name="T51" fmla="*/ 235 h 240"/>
              <a:gd name="T52" fmla="*/ 258 w 565"/>
              <a:gd name="T53" fmla="*/ 239 h 240"/>
              <a:gd name="T54" fmla="*/ 306 w 565"/>
              <a:gd name="T55" fmla="*/ 239 h 240"/>
              <a:gd name="T56" fmla="*/ 355 w 565"/>
              <a:gd name="T57" fmla="*/ 235 h 240"/>
              <a:gd name="T58" fmla="*/ 401 w 565"/>
              <a:gd name="T59" fmla="*/ 227 h 240"/>
              <a:gd name="T60" fmla="*/ 444 w 565"/>
              <a:gd name="T61" fmla="*/ 217 h 240"/>
              <a:gd name="T62" fmla="*/ 481 w 565"/>
              <a:gd name="T63" fmla="*/ 204 h 240"/>
              <a:gd name="T64" fmla="*/ 513 w 565"/>
              <a:gd name="T65" fmla="*/ 188 h 240"/>
              <a:gd name="T66" fmla="*/ 538 w 565"/>
              <a:gd name="T67" fmla="*/ 170 h 240"/>
              <a:gd name="T68" fmla="*/ 555 w 565"/>
              <a:gd name="T69" fmla="*/ 150 h 240"/>
              <a:gd name="T70" fmla="*/ 563 w 565"/>
              <a:gd name="T71" fmla="*/ 12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5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1"/>
                </a:lnTo>
                <a:lnTo>
                  <a:pt x="401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073650" y="4879975"/>
            <a:ext cx="1133475" cy="381000"/>
          </a:xfrm>
          <a:custGeom>
            <a:avLst/>
            <a:gdLst>
              <a:gd name="T0" fmla="*/ 2 w 714"/>
              <a:gd name="T1" fmla="*/ 129 h 240"/>
              <a:gd name="T2" fmla="*/ 12 w 714"/>
              <a:gd name="T3" fmla="*/ 150 h 240"/>
              <a:gd name="T4" fmla="*/ 34 w 714"/>
              <a:gd name="T5" fmla="*/ 170 h 240"/>
              <a:gd name="T6" fmla="*/ 64 w 714"/>
              <a:gd name="T7" fmla="*/ 188 h 240"/>
              <a:gd name="T8" fmla="*/ 104 w 714"/>
              <a:gd name="T9" fmla="*/ 204 h 240"/>
              <a:gd name="T10" fmla="*/ 152 w 714"/>
              <a:gd name="T11" fmla="*/ 217 h 240"/>
              <a:gd name="T12" fmla="*/ 206 w 714"/>
              <a:gd name="T13" fmla="*/ 227 h 240"/>
              <a:gd name="T14" fmla="*/ 265 w 714"/>
              <a:gd name="T15" fmla="*/ 235 h 240"/>
              <a:gd name="T16" fmla="*/ 326 w 714"/>
              <a:gd name="T17" fmla="*/ 239 h 240"/>
              <a:gd name="T18" fmla="*/ 388 w 714"/>
              <a:gd name="T19" fmla="*/ 239 h 240"/>
              <a:gd name="T20" fmla="*/ 450 w 714"/>
              <a:gd name="T21" fmla="*/ 235 h 240"/>
              <a:gd name="T22" fmla="*/ 508 w 714"/>
              <a:gd name="T23" fmla="*/ 227 h 240"/>
              <a:gd name="T24" fmla="*/ 561 w 714"/>
              <a:gd name="T25" fmla="*/ 217 h 240"/>
              <a:gd name="T26" fmla="*/ 609 w 714"/>
              <a:gd name="T27" fmla="*/ 204 h 240"/>
              <a:gd name="T28" fmla="*/ 648 w 714"/>
              <a:gd name="T29" fmla="*/ 188 h 240"/>
              <a:gd name="T30" fmla="*/ 680 w 714"/>
              <a:gd name="T31" fmla="*/ 169 h 240"/>
              <a:gd name="T32" fmla="*/ 701 w 714"/>
              <a:gd name="T33" fmla="*/ 150 h 240"/>
              <a:gd name="T34" fmla="*/ 711 w 714"/>
              <a:gd name="T35" fmla="*/ 129 h 240"/>
              <a:gd name="T36" fmla="*/ 711 w 714"/>
              <a:gd name="T37" fmla="*/ 108 h 240"/>
              <a:gd name="T38" fmla="*/ 701 w 714"/>
              <a:gd name="T39" fmla="*/ 88 h 240"/>
              <a:gd name="T40" fmla="*/ 680 w 714"/>
              <a:gd name="T41" fmla="*/ 68 h 240"/>
              <a:gd name="T42" fmla="*/ 648 w 714"/>
              <a:gd name="T43" fmla="*/ 50 h 240"/>
              <a:gd name="T44" fmla="*/ 609 w 714"/>
              <a:gd name="T45" fmla="*/ 35 h 240"/>
              <a:gd name="T46" fmla="*/ 561 w 714"/>
              <a:gd name="T47" fmla="*/ 21 h 240"/>
              <a:gd name="T48" fmla="*/ 508 w 714"/>
              <a:gd name="T49" fmla="*/ 11 h 240"/>
              <a:gd name="T50" fmla="*/ 448 w 714"/>
              <a:gd name="T51" fmla="*/ 4 h 240"/>
              <a:gd name="T52" fmla="*/ 388 w 714"/>
              <a:gd name="T53" fmla="*/ 0 h 240"/>
              <a:gd name="T54" fmla="*/ 326 w 714"/>
              <a:gd name="T55" fmla="*/ 0 h 240"/>
              <a:gd name="T56" fmla="*/ 264 w 714"/>
              <a:gd name="T57" fmla="*/ 4 h 240"/>
              <a:gd name="T58" fmla="*/ 206 w 714"/>
              <a:gd name="T59" fmla="*/ 11 h 240"/>
              <a:gd name="T60" fmla="*/ 152 w 714"/>
              <a:gd name="T61" fmla="*/ 21 h 240"/>
              <a:gd name="T62" fmla="*/ 104 w 714"/>
              <a:gd name="T63" fmla="*/ 35 h 240"/>
              <a:gd name="T64" fmla="*/ 64 w 714"/>
              <a:gd name="T65" fmla="*/ 51 h 240"/>
              <a:gd name="T66" fmla="*/ 34 w 714"/>
              <a:gd name="T67" fmla="*/ 68 h 240"/>
              <a:gd name="T68" fmla="*/ 12 w 714"/>
              <a:gd name="T69" fmla="*/ 88 h 240"/>
              <a:gd name="T70" fmla="*/ 2 w 714"/>
              <a:gd name="T71" fmla="*/ 10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4" h="240">
                <a:moveTo>
                  <a:pt x="0" y="119"/>
                </a:moveTo>
                <a:lnTo>
                  <a:pt x="2" y="129"/>
                </a:lnTo>
                <a:lnTo>
                  <a:pt x="6" y="140"/>
                </a:lnTo>
                <a:lnTo>
                  <a:pt x="12" y="150"/>
                </a:lnTo>
                <a:lnTo>
                  <a:pt x="22" y="160"/>
                </a:lnTo>
                <a:lnTo>
                  <a:pt x="34" y="170"/>
                </a:lnTo>
                <a:lnTo>
                  <a:pt x="48" y="179"/>
                </a:lnTo>
                <a:lnTo>
                  <a:pt x="64" y="188"/>
                </a:lnTo>
                <a:lnTo>
                  <a:pt x="83" y="196"/>
                </a:lnTo>
                <a:lnTo>
                  <a:pt x="104" y="204"/>
                </a:lnTo>
                <a:lnTo>
                  <a:pt x="127" y="211"/>
                </a:lnTo>
                <a:lnTo>
                  <a:pt x="152" y="217"/>
                </a:lnTo>
                <a:lnTo>
                  <a:pt x="178" y="223"/>
                </a:lnTo>
                <a:lnTo>
                  <a:pt x="206" y="227"/>
                </a:lnTo>
                <a:lnTo>
                  <a:pt x="235" y="231"/>
                </a:lnTo>
                <a:lnTo>
                  <a:pt x="265" y="235"/>
                </a:lnTo>
                <a:lnTo>
                  <a:pt x="295" y="237"/>
                </a:lnTo>
                <a:lnTo>
                  <a:pt x="326" y="239"/>
                </a:lnTo>
                <a:lnTo>
                  <a:pt x="356" y="239"/>
                </a:lnTo>
                <a:lnTo>
                  <a:pt x="388" y="239"/>
                </a:lnTo>
                <a:lnTo>
                  <a:pt x="418" y="237"/>
                </a:lnTo>
                <a:lnTo>
                  <a:pt x="450" y="235"/>
                </a:lnTo>
                <a:lnTo>
                  <a:pt x="479" y="231"/>
                </a:lnTo>
                <a:lnTo>
                  <a:pt x="508" y="227"/>
                </a:lnTo>
                <a:lnTo>
                  <a:pt x="534" y="223"/>
                </a:lnTo>
                <a:lnTo>
                  <a:pt x="561" y="217"/>
                </a:lnTo>
                <a:lnTo>
                  <a:pt x="586" y="211"/>
                </a:lnTo>
                <a:lnTo>
                  <a:pt x="609" y="204"/>
                </a:lnTo>
                <a:lnTo>
                  <a:pt x="629" y="196"/>
                </a:lnTo>
                <a:lnTo>
                  <a:pt x="648" y="188"/>
                </a:lnTo>
                <a:lnTo>
                  <a:pt x="666" y="179"/>
                </a:lnTo>
                <a:lnTo>
                  <a:pt x="680" y="169"/>
                </a:lnTo>
                <a:lnTo>
                  <a:pt x="691" y="160"/>
                </a:lnTo>
                <a:lnTo>
                  <a:pt x="701" y="150"/>
                </a:lnTo>
                <a:lnTo>
                  <a:pt x="707" y="140"/>
                </a:lnTo>
                <a:lnTo>
                  <a:pt x="711" y="129"/>
                </a:lnTo>
                <a:lnTo>
                  <a:pt x="713" y="119"/>
                </a:lnTo>
                <a:lnTo>
                  <a:pt x="711" y="108"/>
                </a:lnTo>
                <a:lnTo>
                  <a:pt x="707" y="98"/>
                </a:lnTo>
                <a:lnTo>
                  <a:pt x="701" y="88"/>
                </a:lnTo>
                <a:lnTo>
                  <a:pt x="691" y="78"/>
                </a:lnTo>
                <a:lnTo>
                  <a:pt x="680" y="68"/>
                </a:lnTo>
                <a:lnTo>
                  <a:pt x="666" y="59"/>
                </a:lnTo>
                <a:lnTo>
                  <a:pt x="648" y="50"/>
                </a:lnTo>
                <a:lnTo>
                  <a:pt x="629" y="42"/>
                </a:lnTo>
                <a:lnTo>
                  <a:pt x="609" y="35"/>
                </a:lnTo>
                <a:lnTo>
                  <a:pt x="585" y="27"/>
                </a:lnTo>
                <a:lnTo>
                  <a:pt x="561" y="21"/>
                </a:lnTo>
                <a:lnTo>
                  <a:pt x="534" y="15"/>
                </a:lnTo>
                <a:lnTo>
                  <a:pt x="508" y="11"/>
                </a:lnTo>
                <a:lnTo>
                  <a:pt x="479" y="6"/>
                </a:lnTo>
                <a:lnTo>
                  <a:pt x="448" y="4"/>
                </a:lnTo>
                <a:lnTo>
                  <a:pt x="418" y="1"/>
                </a:lnTo>
                <a:lnTo>
                  <a:pt x="388" y="0"/>
                </a:lnTo>
                <a:lnTo>
                  <a:pt x="356" y="0"/>
                </a:lnTo>
                <a:lnTo>
                  <a:pt x="326" y="0"/>
                </a:lnTo>
                <a:lnTo>
                  <a:pt x="295" y="1"/>
                </a:lnTo>
                <a:lnTo>
                  <a:pt x="264" y="4"/>
                </a:lnTo>
                <a:lnTo>
                  <a:pt x="235" y="7"/>
                </a:lnTo>
                <a:lnTo>
                  <a:pt x="206" y="11"/>
                </a:lnTo>
                <a:lnTo>
                  <a:pt x="178" y="16"/>
                </a:lnTo>
                <a:lnTo>
                  <a:pt x="152" y="21"/>
                </a:lnTo>
                <a:lnTo>
                  <a:pt x="127" y="27"/>
                </a:lnTo>
                <a:lnTo>
                  <a:pt x="104" y="35"/>
                </a:lnTo>
                <a:lnTo>
                  <a:pt x="83" y="42"/>
                </a:lnTo>
                <a:lnTo>
                  <a:pt x="64" y="51"/>
                </a:lnTo>
                <a:lnTo>
                  <a:pt x="48" y="60"/>
                </a:lnTo>
                <a:lnTo>
                  <a:pt x="34" y="68"/>
                </a:lnTo>
                <a:lnTo>
                  <a:pt x="22" y="78"/>
                </a:lnTo>
                <a:lnTo>
                  <a:pt x="12" y="88"/>
                </a:lnTo>
                <a:lnTo>
                  <a:pt x="6" y="98"/>
                </a:lnTo>
                <a:lnTo>
                  <a:pt x="2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7367587" y="4598987"/>
            <a:ext cx="896938" cy="382588"/>
          </a:xfrm>
          <a:custGeom>
            <a:avLst/>
            <a:gdLst>
              <a:gd name="T0" fmla="*/ 563 w 565"/>
              <a:gd name="T1" fmla="*/ 110 h 241"/>
              <a:gd name="T2" fmla="*/ 554 w 565"/>
              <a:gd name="T3" fmla="*/ 89 h 241"/>
              <a:gd name="T4" fmla="*/ 538 w 565"/>
              <a:gd name="T5" fmla="*/ 70 h 241"/>
              <a:gd name="T6" fmla="*/ 513 w 565"/>
              <a:gd name="T7" fmla="*/ 51 h 241"/>
              <a:gd name="T8" fmla="*/ 482 w 565"/>
              <a:gd name="T9" fmla="*/ 35 h 241"/>
              <a:gd name="T10" fmla="*/ 444 w 565"/>
              <a:gd name="T11" fmla="*/ 22 h 241"/>
              <a:gd name="T12" fmla="*/ 401 w 565"/>
              <a:gd name="T13" fmla="*/ 11 h 241"/>
              <a:gd name="T14" fmla="*/ 355 w 565"/>
              <a:gd name="T15" fmla="*/ 4 h 241"/>
              <a:gd name="T16" fmla="*/ 307 w 565"/>
              <a:gd name="T17" fmla="*/ 1 h 241"/>
              <a:gd name="T18" fmla="*/ 257 w 565"/>
              <a:gd name="T19" fmla="*/ 1 h 241"/>
              <a:gd name="T20" fmla="*/ 209 w 565"/>
              <a:gd name="T21" fmla="*/ 4 h 241"/>
              <a:gd name="T22" fmla="*/ 163 w 565"/>
              <a:gd name="T23" fmla="*/ 11 h 241"/>
              <a:gd name="T24" fmla="*/ 120 w 565"/>
              <a:gd name="T25" fmla="*/ 22 h 241"/>
              <a:gd name="T26" fmla="*/ 83 w 565"/>
              <a:gd name="T27" fmla="*/ 35 h 241"/>
              <a:gd name="T28" fmla="*/ 51 w 565"/>
              <a:gd name="T29" fmla="*/ 51 h 241"/>
              <a:gd name="T30" fmla="*/ 26 w 565"/>
              <a:gd name="T31" fmla="*/ 70 h 241"/>
              <a:gd name="T32" fmla="*/ 10 w 565"/>
              <a:gd name="T33" fmla="*/ 89 h 241"/>
              <a:gd name="T34" fmla="*/ 1 w 565"/>
              <a:gd name="T35" fmla="*/ 110 h 241"/>
              <a:gd name="T36" fmla="*/ 1 w 565"/>
              <a:gd name="T37" fmla="*/ 131 h 241"/>
              <a:gd name="T38" fmla="*/ 10 w 565"/>
              <a:gd name="T39" fmla="*/ 151 h 241"/>
              <a:gd name="T40" fmla="*/ 26 w 565"/>
              <a:gd name="T41" fmla="*/ 171 h 241"/>
              <a:gd name="T42" fmla="*/ 51 w 565"/>
              <a:gd name="T43" fmla="*/ 189 h 241"/>
              <a:gd name="T44" fmla="*/ 83 w 565"/>
              <a:gd name="T45" fmla="*/ 205 h 241"/>
              <a:gd name="T46" fmla="*/ 120 w 565"/>
              <a:gd name="T47" fmla="*/ 218 h 241"/>
              <a:gd name="T48" fmla="*/ 163 w 565"/>
              <a:gd name="T49" fmla="*/ 229 h 241"/>
              <a:gd name="T50" fmla="*/ 209 w 565"/>
              <a:gd name="T51" fmla="*/ 236 h 241"/>
              <a:gd name="T52" fmla="*/ 257 w 565"/>
              <a:gd name="T53" fmla="*/ 239 h 241"/>
              <a:gd name="T54" fmla="*/ 307 w 565"/>
              <a:gd name="T55" fmla="*/ 239 h 241"/>
              <a:gd name="T56" fmla="*/ 355 w 565"/>
              <a:gd name="T57" fmla="*/ 236 h 241"/>
              <a:gd name="T58" fmla="*/ 401 w 565"/>
              <a:gd name="T59" fmla="*/ 229 h 241"/>
              <a:gd name="T60" fmla="*/ 444 w 565"/>
              <a:gd name="T61" fmla="*/ 218 h 241"/>
              <a:gd name="T62" fmla="*/ 482 w 565"/>
              <a:gd name="T63" fmla="*/ 205 h 241"/>
              <a:gd name="T64" fmla="*/ 513 w 565"/>
              <a:gd name="T65" fmla="*/ 189 h 241"/>
              <a:gd name="T66" fmla="*/ 538 w 565"/>
              <a:gd name="T67" fmla="*/ 171 h 241"/>
              <a:gd name="T68" fmla="*/ 554 w 565"/>
              <a:gd name="T69" fmla="*/ 151 h 241"/>
              <a:gd name="T70" fmla="*/ 563 w 565"/>
              <a:gd name="T71" fmla="*/ 13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1">
                <a:moveTo>
                  <a:pt x="564" y="120"/>
                </a:moveTo>
                <a:lnTo>
                  <a:pt x="563" y="110"/>
                </a:lnTo>
                <a:lnTo>
                  <a:pt x="560" y="99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1"/>
                </a:lnTo>
                <a:lnTo>
                  <a:pt x="378" y="8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7" y="1"/>
                </a:lnTo>
                <a:lnTo>
                  <a:pt x="233" y="2"/>
                </a:lnTo>
                <a:lnTo>
                  <a:pt x="209" y="4"/>
                </a:lnTo>
                <a:lnTo>
                  <a:pt x="186" y="8"/>
                </a:lnTo>
                <a:lnTo>
                  <a:pt x="163" y="11"/>
                </a:lnTo>
                <a:lnTo>
                  <a:pt x="141" y="16"/>
                </a:lnTo>
                <a:lnTo>
                  <a:pt x="120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6" y="70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6" y="171"/>
                </a:lnTo>
                <a:lnTo>
                  <a:pt x="38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4"/>
                </a:lnTo>
                <a:lnTo>
                  <a:pt x="163" y="229"/>
                </a:lnTo>
                <a:lnTo>
                  <a:pt x="186" y="233"/>
                </a:lnTo>
                <a:lnTo>
                  <a:pt x="209" y="236"/>
                </a:lnTo>
                <a:lnTo>
                  <a:pt x="233" y="238"/>
                </a:lnTo>
                <a:lnTo>
                  <a:pt x="257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6953250" y="3470275"/>
            <a:ext cx="898525" cy="382587"/>
          </a:xfrm>
          <a:custGeom>
            <a:avLst/>
            <a:gdLst>
              <a:gd name="T0" fmla="*/ 563 w 566"/>
              <a:gd name="T1" fmla="*/ 109 h 241"/>
              <a:gd name="T2" fmla="*/ 555 w 566"/>
              <a:gd name="T3" fmla="*/ 89 h 241"/>
              <a:gd name="T4" fmla="*/ 538 w 566"/>
              <a:gd name="T5" fmla="*/ 69 h 241"/>
              <a:gd name="T6" fmla="*/ 513 w 566"/>
              <a:gd name="T7" fmla="*/ 51 h 241"/>
              <a:gd name="T8" fmla="*/ 482 w 566"/>
              <a:gd name="T9" fmla="*/ 35 h 241"/>
              <a:gd name="T10" fmla="*/ 444 w 566"/>
              <a:gd name="T11" fmla="*/ 22 h 241"/>
              <a:gd name="T12" fmla="*/ 401 w 566"/>
              <a:gd name="T13" fmla="*/ 12 h 241"/>
              <a:gd name="T14" fmla="*/ 355 w 566"/>
              <a:gd name="T15" fmla="*/ 4 h 241"/>
              <a:gd name="T16" fmla="*/ 307 w 566"/>
              <a:gd name="T17" fmla="*/ 1 h 241"/>
              <a:gd name="T18" fmla="*/ 258 w 566"/>
              <a:gd name="T19" fmla="*/ 1 h 241"/>
              <a:gd name="T20" fmla="*/ 209 w 566"/>
              <a:gd name="T21" fmla="*/ 4 h 241"/>
              <a:gd name="T22" fmla="*/ 163 w 566"/>
              <a:gd name="T23" fmla="*/ 12 h 241"/>
              <a:gd name="T24" fmla="*/ 120 w 566"/>
              <a:gd name="T25" fmla="*/ 22 h 241"/>
              <a:gd name="T26" fmla="*/ 83 w 566"/>
              <a:gd name="T27" fmla="*/ 35 h 241"/>
              <a:gd name="T28" fmla="*/ 51 w 566"/>
              <a:gd name="T29" fmla="*/ 51 h 241"/>
              <a:gd name="T30" fmla="*/ 27 w 566"/>
              <a:gd name="T31" fmla="*/ 69 h 241"/>
              <a:gd name="T32" fmla="*/ 10 w 566"/>
              <a:gd name="T33" fmla="*/ 89 h 241"/>
              <a:gd name="T34" fmla="*/ 2 w 566"/>
              <a:gd name="T35" fmla="*/ 109 h 241"/>
              <a:gd name="T36" fmla="*/ 2 w 566"/>
              <a:gd name="T37" fmla="*/ 130 h 241"/>
              <a:gd name="T38" fmla="*/ 10 w 566"/>
              <a:gd name="T39" fmla="*/ 151 h 241"/>
              <a:gd name="T40" fmla="*/ 27 w 566"/>
              <a:gd name="T41" fmla="*/ 170 h 241"/>
              <a:gd name="T42" fmla="*/ 51 w 566"/>
              <a:gd name="T43" fmla="*/ 188 h 241"/>
              <a:gd name="T44" fmla="*/ 83 w 566"/>
              <a:gd name="T45" fmla="*/ 205 h 241"/>
              <a:gd name="T46" fmla="*/ 120 w 566"/>
              <a:gd name="T47" fmla="*/ 218 h 241"/>
              <a:gd name="T48" fmla="*/ 163 w 566"/>
              <a:gd name="T49" fmla="*/ 228 h 241"/>
              <a:gd name="T50" fmla="*/ 209 w 566"/>
              <a:gd name="T51" fmla="*/ 236 h 241"/>
              <a:gd name="T52" fmla="*/ 258 w 566"/>
              <a:gd name="T53" fmla="*/ 239 h 241"/>
              <a:gd name="T54" fmla="*/ 307 w 566"/>
              <a:gd name="T55" fmla="*/ 239 h 241"/>
              <a:gd name="T56" fmla="*/ 355 w 566"/>
              <a:gd name="T57" fmla="*/ 236 h 241"/>
              <a:gd name="T58" fmla="*/ 401 w 566"/>
              <a:gd name="T59" fmla="*/ 228 h 241"/>
              <a:gd name="T60" fmla="*/ 444 w 566"/>
              <a:gd name="T61" fmla="*/ 218 h 241"/>
              <a:gd name="T62" fmla="*/ 482 w 566"/>
              <a:gd name="T63" fmla="*/ 205 h 241"/>
              <a:gd name="T64" fmla="*/ 513 w 566"/>
              <a:gd name="T65" fmla="*/ 188 h 241"/>
              <a:gd name="T66" fmla="*/ 538 w 566"/>
              <a:gd name="T67" fmla="*/ 170 h 241"/>
              <a:gd name="T68" fmla="*/ 555 w 566"/>
              <a:gd name="T69" fmla="*/ 151 h 241"/>
              <a:gd name="T70" fmla="*/ 563 w 566"/>
              <a:gd name="T71" fmla="*/ 13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6" h="241">
                <a:moveTo>
                  <a:pt x="565" y="120"/>
                </a:moveTo>
                <a:lnTo>
                  <a:pt x="563" y="109"/>
                </a:lnTo>
                <a:lnTo>
                  <a:pt x="560" y="99"/>
                </a:lnTo>
                <a:lnTo>
                  <a:pt x="555" y="89"/>
                </a:lnTo>
                <a:lnTo>
                  <a:pt x="547" y="79"/>
                </a:lnTo>
                <a:lnTo>
                  <a:pt x="538" y="69"/>
                </a:lnTo>
                <a:lnTo>
                  <a:pt x="527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8"/>
                </a:lnTo>
                <a:lnTo>
                  <a:pt x="444" y="22"/>
                </a:lnTo>
                <a:lnTo>
                  <a:pt x="424" y="16"/>
                </a:lnTo>
                <a:lnTo>
                  <a:pt x="401" y="12"/>
                </a:lnTo>
                <a:lnTo>
                  <a:pt x="379" y="7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3" y="2"/>
                </a:lnTo>
                <a:lnTo>
                  <a:pt x="209" y="4"/>
                </a:lnTo>
                <a:lnTo>
                  <a:pt x="186" y="7"/>
                </a:lnTo>
                <a:lnTo>
                  <a:pt x="163" y="12"/>
                </a:lnTo>
                <a:lnTo>
                  <a:pt x="141" y="16"/>
                </a:lnTo>
                <a:lnTo>
                  <a:pt x="120" y="22"/>
                </a:lnTo>
                <a:lnTo>
                  <a:pt x="101" y="28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2" y="109"/>
                </a:lnTo>
                <a:lnTo>
                  <a:pt x="0" y="120"/>
                </a:lnTo>
                <a:lnTo>
                  <a:pt x="2" y="130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7" y="170"/>
                </a:lnTo>
                <a:lnTo>
                  <a:pt x="38" y="180"/>
                </a:lnTo>
                <a:lnTo>
                  <a:pt x="51" y="188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6" y="232"/>
                </a:lnTo>
                <a:lnTo>
                  <a:pt x="209" y="236"/>
                </a:lnTo>
                <a:lnTo>
                  <a:pt x="233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9" y="232"/>
                </a:lnTo>
                <a:lnTo>
                  <a:pt x="401" y="228"/>
                </a:lnTo>
                <a:lnTo>
                  <a:pt x="424" y="223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8"/>
                </a:lnTo>
                <a:lnTo>
                  <a:pt x="527" y="180"/>
                </a:lnTo>
                <a:lnTo>
                  <a:pt x="538" y="170"/>
                </a:lnTo>
                <a:lnTo>
                  <a:pt x="547" y="161"/>
                </a:lnTo>
                <a:lnTo>
                  <a:pt x="555" y="151"/>
                </a:lnTo>
                <a:lnTo>
                  <a:pt x="560" y="141"/>
                </a:lnTo>
                <a:lnTo>
                  <a:pt x="563" y="130"/>
                </a:lnTo>
                <a:lnTo>
                  <a:pt x="565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7367587" y="5494337"/>
            <a:ext cx="1355725" cy="387350"/>
          </a:xfrm>
          <a:custGeom>
            <a:avLst/>
            <a:gdLst>
              <a:gd name="T0" fmla="*/ 853 w 854"/>
              <a:gd name="T1" fmla="*/ 243 h 244"/>
              <a:gd name="T2" fmla="*/ 853 w 854"/>
              <a:gd name="T3" fmla="*/ 0 h 244"/>
              <a:gd name="T4" fmla="*/ 0 w 854"/>
              <a:gd name="T5" fmla="*/ 0 h 244"/>
              <a:gd name="T6" fmla="*/ 0 w 854"/>
              <a:gd name="T7" fmla="*/ 243 h 244"/>
              <a:gd name="T8" fmla="*/ 853 w 854"/>
              <a:gd name="T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" h="244">
                <a:moveTo>
                  <a:pt x="853" y="243"/>
                </a:moveTo>
                <a:lnTo>
                  <a:pt x="853" y="0"/>
                </a:lnTo>
                <a:lnTo>
                  <a:pt x="0" y="0"/>
                </a:lnTo>
                <a:lnTo>
                  <a:pt x="0" y="243"/>
                </a:lnTo>
                <a:lnTo>
                  <a:pt x="853" y="2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233862" y="5494337"/>
            <a:ext cx="896938" cy="392113"/>
          </a:xfrm>
          <a:custGeom>
            <a:avLst/>
            <a:gdLst>
              <a:gd name="T0" fmla="*/ 564 w 565"/>
              <a:gd name="T1" fmla="*/ 246 h 247"/>
              <a:gd name="T2" fmla="*/ 564 w 565"/>
              <a:gd name="T3" fmla="*/ 0 h 247"/>
              <a:gd name="T4" fmla="*/ 0 w 565"/>
              <a:gd name="T5" fmla="*/ 0 h 247"/>
              <a:gd name="T6" fmla="*/ 0 w 565"/>
              <a:gd name="T7" fmla="*/ 246 h 247"/>
              <a:gd name="T8" fmla="*/ 564 w 565"/>
              <a:gd name="T9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247">
                <a:moveTo>
                  <a:pt x="564" y="246"/>
                </a:moveTo>
                <a:lnTo>
                  <a:pt x="564" y="0"/>
                </a:lnTo>
                <a:lnTo>
                  <a:pt x="0" y="0"/>
                </a:lnTo>
                <a:lnTo>
                  <a:pt x="0" y="246"/>
                </a:lnTo>
                <a:lnTo>
                  <a:pt x="564" y="2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476875" y="3336925"/>
            <a:ext cx="1276350" cy="627062"/>
          </a:xfrm>
          <a:custGeom>
            <a:avLst/>
            <a:gdLst>
              <a:gd name="T0" fmla="*/ 0 w 804"/>
              <a:gd name="T1" fmla="*/ 197 h 395"/>
              <a:gd name="T2" fmla="*/ 396 w 804"/>
              <a:gd name="T3" fmla="*/ 0 h 395"/>
              <a:gd name="T4" fmla="*/ 803 w 804"/>
              <a:gd name="T5" fmla="*/ 204 h 395"/>
              <a:gd name="T6" fmla="*/ 396 w 804"/>
              <a:gd name="T7" fmla="*/ 394 h 395"/>
              <a:gd name="T8" fmla="*/ 0 w 804"/>
              <a:gd name="T9" fmla="*/ 19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395">
                <a:moveTo>
                  <a:pt x="0" y="197"/>
                </a:moveTo>
                <a:lnTo>
                  <a:pt x="396" y="0"/>
                </a:lnTo>
                <a:lnTo>
                  <a:pt x="803" y="204"/>
                </a:lnTo>
                <a:lnTo>
                  <a:pt x="396" y="394"/>
                </a:lnTo>
                <a:lnTo>
                  <a:pt x="0" y="19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757862" y="5316537"/>
            <a:ext cx="1371600" cy="658813"/>
          </a:xfrm>
          <a:custGeom>
            <a:avLst/>
            <a:gdLst>
              <a:gd name="T0" fmla="*/ 0 w 864"/>
              <a:gd name="T1" fmla="*/ 208 h 415"/>
              <a:gd name="T2" fmla="*/ 426 w 864"/>
              <a:gd name="T3" fmla="*/ 0 h 415"/>
              <a:gd name="T4" fmla="*/ 863 w 864"/>
              <a:gd name="T5" fmla="*/ 214 h 415"/>
              <a:gd name="T6" fmla="*/ 426 w 864"/>
              <a:gd name="T7" fmla="*/ 414 h 415"/>
              <a:gd name="T8" fmla="*/ 0 w 864"/>
              <a:gd name="T9" fmla="*/ 208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415">
                <a:moveTo>
                  <a:pt x="0" y="208"/>
                </a:moveTo>
                <a:lnTo>
                  <a:pt x="426" y="0"/>
                </a:lnTo>
                <a:lnTo>
                  <a:pt x="863" y="214"/>
                </a:lnTo>
                <a:lnTo>
                  <a:pt x="426" y="414"/>
                </a:lnTo>
                <a:lnTo>
                  <a:pt x="0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226425" y="4906962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710362" y="4889500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u="sng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676650" y="4868862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u="sng">
                <a:solidFill>
                  <a:srgbClr val="000000"/>
                </a:solidFill>
                <a:latin typeface="Arial" charset="0"/>
              </a:rPr>
              <a:t>pid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214812" y="4505325"/>
            <a:ext cx="121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started_on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5200650" y="4878387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pbudget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7402512" y="4624387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085012" y="3490912"/>
            <a:ext cx="6111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until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7281862" y="5507037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181475" y="5524500"/>
            <a:ext cx="982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Projects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5853112" y="5483225"/>
            <a:ext cx="1116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Sponsors</a:t>
            </a:r>
          </a:p>
        </p:txBody>
      </p:sp>
      <p:grpSp>
        <p:nvGrpSpPr>
          <p:cNvPr id="26" name="Group 30"/>
          <p:cNvGrpSpPr>
            <a:grpSpLocks/>
          </p:cNvGrpSpPr>
          <p:nvPr/>
        </p:nvGrpSpPr>
        <p:grpSpPr bwMode="auto">
          <a:xfrm>
            <a:off x="5495925" y="2565400"/>
            <a:ext cx="1333500" cy="403225"/>
            <a:chOff x="3435" y="619"/>
            <a:chExt cx="840" cy="254"/>
          </a:xfrm>
        </p:grpSpPr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435" y="626"/>
              <a:ext cx="840" cy="247"/>
            </a:xfrm>
            <a:custGeom>
              <a:avLst/>
              <a:gdLst>
                <a:gd name="T0" fmla="*/ 839 w 840"/>
                <a:gd name="T1" fmla="*/ 246 h 247"/>
                <a:gd name="T2" fmla="*/ 839 w 840"/>
                <a:gd name="T3" fmla="*/ 0 h 247"/>
                <a:gd name="T4" fmla="*/ 0 w 840"/>
                <a:gd name="T5" fmla="*/ 0 h 247"/>
                <a:gd name="T6" fmla="*/ 0 w 840"/>
                <a:gd name="T7" fmla="*/ 246 h 247"/>
                <a:gd name="T8" fmla="*/ 839 w 840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0" h="247">
                  <a:moveTo>
                    <a:pt x="839" y="246"/>
                  </a:moveTo>
                  <a:lnTo>
                    <a:pt x="839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839" y="24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471" y="619"/>
              <a:ext cx="78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5589587" y="3457575"/>
            <a:ext cx="1039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dirty="0" err="1">
                <a:solidFill>
                  <a:srgbClr val="000000"/>
                </a:solidFill>
                <a:latin typeface="Arial" charset="0"/>
              </a:rPr>
              <a:t>Monitors</a:t>
            </a:r>
            <a:endParaRPr lang="es-ES_tradnl" alt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3362325" y="4354512"/>
            <a:ext cx="5781675" cy="174148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3875087" y="5276850"/>
            <a:ext cx="6111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764087" y="4876800"/>
            <a:ext cx="9525" cy="593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4989512" y="5276850"/>
            <a:ext cx="6064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013575" y="5262562"/>
            <a:ext cx="490537" cy="230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7799387" y="4987925"/>
            <a:ext cx="0" cy="520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8189912" y="5276850"/>
            <a:ext cx="347663" cy="231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6107112" y="3981450"/>
            <a:ext cx="0" cy="354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754812" y="3656012"/>
            <a:ext cx="200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105525" y="2963862"/>
            <a:ext cx="0" cy="361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2"/>
          <p:cNvSpPr>
            <a:spLocks/>
          </p:cNvSpPr>
          <p:nvPr/>
        </p:nvSpPr>
        <p:spPr bwMode="auto">
          <a:xfrm>
            <a:off x="6488112" y="1962150"/>
            <a:ext cx="896938" cy="381000"/>
          </a:xfrm>
          <a:custGeom>
            <a:avLst/>
            <a:gdLst>
              <a:gd name="T0" fmla="*/ 1 w 565"/>
              <a:gd name="T1" fmla="*/ 130 h 240"/>
              <a:gd name="T2" fmla="*/ 9 w 565"/>
              <a:gd name="T3" fmla="*/ 151 h 240"/>
              <a:gd name="T4" fmla="*/ 27 w 565"/>
              <a:gd name="T5" fmla="*/ 170 h 240"/>
              <a:gd name="T6" fmla="*/ 51 w 565"/>
              <a:gd name="T7" fmla="*/ 188 h 240"/>
              <a:gd name="T8" fmla="*/ 83 w 565"/>
              <a:gd name="T9" fmla="*/ 204 h 240"/>
              <a:gd name="T10" fmla="*/ 120 w 565"/>
              <a:gd name="T11" fmla="*/ 218 h 240"/>
              <a:gd name="T12" fmla="*/ 163 w 565"/>
              <a:gd name="T13" fmla="*/ 228 h 240"/>
              <a:gd name="T14" fmla="*/ 209 w 565"/>
              <a:gd name="T15" fmla="*/ 235 h 240"/>
              <a:gd name="T16" fmla="*/ 257 w 565"/>
              <a:gd name="T17" fmla="*/ 239 h 240"/>
              <a:gd name="T18" fmla="*/ 306 w 565"/>
              <a:gd name="T19" fmla="*/ 239 h 240"/>
              <a:gd name="T20" fmla="*/ 355 w 565"/>
              <a:gd name="T21" fmla="*/ 235 h 240"/>
              <a:gd name="T22" fmla="*/ 401 w 565"/>
              <a:gd name="T23" fmla="*/ 228 h 240"/>
              <a:gd name="T24" fmla="*/ 443 w 565"/>
              <a:gd name="T25" fmla="*/ 217 h 240"/>
              <a:gd name="T26" fmla="*/ 481 w 565"/>
              <a:gd name="T27" fmla="*/ 204 h 240"/>
              <a:gd name="T28" fmla="*/ 513 w 565"/>
              <a:gd name="T29" fmla="*/ 188 h 240"/>
              <a:gd name="T30" fmla="*/ 537 w 565"/>
              <a:gd name="T31" fmla="*/ 170 h 240"/>
              <a:gd name="T32" fmla="*/ 554 w 565"/>
              <a:gd name="T33" fmla="*/ 150 h 240"/>
              <a:gd name="T34" fmla="*/ 563 w 565"/>
              <a:gd name="T35" fmla="*/ 129 h 240"/>
              <a:gd name="T36" fmla="*/ 563 w 565"/>
              <a:gd name="T37" fmla="*/ 109 h 240"/>
              <a:gd name="T38" fmla="*/ 554 w 565"/>
              <a:gd name="T39" fmla="*/ 88 h 240"/>
              <a:gd name="T40" fmla="*/ 537 w 565"/>
              <a:gd name="T41" fmla="*/ 68 h 240"/>
              <a:gd name="T42" fmla="*/ 513 w 565"/>
              <a:gd name="T43" fmla="*/ 51 h 240"/>
              <a:gd name="T44" fmla="*/ 481 w 565"/>
              <a:gd name="T45" fmla="*/ 35 h 240"/>
              <a:gd name="T46" fmla="*/ 443 w 565"/>
              <a:gd name="T47" fmla="*/ 21 h 240"/>
              <a:gd name="T48" fmla="*/ 401 w 565"/>
              <a:gd name="T49" fmla="*/ 11 h 240"/>
              <a:gd name="T50" fmla="*/ 355 w 565"/>
              <a:gd name="T51" fmla="*/ 4 h 240"/>
              <a:gd name="T52" fmla="*/ 306 w 565"/>
              <a:gd name="T53" fmla="*/ 0 h 240"/>
              <a:gd name="T54" fmla="*/ 257 w 565"/>
              <a:gd name="T55" fmla="*/ 0 h 240"/>
              <a:gd name="T56" fmla="*/ 209 w 565"/>
              <a:gd name="T57" fmla="*/ 4 h 240"/>
              <a:gd name="T58" fmla="*/ 163 w 565"/>
              <a:gd name="T59" fmla="*/ 11 h 240"/>
              <a:gd name="T60" fmla="*/ 120 w 565"/>
              <a:gd name="T61" fmla="*/ 21 h 240"/>
              <a:gd name="T62" fmla="*/ 83 w 565"/>
              <a:gd name="T63" fmla="*/ 35 h 240"/>
              <a:gd name="T64" fmla="*/ 51 w 565"/>
              <a:gd name="T65" fmla="*/ 51 h 240"/>
              <a:gd name="T66" fmla="*/ 27 w 565"/>
              <a:gd name="T67" fmla="*/ 69 h 240"/>
              <a:gd name="T68" fmla="*/ 9 w 565"/>
              <a:gd name="T69" fmla="*/ 88 h 240"/>
              <a:gd name="T70" fmla="*/ 1 w 565"/>
              <a:gd name="T71" fmla="*/ 10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0" y="119"/>
                </a:move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7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8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70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9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6"/>
                </a:lnTo>
                <a:lnTo>
                  <a:pt x="401" y="11"/>
                </a:lnTo>
                <a:lnTo>
                  <a:pt x="378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4843462" y="1962150"/>
            <a:ext cx="896938" cy="381000"/>
          </a:xfrm>
          <a:custGeom>
            <a:avLst/>
            <a:gdLst>
              <a:gd name="T0" fmla="*/ 563 w 565"/>
              <a:gd name="T1" fmla="*/ 109 h 240"/>
              <a:gd name="T2" fmla="*/ 555 w 565"/>
              <a:gd name="T3" fmla="*/ 88 h 240"/>
              <a:gd name="T4" fmla="*/ 538 w 565"/>
              <a:gd name="T5" fmla="*/ 68 h 240"/>
              <a:gd name="T6" fmla="*/ 513 w 565"/>
              <a:gd name="T7" fmla="*/ 51 h 240"/>
              <a:gd name="T8" fmla="*/ 481 w 565"/>
              <a:gd name="T9" fmla="*/ 35 h 240"/>
              <a:gd name="T10" fmla="*/ 444 w 565"/>
              <a:gd name="T11" fmla="*/ 21 h 240"/>
              <a:gd name="T12" fmla="*/ 401 w 565"/>
              <a:gd name="T13" fmla="*/ 11 h 240"/>
              <a:gd name="T14" fmla="*/ 355 w 565"/>
              <a:gd name="T15" fmla="*/ 4 h 240"/>
              <a:gd name="T16" fmla="*/ 306 w 565"/>
              <a:gd name="T17" fmla="*/ 0 h 240"/>
              <a:gd name="T18" fmla="*/ 258 w 565"/>
              <a:gd name="T19" fmla="*/ 0 h 240"/>
              <a:gd name="T20" fmla="*/ 209 w 565"/>
              <a:gd name="T21" fmla="*/ 4 h 240"/>
              <a:gd name="T22" fmla="*/ 163 w 565"/>
              <a:gd name="T23" fmla="*/ 11 h 240"/>
              <a:gd name="T24" fmla="*/ 120 w 565"/>
              <a:gd name="T25" fmla="*/ 21 h 240"/>
              <a:gd name="T26" fmla="*/ 83 w 565"/>
              <a:gd name="T27" fmla="*/ 35 h 240"/>
              <a:gd name="T28" fmla="*/ 51 w 565"/>
              <a:gd name="T29" fmla="*/ 51 h 240"/>
              <a:gd name="T30" fmla="*/ 27 w 565"/>
              <a:gd name="T31" fmla="*/ 68 h 240"/>
              <a:gd name="T32" fmla="*/ 9 w 565"/>
              <a:gd name="T33" fmla="*/ 88 h 240"/>
              <a:gd name="T34" fmla="*/ 1 w 565"/>
              <a:gd name="T35" fmla="*/ 109 h 240"/>
              <a:gd name="T36" fmla="*/ 1 w 565"/>
              <a:gd name="T37" fmla="*/ 130 h 240"/>
              <a:gd name="T38" fmla="*/ 9 w 565"/>
              <a:gd name="T39" fmla="*/ 151 h 240"/>
              <a:gd name="T40" fmla="*/ 27 w 565"/>
              <a:gd name="T41" fmla="*/ 170 h 240"/>
              <a:gd name="T42" fmla="*/ 51 w 565"/>
              <a:gd name="T43" fmla="*/ 188 h 240"/>
              <a:gd name="T44" fmla="*/ 83 w 565"/>
              <a:gd name="T45" fmla="*/ 204 h 240"/>
              <a:gd name="T46" fmla="*/ 120 w 565"/>
              <a:gd name="T47" fmla="*/ 218 h 240"/>
              <a:gd name="T48" fmla="*/ 163 w 565"/>
              <a:gd name="T49" fmla="*/ 228 h 240"/>
              <a:gd name="T50" fmla="*/ 209 w 565"/>
              <a:gd name="T51" fmla="*/ 235 h 240"/>
              <a:gd name="T52" fmla="*/ 258 w 565"/>
              <a:gd name="T53" fmla="*/ 239 h 240"/>
              <a:gd name="T54" fmla="*/ 306 w 565"/>
              <a:gd name="T55" fmla="*/ 239 h 240"/>
              <a:gd name="T56" fmla="*/ 355 w 565"/>
              <a:gd name="T57" fmla="*/ 235 h 240"/>
              <a:gd name="T58" fmla="*/ 401 w 565"/>
              <a:gd name="T59" fmla="*/ 228 h 240"/>
              <a:gd name="T60" fmla="*/ 444 w 565"/>
              <a:gd name="T61" fmla="*/ 218 h 240"/>
              <a:gd name="T62" fmla="*/ 481 w 565"/>
              <a:gd name="T63" fmla="*/ 204 h 240"/>
              <a:gd name="T64" fmla="*/ 513 w 565"/>
              <a:gd name="T65" fmla="*/ 188 h 240"/>
              <a:gd name="T66" fmla="*/ 538 w 565"/>
              <a:gd name="T67" fmla="*/ 170 h 240"/>
              <a:gd name="T68" fmla="*/ 555 w 565"/>
              <a:gd name="T69" fmla="*/ 151 h 240"/>
              <a:gd name="T70" fmla="*/ 563 w 565"/>
              <a:gd name="T71" fmla="*/ 13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6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2"/>
                </a:lnTo>
                <a:lnTo>
                  <a:pt x="401" y="228"/>
                </a:lnTo>
                <a:lnTo>
                  <a:pt x="423" y="223"/>
                </a:lnTo>
                <a:lnTo>
                  <a:pt x="444" y="218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1"/>
                </a:lnTo>
                <a:lnTo>
                  <a:pt x="560" y="140"/>
                </a:lnTo>
                <a:lnTo>
                  <a:pt x="563" y="130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44"/>
          <p:cNvSpPr>
            <a:spLocks/>
          </p:cNvSpPr>
          <p:nvPr/>
        </p:nvSpPr>
        <p:spPr bwMode="auto">
          <a:xfrm>
            <a:off x="5648325" y="1681162"/>
            <a:ext cx="896937" cy="382588"/>
          </a:xfrm>
          <a:custGeom>
            <a:avLst/>
            <a:gdLst>
              <a:gd name="T0" fmla="*/ 563 w 565"/>
              <a:gd name="T1" fmla="*/ 110 h 241"/>
              <a:gd name="T2" fmla="*/ 554 w 565"/>
              <a:gd name="T3" fmla="*/ 89 h 241"/>
              <a:gd name="T4" fmla="*/ 538 w 565"/>
              <a:gd name="T5" fmla="*/ 70 h 241"/>
              <a:gd name="T6" fmla="*/ 513 w 565"/>
              <a:gd name="T7" fmla="*/ 51 h 241"/>
              <a:gd name="T8" fmla="*/ 482 w 565"/>
              <a:gd name="T9" fmla="*/ 35 h 241"/>
              <a:gd name="T10" fmla="*/ 444 w 565"/>
              <a:gd name="T11" fmla="*/ 22 h 241"/>
              <a:gd name="T12" fmla="*/ 401 w 565"/>
              <a:gd name="T13" fmla="*/ 12 h 241"/>
              <a:gd name="T14" fmla="*/ 355 w 565"/>
              <a:gd name="T15" fmla="*/ 5 h 241"/>
              <a:gd name="T16" fmla="*/ 307 w 565"/>
              <a:gd name="T17" fmla="*/ 1 h 241"/>
              <a:gd name="T18" fmla="*/ 258 w 565"/>
              <a:gd name="T19" fmla="*/ 1 h 241"/>
              <a:gd name="T20" fmla="*/ 210 w 565"/>
              <a:gd name="T21" fmla="*/ 5 h 241"/>
              <a:gd name="T22" fmla="*/ 164 w 565"/>
              <a:gd name="T23" fmla="*/ 12 h 241"/>
              <a:gd name="T24" fmla="*/ 121 w 565"/>
              <a:gd name="T25" fmla="*/ 22 h 241"/>
              <a:gd name="T26" fmla="*/ 83 w 565"/>
              <a:gd name="T27" fmla="*/ 35 h 241"/>
              <a:gd name="T28" fmla="*/ 51 w 565"/>
              <a:gd name="T29" fmla="*/ 51 h 241"/>
              <a:gd name="T30" fmla="*/ 27 w 565"/>
              <a:gd name="T31" fmla="*/ 70 h 241"/>
              <a:gd name="T32" fmla="*/ 10 w 565"/>
              <a:gd name="T33" fmla="*/ 89 h 241"/>
              <a:gd name="T34" fmla="*/ 1 w 565"/>
              <a:gd name="T35" fmla="*/ 110 h 241"/>
              <a:gd name="T36" fmla="*/ 1 w 565"/>
              <a:gd name="T37" fmla="*/ 131 h 241"/>
              <a:gd name="T38" fmla="*/ 10 w 565"/>
              <a:gd name="T39" fmla="*/ 151 h 241"/>
              <a:gd name="T40" fmla="*/ 27 w 565"/>
              <a:gd name="T41" fmla="*/ 171 h 241"/>
              <a:gd name="T42" fmla="*/ 51 w 565"/>
              <a:gd name="T43" fmla="*/ 189 h 241"/>
              <a:gd name="T44" fmla="*/ 83 w 565"/>
              <a:gd name="T45" fmla="*/ 205 h 241"/>
              <a:gd name="T46" fmla="*/ 121 w 565"/>
              <a:gd name="T47" fmla="*/ 218 h 241"/>
              <a:gd name="T48" fmla="*/ 164 w 565"/>
              <a:gd name="T49" fmla="*/ 229 h 241"/>
              <a:gd name="T50" fmla="*/ 210 w 565"/>
              <a:gd name="T51" fmla="*/ 236 h 241"/>
              <a:gd name="T52" fmla="*/ 258 w 565"/>
              <a:gd name="T53" fmla="*/ 239 h 241"/>
              <a:gd name="T54" fmla="*/ 307 w 565"/>
              <a:gd name="T55" fmla="*/ 239 h 241"/>
              <a:gd name="T56" fmla="*/ 355 w 565"/>
              <a:gd name="T57" fmla="*/ 236 h 241"/>
              <a:gd name="T58" fmla="*/ 401 w 565"/>
              <a:gd name="T59" fmla="*/ 229 h 241"/>
              <a:gd name="T60" fmla="*/ 444 w 565"/>
              <a:gd name="T61" fmla="*/ 218 h 241"/>
              <a:gd name="T62" fmla="*/ 482 w 565"/>
              <a:gd name="T63" fmla="*/ 205 h 241"/>
              <a:gd name="T64" fmla="*/ 513 w 565"/>
              <a:gd name="T65" fmla="*/ 189 h 241"/>
              <a:gd name="T66" fmla="*/ 538 w 565"/>
              <a:gd name="T67" fmla="*/ 171 h 241"/>
              <a:gd name="T68" fmla="*/ 554 w 565"/>
              <a:gd name="T69" fmla="*/ 151 h 241"/>
              <a:gd name="T70" fmla="*/ 563 w 565"/>
              <a:gd name="T71" fmla="*/ 13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1">
                <a:moveTo>
                  <a:pt x="564" y="120"/>
                </a:moveTo>
                <a:lnTo>
                  <a:pt x="563" y="110"/>
                </a:lnTo>
                <a:lnTo>
                  <a:pt x="560" y="100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2"/>
                </a:lnTo>
                <a:lnTo>
                  <a:pt x="378" y="8"/>
                </a:lnTo>
                <a:lnTo>
                  <a:pt x="355" y="5"/>
                </a:lnTo>
                <a:lnTo>
                  <a:pt x="332" y="3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4" y="3"/>
                </a:lnTo>
                <a:lnTo>
                  <a:pt x="210" y="5"/>
                </a:lnTo>
                <a:lnTo>
                  <a:pt x="186" y="8"/>
                </a:lnTo>
                <a:lnTo>
                  <a:pt x="164" y="12"/>
                </a:lnTo>
                <a:lnTo>
                  <a:pt x="141" y="16"/>
                </a:lnTo>
                <a:lnTo>
                  <a:pt x="121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9" y="60"/>
                </a:lnTo>
                <a:lnTo>
                  <a:pt x="27" y="70"/>
                </a:lnTo>
                <a:lnTo>
                  <a:pt x="18" y="79"/>
                </a:lnTo>
                <a:lnTo>
                  <a:pt x="10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5" y="141"/>
                </a:lnTo>
                <a:lnTo>
                  <a:pt x="10" y="151"/>
                </a:lnTo>
                <a:lnTo>
                  <a:pt x="18" y="161"/>
                </a:lnTo>
                <a:lnTo>
                  <a:pt x="27" y="171"/>
                </a:lnTo>
                <a:lnTo>
                  <a:pt x="39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1" y="218"/>
                </a:lnTo>
                <a:lnTo>
                  <a:pt x="141" y="224"/>
                </a:lnTo>
                <a:lnTo>
                  <a:pt x="164" y="229"/>
                </a:lnTo>
                <a:lnTo>
                  <a:pt x="186" y="233"/>
                </a:lnTo>
                <a:lnTo>
                  <a:pt x="210" y="236"/>
                </a:lnTo>
                <a:lnTo>
                  <a:pt x="234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2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681787" y="1960562"/>
            <a:ext cx="4302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5775325" y="1735137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4992687" y="1951037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5291137" y="2366962"/>
            <a:ext cx="5524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6108700" y="2062162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6407150" y="2351087"/>
            <a:ext cx="5302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5113337" y="5665787"/>
            <a:ext cx="658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7091362" y="5673725"/>
            <a:ext cx="239713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3"/>
          <p:cNvSpPr>
            <a:spLocks/>
          </p:cNvSpPr>
          <p:nvPr/>
        </p:nvSpPr>
        <p:spPr bwMode="auto">
          <a:xfrm>
            <a:off x="5986462" y="4478337"/>
            <a:ext cx="896938" cy="381000"/>
          </a:xfrm>
          <a:custGeom>
            <a:avLst/>
            <a:gdLst>
              <a:gd name="T0" fmla="*/ 563 w 565"/>
              <a:gd name="T1" fmla="*/ 109 h 240"/>
              <a:gd name="T2" fmla="*/ 555 w 565"/>
              <a:gd name="T3" fmla="*/ 88 h 240"/>
              <a:gd name="T4" fmla="*/ 538 w 565"/>
              <a:gd name="T5" fmla="*/ 68 h 240"/>
              <a:gd name="T6" fmla="*/ 513 w 565"/>
              <a:gd name="T7" fmla="*/ 51 h 240"/>
              <a:gd name="T8" fmla="*/ 482 w 565"/>
              <a:gd name="T9" fmla="*/ 35 h 240"/>
              <a:gd name="T10" fmla="*/ 444 w 565"/>
              <a:gd name="T11" fmla="*/ 21 h 240"/>
              <a:gd name="T12" fmla="*/ 402 w 565"/>
              <a:gd name="T13" fmla="*/ 11 h 240"/>
              <a:gd name="T14" fmla="*/ 356 w 565"/>
              <a:gd name="T15" fmla="*/ 4 h 240"/>
              <a:gd name="T16" fmla="*/ 307 w 565"/>
              <a:gd name="T17" fmla="*/ 0 h 240"/>
              <a:gd name="T18" fmla="*/ 258 w 565"/>
              <a:gd name="T19" fmla="*/ 0 h 240"/>
              <a:gd name="T20" fmla="*/ 210 w 565"/>
              <a:gd name="T21" fmla="*/ 4 h 240"/>
              <a:gd name="T22" fmla="*/ 163 w 565"/>
              <a:gd name="T23" fmla="*/ 11 h 240"/>
              <a:gd name="T24" fmla="*/ 121 w 565"/>
              <a:gd name="T25" fmla="*/ 21 h 240"/>
              <a:gd name="T26" fmla="*/ 83 w 565"/>
              <a:gd name="T27" fmla="*/ 35 h 240"/>
              <a:gd name="T28" fmla="*/ 52 w 565"/>
              <a:gd name="T29" fmla="*/ 51 h 240"/>
              <a:gd name="T30" fmla="*/ 27 w 565"/>
              <a:gd name="T31" fmla="*/ 68 h 240"/>
              <a:gd name="T32" fmla="*/ 10 w 565"/>
              <a:gd name="T33" fmla="*/ 88 h 240"/>
              <a:gd name="T34" fmla="*/ 2 w 565"/>
              <a:gd name="T35" fmla="*/ 109 h 240"/>
              <a:gd name="T36" fmla="*/ 2 w 565"/>
              <a:gd name="T37" fmla="*/ 129 h 240"/>
              <a:gd name="T38" fmla="*/ 10 w 565"/>
              <a:gd name="T39" fmla="*/ 150 h 240"/>
              <a:gd name="T40" fmla="*/ 27 w 565"/>
              <a:gd name="T41" fmla="*/ 170 h 240"/>
              <a:gd name="T42" fmla="*/ 52 w 565"/>
              <a:gd name="T43" fmla="*/ 188 h 240"/>
              <a:gd name="T44" fmla="*/ 83 w 565"/>
              <a:gd name="T45" fmla="*/ 204 h 240"/>
              <a:gd name="T46" fmla="*/ 121 w 565"/>
              <a:gd name="T47" fmla="*/ 217 h 240"/>
              <a:gd name="T48" fmla="*/ 163 w 565"/>
              <a:gd name="T49" fmla="*/ 227 h 240"/>
              <a:gd name="T50" fmla="*/ 210 w 565"/>
              <a:gd name="T51" fmla="*/ 235 h 240"/>
              <a:gd name="T52" fmla="*/ 258 w 565"/>
              <a:gd name="T53" fmla="*/ 239 h 240"/>
              <a:gd name="T54" fmla="*/ 307 w 565"/>
              <a:gd name="T55" fmla="*/ 239 h 240"/>
              <a:gd name="T56" fmla="*/ 356 w 565"/>
              <a:gd name="T57" fmla="*/ 235 h 240"/>
              <a:gd name="T58" fmla="*/ 402 w 565"/>
              <a:gd name="T59" fmla="*/ 227 h 240"/>
              <a:gd name="T60" fmla="*/ 444 w 565"/>
              <a:gd name="T61" fmla="*/ 217 h 240"/>
              <a:gd name="T62" fmla="*/ 482 w 565"/>
              <a:gd name="T63" fmla="*/ 204 h 240"/>
              <a:gd name="T64" fmla="*/ 513 w 565"/>
              <a:gd name="T65" fmla="*/ 188 h 240"/>
              <a:gd name="T66" fmla="*/ 538 w 565"/>
              <a:gd name="T67" fmla="*/ 170 h 240"/>
              <a:gd name="T68" fmla="*/ 555 w 565"/>
              <a:gd name="T69" fmla="*/ 150 h 240"/>
              <a:gd name="T70" fmla="*/ 563 w 565"/>
              <a:gd name="T71" fmla="*/ 12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6062662" y="4478337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 flipV="1">
            <a:off x="6443662" y="4859337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287512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1368"/>
          </a:xfrm>
        </p:spPr>
        <p:txBody>
          <a:bodyPr anchor="ctr"/>
          <a:lstStyle/>
          <a:p>
            <a:r>
              <a:rPr lang="en-US" altLang="en-US" dirty="0" smtClean="0"/>
              <a:t>ER Model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39713" y="990600"/>
            <a:ext cx="4637087" cy="5486400"/>
          </a:xfrm>
        </p:spPr>
        <p:txBody>
          <a:bodyPr/>
          <a:lstStyle/>
          <a:p>
            <a:pPr eaLnBrk="1" hangingPunct="1"/>
            <a:r>
              <a:rPr lang="en-CA" altLang="en-US" dirty="0"/>
              <a:t>Entity Types</a:t>
            </a:r>
          </a:p>
          <a:p>
            <a:pPr lvl="1" eaLnBrk="1" hangingPunct="1"/>
            <a:r>
              <a:rPr lang="en-US" altLang="en-US" sz="2400" dirty="0" smtClean="0"/>
              <a:t>Regular Entity Sets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Weak Entity </a:t>
            </a:r>
            <a:r>
              <a:rPr lang="en-US" altLang="en-US" sz="2400" dirty="0" smtClean="0"/>
              <a:t>Sets</a:t>
            </a:r>
            <a:endParaRPr lang="en-US" altLang="en-US" sz="2100" dirty="0"/>
          </a:p>
          <a:p>
            <a:pPr eaLnBrk="1" hangingPunct="1"/>
            <a:r>
              <a:rPr lang="en-US" altLang="en-US" dirty="0"/>
              <a:t>Relationship Types</a:t>
            </a:r>
          </a:p>
          <a:p>
            <a:pPr lvl="1" eaLnBrk="1" hangingPunct="1"/>
            <a:r>
              <a:rPr lang="en-US" altLang="en-US" sz="2400" dirty="0" smtClean="0"/>
              <a:t>Regular Relationship Sets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Weak Relationship </a:t>
            </a:r>
            <a:r>
              <a:rPr lang="en-US" altLang="en-US" sz="2400" dirty="0" smtClean="0"/>
              <a:t>Sets</a:t>
            </a:r>
            <a:endParaRPr lang="en-US" altLang="en-US" sz="2300" dirty="0"/>
          </a:p>
          <a:p>
            <a:pPr eaLnBrk="1" hangingPunct="1"/>
            <a:r>
              <a:rPr lang="en-US" altLang="en-US" dirty="0" smtClean="0"/>
              <a:t>Attributes</a:t>
            </a:r>
            <a:endParaRPr lang="en-US" altLang="en-US" dirty="0"/>
          </a:p>
          <a:p>
            <a:pPr lvl="1" eaLnBrk="1" hangingPunct="1"/>
            <a:r>
              <a:rPr lang="en-US" altLang="en-US" sz="2400" dirty="0" smtClean="0"/>
              <a:t>Single Valued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smtClean="0"/>
              <a:t>Multivalued </a:t>
            </a:r>
          </a:p>
          <a:p>
            <a:pPr lvl="1" eaLnBrk="1" hangingPunct="1"/>
            <a:r>
              <a:rPr lang="en-US" altLang="en-US" sz="2400" dirty="0" smtClean="0"/>
              <a:t>Composite 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100" dirty="0"/>
          </a:p>
          <a:p>
            <a:pPr lvl="1" eaLnBrk="1" hangingPunct="1">
              <a:lnSpc>
                <a:spcPct val="80000"/>
              </a:lnSpc>
            </a:pPr>
            <a:endParaRPr lang="en-US" altLang="en-US" sz="21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934200" y="1371600"/>
            <a:ext cx="1066800" cy="314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4200" y="1889360"/>
            <a:ext cx="1066800" cy="396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10400" y="1968818"/>
            <a:ext cx="942340" cy="2507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34200" y="2567013"/>
            <a:ext cx="1066800" cy="447451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71360" y="3181306"/>
            <a:ext cx="889000" cy="43301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921500" y="3109920"/>
            <a:ext cx="1155700" cy="577346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6934200" y="4038599"/>
            <a:ext cx="1066801" cy="396469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010400" y="4574825"/>
            <a:ext cx="924560" cy="35439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934200" y="4530524"/>
            <a:ext cx="1066800" cy="46514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934200" y="5351276"/>
            <a:ext cx="1066800" cy="3259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974162" y="5071865"/>
            <a:ext cx="700788" cy="27941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72200" y="5071865"/>
            <a:ext cx="838200" cy="258274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2000" dirty="0" smtClean="0"/>
              <a:t>	</a:t>
            </a:r>
            <a:endParaRPr lang="en-US" sz="2000" dirty="0"/>
          </a:p>
        </p:txBody>
      </p:sp>
      <p:cxnSp>
        <p:nvCxnSpPr>
          <p:cNvPr id="16" name="Straight Connector 15"/>
          <p:cNvCxnSpPr>
            <a:stCxn id="15" idx="4"/>
            <a:endCxn id="13" idx="2"/>
          </p:cNvCxnSpPr>
          <p:nvPr/>
        </p:nvCxnSpPr>
        <p:spPr bwMode="auto">
          <a:xfrm>
            <a:off x="6591300" y="5330139"/>
            <a:ext cx="342900" cy="18410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4"/>
            <a:endCxn id="13" idx="6"/>
          </p:cNvCxnSpPr>
          <p:nvPr/>
        </p:nvCxnSpPr>
        <p:spPr bwMode="auto">
          <a:xfrm flipH="1">
            <a:off x="8001000" y="5351276"/>
            <a:ext cx="323556" cy="16296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2617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 </a:t>
            </a:r>
            <a:r>
              <a:rPr lang="en-US" altLang="en-US" dirty="0" smtClean="0"/>
              <a:t>Model Constraints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637087" cy="5867400"/>
          </a:xfrm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Relationship </a:t>
            </a:r>
            <a:r>
              <a:rPr lang="en-US" altLang="zh-CN" dirty="0" smtClean="0"/>
              <a:t>Constraints</a:t>
            </a:r>
            <a:endParaRPr lang="en-US" altLang="en-US" dirty="0" smtClean="0"/>
          </a:p>
          <a:p>
            <a:pPr lvl="1" eaLnBrk="1" hangingPunct="1"/>
            <a:r>
              <a:rPr lang="en-GB" altLang="x-none" dirty="0" smtClean="0">
                <a:solidFill>
                  <a:srgbClr val="800000"/>
                </a:solidFill>
              </a:rPr>
              <a:t>Degree</a:t>
            </a:r>
          </a:p>
          <a:p>
            <a:pPr lvl="2" eaLnBrk="1" hangingPunct="1"/>
            <a:r>
              <a:rPr lang="en-GB" altLang="x-none" dirty="0" smtClean="0"/>
              <a:t>recursive (unary</a:t>
            </a:r>
            <a:r>
              <a:rPr lang="en-GB" altLang="x-none" dirty="0"/>
              <a:t>)</a:t>
            </a:r>
          </a:p>
          <a:p>
            <a:pPr lvl="2" eaLnBrk="1" hangingPunct="1"/>
            <a:r>
              <a:rPr lang="en-GB" altLang="x-none" dirty="0" smtClean="0"/>
              <a:t>binary</a:t>
            </a:r>
            <a:endParaRPr lang="en-GB" altLang="x-none" dirty="0"/>
          </a:p>
          <a:p>
            <a:pPr lvl="2" eaLnBrk="1" hangingPunct="1"/>
            <a:r>
              <a:rPr lang="en-GB" altLang="x-none" dirty="0" smtClean="0"/>
              <a:t>n-</a:t>
            </a:r>
            <a:r>
              <a:rPr lang="en-GB" altLang="x-none" dirty="0" err="1" smtClean="0"/>
              <a:t>ary</a:t>
            </a:r>
            <a:endParaRPr lang="en-GB" altLang="x-none" dirty="0"/>
          </a:p>
          <a:p>
            <a:pPr lvl="1" eaLnBrk="1" hangingPunct="1"/>
            <a:r>
              <a:rPr lang="en-GB" altLang="x-none" dirty="0" smtClean="0">
                <a:solidFill>
                  <a:srgbClr val="800000"/>
                </a:solidFill>
              </a:rPr>
              <a:t>Cardinality</a:t>
            </a:r>
          </a:p>
          <a:p>
            <a:pPr lvl="2">
              <a:lnSpc>
                <a:spcPct val="70000"/>
              </a:lnSpc>
            </a:pPr>
            <a:r>
              <a:rPr lang="en-GB" altLang="x-none" dirty="0"/>
              <a:t>one to one (1:1)</a:t>
            </a:r>
          </a:p>
          <a:p>
            <a:pPr lvl="2">
              <a:lnSpc>
                <a:spcPct val="70000"/>
              </a:lnSpc>
            </a:pPr>
            <a:r>
              <a:rPr lang="en-GB" altLang="x-none" dirty="0"/>
              <a:t>one to many (1:m</a:t>
            </a:r>
            <a:r>
              <a:rPr lang="en-GB" altLang="x-none" dirty="0" smtClean="0"/>
              <a:t>)</a:t>
            </a:r>
          </a:p>
          <a:p>
            <a:pPr lvl="2">
              <a:lnSpc>
                <a:spcPct val="70000"/>
              </a:lnSpc>
            </a:pPr>
            <a:r>
              <a:rPr lang="en-GB" altLang="x-none" dirty="0" smtClean="0"/>
              <a:t>many to one (m:1)</a:t>
            </a:r>
            <a:endParaRPr lang="en-GB" altLang="x-none" dirty="0"/>
          </a:p>
          <a:p>
            <a:pPr lvl="2">
              <a:lnSpc>
                <a:spcPct val="70000"/>
              </a:lnSpc>
            </a:pPr>
            <a:r>
              <a:rPr lang="en-GB" altLang="x-none" dirty="0"/>
              <a:t>many to many (</a:t>
            </a:r>
            <a:r>
              <a:rPr lang="en-GB" altLang="x-none" dirty="0" err="1"/>
              <a:t>m:n</a:t>
            </a:r>
            <a:r>
              <a:rPr lang="en-GB" altLang="x-none" dirty="0" smtClean="0"/>
              <a:t>)</a:t>
            </a:r>
            <a:endParaRPr lang="en-GB" altLang="x-none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altLang="zh-CN" dirty="0" smtClean="0"/>
              <a:t>P</a:t>
            </a:r>
            <a:r>
              <a:rPr lang="en-GB" altLang="x-none" dirty="0" err="1" smtClean="0">
                <a:solidFill>
                  <a:srgbClr val="800000"/>
                </a:solidFill>
              </a:rPr>
              <a:t>articipation</a:t>
            </a:r>
            <a:endParaRPr lang="en-GB" altLang="x-none" dirty="0" smtClean="0">
              <a:solidFill>
                <a:srgbClr val="800000"/>
              </a:solidFill>
            </a:endParaRPr>
          </a:p>
          <a:p>
            <a:pPr lvl="2" eaLnBrk="1" hangingPunct="1"/>
            <a:r>
              <a:rPr lang="en-GB" altLang="x-none" dirty="0"/>
              <a:t>total/mandatory</a:t>
            </a:r>
          </a:p>
          <a:p>
            <a:pPr lvl="2" eaLnBrk="1" hangingPunct="1"/>
            <a:r>
              <a:rPr lang="en-GB" altLang="x-none" dirty="0"/>
              <a:t>Partial/optional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100" dirty="0"/>
          </a:p>
          <a:p>
            <a:pPr lvl="1" eaLnBrk="1" hangingPunct="1">
              <a:lnSpc>
                <a:spcPct val="80000"/>
              </a:lnSpc>
            </a:pPr>
            <a:endParaRPr lang="en-US" altLang="en-US" sz="21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712618" y="1004455"/>
            <a:ext cx="4278313" cy="586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Attribute Constraints</a:t>
            </a:r>
          </a:p>
          <a:p>
            <a:pPr marL="685800" lvl="1" eaLnBrk="1" hangingPunct="1"/>
            <a:r>
              <a:rPr lang="en-US" altLang="en-US" kern="0" dirty="0" smtClean="0"/>
              <a:t>Key</a:t>
            </a:r>
          </a:p>
          <a:p>
            <a:pPr marL="685800" lvl="1" eaLnBrk="1" hangingPunct="1"/>
            <a:r>
              <a:rPr lang="en-US" altLang="en-US" kern="0" dirty="0" smtClean="0"/>
              <a:t>Partial Key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100" kern="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2100" kern="0" dirty="0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7696200" y="1600200"/>
            <a:ext cx="1039962" cy="31193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000" u="sng" dirty="0" smtClean="0"/>
              <a:t>S#</a:t>
            </a:r>
            <a:endParaRPr lang="en-US" sz="2000" u="sng" dirty="0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7673716" y="2089276"/>
            <a:ext cx="1066800" cy="338334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Name</a:t>
            </a:r>
            <a:endParaRPr lang="en-US" sz="2000" dirty="0"/>
          </a:p>
        </p:txBody>
      </p:sp>
      <p:cxnSp>
        <p:nvCxnSpPr>
          <p:cNvPr id="7" name="Straight Connector 6"/>
          <p:cNvCxnSpPr>
            <a:stCxn id="6" idx="3"/>
            <a:endCxn id="6" idx="5"/>
          </p:cNvCxnSpPr>
          <p:nvPr/>
        </p:nvCxnSpPr>
        <p:spPr bwMode="auto">
          <a:xfrm>
            <a:off x="7829945" y="2378062"/>
            <a:ext cx="754342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18998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NOTATION for ER diagrams</a:t>
            </a:r>
          </a:p>
        </p:txBody>
      </p:sp>
      <p:pic>
        <p:nvPicPr>
          <p:cNvPr id="44035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23" y="1132657"/>
            <a:ext cx="4299916" cy="572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601885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NOTATION for ER diagrams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355268" y="1196752"/>
            <a:ext cx="8317799" cy="5040560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0" y="5105400"/>
            <a:ext cx="106792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CA" sz="1400" kern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Key            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2918" y="4800600"/>
            <a:ext cx="1504682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CA" sz="1400" kern="0" dirty="0" smtClean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CA" sz="14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Partial Key for           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78432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NOTATION for ER diagrams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827584" y="1114030"/>
            <a:ext cx="7549113" cy="5051274"/>
          </a:xfrm>
          <a:prstGeom prst="rect">
            <a:avLst/>
          </a:prstGeom>
          <a:noFill/>
          <a:ln w="76200" cmpd="tri">
            <a:solidFill>
              <a:srgbClr val="CC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57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23605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72" y="914400"/>
            <a:ext cx="4720330" cy="5181600"/>
          </a:xfrm>
          <a:prstGeom prst="rect">
            <a:avLst/>
          </a:prstGeom>
        </p:spPr>
      </p:pic>
      <p:sp>
        <p:nvSpPr>
          <p:cNvPr id="1740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How to create a database</a:t>
            </a:r>
            <a:endParaRPr lang="en-US" altLang="en-US" dirty="0"/>
          </a:p>
        </p:txBody>
      </p:sp>
      <p:sp>
        <p:nvSpPr>
          <p:cNvPr id="765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" y="3124200"/>
            <a:ext cx="5486400" cy="680819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en-US" altLang="en-US" sz="2400" dirty="0"/>
              <a:t>Create </a:t>
            </a:r>
            <a:r>
              <a:rPr lang="en-US" altLang="en-US" sz="2400" dirty="0" smtClean="0"/>
              <a:t>base </a:t>
            </a:r>
            <a:r>
              <a:rPr lang="en-US" altLang="en-US" sz="2400" dirty="0"/>
              <a:t>relations with SQL </a:t>
            </a:r>
            <a:r>
              <a:rPr lang="en-US" altLang="en-US" sz="2400" dirty="0" smtClean="0"/>
              <a:t>DDL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11113" y="1766749"/>
            <a:ext cx="4408487" cy="68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en-US" sz="2400" i="0" kern="0" dirty="0" smtClean="0"/>
              <a:t>Create views for End </a:t>
            </a:r>
            <a:r>
              <a:rPr lang="en-US" altLang="en-US" sz="2400" i="0" kern="0" dirty="0"/>
              <a:t>U</a:t>
            </a:r>
            <a:r>
              <a:rPr lang="en-US" altLang="en-US" sz="2400" i="0" kern="0" dirty="0" smtClean="0"/>
              <a:t>sers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i="0" kern="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11113" y="4576981"/>
            <a:ext cx="4789487" cy="68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100000"/>
              <a:buFont typeface="+mj-lt"/>
              <a:buAutoNum type="arabicPeriod" startAt="3"/>
            </a:pPr>
            <a:r>
              <a:rPr lang="en-US" altLang="en-US" sz="2400" i="0" kern="0" smtClean="0"/>
              <a:t>Specify </a:t>
            </a:r>
            <a:r>
              <a:rPr lang="en-US" altLang="en-US" sz="2400" i="0" kern="0" dirty="0" smtClean="0"/>
              <a:t>the storage structures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0" kern="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i="0" kern="0" dirty="0"/>
          </a:p>
        </p:txBody>
      </p:sp>
      <p:sp>
        <p:nvSpPr>
          <p:cNvPr id="14" name="Rectangle 13"/>
          <p:cNvSpPr/>
          <p:nvPr/>
        </p:nvSpPr>
        <p:spPr>
          <a:xfrm>
            <a:off x="5943600" y="3574186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base relations </a:t>
            </a:r>
            <a:endParaRPr lang="en-US" i="0" dirty="0">
              <a:solidFill>
                <a:srgbClr val="7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74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9" grpId="0" build="p"/>
      <p:bldP spid="12" grpId="0" build="p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The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Entity-Relationship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1976 proposed by Peter </a:t>
            </a:r>
            <a:r>
              <a:rPr lang="en-US" dirty="0" smtClean="0"/>
              <a:t>Chen</a:t>
            </a:r>
          </a:p>
          <a:p>
            <a:r>
              <a:rPr lang="en-US" altLang="en-US" dirty="0" smtClean="0"/>
              <a:t>The ER model allows us to sketch database schema designs.</a:t>
            </a:r>
          </a:p>
          <a:p>
            <a:pPr lvl="1"/>
            <a:r>
              <a:rPr lang="en-US" altLang="en-US" dirty="0" smtClean="0"/>
              <a:t>Includes some constraints, but not operations.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en-US" dirty="0"/>
              <a:t>Designs are pictures called </a:t>
            </a:r>
            <a:r>
              <a:rPr lang="en-US" altLang="en-US" dirty="0" smtClean="0">
                <a:solidFill>
                  <a:srgbClr val="FF0066"/>
                </a:solidFill>
              </a:rPr>
              <a:t>ER </a:t>
            </a:r>
            <a:r>
              <a:rPr lang="en-US" altLang="en-US" dirty="0">
                <a:solidFill>
                  <a:srgbClr val="FF0066"/>
                </a:solidFill>
              </a:rPr>
              <a:t>diagrams</a:t>
            </a:r>
            <a:r>
              <a:rPr lang="en-US" altLang="en-US" dirty="0"/>
              <a:t>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SimSun" pitchFamily="2" charset="-122"/>
              </a:rPr>
              <a:t>ER </a:t>
            </a:r>
            <a:r>
              <a:rPr lang="en-US" altLang="zh-CN" dirty="0">
                <a:ea typeface="SimSun" pitchFamily="2" charset="-122"/>
              </a:rPr>
              <a:t>diagram is widely used in database design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zh-CN" dirty="0">
                <a:ea typeface="SimSun" pitchFamily="2" charset="-122"/>
              </a:rPr>
              <a:t>Represent conceptual level of a database system</a:t>
            </a:r>
            <a:endParaRPr lang="en-US" altLang="zh-CN" b="1" dirty="0">
              <a:ea typeface="SimSun" pitchFamily="2" charset="-122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zh-CN" dirty="0">
                <a:ea typeface="SimSun" pitchFamily="2" charset="-122"/>
              </a:rPr>
              <a:t>Describe things and their relationships in high level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7843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Framework for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Design is a serious business.</a:t>
            </a:r>
          </a:p>
          <a:p>
            <a:r>
              <a:rPr lang="en-US" altLang="en-US" sz="3200" dirty="0" smtClean="0"/>
              <a:t>The “boss” knows they want a database, but they don’t know what they want in it.</a:t>
            </a:r>
          </a:p>
          <a:p>
            <a:r>
              <a:rPr lang="en-US" altLang="en-US" sz="3200" dirty="0" smtClean="0"/>
              <a:t>Sketching the key components is an efficient way to develop a working database.</a:t>
            </a:r>
          </a:p>
          <a:p>
            <a:endParaRPr lang="en-US" altLang="en-US" sz="32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87873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Entity Sets</a:t>
            </a:r>
          </a:p>
          <a:p>
            <a:r>
              <a:rPr lang="en-US" altLang="en-US" dirty="0" smtClean="0"/>
              <a:t>Relationship Sets</a:t>
            </a:r>
          </a:p>
          <a:p>
            <a:r>
              <a:rPr lang="en-US" altLang="en-US" dirty="0" smtClean="0"/>
              <a:t>Design Issues </a:t>
            </a:r>
          </a:p>
          <a:p>
            <a:r>
              <a:rPr lang="en-US" altLang="en-US" dirty="0" smtClean="0"/>
              <a:t>Mapping Constraints </a:t>
            </a:r>
          </a:p>
          <a:p>
            <a:r>
              <a:rPr lang="en-US" altLang="en-US" dirty="0" smtClean="0"/>
              <a:t>Keys</a:t>
            </a:r>
          </a:p>
          <a:p>
            <a:r>
              <a:rPr lang="en-US" altLang="en-US" dirty="0" smtClean="0"/>
              <a:t>ER Diagram</a:t>
            </a:r>
          </a:p>
          <a:p>
            <a:r>
              <a:rPr lang="en-US" altLang="en-US" dirty="0" smtClean="0"/>
              <a:t>Extended ER Features</a:t>
            </a:r>
          </a:p>
          <a:p>
            <a:r>
              <a:rPr lang="en-US" altLang="en-US" dirty="0" smtClean="0"/>
              <a:t>Design of an ER Database Schema</a:t>
            </a:r>
          </a:p>
          <a:p>
            <a:r>
              <a:rPr lang="en-US" altLang="en-US" dirty="0" smtClean="0"/>
              <a:t>Reduction of an ER Schema to Tables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28287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4622</TotalTime>
  <Words>2155</Words>
  <Application>Microsoft Macintosh PowerPoint</Application>
  <PresentationFormat>Letter Paper (8.5x11 in)</PresentationFormat>
  <Paragraphs>603</Paragraphs>
  <Slides>57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Book Antiqua</vt:lpstr>
      <vt:lpstr>Helvetica</vt:lpstr>
      <vt:lpstr>MS PGothic</vt:lpstr>
      <vt:lpstr>ＭＳ Ｐゴシック</vt:lpstr>
      <vt:lpstr>SimSun</vt:lpstr>
      <vt:lpstr>Symbol</vt:lpstr>
      <vt:lpstr>Tahoma</vt:lpstr>
      <vt:lpstr>Times</vt:lpstr>
      <vt:lpstr>Times New Roman</vt:lpstr>
      <vt:lpstr>Verdana</vt:lpstr>
      <vt:lpstr>Wingdings</vt:lpstr>
      <vt:lpstr>宋体</vt:lpstr>
      <vt:lpstr>微软雅黑</vt:lpstr>
      <vt:lpstr>Arial</vt:lpstr>
      <vt:lpstr>Blends</vt:lpstr>
      <vt:lpstr>Chapter 3</vt:lpstr>
      <vt:lpstr>How to create a Database System</vt:lpstr>
      <vt:lpstr>Overview of Database Design Process</vt:lpstr>
      <vt:lpstr>Three-Schema Architecture</vt:lpstr>
      <vt:lpstr>Overview of Database Design Process</vt:lpstr>
      <vt:lpstr>How to create a database</vt:lpstr>
      <vt:lpstr>The Entity-Relationship Model</vt:lpstr>
      <vt:lpstr>Framework for ER</vt:lpstr>
      <vt:lpstr>Basic Concepts</vt:lpstr>
      <vt:lpstr>ER Model</vt:lpstr>
      <vt:lpstr>Entity and Entity Set</vt:lpstr>
      <vt:lpstr>Attributes</vt:lpstr>
      <vt:lpstr>Kinds of Attributes</vt:lpstr>
      <vt:lpstr>Example of a composite attribute</vt:lpstr>
      <vt:lpstr>Kinds of Attributes</vt:lpstr>
      <vt:lpstr>Entity Set Examples</vt:lpstr>
      <vt:lpstr>Relationships and Relationship Sets</vt:lpstr>
      <vt:lpstr>ER Diagram Examples</vt:lpstr>
      <vt:lpstr>Company ER Diagram</vt:lpstr>
      <vt:lpstr>Participation Constraints</vt:lpstr>
      <vt:lpstr>Key Attribute</vt:lpstr>
      <vt:lpstr>Key Attribute</vt:lpstr>
      <vt:lpstr>Weak Entity Set</vt:lpstr>
      <vt:lpstr>Weak Entity Sets</vt:lpstr>
      <vt:lpstr>Weak Entity Sets</vt:lpstr>
      <vt:lpstr>Weak Entity Sets</vt:lpstr>
      <vt:lpstr>Self Relationship</vt:lpstr>
      <vt:lpstr>Self (Recursive) Relationship </vt:lpstr>
      <vt:lpstr>Self Relationship: SUPERVISION</vt:lpstr>
      <vt:lpstr>Recursive Relationship: SUPERVISION</vt:lpstr>
      <vt:lpstr>Cardinality Constraints: Method 1</vt:lpstr>
      <vt:lpstr>Cardinality Constraints: Method 1</vt:lpstr>
      <vt:lpstr>Cardinality Constraints</vt:lpstr>
      <vt:lpstr>Cardinality Constraints: Method 2</vt:lpstr>
      <vt:lpstr>Cardinality Constraints: Method 2</vt:lpstr>
      <vt:lpstr>Cardinality Constraints: Method 2</vt:lpstr>
      <vt:lpstr>Cardinality Constraints: Method 3</vt:lpstr>
      <vt:lpstr>Cardinality Constraints: Method 3</vt:lpstr>
      <vt:lpstr>Cardinality Constraints: Method 3</vt:lpstr>
      <vt:lpstr>Cardinality Constraints: Method 3</vt:lpstr>
      <vt:lpstr>Degree of a Relationship Set</vt:lpstr>
      <vt:lpstr>Relationships of Higher Degree</vt:lpstr>
      <vt:lpstr>Ternary Relationship</vt:lpstr>
      <vt:lpstr>Example of a ternary relationship</vt:lpstr>
      <vt:lpstr>Ternary Relationship Instance Diagram</vt:lpstr>
      <vt:lpstr>Discussion of n-ary relationships (n &gt; 2)</vt:lpstr>
      <vt:lpstr>Another example of a ternary relationship</vt:lpstr>
      <vt:lpstr>Can We Decompose a Ternary Relationship?</vt:lpstr>
      <vt:lpstr>Can We Decompose a Ternary Relationship?</vt:lpstr>
      <vt:lpstr>Can We Decompose a Ternary Relationship?</vt:lpstr>
      <vt:lpstr>Aggregation</vt:lpstr>
      <vt:lpstr>Aggregation vs. ternary relationship  </vt:lpstr>
      <vt:lpstr>ER Model</vt:lpstr>
      <vt:lpstr>ER Model Constraints</vt:lpstr>
      <vt:lpstr>NOTATION for ER diagrams</vt:lpstr>
      <vt:lpstr>NOTATION for ER diagrams</vt:lpstr>
      <vt:lpstr>NOTATION for ER diagrams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subject>Relational Database Design by ER- and EERR-to-Relational Mapping</dc:subject>
  <dc:creator>Microsoft Office User</dc:creator>
  <cp:keywords/>
  <dc:description/>
  <cp:lastModifiedBy>Microsoft Office User</cp:lastModifiedBy>
  <cp:revision>155</cp:revision>
  <cp:lastPrinted>2001-11-04T00:51:13Z</cp:lastPrinted>
  <dcterms:created xsi:type="dcterms:W3CDTF">2016-11-07T03:42:38Z</dcterms:created>
  <dcterms:modified xsi:type="dcterms:W3CDTF">2019-03-19T01:34:30Z</dcterms:modified>
  <cp:category/>
</cp:coreProperties>
</file>