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24" r:id="rId2"/>
    <p:sldId id="445" r:id="rId3"/>
    <p:sldId id="374" r:id="rId4"/>
    <p:sldId id="419" r:id="rId5"/>
    <p:sldId id="418" r:id="rId6"/>
    <p:sldId id="421" r:id="rId7"/>
    <p:sldId id="480" r:id="rId8"/>
    <p:sldId id="330" r:id="rId9"/>
    <p:sldId id="420" r:id="rId10"/>
    <p:sldId id="423" r:id="rId11"/>
    <p:sldId id="332" r:id="rId12"/>
    <p:sldId id="378" r:id="rId13"/>
    <p:sldId id="334" r:id="rId14"/>
    <p:sldId id="432" r:id="rId15"/>
    <p:sldId id="447" r:id="rId16"/>
    <p:sldId id="446" r:id="rId17"/>
    <p:sldId id="335" r:id="rId18"/>
    <p:sldId id="380" r:id="rId19"/>
    <p:sldId id="433" r:id="rId20"/>
    <p:sldId id="336" r:id="rId21"/>
    <p:sldId id="413" r:id="rId22"/>
    <p:sldId id="424" r:id="rId23"/>
    <p:sldId id="338" r:id="rId24"/>
    <p:sldId id="425" r:id="rId25"/>
    <p:sldId id="383" r:id="rId26"/>
    <p:sldId id="339" r:id="rId27"/>
    <p:sldId id="444" r:id="rId28"/>
    <p:sldId id="441" r:id="rId29"/>
    <p:sldId id="340" r:id="rId30"/>
    <p:sldId id="481" r:id="rId31"/>
    <p:sldId id="341" r:id="rId32"/>
    <p:sldId id="345" r:id="rId33"/>
    <p:sldId id="427" r:id="rId34"/>
    <p:sldId id="442" r:id="rId35"/>
    <p:sldId id="443" r:id="rId36"/>
    <p:sldId id="367" r:id="rId37"/>
    <p:sldId id="401" r:id="rId38"/>
    <p:sldId id="448" r:id="rId39"/>
    <p:sldId id="465" r:id="rId40"/>
    <p:sldId id="464" r:id="rId41"/>
    <p:sldId id="466" r:id="rId42"/>
    <p:sldId id="467" r:id="rId43"/>
    <p:sldId id="468" r:id="rId44"/>
    <p:sldId id="469" r:id="rId45"/>
    <p:sldId id="470" r:id="rId46"/>
    <p:sldId id="479" r:id="rId47"/>
    <p:sldId id="472" r:id="rId48"/>
    <p:sldId id="453" r:id="rId49"/>
    <p:sldId id="475" r:id="rId50"/>
    <p:sldId id="459" r:id="rId51"/>
    <p:sldId id="483" r:id="rId52"/>
    <p:sldId id="484" r:id="rId53"/>
    <p:sldId id="477" r:id="rId54"/>
    <p:sldId id="462" r:id="rId55"/>
    <p:sldId id="458" r:id="rId56"/>
    <p:sldId id="457" r:id="rId57"/>
    <p:sldId id="485" r:id="rId58"/>
    <p:sldId id="482" r:id="rId5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82D034"/>
    <a:srgbClr val="537226"/>
    <a:srgbClr val="98B238"/>
    <a:srgbClr val="81B23B"/>
    <a:srgbClr val="677228"/>
    <a:srgbClr val="6E792B"/>
    <a:srgbClr val="768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8"/>
    <p:restoredTop sz="93631"/>
  </p:normalViewPr>
  <p:slideViewPr>
    <p:cSldViewPr snapToObjects="1">
      <p:cViewPr>
        <p:scale>
          <a:sx n="88" d="100"/>
          <a:sy n="88" d="100"/>
        </p:scale>
        <p:origin x="784" y="46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4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9703B417-C136-6747-AB5D-9EF658B3878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4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</a:defRPr>
            </a:lvl1pPr>
          </a:lstStyle>
          <a:p>
            <a:pPr>
              <a:defRPr/>
            </a:pPr>
            <a:fld id="{07EBDE53-9FDA-7049-9B11-C48307BF8BD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18188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AAA7326-56CC-2E4E-8C5D-00B03DC4E15C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Tahoma" charset="0"/>
            </a:endParaRPr>
          </a:p>
        </p:txBody>
      </p:sp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0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DC63013-CC04-8E45-B2F5-D446D336016C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charset="0"/>
            </a:endParaRPr>
          </a:p>
        </p:txBody>
      </p:sp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09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E295048-CAFB-714D-8CAD-6DAC20783743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9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2A4B19B-0D03-D441-8054-1889E39761E5}" type="slidenum">
              <a:rPr lang="en-CA" altLang="en-US" sz="1200">
                <a:latin typeface="Tahoma" charset="0"/>
              </a:rPr>
              <a:pPr/>
              <a:t>19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37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7E5DFC4-5775-2044-A5C0-D93EA9587A54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76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D91BFB-0F5D-024A-B06F-6CF714E9DDEA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charset="0"/>
            </a:endParaRPr>
          </a:p>
        </p:txBody>
      </p:sp>
      <p:sp>
        <p:nvSpPr>
          <p:cNvPr id="716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45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8C8C0E-D8F3-2943-AD74-885B9B2E44E3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6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A4161ED-8C68-7647-957D-C26431DCF594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5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57E1F2-7AE5-A749-8E54-28ED1CCCC031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AEB0873-021C-8C41-AFCB-30271740114E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76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4DF631-EB69-1942-B63E-36E4AD403661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6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C1EF31E-5DDE-5148-9328-5FCAC3A22ACA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8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4B36A48-C8A5-FD4D-8C70-741C5A6B06A6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7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F1F932-4BD8-6A41-9DF3-508E719662F2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887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B487E-D5C1-694C-9122-A2B948331E3E}" type="slidenum">
              <a:rPr lang="en-CA" altLang="en-US" sz="1200">
                <a:latin typeface="Tahoma" charset="0"/>
              </a:rPr>
              <a:pPr eaLnBrk="1" hangingPunct="1"/>
              <a:t>35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9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0E75D4D-5560-D04F-9077-E9B134C393A5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705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x-none" sz="1000" i="1"/>
              <a:t>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759266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5DDA6-B069-E04F-9DA9-B6B8E0F3E7CC}" type="slidenum">
              <a:rPr lang="en-CA" altLang="en-US" smtClean="0"/>
              <a:pPr/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09869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788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33876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s-ES_tradnl" altLang="en-US" sz="1000" i="1"/>
              <a:t>5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359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x-none" sz="1000" i="1"/>
              <a:t>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63692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BDE53-9FDA-7049-9B11-C48307BF8BDD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86051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s-ES_tradnl" altLang="en-US" sz="1000" i="1"/>
              <a:t>7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00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x-none" sz="1000" i="1"/>
              <a:t>13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34858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x-none" sz="1000" i="1"/>
              <a:t>12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572570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B487E-D5C1-694C-9122-A2B948331E3E}" type="slidenum">
              <a:rPr lang="en-CA" altLang="en-US" sz="1200">
                <a:latin typeface="Tahoma" charset="0"/>
              </a:rPr>
              <a:pPr eaLnBrk="1" hangingPunct="1"/>
              <a:t>58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8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10A3FA6-F485-6544-AD64-052D2F25EE20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4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96B82AE-33F0-3E43-9721-9B2F81DEEC84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charset="0"/>
            </a:endParaRPr>
          </a:p>
        </p:txBody>
      </p:sp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035EF99-4D48-0344-86C2-274CBF2FFC7B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4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B5ACEAF-6F37-0947-B446-13AEBBBAB8B1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charset="0"/>
            </a:endParaRPr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1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13BE9C9-B266-C043-A9C6-8D350DB6C200}" type="slidenum">
              <a:rPr lang="en-CA" altLang="en-US" sz="1200">
                <a:latin typeface="Tahoma" charset="0"/>
              </a:rPr>
              <a:pPr/>
              <a:t>14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49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9E0D92-6DEA-5C47-8D0F-C2630498FAB0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727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9BC651CD-A369-2F40-94A2-D9011F9C01B1}" type="slidenum">
              <a:rPr lang="en-US" altLang="en-US"/>
              <a:pPr>
                <a:defRPr/>
              </a:pPr>
              <a:t>‹#›</a:t>
            </a:fld>
            <a:r>
              <a:rPr lang="en-US" altLang="zh-CN"/>
              <a:t>/43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2519703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C12D4E34-801E-7A44-95D7-F9D490050660}" type="slidenum">
              <a:rPr lang="en-US" altLang="en-US"/>
              <a:pPr>
                <a:defRPr/>
              </a:pPr>
              <a:t>‹#›</a:t>
            </a:fld>
            <a:r>
              <a:rPr lang="en-US" altLang="zh-CN"/>
              <a:t>/43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201063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199" cy="5486400"/>
          </a:xfrm>
        </p:spPr>
        <p:txBody>
          <a:bodyPr/>
          <a:lstStyle>
            <a:lvl2pPr>
              <a:defRPr sz="2700"/>
            </a:lvl2pPr>
            <a:lvl3pPr>
              <a:defRPr sz="2600"/>
            </a:lvl3pPr>
            <a:lvl4pPr>
              <a:defRPr sz="25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834713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5DBD43FE-AFB1-2042-A580-E009A8358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3718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585877C2-70EA-FD46-A249-26DDBAC3A3FE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27370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5EF7B96F-183B-3744-8C43-89F34A15438D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10589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B8065E7B-63B3-EE4F-95C2-3642AF624D76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27557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11A4A898-7B1F-3F47-BFD2-837730BF927D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793040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7AD36B33-E6A4-2244-94EC-0B027561069D}" type="slidenum">
              <a:rPr lang="en-US" altLang="en-US"/>
              <a:pPr>
                <a:defRPr/>
              </a:pPr>
              <a:t>‹#›</a:t>
            </a:fld>
            <a:r>
              <a:rPr lang="en-US" altLang="zh-CN"/>
              <a:t>/43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8245383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 4 </a:t>
            </a:r>
            <a:r>
              <a:rPr lang="en-US" altLang="en-US"/>
              <a:t>Slide </a:t>
            </a:r>
            <a:fld id="{2BAE9D6E-DDD7-164F-A8A3-DCC6E5AA8795}" type="slidenum">
              <a:rPr lang="en-US" altLang="en-US"/>
              <a:pPr>
                <a:defRPr/>
              </a:pPr>
              <a:t>‹#›</a:t>
            </a:fld>
            <a:r>
              <a:rPr lang="en-US" altLang="zh-CN"/>
              <a:t>/43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710913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11113"/>
            <a:ext cx="91440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800" b="1" smtClean="0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75E816A1-13F5-4348-84F2-76BCF742046B}" type="slidenum">
              <a:rPr lang="en-US" altLang="en-US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19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37"/>
          <p:cNvSpPr>
            <a:spLocks noChangeArrowheads="1"/>
          </p:cNvSpPr>
          <p:nvPr userDrawn="1"/>
        </p:nvSpPr>
        <p:spPr bwMode="gray">
          <a:xfrm rot="16200000">
            <a:off x="4158458" y="-4147344"/>
            <a:ext cx="827086" cy="9144001"/>
          </a:xfrm>
          <a:prstGeom prst="rect">
            <a:avLst/>
          </a:prstGeom>
          <a:solidFill>
            <a:srgbClr val="67722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kumimoji="1" lang="en-US" altLang="en-US" sz="3200">
              <a:latin typeface="Tahoma" charset="0"/>
            </a:endParaRP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1536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Extended </a:t>
            </a:r>
            <a:r>
              <a:rPr lang="en-US" altLang="en-US" dirty="0"/>
              <a:t>Entity-Relationship (EER) Modeling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Generalization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10</a:t>
            </a:fld>
            <a:endParaRPr lang="en-CA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026"/>
            <a:ext cx="9144000" cy="2584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600"/>
            <a:ext cx="9144000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Generalization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790033"/>
                </a:solidFill>
              </a:rPr>
              <a:t>bottom-up</a:t>
            </a:r>
            <a:r>
              <a:rPr lang="en-US" altLang="en-US" sz="2400" dirty="0" smtClean="0"/>
              <a:t> design process – combine a number of entity sets that share the common features into a higher-level entity set; original classes become its subclasses</a:t>
            </a:r>
          </a:p>
          <a:p>
            <a:r>
              <a:rPr lang="en-US" altLang="en-US" sz="2400" dirty="0" smtClean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2400" dirty="0" smtClean="0"/>
              <a:t>The terms specialization and generalization are used interchangeably.</a:t>
            </a:r>
          </a:p>
          <a:p>
            <a:pPr eaLnBrk="1" hangingPunct="1"/>
            <a:r>
              <a:rPr lang="en-US" altLang="en-US" sz="2400" dirty="0" smtClean="0"/>
              <a:t>Example</a:t>
            </a:r>
            <a:r>
              <a:rPr lang="en-US" altLang="en-US" sz="2400" dirty="0"/>
              <a:t>: CAR, TRUCK generalized into VEHICLE; </a:t>
            </a:r>
          </a:p>
          <a:p>
            <a:pPr lvl="1" eaLnBrk="1" hangingPunct="1"/>
            <a:r>
              <a:rPr lang="en-US" altLang="en-US" sz="2200" dirty="0"/>
              <a:t>both CAR, TRUCK become subclasses of the superclass VEHICLE.</a:t>
            </a:r>
          </a:p>
          <a:p>
            <a:pPr lvl="1" eaLnBrk="1" hangingPunct="1"/>
            <a:r>
              <a:rPr lang="en-US" altLang="en-US" sz="2200" dirty="0"/>
              <a:t>We can view {CAR, TRUCK} as a specialization of VEHICLE </a:t>
            </a:r>
          </a:p>
          <a:p>
            <a:pPr lvl="1" eaLnBrk="1" hangingPunct="1"/>
            <a:r>
              <a:rPr lang="en-US" altLang="en-US" sz="2200" dirty="0"/>
              <a:t>Alternatively, we can view VEHICLE as a generalization of CAR and TRUCK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Generalization and Specialization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Modeling with Specialization and Generalization</a:t>
            </a:r>
          </a:p>
          <a:p>
            <a:pPr lvl="1" eaLnBrk="1" hangingPunct="1"/>
            <a:r>
              <a:rPr lang="en-US" altLang="en-US" dirty="0"/>
              <a:t>A superclass or subclass represents a collection (or set or grouping) of </a:t>
            </a:r>
            <a:r>
              <a:rPr lang="en-US" altLang="en-US" dirty="0" smtClean="0"/>
              <a:t>entities and is an entity set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Shown </a:t>
            </a:r>
            <a:r>
              <a:rPr lang="en-US" altLang="en-US" dirty="0"/>
              <a:t>in rectangles in EER diagrams (as are entity </a:t>
            </a:r>
            <a:r>
              <a:rPr lang="en-US" altLang="en-US" dirty="0" smtClean="0"/>
              <a:t>sets)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We can call all entity </a:t>
            </a:r>
            <a:r>
              <a:rPr lang="en-US" altLang="en-US" dirty="0" smtClean="0"/>
              <a:t>sets </a:t>
            </a:r>
            <a:r>
              <a:rPr lang="en-US" altLang="en-US" b="1" dirty="0" smtClean="0"/>
              <a:t>classes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12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charset="-128"/>
              </a:rPr>
              <a:t>Types of Specialization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13</a:t>
            </a:fld>
            <a:endParaRPr lang="en-CA" altLang="zh-C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713" y="914400"/>
            <a:ext cx="8294687" cy="53340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en-US" dirty="0" smtClean="0">
                <a:solidFill>
                  <a:srgbClr val="790033"/>
                </a:solidFill>
                <a:ea typeface="ＭＳ Ｐゴシック" charset="-128"/>
              </a:rPr>
              <a:t>Predicate-defined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( or </a:t>
            </a: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>condition-defined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en-US" dirty="0" smtClean="0">
              <a:solidFill>
                <a:srgbClr val="790033"/>
              </a:solidFill>
              <a:ea typeface="ＭＳ Ｐゴシック" charset="-128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en-US" dirty="0" smtClean="0">
                <a:solidFill>
                  <a:srgbClr val="790033"/>
                </a:solidFill>
                <a:ea typeface="ＭＳ Ｐゴシック" charset="-128"/>
              </a:rPr>
              <a:t>Attribute-defined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en-US" dirty="0" smtClean="0">
              <a:solidFill>
                <a:srgbClr val="790033"/>
              </a:solidFill>
              <a:ea typeface="ＭＳ Ｐゴシック" charset="-128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en-US" dirty="0" smtClean="0">
                <a:solidFill>
                  <a:srgbClr val="790033"/>
                </a:solidFill>
                <a:ea typeface="ＭＳ Ｐゴシック" charset="-128"/>
              </a:rPr>
              <a:t>User-defined</a:t>
            </a:r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pPr marL="457200" lvl="1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990033"/>
                </a:solidFill>
              </a:rPr>
              <a:t>Slide 4- </a:t>
            </a:r>
            <a:fld id="{33804110-83BF-9F46-841D-F8047D1C9DA2}" type="slidenum">
              <a:rPr lang="en-US" altLang="en-US" sz="1400">
                <a:solidFill>
                  <a:srgbClr val="990033"/>
                </a:solidFill>
              </a:rPr>
              <a:pPr/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ＭＳ Ｐゴシック" charset="-128"/>
              </a:rPr>
              <a:t>Predicate</a:t>
            </a:r>
            <a:r>
              <a:rPr lang="en-US" altLang="zh-CN" sz="3200" dirty="0">
                <a:ea typeface="ＭＳ Ｐゴシック" charset="-128"/>
              </a:rPr>
              <a:t>-</a:t>
            </a:r>
            <a:r>
              <a:rPr lang="en-US" altLang="zh-CN" sz="3200" dirty="0" smtClean="0">
                <a:ea typeface="ＭＳ Ｐゴシック" charset="-128"/>
              </a:rPr>
              <a:t>Defined</a:t>
            </a:r>
            <a:r>
              <a:rPr lang="zh-CN" altLang="en-US" sz="3200" dirty="0" smtClean="0">
                <a:ea typeface="ＭＳ Ｐゴシック" charset="-128"/>
              </a:rPr>
              <a:t> </a:t>
            </a:r>
            <a:r>
              <a:rPr lang="en-US" altLang="zh-CN" sz="3200" dirty="0" smtClean="0">
                <a:ea typeface="ＭＳ Ｐゴシック" charset="-128"/>
              </a:rPr>
              <a:t>Subclasses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If we can determine exactly those entities that will become members of each subclass by a condition, the subclasses are called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predicate-defined</a:t>
            </a:r>
            <a:r>
              <a:rPr lang="en-US" altLang="en-US" dirty="0">
                <a:ea typeface="ＭＳ Ｐゴシック" charset="-128"/>
              </a:rPr>
              <a:t> (or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condition-defined</a:t>
            </a:r>
            <a:r>
              <a:rPr lang="en-US" altLang="en-US" dirty="0">
                <a:ea typeface="ＭＳ Ｐゴシック" charset="-128"/>
              </a:rPr>
              <a:t>) subclasses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Condition is a constraint that determines subclass members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Display a predicate-defined subclass by writing the predicate condition next to the line attaching the subclass to its superclass </a:t>
            </a:r>
            <a:endParaRPr lang="en-US" altLang="en-US" dirty="0" smtClean="0">
              <a:ea typeface="ＭＳ Ｐゴシック" charset="-128"/>
            </a:endParaRPr>
          </a:p>
          <a:p>
            <a:pPr lvl="1" eaLnBrk="1" hangingPunct="1"/>
            <a:r>
              <a:rPr lang="en-US" altLang="en-US" dirty="0">
                <a:solidFill>
                  <a:srgbClr val="00B0F0"/>
                </a:solidFill>
                <a:ea typeface="ＭＳ Ｐゴシック" charset="-128"/>
              </a:rPr>
              <a:t>Example</a:t>
            </a:r>
            <a:r>
              <a:rPr lang="en-US" altLang="en-US" dirty="0">
                <a:ea typeface="ＭＳ Ｐゴシック" charset="-128"/>
              </a:rPr>
              <a:t>: based on value of an attribute, </a:t>
            </a:r>
            <a:r>
              <a:rPr lang="en-US" altLang="en-US" dirty="0" smtClean="0">
                <a:ea typeface="ＭＳ Ｐゴシック" charset="-128"/>
              </a:rPr>
              <a:t>say,</a:t>
            </a:r>
            <a:r>
              <a:rPr lang="zh-CN" altLang="en-US" dirty="0" smtClean="0"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Age.</a:t>
            </a:r>
          </a:p>
          <a:p>
            <a:pPr lvl="1" eaLnBrk="1" hangingPunct="1"/>
            <a:r>
              <a:rPr lang="en-US" altLang="zh-CN" dirty="0" smtClean="0">
                <a:ea typeface="ＭＳ Ｐゴシック" charset="-128"/>
              </a:rPr>
              <a:t>Adult</a:t>
            </a:r>
            <a:r>
              <a:rPr lang="zh-CN" altLang="en-US" dirty="0" smtClean="0">
                <a:ea typeface="ＭＳ Ｐゴシック" charset="-128"/>
              </a:rPr>
              <a:t>： </a:t>
            </a:r>
            <a:r>
              <a:rPr lang="en-US" altLang="zh-CN" dirty="0" smtClean="0">
                <a:ea typeface="ＭＳ Ｐゴシック" charset="-128"/>
              </a:rPr>
              <a:t>age between 20-65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Senior: age above 65.</a:t>
            </a:r>
            <a:endParaRPr lang="en-US" altLang="en-US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9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Attribute-Defined subclasses</a:t>
            </a:r>
            <a:endParaRPr lang="en-US" altLang="en-US" sz="3200" dirty="0"/>
          </a:p>
        </p:txBody>
      </p:sp>
      <p:pic>
        <p:nvPicPr>
          <p:cNvPr id="65539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174104" cy="33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15</a:t>
            </a:fld>
            <a:endParaRPr lang="en-CA" altLang="zh-CN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9435" y="4267200"/>
            <a:ext cx="876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kern="0" dirty="0" smtClean="0">
                <a:ea typeface="ＭＳ Ｐゴシック" charset="-128"/>
              </a:rPr>
              <a:t>If all subclasses in a specialization have membership condition on same attribute of the superclass, specialization is called an attribute-defined specialization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kern="0" dirty="0" smtClean="0">
                <a:ea typeface="ＭＳ Ｐゴシック" charset="-128"/>
              </a:rPr>
              <a:t>Attribute is called the defining attribute of the specialization 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200" kern="0" dirty="0" smtClean="0">
                <a:solidFill>
                  <a:srgbClr val="00B0F0"/>
                </a:solidFill>
                <a:ea typeface="ＭＳ Ｐゴシック" charset="-128"/>
              </a:rPr>
              <a:t>Example</a:t>
            </a:r>
            <a:r>
              <a:rPr lang="en-US" altLang="en-US" sz="2200" kern="0" dirty="0" smtClean="0">
                <a:ea typeface="ＭＳ Ｐゴシック" charset="-128"/>
              </a:rPr>
              <a:t>: </a:t>
            </a:r>
            <a:r>
              <a:rPr lang="en-US" altLang="en-US" sz="2200" kern="0" dirty="0" err="1" smtClean="0">
                <a:ea typeface="ＭＳ Ｐゴシック" charset="-128"/>
              </a:rPr>
              <a:t>JobType</a:t>
            </a:r>
            <a:r>
              <a:rPr lang="en-US" altLang="en-US" sz="2200" kern="0" dirty="0" smtClean="0">
                <a:ea typeface="ＭＳ Ｐゴシック" charset="-128"/>
              </a:rPr>
              <a:t> is the defining attribute of the specialization {SECRETARY, TECHNICIAN, ENGINEER} of EMPLOYEE</a:t>
            </a:r>
          </a:p>
        </p:txBody>
      </p:sp>
    </p:spTree>
    <p:extLst>
      <p:ext uri="{BB962C8B-B14F-4D97-AF65-F5344CB8AC3E}">
        <p14:creationId xmlns:p14="http://schemas.microsoft.com/office/powerpoint/2010/main" val="207457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charset="-128"/>
              </a:rPr>
              <a:t>User-defined subclasses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16</a:t>
            </a:fld>
            <a:endParaRPr lang="en-CA" altLang="zh-CN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90500" y="9144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kern="0" dirty="0" smtClean="0">
                <a:ea typeface="ＭＳ Ｐゴシック" charset="-128"/>
              </a:rPr>
              <a:t>If no condition determines membership, the subclass is called user-defined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kern="0" dirty="0" smtClean="0">
                <a:ea typeface="ＭＳ Ｐゴシック" charset="-128"/>
              </a:rPr>
              <a:t>Membership in a subclass is determined by the database users by applying an operation to add an entity to the subclass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kern="0" dirty="0" smtClean="0">
                <a:ea typeface="ＭＳ Ｐゴシック" charset="-128"/>
              </a:rPr>
              <a:t>Membership in the subclass is specified individually for each entity in the superclass by the user </a:t>
            </a:r>
          </a:p>
          <a:p>
            <a:pPr marL="400050" lvl="1" indent="0">
              <a:buNone/>
            </a:pPr>
            <a:r>
              <a:rPr lang="en-US" altLang="en-US" sz="2400" dirty="0">
                <a:solidFill>
                  <a:srgbClr val="00B0F0"/>
                </a:solidFill>
                <a:ea typeface="ＭＳ Ｐゴシック" charset="-128"/>
              </a:rPr>
              <a:t>Example: </a:t>
            </a:r>
            <a:r>
              <a:rPr lang="en-US" altLang="en-US" sz="2400" dirty="0">
                <a:solidFill>
                  <a:srgbClr val="790033"/>
                </a:solidFill>
                <a:ea typeface="ＭＳ Ｐゴシック" charset="-128"/>
              </a:rPr>
              <a:t>Person, Student, employee</a:t>
            </a:r>
          </a:p>
          <a:p>
            <a:pPr marL="457200" lvl="1" indent="0">
              <a:buNone/>
            </a:pPr>
            <a:endParaRPr lang="en-US" altLang="en-US" sz="2400" dirty="0">
              <a:ea typeface="ＭＳ Ｐゴシック" charset="-128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200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0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Constraints</a:t>
            </a:r>
            <a:endParaRPr lang="en-US" altLang="en-US" sz="3200" dirty="0"/>
          </a:p>
        </p:txBody>
      </p:sp>
      <p:sp>
        <p:nvSpPr>
          <p:cNvPr id="6656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basic constraints can apply to a specialization/generalization:</a:t>
            </a:r>
          </a:p>
          <a:p>
            <a:pPr lvl="1" eaLnBrk="1" hangingPunct="1"/>
            <a:r>
              <a:rPr lang="en-US" altLang="en-US"/>
              <a:t>Disjointness Constraint: </a:t>
            </a:r>
          </a:p>
          <a:p>
            <a:pPr lvl="1" eaLnBrk="1" hangingPunct="1"/>
            <a:r>
              <a:rPr lang="en-US" altLang="en-US"/>
              <a:t>Completeness Constraint: 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17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Constraints</a:t>
            </a:r>
            <a:endParaRPr lang="en-US" altLang="en-US" sz="32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Disjointness</a:t>
            </a:r>
            <a:r>
              <a:rPr lang="en-US" altLang="en-US" dirty="0"/>
              <a:t> Constraint: </a:t>
            </a:r>
          </a:p>
          <a:p>
            <a:pPr eaLnBrk="1" hangingPunct="1"/>
            <a:r>
              <a:rPr lang="en-US" altLang="en-US" b="1" dirty="0" smtClean="0">
                <a:solidFill>
                  <a:srgbClr val="790033"/>
                </a:solidFill>
              </a:rPr>
              <a:t>Disjoint</a:t>
            </a:r>
          </a:p>
          <a:p>
            <a:pPr lvl="1" eaLnBrk="1" hangingPunct="1"/>
            <a:r>
              <a:rPr lang="en-US" altLang="en-US" dirty="0" smtClean="0"/>
              <a:t>Specifies </a:t>
            </a:r>
            <a:r>
              <a:rPr lang="en-US" altLang="en-US" dirty="0"/>
              <a:t>that the subclasses of the specialization must be </a:t>
            </a:r>
            <a:r>
              <a:rPr lang="en-US" altLang="en-US" b="1" dirty="0"/>
              <a:t>disjoint:</a:t>
            </a:r>
          </a:p>
          <a:p>
            <a:pPr lvl="2" eaLnBrk="1" hangingPunct="1"/>
            <a:r>
              <a:rPr lang="en-US" altLang="en-US" dirty="0"/>
              <a:t>an entity can be a member of at most one of the subclasses of the specialization</a:t>
            </a:r>
          </a:p>
          <a:p>
            <a:pPr lvl="1" eaLnBrk="1" hangingPunct="1"/>
            <a:r>
              <a:rPr lang="en-US" altLang="en-US" dirty="0"/>
              <a:t>Specified by </a:t>
            </a:r>
            <a:r>
              <a:rPr lang="en-US" altLang="en-US" b="1" u="sng" dirty="0"/>
              <a:t>d</a:t>
            </a:r>
            <a:r>
              <a:rPr lang="en-US" altLang="en-US" dirty="0"/>
              <a:t> in EER diagram 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>
                <a:solidFill>
                  <a:srgbClr val="790033"/>
                </a:solidFill>
              </a:rPr>
              <a:t>Overlapping</a:t>
            </a:r>
          </a:p>
          <a:p>
            <a:pPr lvl="1" eaLnBrk="1" hangingPunct="1"/>
            <a:r>
              <a:rPr lang="en-US" altLang="en-US" dirty="0" smtClean="0"/>
              <a:t>If </a:t>
            </a:r>
            <a:r>
              <a:rPr lang="en-US" altLang="en-US" dirty="0"/>
              <a:t>not disjoint, specialization is </a:t>
            </a:r>
            <a:r>
              <a:rPr lang="en-US" altLang="en-US" b="1" dirty="0"/>
              <a:t>overlapping</a:t>
            </a:r>
            <a:r>
              <a:rPr lang="en-US" altLang="en-US" dirty="0"/>
              <a:t>:</a:t>
            </a:r>
          </a:p>
          <a:p>
            <a:pPr lvl="2" eaLnBrk="1" hangingPunct="1"/>
            <a:r>
              <a:rPr lang="en-US" altLang="en-US" dirty="0"/>
              <a:t>that is the same entity may be a member of more than one subclass of the specialization</a:t>
            </a:r>
          </a:p>
          <a:p>
            <a:pPr lvl="1" eaLnBrk="1" hangingPunct="1"/>
            <a:r>
              <a:rPr lang="en-US" altLang="en-US" dirty="0"/>
              <a:t>Specified by </a:t>
            </a:r>
            <a:r>
              <a:rPr lang="en-US" altLang="en-US" b="1" u="sng" dirty="0"/>
              <a:t>o</a:t>
            </a:r>
            <a:r>
              <a:rPr lang="en-US" altLang="en-US" dirty="0"/>
              <a:t> in EER diagram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18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>
                <a:solidFill>
                  <a:srgbClr val="990033"/>
                </a:solidFill>
              </a:rPr>
              <a:t>Slide 4- </a:t>
            </a:r>
            <a:fld id="{D6727509-679B-C54F-B1BE-B15D4CA54383}" type="slidenum">
              <a:rPr lang="en-US" altLang="en-US" sz="1400">
                <a:solidFill>
                  <a:srgbClr val="990033"/>
                </a:solidFill>
              </a:rPr>
              <a:pPr/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charset="-128"/>
              </a:rPr>
              <a:t>Constraints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charset="-128"/>
              </a:rPr>
              <a:t>Completeness (Exhaustiveness) Constraint: </a:t>
            </a:r>
          </a:p>
          <a:p>
            <a:pPr eaLnBrk="1" hangingPunct="1"/>
            <a:r>
              <a:rPr lang="en-US" altLang="en-US" b="1" dirty="0">
                <a:solidFill>
                  <a:srgbClr val="790033"/>
                </a:solidFill>
                <a:ea typeface="ＭＳ Ｐゴシック" charset="-128"/>
              </a:rPr>
              <a:t>Total</a:t>
            </a: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> </a:t>
            </a:r>
            <a:endParaRPr lang="en-US" altLang="en-US" dirty="0" smtClean="0">
              <a:solidFill>
                <a:srgbClr val="790033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specifies </a:t>
            </a:r>
            <a:r>
              <a:rPr lang="en-US" altLang="en-US" dirty="0">
                <a:ea typeface="ＭＳ Ｐゴシック" charset="-128"/>
              </a:rPr>
              <a:t>that every entity in the superclass must be a member of some subclass in the specialization/generalization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Shown in EER diagrams by a </a:t>
            </a:r>
            <a:r>
              <a:rPr lang="en-US" altLang="en-US" b="1" u="sng" dirty="0">
                <a:ea typeface="ＭＳ Ｐゴシック" charset="-128"/>
              </a:rPr>
              <a:t>double line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en-US" b="1" dirty="0">
                <a:solidFill>
                  <a:srgbClr val="790033"/>
                </a:solidFill>
                <a:ea typeface="ＭＳ Ｐゴシック" charset="-128"/>
              </a:rPr>
              <a:t>Partial</a:t>
            </a: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> </a:t>
            </a:r>
            <a:endParaRPr lang="en-US" altLang="en-US" dirty="0" smtClean="0">
              <a:solidFill>
                <a:srgbClr val="790033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allows </a:t>
            </a:r>
            <a:r>
              <a:rPr lang="en-US" altLang="en-US" dirty="0">
                <a:ea typeface="ＭＳ Ｐゴシック" charset="-128"/>
              </a:rPr>
              <a:t>an entity not to belong to any of the subclasses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Shown in EER diagrams by a </a:t>
            </a:r>
            <a:r>
              <a:rPr lang="en-US" altLang="en-US" b="1" u="sng" dirty="0">
                <a:ea typeface="ＭＳ Ｐゴシック" charset="-128"/>
              </a:rPr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477270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199" cy="3048000"/>
          </a:xfrm>
        </p:spPr>
        <p:txBody>
          <a:bodyPr/>
          <a:lstStyle/>
          <a:p>
            <a:r>
              <a:rPr lang="en-US" dirty="0" smtClean="0"/>
              <a:t>Entity Set </a:t>
            </a:r>
            <a:r>
              <a:rPr lang="en-US" dirty="0" smtClean="0">
                <a:solidFill>
                  <a:srgbClr val="790033"/>
                </a:solidFill>
              </a:rPr>
              <a:t>Person</a:t>
            </a:r>
            <a:r>
              <a:rPr lang="en-US" dirty="0" smtClean="0"/>
              <a:t> represent all kinds of persons: </a:t>
            </a:r>
            <a:r>
              <a:rPr lang="en-US" dirty="0" smtClean="0">
                <a:solidFill>
                  <a:srgbClr val="790033"/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90033"/>
                </a:solidFill>
              </a:rPr>
              <a:t>Employee, Instructor,</a:t>
            </a:r>
            <a:r>
              <a:rPr lang="en-US" dirty="0" smtClean="0"/>
              <a:t> etc. </a:t>
            </a:r>
          </a:p>
          <a:p>
            <a:r>
              <a:rPr lang="en-US" altLang="x-none" dirty="0" smtClean="0">
                <a:ea typeface="ＭＳ Ｐゴシック" charset="-128"/>
              </a:rPr>
              <a:t>There is no way to distinguish them in ER model as there is no </a:t>
            </a:r>
            <a:r>
              <a:rPr lang="en-US" altLang="x-none" dirty="0">
                <a:ea typeface="ＭＳ Ｐゴシック" charset="-128"/>
              </a:rPr>
              <a:t>support </a:t>
            </a:r>
            <a:r>
              <a:rPr lang="en-US" altLang="x-none" dirty="0" smtClean="0">
                <a:ea typeface="ＭＳ Ｐゴシック" charset="-128"/>
              </a:rPr>
              <a:t>for 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Specialization: 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Generalization: </a:t>
            </a:r>
          </a:p>
          <a:p>
            <a:pPr lvl="1"/>
            <a:r>
              <a:rPr lang="en-US" dirty="0" smtClean="0">
                <a:ea typeface="ＭＳ Ｐゴシック" charset="-128"/>
              </a:rPr>
              <a:t>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</a:t>
            </a:fld>
            <a:endParaRPr lang="en-CA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6200" y="3711414"/>
            <a:ext cx="1447800" cy="5557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Person</a:t>
            </a:r>
            <a:endParaRPr lang="en-US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53000" y="6324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Instructor</a:t>
            </a:r>
            <a:endParaRPr lang="en-US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6684" y="5029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15000" y="5029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1284" y="63246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UnderGrad</a:t>
            </a:r>
            <a:endParaRPr lang="en-US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1084" y="6324600"/>
            <a:ext cx="1832316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GradStudent</a:t>
            </a:r>
            <a:endParaRPr lang="en-US" altLang="en-US" dirty="0"/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H="1">
            <a:off x="2514600" y="4267200"/>
            <a:ext cx="206091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4575516" y="4267200"/>
            <a:ext cx="197768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H="1">
            <a:off x="1139483" y="5562600"/>
            <a:ext cx="121920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>
            <a:off x="2358685" y="5562600"/>
            <a:ext cx="114299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19079" y="2784632"/>
            <a:ext cx="2127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x-none" sz="2800" dirty="0">
                <a:ea typeface="ＭＳ Ｐゴシック" charset="-128"/>
              </a:rPr>
              <a:t>top-down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09113" y="3170722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x-none" sz="2800" dirty="0">
                <a:ea typeface="ＭＳ Ｐゴシック" charset="-128"/>
              </a:rPr>
              <a:t>bottom-up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162800" y="6324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Head</a:t>
            </a:r>
            <a:endParaRPr lang="en-US" altLang="en-US" dirty="0"/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6477000" y="5562600"/>
            <a:ext cx="114299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H="1">
            <a:off x="5257798" y="5562600"/>
            <a:ext cx="121920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Constraints on Specialization and Generalization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Hence, we have four types of specialization/generalization:</a:t>
            </a:r>
          </a:p>
          <a:p>
            <a:pPr lvl="1" eaLnBrk="1" hangingPunct="1"/>
            <a:r>
              <a:rPr lang="en-US" altLang="en-US"/>
              <a:t>Disjoint, total </a:t>
            </a:r>
          </a:p>
          <a:p>
            <a:pPr lvl="1" eaLnBrk="1" hangingPunct="1"/>
            <a:r>
              <a:rPr lang="en-US" altLang="en-US"/>
              <a:t>Disjoint, partial </a:t>
            </a:r>
          </a:p>
          <a:p>
            <a:pPr lvl="1" eaLnBrk="1" hangingPunct="1"/>
            <a:r>
              <a:rPr lang="en-US" altLang="en-US"/>
              <a:t>Overlapping, total </a:t>
            </a:r>
          </a:p>
          <a:p>
            <a:pPr lvl="1" eaLnBrk="1" hangingPunct="1"/>
            <a:r>
              <a:rPr lang="en-US" altLang="en-US"/>
              <a:t>Overlapping, partial</a:t>
            </a:r>
          </a:p>
          <a:p>
            <a:pPr eaLnBrk="1" hangingPunct="1"/>
            <a:r>
              <a:rPr lang="en-US" altLang="en-US"/>
              <a:t>Note: Generalization usually is total because the superclass is derived from the subclasses.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20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Example of disjoint partial Specialization</a:t>
            </a:r>
          </a:p>
        </p:txBody>
      </p:sp>
      <p:pic>
        <p:nvPicPr>
          <p:cNvPr id="70659" name="Picture 5" descr="fig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overlapping total </a:t>
            </a:r>
            <a:r>
              <a:rPr lang="en-US" altLang="en-US" dirty="0" smtClean="0"/>
              <a:t>Specialization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22</a:t>
            </a:fld>
            <a:endParaRPr lang="en-CA" altLang="zh-CN" dirty="0"/>
          </a:p>
        </p:txBody>
      </p:sp>
      <p:pic>
        <p:nvPicPr>
          <p:cNvPr id="5" name="Picture 3" descr="fig04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" y="2432050"/>
            <a:ext cx="9058241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471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Hierarchies</a:t>
            </a:r>
            <a:r>
              <a:rPr lang="en-US" altLang="en-US" sz="3200" dirty="0"/>
              <a:t>, Lattices &amp; Shared </a:t>
            </a:r>
            <a:r>
              <a:rPr lang="en-US" altLang="en-US" sz="3200" dirty="0" smtClean="0"/>
              <a:t>Subclasses</a:t>
            </a:r>
            <a:endParaRPr lang="en-US" altLang="en-US" sz="3200" dirty="0"/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subclass may itself have further subclasses specified on it </a:t>
            </a:r>
          </a:p>
          <a:p>
            <a:pPr lvl="1" eaLnBrk="1" hangingPunct="1"/>
            <a:r>
              <a:rPr lang="en-US" altLang="en-US" dirty="0"/>
              <a:t>forms a hierarchy or a lattice</a:t>
            </a:r>
          </a:p>
          <a:p>
            <a:pPr eaLnBrk="1" hangingPunct="1"/>
            <a:r>
              <a:rPr lang="en-US" altLang="en-US" b="1" dirty="0">
                <a:solidFill>
                  <a:srgbClr val="790033"/>
                </a:solidFill>
              </a:rPr>
              <a:t>Hierarchy</a:t>
            </a:r>
            <a:r>
              <a:rPr lang="en-US" altLang="en-US" dirty="0">
                <a:solidFill>
                  <a:srgbClr val="790033"/>
                </a:solidFill>
              </a:rPr>
              <a:t> </a:t>
            </a:r>
            <a:r>
              <a:rPr lang="en-US" altLang="en-US" dirty="0"/>
              <a:t>has a constraint that every subclass has only one superclass (called </a:t>
            </a:r>
            <a:r>
              <a:rPr lang="en-US" altLang="en-US" b="1" i="1" dirty="0"/>
              <a:t>single inheritance</a:t>
            </a:r>
            <a:r>
              <a:rPr lang="en-US" altLang="en-US" dirty="0"/>
              <a:t>); this is basically a </a:t>
            </a:r>
            <a:r>
              <a:rPr lang="en-US" altLang="en-US" b="1" i="1" dirty="0"/>
              <a:t>tree structure</a:t>
            </a:r>
          </a:p>
          <a:p>
            <a:pPr eaLnBrk="1" hangingPunct="1"/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790033"/>
                </a:solidFill>
              </a:rPr>
              <a:t>lattice</a:t>
            </a:r>
            <a:r>
              <a:rPr lang="en-US" altLang="en-US" dirty="0"/>
              <a:t>, a subclass can be subclass of more than one superclass (called </a:t>
            </a:r>
            <a:r>
              <a:rPr lang="en-US" altLang="en-US" b="1" i="1" dirty="0"/>
              <a:t>multiple inheritance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/>
              <a:t>In a hierarchy/lattice, a subclass inherits attributes and relationships not only of its direct superclass, but also of all its predecessor </a:t>
            </a:r>
            <a:r>
              <a:rPr lang="en-US" altLang="en-US" dirty="0" err="1" smtClean="0"/>
              <a:t>superclasse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Shared </a:t>
            </a:r>
            <a:r>
              <a:rPr lang="en-US" altLang="en-US" dirty="0" smtClean="0"/>
              <a:t>Subclass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24</a:t>
            </a:fld>
            <a:endParaRPr lang="en-CA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6200" y="1730214"/>
            <a:ext cx="1447800" cy="5557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Person</a:t>
            </a:r>
            <a:endParaRPr lang="en-US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6684" y="30480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15000" y="30480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86197" y="43434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TA</a:t>
            </a:r>
            <a:endParaRPr lang="en-US" altLang="en-US" dirty="0"/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>
            <a:off x="2514600" y="2286000"/>
            <a:ext cx="206091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>
            <a:off x="4575516" y="2286000"/>
            <a:ext cx="197768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0"/>
          <p:cNvSpPr>
            <a:spLocks noChangeShapeType="1"/>
          </p:cNvSpPr>
          <p:nvPr/>
        </p:nvSpPr>
        <p:spPr bwMode="auto">
          <a:xfrm>
            <a:off x="2358684" y="3581400"/>
            <a:ext cx="22133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4571997" y="3581400"/>
            <a:ext cx="190500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52400" y="914400"/>
            <a:ext cx="88391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 smtClean="0"/>
              <a:t>A subclass with more than one superclass is called a shared subclass (</a:t>
            </a:r>
            <a:r>
              <a:rPr lang="en-US" altLang="en-US" sz="2400" b="1" kern="0" dirty="0" smtClean="0"/>
              <a:t>multiple inheritance</a:t>
            </a:r>
            <a:r>
              <a:rPr lang="en-US" altLang="en-US" sz="2400" kern="0" dirty="0" smtClean="0"/>
              <a:t>)</a:t>
            </a:r>
          </a:p>
          <a:p>
            <a:pPr eaLnBrk="1" hangingPunct="1"/>
            <a:endParaRPr lang="en-US" altLang="en-US" sz="2400" kern="0" dirty="0" smtClean="0"/>
          </a:p>
          <a:p>
            <a:pPr eaLnBrk="1" hangingPunct="1"/>
            <a:endParaRPr lang="en-US" altLang="en-US" sz="2400" kern="0" dirty="0" smtClean="0"/>
          </a:p>
          <a:p>
            <a:pPr eaLnBrk="1" hangingPunct="1"/>
            <a:endParaRPr lang="en-US" altLang="en-US" sz="2400" kern="0" dirty="0" smtClean="0"/>
          </a:p>
          <a:p>
            <a:pPr eaLnBrk="1" hangingPunct="1"/>
            <a:endParaRPr lang="en-US" altLang="en-US" sz="2400" kern="0" dirty="0" smtClean="0"/>
          </a:p>
          <a:p>
            <a:pPr eaLnBrk="1" hangingPunct="1"/>
            <a:endParaRPr lang="en-US" altLang="en-US" sz="2400" kern="0" dirty="0"/>
          </a:p>
          <a:p>
            <a:pPr eaLnBrk="1" hangingPunct="1"/>
            <a:endParaRPr lang="en-US" altLang="en-US" sz="2400" kern="0" dirty="0" smtClean="0"/>
          </a:p>
          <a:p>
            <a:pPr eaLnBrk="1" hangingPunct="1"/>
            <a:r>
              <a:rPr lang="en-US" altLang="en-US" sz="2400" kern="0" dirty="0" smtClean="0"/>
              <a:t>Can have:</a:t>
            </a:r>
          </a:p>
          <a:p>
            <a:pPr lvl="1" eaLnBrk="1" hangingPunct="1"/>
            <a:r>
              <a:rPr lang="en-US" altLang="en-US" sz="2200" i="1" kern="0" dirty="0" smtClean="0"/>
              <a:t>specialization</a:t>
            </a:r>
            <a:r>
              <a:rPr lang="en-US" altLang="en-US" sz="2200" kern="0" dirty="0" smtClean="0"/>
              <a:t> hierarchies or lattices, or </a:t>
            </a:r>
          </a:p>
          <a:p>
            <a:pPr lvl="1" eaLnBrk="1" hangingPunct="1"/>
            <a:r>
              <a:rPr lang="en-US" altLang="en-US" sz="2200" i="1" kern="0" dirty="0" smtClean="0"/>
              <a:t>generalization</a:t>
            </a:r>
            <a:r>
              <a:rPr lang="en-US" altLang="en-US" sz="2200" kern="0" dirty="0" smtClean="0"/>
              <a:t> hierarchies or lattices, </a:t>
            </a:r>
          </a:p>
          <a:p>
            <a:pPr lvl="1" eaLnBrk="1" hangingPunct="1"/>
            <a:r>
              <a:rPr lang="en-US" altLang="en-US" sz="2200" kern="0" dirty="0" smtClean="0"/>
              <a:t>depending on how they were </a:t>
            </a:r>
            <a:r>
              <a:rPr lang="en-US" altLang="en-US" sz="2200" i="1" kern="0" dirty="0" smtClean="0"/>
              <a:t>derived</a:t>
            </a:r>
          </a:p>
          <a:p>
            <a:pPr eaLnBrk="1" hangingPunct="1"/>
            <a:r>
              <a:rPr lang="en-US" altLang="en-US" sz="2400" kern="0" dirty="0" smtClean="0"/>
              <a:t>We just use </a:t>
            </a:r>
            <a:r>
              <a:rPr lang="en-US" altLang="en-US" sz="2400" i="1" kern="0" dirty="0" smtClean="0"/>
              <a:t>specialization</a:t>
            </a:r>
            <a:r>
              <a:rPr lang="en-US" altLang="en-US" sz="2400" kern="0" dirty="0" smtClean="0"/>
              <a:t> (to stand for the end result of either specialization or generalization)</a:t>
            </a:r>
            <a:endParaRPr lang="en-US" altLang="en-US" sz="2400" kern="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219200" y="2590800"/>
            <a:ext cx="6172200" cy="1371600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5600" y="2050702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kern="0" smtClean="0">
                <a:solidFill>
                  <a:srgbClr val="FF0000"/>
                </a:solidFill>
              </a:rPr>
              <a:t>Similar types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Hierarchies</a:t>
            </a:r>
            <a:r>
              <a:rPr lang="en-US" altLang="en-US" sz="3200" dirty="0"/>
              <a:t>, Lattices &amp; Shared Subclasses </a:t>
            </a:r>
            <a:r>
              <a:rPr lang="en-US" altLang="en-US" sz="3200" dirty="0" smtClean="0"/>
              <a:t>(2)</a:t>
            </a:r>
            <a:endParaRPr lang="en-US" altLang="en-US" sz="3200" dirty="0"/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</a:t>
            </a:r>
            <a:r>
              <a:rPr lang="en-US" altLang="en-US" i="1"/>
              <a:t>specialization</a:t>
            </a:r>
            <a:r>
              <a:rPr lang="en-US" altLang="en-US"/>
              <a:t>, start with an entity type and then define subclasses of the entity type by successive specialization</a:t>
            </a:r>
          </a:p>
          <a:p>
            <a:pPr lvl="1" eaLnBrk="1" hangingPunct="1"/>
            <a:r>
              <a:rPr lang="en-US" altLang="en-US"/>
              <a:t>called a </a:t>
            </a:r>
            <a:r>
              <a:rPr lang="en-US" altLang="en-US" i="1"/>
              <a:t>top down</a:t>
            </a:r>
            <a:r>
              <a:rPr lang="en-US" altLang="en-US"/>
              <a:t> conceptual refinement process</a:t>
            </a:r>
          </a:p>
          <a:p>
            <a:pPr eaLnBrk="1" hangingPunct="1"/>
            <a:r>
              <a:rPr lang="en-US" altLang="en-US"/>
              <a:t>In </a:t>
            </a:r>
            <a:r>
              <a:rPr lang="en-US" altLang="en-US" i="1"/>
              <a:t>generalization</a:t>
            </a:r>
            <a:r>
              <a:rPr lang="en-US" altLang="en-US"/>
              <a:t>, start with many entity types and generalize those that have common properties</a:t>
            </a:r>
          </a:p>
          <a:p>
            <a:pPr lvl="1" eaLnBrk="1" hangingPunct="1"/>
            <a:r>
              <a:rPr lang="en-US" altLang="en-US"/>
              <a:t>Called a </a:t>
            </a:r>
            <a:r>
              <a:rPr lang="en-US" altLang="en-US" i="1"/>
              <a:t>bottom up</a:t>
            </a:r>
            <a:r>
              <a:rPr lang="en-US" altLang="en-US"/>
              <a:t> conceptual synthesis process</a:t>
            </a:r>
          </a:p>
          <a:p>
            <a:pPr eaLnBrk="1" hangingPunct="1"/>
            <a:r>
              <a:rPr lang="en-US" altLang="en-US"/>
              <a:t>In practice, a </a:t>
            </a:r>
            <a:r>
              <a:rPr lang="en-US" altLang="en-US" i="1"/>
              <a:t>combination of both processes</a:t>
            </a:r>
            <a:r>
              <a:rPr lang="en-US" altLang="en-US"/>
              <a:t> is usually employed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25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Lattice </a:t>
            </a:r>
            <a:r>
              <a:rPr lang="en-US" altLang="en-US" sz="3200" dirty="0"/>
              <a:t>Example (UNIVERSITY)</a:t>
            </a:r>
          </a:p>
        </p:txBody>
      </p:sp>
      <p:pic>
        <p:nvPicPr>
          <p:cNvPr id="87043" name="Picture 5" descr="fig04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51" y="1066800"/>
            <a:ext cx="696980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26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UML Class Diagram Notation (Cont.)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50691" r="18919" b="2402"/>
          <a:stretch>
            <a:fillRect/>
          </a:stretch>
        </p:blipFill>
        <p:spPr bwMode="auto">
          <a:xfrm>
            <a:off x="838200" y="1214437"/>
            <a:ext cx="7569200" cy="4271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" y="5600700"/>
            <a:ext cx="899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dirty="0"/>
              <a:t>*</a:t>
            </a:r>
            <a:r>
              <a:rPr lang="en-US" altLang="en-US" dirty="0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pPr>
              <a:defRPr/>
            </a:pPr>
            <a:r>
              <a:rPr lang="en-US" altLang="en-US" dirty="0">
                <a:solidFill>
                  <a:schemeClr val="tx2"/>
                </a:solidFill>
              </a:rPr>
              <a:t>*</a:t>
            </a:r>
            <a:r>
              <a:rPr lang="en-US" altLang="en-US" dirty="0"/>
              <a:t>Generalization can use merged or separate arrows independent</a:t>
            </a:r>
          </a:p>
          <a:p>
            <a:pPr>
              <a:defRPr/>
            </a:pPr>
            <a:r>
              <a:rPr lang="en-US" altLang="en-US" dirty="0"/>
              <a:t>  of disjoint/overlapping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6111875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defRPr/>
            </a:pPr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115175" y="2673350"/>
            <a:ext cx="1049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Perpetua" charset="0"/>
              </a:rPr>
              <a:t>overlapping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258050" y="43545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Perpetua" charset="0"/>
              </a:rPr>
              <a:t>disjoint</a:t>
            </a:r>
          </a:p>
        </p:txBody>
      </p:sp>
      <p:grpSp>
        <p:nvGrpSpPr>
          <p:cNvPr id="59399" name="Group 12"/>
          <p:cNvGrpSpPr>
            <a:grpSpLocks/>
          </p:cNvGrpSpPr>
          <p:nvPr/>
        </p:nvGrpSpPr>
        <p:grpSpPr bwMode="auto">
          <a:xfrm>
            <a:off x="6064250" y="2636838"/>
            <a:ext cx="314325" cy="179387"/>
            <a:chOff x="5395" y="1332"/>
            <a:chExt cx="198" cy="113"/>
          </a:xfrm>
        </p:grpSpPr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9400" name="Group 13"/>
          <p:cNvGrpSpPr>
            <a:grpSpLocks/>
          </p:cNvGrpSpPr>
          <p:nvPr/>
        </p:nvGrpSpPr>
        <p:grpSpPr bwMode="auto">
          <a:xfrm>
            <a:off x="6842125" y="2627313"/>
            <a:ext cx="314325" cy="179387"/>
            <a:chOff x="5395" y="1332"/>
            <a:chExt cx="198" cy="113"/>
          </a:xfrm>
        </p:grpSpPr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775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9401" name="Group 16"/>
          <p:cNvGrpSpPr>
            <a:grpSpLocks/>
          </p:cNvGrpSpPr>
          <p:nvPr/>
        </p:nvGrpSpPr>
        <p:grpSpPr bwMode="auto">
          <a:xfrm>
            <a:off x="6530975" y="4308475"/>
            <a:ext cx="314325" cy="179388"/>
            <a:chOff x="5395" y="1332"/>
            <a:chExt cx="198" cy="113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778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437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UML Example </a:t>
            </a:r>
            <a:r>
              <a:rPr lang="en-US" altLang="en-US" dirty="0" smtClean="0">
                <a:ea typeface="ＭＳ Ｐゴシック" charset="-128"/>
              </a:rPr>
              <a:t>for Subclasses/</a:t>
            </a:r>
            <a:r>
              <a:rPr lang="en-US" altLang="en-US" dirty="0" err="1" smtClean="0">
                <a:ea typeface="ＭＳ Ｐゴシック" charset="-128"/>
              </a:rPr>
              <a:t>Superclasses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28</a:t>
            </a:fld>
            <a:endParaRPr lang="en-CA" altLang="zh-CN" dirty="0"/>
          </a:p>
        </p:txBody>
      </p:sp>
      <p:pic>
        <p:nvPicPr>
          <p:cNvPr id="5" name="Picture 7" descr="fig0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98833"/>
            <a:ext cx="5333999" cy="569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694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UNION </a:t>
            </a:r>
            <a:r>
              <a:rPr lang="en-US" altLang="en-US" dirty="0" smtClean="0"/>
              <a:t>TYPES (</a:t>
            </a:r>
            <a:r>
              <a:rPr lang="en-US" altLang="en-US" dirty="0" smtClean="0"/>
              <a:t>Categories)</a:t>
            </a:r>
            <a:endParaRPr lang="en-US" altLang="en-US" dirty="0"/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 </a:t>
            </a:r>
            <a:r>
              <a:rPr lang="en-US" altLang="en-US" sz="2400" dirty="0"/>
              <a:t>some cases, we need to model a </a:t>
            </a:r>
            <a:r>
              <a:rPr lang="en-US" altLang="en-US" sz="2400" i="1" dirty="0" smtClean="0"/>
              <a:t>subclass </a:t>
            </a:r>
            <a:r>
              <a:rPr lang="en-US" altLang="en-US" sz="2400" dirty="0" smtClean="0"/>
              <a:t>with </a:t>
            </a:r>
            <a:r>
              <a:rPr lang="en-US" altLang="en-US" sz="2400" i="1" dirty="0"/>
              <a:t>more than one</a:t>
            </a:r>
            <a:r>
              <a:rPr lang="en-US" altLang="en-US" sz="2400" dirty="0"/>
              <a:t> superclass </a:t>
            </a:r>
            <a:r>
              <a:rPr lang="en-US" altLang="en-US" sz="2400" dirty="0" smtClean="0"/>
              <a:t>and </a:t>
            </a:r>
            <a:r>
              <a:rPr lang="en-US" altLang="en-US" sz="2400" dirty="0" smtClean="0">
                <a:solidFill>
                  <a:srgbClr val="C00000"/>
                </a:solidFill>
              </a:rPr>
              <a:t>the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superclasses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can represent different entity types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Such </a:t>
            </a:r>
            <a:r>
              <a:rPr lang="en-US" altLang="en-US" sz="2400" dirty="0"/>
              <a:t>a subclass is called a category or UNION </a:t>
            </a:r>
            <a:r>
              <a:rPr lang="en-US" altLang="en-US" sz="2400" dirty="0" smtClean="0"/>
              <a:t>TYPE  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29</a:t>
            </a:fld>
            <a:endParaRPr lang="en-CA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01438"/>
            <a:ext cx="5643694" cy="39945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EER Model </a:t>
            </a:r>
            <a:endParaRPr lang="en-US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EER stands </a:t>
            </a:r>
            <a:r>
              <a:rPr lang="en-US" altLang="en-US" dirty="0"/>
              <a:t>for </a:t>
            </a:r>
            <a:r>
              <a:rPr lang="en-US" altLang="zh-CN" dirty="0" smtClean="0"/>
              <a:t>Extended</a:t>
            </a:r>
            <a:r>
              <a:rPr lang="en-US" altLang="en-US" dirty="0" smtClean="0"/>
              <a:t> ER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500" dirty="0" smtClean="0"/>
              <a:t>Includes </a:t>
            </a:r>
            <a:r>
              <a:rPr lang="en-US" altLang="en-US" sz="2500" dirty="0"/>
              <a:t>all modeling concepts of basic ER </a:t>
            </a:r>
            <a:r>
              <a:rPr lang="en-US" altLang="en-US" sz="2500" dirty="0" smtClean="0"/>
              <a:t>Model</a:t>
            </a:r>
            <a:endParaRPr lang="en-US" altLang="en-US" sz="25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500" dirty="0"/>
              <a:t>Additional concepts: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subclasses/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specialization/generalization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categories (UNION types)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attribute and relationship inheritance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These are fundamental to conceptual modeling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The additional EER concepts are used to model applications more completely and more accurately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EER includes some object-oriented concepts, such as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UNION TYPES (Categories) </a:t>
            </a:r>
            <a:r>
              <a:rPr lang="en-US" altLang="en-US" dirty="0" smtClean="0"/>
              <a:t>(2)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199" cy="19633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790033"/>
                </a:solidFill>
              </a:rPr>
              <a:t>UNION </a:t>
            </a:r>
            <a:r>
              <a:rPr lang="en-US" altLang="en-US" sz="2400" dirty="0">
                <a:solidFill>
                  <a:srgbClr val="790033"/>
                </a:solidFill>
              </a:rPr>
              <a:t>type </a:t>
            </a:r>
            <a:r>
              <a:rPr lang="en-US" altLang="en-US" sz="2400" dirty="0" smtClean="0"/>
              <a:t>(category) </a:t>
            </a:r>
            <a:r>
              <a:rPr lang="en-US" altLang="en-US" sz="2400" dirty="0"/>
              <a:t>called </a:t>
            </a:r>
            <a:r>
              <a:rPr lang="en-US" altLang="en-US" sz="2400" dirty="0">
                <a:solidFill>
                  <a:srgbClr val="790033"/>
                </a:solidFill>
              </a:rPr>
              <a:t>OWNER</a:t>
            </a:r>
            <a:r>
              <a:rPr lang="en-US" altLang="en-US" sz="2400" dirty="0"/>
              <a:t> is created to represent a subset of the </a:t>
            </a:r>
            <a:r>
              <a:rPr lang="en-US" altLang="en-US" sz="2400" i="1" dirty="0">
                <a:solidFill>
                  <a:srgbClr val="790033"/>
                </a:solidFill>
              </a:rPr>
              <a:t>union</a:t>
            </a:r>
            <a:r>
              <a:rPr lang="en-US" altLang="en-US" sz="2400" dirty="0">
                <a:solidFill>
                  <a:srgbClr val="790033"/>
                </a:solidFill>
              </a:rPr>
              <a:t> </a:t>
            </a:r>
            <a:r>
              <a:rPr lang="en-US" altLang="en-US" sz="2400" dirty="0"/>
              <a:t>of the three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790033"/>
                </a:solidFill>
              </a:rPr>
              <a:t>COMPANY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790033"/>
                </a:solidFill>
              </a:rPr>
              <a:t>BANK</a:t>
            </a:r>
            <a:r>
              <a:rPr lang="en-US" altLang="en-US" sz="2400" dirty="0"/>
              <a:t>, and </a:t>
            </a:r>
            <a:r>
              <a:rPr lang="en-US" altLang="en-US" sz="2400" dirty="0">
                <a:solidFill>
                  <a:srgbClr val="790033"/>
                </a:solidFill>
              </a:rPr>
              <a:t>PERSON </a:t>
            </a:r>
            <a:endParaRPr lang="en-US" altLang="en-US" sz="2400" dirty="0" smtClean="0">
              <a:solidFill>
                <a:srgbClr val="790033"/>
              </a:solidFill>
            </a:endParaRPr>
          </a:p>
          <a:p>
            <a:pPr eaLnBrk="1" hangingPunct="1"/>
            <a:r>
              <a:rPr lang="en-US" altLang="en-US" sz="2400" dirty="0" smtClean="0"/>
              <a:t>A Union type </a:t>
            </a:r>
            <a:r>
              <a:rPr lang="en-US" altLang="en-US" sz="2400" dirty="0"/>
              <a:t>member must exist in </a:t>
            </a:r>
            <a:r>
              <a:rPr lang="en-US" altLang="en-US" sz="2400" b="1" i="1" dirty="0"/>
              <a:t>at least one</a:t>
            </a:r>
            <a:r>
              <a:rPr lang="en-US" altLang="en-US" sz="2400" dirty="0"/>
              <a:t> of its </a:t>
            </a:r>
            <a:r>
              <a:rPr lang="en-US" altLang="en-US" sz="2400" dirty="0" err="1" smtClean="0"/>
              <a:t>superclasses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30</a:t>
            </a:fld>
            <a:endParaRPr lang="en-CA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77788"/>
            <a:ext cx="5562600" cy="39371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2590800"/>
            <a:ext cx="2971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+mn-lt"/>
              </a:rPr>
              <a:t>Difference from shared subclass, which is a: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+mn-lt"/>
              </a:rPr>
              <a:t>subset of the intersection of its </a:t>
            </a:r>
            <a:r>
              <a:rPr lang="en-US" altLang="en-US" dirty="0" err="1">
                <a:solidFill>
                  <a:schemeClr val="tx2"/>
                </a:solidFill>
                <a:latin typeface="+mn-lt"/>
              </a:rPr>
              <a:t>superclasses</a:t>
            </a:r>
            <a:endParaRPr lang="en-US" altLang="en-US" dirty="0">
              <a:solidFill>
                <a:schemeClr val="tx2"/>
              </a:solidFill>
              <a:latin typeface="+mn-lt"/>
            </a:endParaRP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+mn-lt"/>
              </a:rPr>
              <a:t>shared subclass member must exist in all of its </a:t>
            </a:r>
            <a:r>
              <a:rPr lang="en-US" altLang="en-US" dirty="0" err="1">
                <a:solidFill>
                  <a:schemeClr val="tx2"/>
                </a:solidFill>
                <a:latin typeface="+mn-lt"/>
              </a:rPr>
              <a:t>superclasses</a:t>
            </a:r>
            <a:endParaRPr lang="en-US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502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categories (UNION types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pic>
        <p:nvPicPr>
          <p:cNvPr id="93187" name="Picture 7" descr="fig04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1"/>
            <a:ext cx="5773118" cy="592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 Diagrammatic Notations</a:t>
            </a:r>
          </a:p>
        </p:txBody>
      </p:sp>
      <p:pic>
        <p:nvPicPr>
          <p:cNvPr id="98307" name="Picture 16" descr="figA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11" y="914400"/>
            <a:ext cx="466387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32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a Banking Enterprise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11557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731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charset="-128"/>
              </a:rPr>
              <a:t>NOTATION for ER diagrams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392312" y="1219200"/>
            <a:ext cx="8424796" cy="51054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0800" y="5724170"/>
            <a:ext cx="145264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CA" sz="20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Key    </a:t>
            </a:r>
            <a:r>
              <a:rPr lang="en-CA" sz="14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5334000"/>
            <a:ext cx="197154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CA" sz="2000" kern="0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CA" sz="20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Partial Key for           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34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653996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    </a:t>
            </a:r>
            <a:r>
              <a:rPr lang="en-US" altLang="en-US" dirty="0" smtClean="0">
                <a:ea typeface="ＭＳ Ｐゴシック" charset="-128"/>
              </a:rPr>
              <a:t>NOTATION for ER diagrams</a:t>
            </a: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457200" y="1223108"/>
            <a:ext cx="8307448" cy="5558692"/>
          </a:xfrm>
          <a:prstGeom prst="rect">
            <a:avLst/>
          </a:prstGeom>
          <a:noFill/>
          <a:ln w="76200" cmpd="tri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35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04408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General Conceptual Modeling Concepts</a:t>
            </a:r>
          </a:p>
        </p:txBody>
      </p:sp>
      <p:sp>
        <p:nvSpPr>
          <p:cNvPr id="100355" name="Rectangle 10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GENERAL 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CLASSIFICATION and INSTANTIATION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AGGREGATION and ASSOCIATION (relationships)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GENERALIZATION and SPECIALIZATION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IDENTIFICATION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CARDINALITY (Min and Max)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COVERAGE (Total vs. Partial, and Exclusive (disjoint) vs. Overlapping)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36</a:t>
            </a:fld>
            <a:endParaRPr lang="en-CA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Ontologies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conceptual modeling and other tools to develop “a specification of a conceptualization”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Specification </a:t>
            </a:r>
            <a:r>
              <a:rPr lang="en-US" altLang="en-US"/>
              <a:t>refers to the language and vocabulary (data model concepts)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Conceptualization</a:t>
            </a:r>
            <a:r>
              <a:rPr lang="en-US" altLang="en-US"/>
              <a:t> refers to the description (schema) of the concepts of a particular field of knowledge and the relationships among these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medical, scientific, and engineering ontologies are being developed as a means of standardizing concepts and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37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x-none" sz="3600" dirty="0"/>
              <a:t>Conceptual Design Using the ER Model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715000"/>
          </a:xfrm>
          <a:noFill/>
          <a:ln/>
        </p:spPr>
        <p:txBody>
          <a:bodyPr/>
          <a:lstStyle/>
          <a:p>
            <a:r>
              <a:rPr lang="en-US" altLang="x-none" dirty="0"/>
              <a:t>Design choices:</a:t>
            </a:r>
          </a:p>
          <a:p>
            <a:pPr lvl="1">
              <a:buSzPct val="75000"/>
            </a:pPr>
            <a:r>
              <a:rPr lang="en-US" altLang="x-none" dirty="0"/>
              <a:t>Should a concept be modeled as an entity or an attribute?</a:t>
            </a:r>
          </a:p>
          <a:p>
            <a:pPr lvl="1">
              <a:buSzPct val="75000"/>
            </a:pPr>
            <a:r>
              <a:rPr lang="en-US" altLang="x-none" dirty="0"/>
              <a:t>Should a concept be modeled as an entity or a relationship?</a:t>
            </a:r>
          </a:p>
          <a:p>
            <a:pPr lvl="1">
              <a:buSzPct val="75000"/>
            </a:pPr>
            <a:r>
              <a:rPr lang="en-US" altLang="x-none" dirty="0"/>
              <a:t>Identifying relationships: Binary or ternary? Aggregation?</a:t>
            </a:r>
          </a:p>
          <a:p>
            <a:r>
              <a:rPr lang="en-US" altLang="x-none" dirty="0"/>
              <a:t>Constraints in the ER Model:</a:t>
            </a:r>
          </a:p>
          <a:p>
            <a:pPr lvl="1">
              <a:buSzPct val="75000"/>
            </a:pPr>
            <a:r>
              <a:rPr lang="en-US" altLang="x-none" dirty="0"/>
              <a:t>A lot of data semantics can (and should) be captured.</a:t>
            </a:r>
          </a:p>
          <a:p>
            <a:pPr lvl="1">
              <a:buSzPct val="75000"/>
            </a:pPr>
            <a:r>
              <a:rPr lang="en-US" altLang="x-none" dirty="0"/>
              <a:t>But some constraints cannot be captured in ER diagrams.</a:t>
            </a:r>
          </a:p>
        </p:txBody>
      </p:sp>
    </p:spTree>
    <p:extLst>
      <p:ext uri="{BB962C8B-B14F-4D97-AF65-F5344CB8AC3E}">
        <p14:creationId xmlns:p14="http://schemas.microsoft.com/office/powerpoint/2010/main" val="1252628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3999" cy="858715"/>
          </a:xfrm>
        </p:spPr>
        <p:txBody>
          <a:bodyPr/>
          <a:lstStyle/>
          <a:p>
            <a:r>
              <a:rPr lang="en-US" altLang="en-US" dirty="0" smtClean="0"/>
              <a:t>Design 1</a:t>
            </a:r>
            <a:endParaRPr lang="en-US" altLang="en-US" dirty="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38200" y="4648200"/>
            <a:ext cx="6873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Since the </a:t>
            </a:r>
            <a:r>
              <a:rPr lang="en-US" altLang="en-US" dirty="0" smtClean="0"/>
              <a:t>company </a:t>
            </a:r>
            <a:r>
              <a:rPr lang="en-US" altLang="en-US" dirty="0"/>
              <a:t>is nothing but a name, and is not at the “many” end of any relationship, it should not be an entity set.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257800" y="1905000"/>
            <a:ext cx="1524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6019799" y="2438400"/>
            <a:ext cx="1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13639" y="2412712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790033"/>
                </a:solidFill>
              </a:rPr>
              <a:t>Bad</a:t>
            </a:r>
            <a:endParaRPr lang="en-US" altLang="en-US" sz="3200" dirty="0">
              <a:solidFill>
                <a:srgbClr val="790033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371600" y="29718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Beer</a:t>
            </a:r>
            <a:endParaRPr lang="en-US" alt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3999" y="2895600"/>
            <a:ext cx="13938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Company</a:t>
            </a:r>
            <a:endParaRPr lang="en-US" alt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MadeBy</a:t>
            </a:r>
            <a:endParaRPr lang="en-US" altLang="en-US" dirty="0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1143000" y="1905000"/>
            <a:ext cx="1524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9050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9AA2-7D62-5B4C-A540-D2A4BC26B1A0}" type="slidenum">
              <a:rPr lang="en-US" altLang="en-US" smtClean="0"/>
              <a:pPr/>
              <a:t>39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92129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charset="0"/>
                <a:ea typeface="ＭＳ Ｐゴシック" charset="-128"/>
              </a:rPr>
              <a:t>UNIVERSITY database conceptual schema</a:t>
            </a:r>
          </a:p>
        </p:txBody>
      </p:sp>
      <p:pic>
        <p:nvPicPr>
          <p:cNvPr id="1044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690688"/>
            <a:ext cx="788828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243013"/>
            <a:ext cx="78898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18" y="914400"/>
            <a:ext cx="6022982" cy="591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019800" y="1471613"/>
            <a:ext cx="1066800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000" y="3505200"/>
            <a:ext cx="1066800" cy="357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99913" y="4310062"/>
            <a:ext cx="4648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Entity sets are not disjoint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9143999" cy="838200"/>
          </a:xfrm>
        </p:spPr>
        <p:txBody>
          <a:bodyPr/>
          <a:lstStyle/>
          <a:p>
            <a:r>
              <a:rPr lang="en-US" altLang="en-US" dirty="0" smtClean="0"/>
              <a:t>Design 2</a:t>
            </a:r>
            <a:endParaRPr lang="en-US" alt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8000" y="2819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Beers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524000" y="19050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6873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 is no need to make the </a:t>
            </a:r>
            <a:r>
              <a:rPr lang="en-US" altLang="en-US" dirty="0" smtClean="0"/>
              <a:t>company </a:t>
            </a:r>
            <a:r>
              <a:rPr lang="en-US" altLang="en-US" dirty="0"/>
              <a:t>an entity set, because we record nothing about </a:t>
            </a:r>
            <a:r>
              <a:rPr lang="en-US" altLang="en-US" dirty="0" smtClean="0"/>
              <a:t>company </a:t>
            </a:r>
            <a:r>
              <a:rPr lang="en-US" altLang="en-US" dirty="0"/>
              <a:t>besides their name.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3962400" y="1905000"/>
            <a:ext cx="1524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Company</a:t>
            </a:r>
            <a:endParaRPr lang="en-US" altLang="en-US" dirty="0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8194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>
            <a:off x="38100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2200" y="1922929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790033"/>
                </a:solidFill>
              </a:rPr>
              <a:t>Good</a:t>
            </a:r>
            <a:endParaRPr lang="en-US" altLang="en-US" sz="3200" dirty="0">
              <a:solidFill>
                <a:srgbClr val="79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9AA2-7D62-5B4C-A540-D2A4BC26B1A0}" type="slidenum">
              <a:rPr lang="en-US" altLang="en-US" smtClean="0"/>
              <a:pPr/>
              <a:t>40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58038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9143999" cy="838200"/>
          </a:xfrm>
        </p:spPr>
        <p:txBody>
          <a:bodyPr/>
          <a:lstStyle/>
          <a:p>
            <a:r>
              <a:rPr lang="en-US" altLang="en-US" dirty="0" smtClean="0"/>
              <a:t>Design 3</a:t>
            </a:r>
            <a:endParaRPr lang="en-US" altLang="en-US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48000" y="2819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Beers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166509" y="1916349"/>
            <a:ext cx="1348091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838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This design repeats the manufacturer’s address once for each beer and loses the address if there are temporarily no beers for a manufacturer.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683902" y="1916349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Company</a:t>
            </a:r>
            <a:endParaRPr lang="en-US" altLang="en-US" dirty="0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4453404" y="1923216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ComAddr</a:t>
            </a:r>
            <a:endParaRPr lang="en-US" altLang="en-US" dirty="0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22098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581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4114800" y="2438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1897528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790033"/>
                </a:solidFill>
              </a:rPr>
              <a:t>Bad</a:t>
            </a:r>
            <a:endParaRPr lang="en-US" altLang="en-US" sz="3200" dirty="0">
              <a:solidFill>
                <a:srgbClr val="79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9AA2-7D62-5B4C-A540-D2A4BC26B1A0}" type="slidenum">
              <a:rPr lang="en-US" altLang="en-US" smtClean="0"/>
              <a:pPr/>
              <a:t>41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79624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4</a:t>
            </a:r>
            <a:endParaRPr lang="en-US" altLang="en-US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838200" y="51816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This design states the manufacturer of a beer twice: as an attribute and as a related entity.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066800" y="41148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/>
              <a:t>Company</a:t>
            </a:r>
            <a:endParaRPr lang="en-US" altLang="en-US" dirty="0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190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371600" y="29718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Beer</a:t>
            </a:r>
            <a:endParaRPr lang="en-US" alt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33999" y="2895600"/>
            <a:ext cx="13938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Company</a:t>
            </a:r>
            <a:endParaRPr lang="en-US" altLang="en-US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MadeBy</a:t>
            </a:r>
            <a:endParaRPr lang="en-US" altLang="en-US" dirty="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1066800" y="19050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4549303" y="1935804"/>
            <a:ext cx="1264504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6324599" y="1905000"/>
            <a:ext cx="1387475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addr</a:t>
            </a: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19050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5257800" y="2438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6019799" y="2438400"/>
            <a:ext cx="762001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92034" y="2895600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790033"/>
                </a:solidFill>
              </a:rPr>
              <a:t>Bad</a:t>
            </a:r>
            <a:endParaRPr lang="en-US" altLang="en-US" sz="3200" dirty="0">
              <a:solidFill>
                <a:srgbClr val="79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9AA2-7D62-5B4C-A540-D2A4BC26B1A0}" type="slidenum">
              <a:rPr lang="en-US" altLang="en-US" smtClean="0"/>
              <a:pPr/>
              <a:t>42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69209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3999" cy="815665"/>
          </a:xfrm>
        </p:spPr>
        <p:txBody>
          <a:bodyPr/>
          <a:lstStyle/>
          <a:p>
            <a:r>
              <a:rPr lang="en-US" altLang="en-US" dirty="0" smtClean="0"/>
              <a:t>Design 5</a:t>
            </a:r>
            <a:endParaRPr lang="en-US" altLang="en-US" dirty="0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62000" y="3984935"/>
            <a:ext cx="68738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This design gives the address of each manufacturer exactly once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solidFill>
                  <a:srgbClr val="790033"/>
                </a:solidFill>
              </a:rPr>
              <a:t>Company</a:t>
            </a:r>
            <a:r>
              <a:rPr lang="en-US" altLang="en-US" dirty="0" smtClean="0"/>
              <a:t> deserves to be an entity set because of the </a:t>
            </a:r>
            <a:r>
              <a:rPr lang="en-US" altLang="en-US" dirty="0" err="1" smtClean="0"/>
              <a:t>nonkey</a:t>
            </a:r>
            <a:r>
              <a:rPr lang="en-US" altLang="en-US" dirty="0" smtClean="0"/>
              <a:t> attribute </a:t>
            </a:r>
            <a:r>
              <a:rPr lang="en-US" altLang="en-US" dirty="0" err="1" smtClean="0">
                <a:solidFill>
                  <a:srgbClr val="790033"/>
                </a:solidFill>
              </a:rPr>
              <a:t>addr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solidFill>
                  <a:srgbClr val="790033"/>
                </a:solidFill>
              </a:rPr>
              <a:t>Beers </a:t>
            </a:r>
            <a:r>
              <a:rPr lang="en-US" altLang="en-US" dirty="0" smtClean="0"/>
              <a:t>deserves to be an entity set because it is  the “many” of the many-one relationship </a:t>
            </a:r>
            <a:r>
              <a:rPr lang="en-US" altLang="en-US" dirty="0" err="1" smtClean="0">
                <a:solidFill>
                  <a:srgbClr val="790033"/>
                </a:solidFill>
              </a:rPr>
              <a:t>MadeBy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635875" y="2971800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790033"/>
                </a:solidFill>
              </a:rPr>
              <a:t>Good</a:t>
            </a:r>
            <a:endParaRPr lang="en-US" altLang="en-US" sz="3200" dirty="0">
              <a:solidFill>
                <a:srgbClr val="790033"/>
              </a:solidFill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371600" y="29718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Beer</a:t>
            </a:r>
            <a:endParaRPr lang="en-US" alt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333999" y="2895600"/>
            <a:ext cx="13938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Company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3276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MadeBy</a:t>
            </a:r>
            <a:endParaRPr lang="en-US" altLang="en-US" dirty="0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4648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2438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1295400" y="19050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4648200" y="1905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/>
              <a:t>name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324600" y="1905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addr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19050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257800" y="2438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6019799" y="2438400"/>
            <a:ext cx="762001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724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9AA2-7D62-5B4C-A540-D2A4BC26B1A0}" type="slidenum">
              <a:rPr lang="en-US" altLang="en-US" smtClean="0"/>
              <a:pPr/>
              <a:t>43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511839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Sets Versus Attributes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An entity set should satisfy at least one of the following conditions:</a:t>
            </a:r>
          </a:p>
          <a:p>
            <a:pPr marL="990600" lvl="1" indent="-533400"/>
            <a:r>
              <a:rPr lang="en-US" altLang="en-US" dirty="0"/>
              <a:t>It is more than the name of something; it has at least one </a:t>
            </a:r>
            <a:r>
              <a:rPr lang="en-US" altLang="en-US" dirty="0" err="1"/>
              <a:t>nonkey</a:t>
            </a:r>
            <a:r>
              <a:rPr lang="en-US" altLang="en-US" dirty="0"/>
              <a:t> attribute.</a:t>
            </a:r>
          </a:p>
          <a:p>
            <a:pPr marL="990600" lvl="1" indent="-533400">
              <a:buFont typeface="Monotype Sorts" charset="2"/>
              <a:buNone/>
            </a:pPr>
            <a:r>
              <a:rPr lang="en-US" altLang="en-US" dirty="0"/>
              <a:t>			or</a:t>
            </a:r>
          </a:p>
          <a:p>
            <a:pPr marL="990600" lvl="1" indent="-533400"/>
            <a:r>
              <a:rPr lang="en-US" altLang="en-US" dirty="0"/>
              <a:t>It is the “many” in a many-one or many-many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44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63276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altLang="en-US"/>
              <a:t>Entity vs. Attribute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2532825"/>
          </a:xfrm>
          <a:noFill/>
          <a:ln/>
        </p:spPr>
        <p:txBody>
          <a:bodyPr/>
          <a:lstStyle/>
          <a:p>
            <a:r>
              <a:rPr lang="en-US" altLang="en-US" sz="2400" dirty="0"/>
              <a:t>Should </a:t>
            </a:r>
            <a:r>
              <a:rPr lang="en-US" altLang="en-US" sz="2400" dirty="0" smtClean="0">
                <a:solidFill>
                  <a:srgbClr val="790033"/>
                </a:solidFill>
              </a:rPr>
              <a:t>address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of an employee be </a:t>
            </a:r>
          </a:p>
          <a:p>
            <a:pPr lvl="1"/>
            <a:r>
              <a:rPr lang="en-US" altLang="en-US" sz="2400" dirty="0" smtClean="0"/>
              <a:t>an </a:t>
            </a:r>
            <a:r>
              <a:rPr lang="en-US" altLang="en-US" sz="2400" dirty="0">
                <a:solidFill>
                  <a:srgbClr val="790033"/>
                </a:solidFill>
              </a:rPr>
              <a:t>attribute</a:t>
            </a:r>
            <a:r>
              <a:rPr lang="en-US" altLang="en-US" sz="2400" dirty="0"/>
              <a:t> of </a:t>
            </a:r>
            <a:r>
              <a:rPr lang="en-US" altLang="en-US" sz="2400" dirty="0" smtClean="0"/>
              <a:t>Employee?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an </a:t>
            </a:r>
            <a:r>
              <a:rPr lang="en-US" altLang="en-US" sz="2400" dirty="0"/>
              <a:t>entity </a:t>
            </a:r>
            <a:r>
              <a:rPr lang="en-US" altLang="en-US" sz="2400" dirty="0" smtClean="0"/>
              <a:t>connected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Employee </a:t>
            </a:r>
            <a:r>
              <a:rPr lang="en-US" altLang="en-US" sz="2400" dirty="0"/>
              <a:t>by a </a:t>
            </a:r>
            <a:r>
              <a:rPr lang="en-US" altLang="en-US" sz="2400" dirty="0" smtClean="0"/>
              <a:t>relationship?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x-none" sz="2500" dirty="0"/>
              <a:t>Depends upon the use we want to make of address information, and the semantics of the data</a:t>
            </a:r>
            <a:r>
              <a:rPr lang="en-US" altLang="x-none" sz="25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90800" y="19050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5067300" y="1926542"/>
            <a:ext cx="1295400" cy="571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4113142" y="2209800"/>
            <a:ext cx="954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654160" y="35052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073759" y="3429000"/>
            <a:ext cx="1393841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Address</a:t>
            </a:r>
            <a:endParaRPr lang="en-US" alt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016360" y="32004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Lives</a:t>
            </a:r>
            <a:endParaRPr lang="en-US" altLang="en-US" dirty="0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38796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317816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546416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28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x-none"/>
              <a:t>Entity vs. Attribute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4876800"/>
          </a:xfrm>
          <a:noFill/>
          <a:ln/>
        </p:spPr>
        <p:txBody>
          <a:bodyPr/>
          <a:lstStyle/>
          <a:p>
            <a:r>
              <a:rPr lang="en-US" altLang="x-none" sz="2600" dirty="0"/>
              <a:t>Depends upon the use we want to make of address information, and the semantics of the data:</a:t>
            </a:r>
          </a:p>
          <a:p>
            <a:pPr lvl="1"/>
            <a:r>
              <a:rPr lang="en-US" altLang="x-none" sz="2500" dirty="0" smtClean="0"/>
              <a:t>If </a:t>
            </a:r>
            <a:r>
              <a:rPr lang="en-US" altLang="zh-CN" sz="2500" dirty="0" smtClean="0"/>
              <a:t>an</a:t>
            </a:r>
            <a:r>
              <a:rPr lang="zh-CN" altLang="en-US" sz="2500" dirty="0" smtClean="0"/>
              <a:t> </a:t>
            </a:r>
            <a:r>
              <a:rPr lang="en-US" altLang="x-none" sz="2500" b="1" i="1" dirty="0" smtClean="0"/>
              <a:t>address</a:t>
            </a:r>
            <a:r>
              <a:rPr lang="en-US" altLang="x-none" sz="2500" dirty="0" smtClean="0"/>
              <a:t> </a:t>
            </a:r>
            <a:r>
              <a:rPr lang="en-US" altLang="zh-CN" sz="2500" dirty="0" smtClean="0"/>
              <a:t>is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just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value,</a:t>
            </a:r>
            <a:r>
              <a:rPr lang="zh-CN" altLang="en-US" sz="2500" dirty="0" smtClean="0"/>
              <a:t> </a:t>
            </a:r>
            <a:r>
              <a:rPr lang="en-US" altLang="x-none" sz="2500" dirty="0" smtClean="0"/>
              <a:t>must </a:t>
            </a:r>
            <a:r>
              <a:rPr lang="en-US" altLang="x-none" sz="2500" dirty="0"/>
              <a:t>be an </a:t>
            </a:r>
            <a:r>
              <a:rPr lang="en-US" altLang="zh-CN" sz="2500" dirty="0" smtClean="0"/>
              <a:t>atomic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attribute</a:t>
            </a:r>
            <a:r>
              <a:rPr lang="en-US" altLang="x-none" sz="2500" dirty="0" smtClean="0"/>
              <a:t>. </a:t>
            </a:r>
          </a:p>
          <a:p>
            <a:pPr lvl="1"/>
            <a:r>
              <a:rPr lang="en-US" altLang="x-none" sz="2500" dirty="0"/>
              <a:t>If we have several addresses per employee, address must be </a:t>
            </a:r>
            <a:r>
              <a:rPr lang="en-US" altLang="x-none" sz="2500" dirty="0" smtClean="0"/>
              <a:t>a</a:t>
            </a:r>
            <a:r>
              <a:rPr lang="zh-CN" altLang="en-US" sz="2500" dirty="0"/>
              <a:t> </a:t>
            </a:r>
            <a:r>
              <a:rPr lang="en-US" altLang="zh-CN" sz="2500" dirty="0" smtClean="0"/>
              <a:t>multi-value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attribute</a:t>
            </a:r>
            <a:r>
              <a:rPr lang="en-US" altLang="x-none" sz="2500" dirty="0" smtClean="0"/>
              <a:t>. </a:t>
            </a:r>
            <a:endParaRPr lang="en-US" altLang="x-none" sz="2500" dirty="0"/>
          </a:p>
          <a:p>
            <a:pPr lvl="1"/>
            <a:r>
              <a:rPr lang="en-US" altLang="x-none" sz="2500" dirty="0"/>
              <a:t>If the structure (city, street, etc.) is important, e.g., we want to retrieve employees in a given city, </a:t>
            </a:r>
            <a:r>
              <a:rPr lang="en-US" altLang="x-none" sz="2500" i="1" dirty="0"/>
              <a:t>address</a:t>
            </a:r>
            <a:r>
              <a:rPr lang="en-US" altLang="x-none" sz="2500" dirty="0"/>
              <a:t> must be modeled as </a:t>
            </a:r>
            <a:r>
              <a:rPr lang="en-US" altLang="x-none" sz="2500" dirty="0" smtClean="0"/>
              <a:t>a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composite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attribute</a:t>
            </a:r>
            <a:r>
              <a:rPr lang="en-US" altLang="x-none" sz="2500" dirty="0" smtClean="0"/>
              <a:t>. </a:t>
            </a:r>
            <a:endParaRPr lang="en-US" altLang="x-none" sz="2500" dirty="0"/>
          </a:p>
        </p:txBody>
      </p:sp>
    </p:spTree>
    <p:extLst>
      <p:ext uri="{BB962C8B-B14F-4D97-AF65-F5344CB8AC3E}">
        <p14:creationId xmlns:p14="http://schemas.microsoft.com/office/powerpoint/2010/main" val="756734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225"/>
            <a:ext cx="9144000" cy="817562"/>
          </a:xfrm>
          <a:noFill/>
          <a:ln/>
        </p:spPr>
        <p:txBody>
          <a:bodyPr/>
          <a:lstStyle/>
          <a:p>
            <a:r>
              <a:rPr lang="es-ES_tradnl" altLang="en-US" dirty="0" err="1"/>
              <a:t>Entity</a:t>
            </a:r>
            <a:r>
              <a:rPr lang="es-ES_tradnl" altLang="en-US" dirty="0"/>
              <a:t> vs. </a:t>
            </a:r>
            <a:r>
              <a:rPr lang="es-ES_tradnl" altLang="en-US" dirty="0" err="1"/>
              <a:t>Attribute</a:t>
            </a:r>
            <a:r>
              <a:rPr lang="es-ES_tradnl" altLang="en-US" dirty="0"/>
              <a:t> (</a:t>
            </a:r>
            <a:r>
              <a:rPr lang="es-ES_tradnl" altLang="en-US" dirty="0" err="1"/>
              <a:t>Contd</a:t>
            </a:r>
            <a:r>
              <a:rPr lang="es-ES_tradnl" altLang="en-US" dirty="0"/>
              <a:t>.)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-100012" y="990600"/>
            <a:ext cx="35814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 smtClean="0"/>
              <a:t>Works_In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does not  </a:t>
            </a:r>
            <a:r>
              <a:rPr lang="en-US" altLang="en-US" sz="2000" dirty="0" smtClean="0"/>
              <a:t>allow </a:t>
            </a:r>
            <a:r>
              <a:rPr lang="en-US" altLang="en-US" sz="2000" dirty="0"/>
              <a:t>an employee to </a:t>
            </a:r>
            <a:r>
              <a:rPr lang="en-US" altLang="en-US" sz="2000" dirty="0" smtClean="0"/>
              <a:t>work </a:t>
            </a:r>
            <a:r>
              <a:rPr lang="en-US" altLang="en-US" sz="2000" dirty="0"/>
              <a:t>in a department </a:t>
            </a:r>
            <a:r>
              <a:rPr lang="en-US" altLang="en-US" sz="2000" dirty="0" smtClean="0"/>
              <a:t>for </a:t>
            </a:r>
            <a:r>
              <a:rPr lang="en-US" altLang="en-US" sz="2000" dirty="0"/>
              <a:t>two or more periods (a relationship is identified  by participating entities).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Similar to the problem </a:t>
            </a:r>
            <a:r>
              <a:rPr lang="en-US" altLang="en-US" sz="2000" dirty="0" smtClean="0"/>
              <a:t>of </a:t>
            </a:r>
            <a:r>
              <a:rPr lang="en-US" altLang="en-US" sz="2000" dirty="0"/>
              <a:t>wanting to record several addresses for an employee:  We want to record </a:t>
            </a:r>
            <a:r>
              <a:rPr lang="en-US" altLang="en-US" sz="2000" dirty="0">
                <a:solidFill>
                  <a:srgbClr val="C00000"/>
                </a:solidFill>
              </a:rPr>
              <a:t>several values of the descriptive attributes for each instance of this relationship. </a:t>
            </a:r>
            <a:r>
              <a:rPr lang="en-US" altLang="en-US" sz="2000" dirty="0"/>
              <a:t>Accomplished by introducing new entity set, </a:t>
            </a:r>
            <a:r>
              <a:rPr lang="en-US" altLang="en-US" sz="2000" dirty="0">
                <a:solidFill>
                  <a:srgbClr val="790033"/>
                </a:solidFill>
              </a:rPr>
              <a:t>Duration</a:t>
            </a:r>
            <a:r>
              <a:rPr lang="en-US" altLang="en-US" sz="2000" dirty="0"/>
              <a:t>. </a:t>
            </a:r>
          </a:p>
        </p:txBody>
      </p: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3322637" y="1458913"/>
            <a:ext cx="2278063" cy="1193800"/>
            <a:chOff x="2058" y="919"/>
            <a:chExt cx="1435" cy="752"/>
          </a:xfrm>
        </p:grpSpPr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619" y="9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393" y="1459"/>
              <a:ext cx="7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177" y="1095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3131" y="1100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26643" name="Freeform 19"/>
          <p:cNvSpPr>
            <a:spLocks/>
          </p:cNvSpPr>
          <p:nvPr/>
        </p:nvSpPr>
        <p:spPr bwMode="auto">
          <a:xfrm>
            <a:off x="5424487" y="2190750"/>
            <a:ext cx="1566863" cy="569913"/>
          </a:xfrm>
          <a:custGeom>
            <a:avLst/>
            <a:gdLst>
              <a:gd name="T0" fmla="*/ 0 w 987"/>
              <a:gd name="T1" fmla="*/ 179 h 359"/>
              <a:gd name="T2" fmla="*/ 487 w 987"/>
              <a:gd name="T3" fmla="*/ 0 h 359"/>
              <a:gd name="T4" fmla="*/ 986 w 987"/>
              <a:gd name="T5" fmla="*/ 185 h 359"/>
              <a:gd name="T6" fmla="*/ 487 w 987"/>
              <a:gd name="T7" fmla="*/ 358 h 359"/>
              <a:gd name="T8" fmla="*/ 0 w 987"/>
              <a:gd name="T9" fmla="*/ 17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570537" y="2312988"/>
            <a:ext cx="11023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dirty="0" err="1" smtClean="0">
                <a:solidFill>
                  <a:srgbClr val="790033"/>
                </a:solidFill>
                <a:latin typeface="Arial" charset="0"/>
              </a:rPr>
              <a:t>Works_In</a:t>
            </a:r>
            <a:endParaRPr lang="es-ES_tradnl" altLang="en-US" sz="1600" b="1" dirty="0">
              <a:solidFill>
                <a:srgbClr val="790033"/>
              </a:solidFill>
              <a:latin typeface="Arial" charset="0"/>
            </a:endParaRPr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5349875" y="1336675"/>
            <a:ext cx="804862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7 h 214"/>
              <a:gd name="T8" fmla="*/ 75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7 w 507"/>
              <a:gd name="T15" fmla="*/ 209 h 214"/>
              <a:gd name="T16" fmla="*/ 231 w 507"/>
              <a:gd name="T17" fmla="*/ 212 h 214"/>
              <a:gd name="T18" fmla="*/ 275 w 507"/>
              <a:gd name="T19" fmla="*/ 212 h 214"/>
              <a:gd name="T20" fmla="*/ 318 w 507"/>
              <a:gd name="T21" fmla="*/ 209 h 214"/>
              <a:gd name="T22" fmla="*/ 360 w 507"/>
              <a:gd name="T23" fmla="*/ 202 h 214"/>
              <a:gd name="T24" fmla="*/ 398 w 507"/>
              <a:gd name="T25" fmla="*/ 194 h 214"/>
              <a:gd name="T26" fmla="*/ 432 w 507"/>
              <a:gd name="T27" fmla="*/ 181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3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5 w 507"/>
              <a:gd name="T63" fmla="*/ 31 h 214"/>
              <a:gd name="T64" fmla="*/ 46 w 507"/>
              <a:gd name="T65" fmla="*/ 45 h 214"/>
              <a:gd name="T66" fmla="*/ 24 w 507"/>
              <a:gd name="T67" fmla="*/ 61 h 214"/>
              <a:gd name="T68" fmla="*/ 9 w 507"/>
              <a:gd name="T69" fmla="*/ 79 h 214"/>
              <a:gd name="T70" fmla="*/ 1 w 507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6253162" y="1336675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3 w 506"/>
              <a:gd name="T5" fmla="*/ 151 h 214"/>
              <a:gd name="T6" fmla="*/ 46 w 506"/>
              <a:gd name="T7" fmla="*/ 167 h 214"/>
              <a:gd name="T8" fmla="*/ 74 w 506"/>
              <a:gd name="T9" fmla="*/ 182 h 214"/>
              <a:gd name="T10" fmla="*/ 108 w 506"/>
              <a:gd name="T11" fmla="*/ 194 h 214"/>
              <a:gd name="T12" fmla="*/ 146 w 506"/>
              <a:gd name="T13" fmla="*/ 203 h 214"/>
              <a:gd name="T14" fmla="*/ 187 w 506"/>
              <a:gd name="T15" fmla="*/ 209 h 214"/>
              <a:gd name="T16" fmla="*/ 231 w 506"/>
              <a:gd name="T17" fmla="*/ 212 h 214"/>
              <a:gd name="T18" fmla="*/ 275 w 506"/>
              <a:gd name="T19" fmla="*/ 212 h 214"/>
              <a:gd name="T20" fmla="*/ 318 w 506"/>
              <a:gd name="T21" fmla="*/ 209 h 214"/>
              <a:gd name="T22" fmla="*/ 360 w 506"/>
              <a:gd name="T23" fmla="*/ 202 h 214"/>
              <a:gd name="T24" fmla="*/ 397 w 506"/>
              <a:gd name="T25" fmla="*/ 194 h 214"/>
              <a:gd name="T26" fmla="*/ 431 w 506"/>
              <a:gd name="T27" fmla="*/ 181 h 214"/>
              <a:gd name="T28" fmla="*/ 460 w 506"/>
              <a:gd name="T29" fmla="*/ 167 h 214"/>
              <a:gd name="T30" fmla="*/ 481 w 506"/>
              <a:gd name="T31" fmla="*/ 151 h 214"/>
              <a:gd name="T32" fmla="*/ 497 w 506"/>
              <a:gd name="T33" fmla="*/ 133 h 214"/>
              <a:gd name="T34" fmla="*/ 504 w 506"/>
              <a:gd name="T35" fmla="*/ 115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1 h 214"/>
              <a:gd name="T42" fmla="*/ 460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3 h 214"/>
              <a:gd name="T52" fmla="*/ 275 w 506"/>
              <a:gd name="T53" fmla="*/ 0 h 214"/>
              <a:gd name="T54" fmla="*/ 231 w 506"/>
              <a:gd name="T55" fmla="*/ 0 h 214"/>
              <a:gd name="T56" fmla="*/ 187 w 506"/>
              <a:gd name="T57" fmla="*/ 3 h 214"/>
              <a:gd name="T58" fmla="*/ 146 w 506"/>
              <a:gd name="T59" fmla="*/ 10 h 214"/>
              <a:gd name="T60" fmla="*/ 107 w 506"/>
              <a:gd name="T61" fmla="*/ 19 h 214"/>
              <a:gd name="T62" fmla="*/ 74 w 506"/>
              <a:gd name="T63" fmla="*/ 31 h 214"/>
              <a:gd name="T64" fmla="*/ 46 w 506"/>
              <a:gd name="T65" fmla="*/ 45 h 214"/>
              <a:gd name="T66" fmla="*/ 23 w 506"/>
              <a:gd name="T67" fmla="*/ 61 h 214"/>
              <a:gd name="T68" fmla="*/ 8 w 506"/>
              <a:gd name="T69" fmla="*/ 79 h 214"/>
              <a:gd name="T70" fmla="*/ 1 w 506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454650" y="1308100"/>
            <a:ext cx="639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from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491287" y="1287463"/>
            <a:ext cx="3767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to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6480175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8234362" y="1782763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4 w 506"/>
              <a:gd name="T5" fmla="*/ 152 h 214"/>
              <a:gd name="T6" fmla="*/ 45 w 506"/>
              <a:gd name="T7" fmla="*/ 168 h 214"/>
              <a:gd name="T8" fmla="*/ 74 w 506"/>
              <a:gd name="T9" fmla="*/ 182 h 214"/>
              <a:gd name="T10" fmla="*/ 108 w 506"/>
              <a:gd name="T11" fmla="*/ 194 h 214"/>
              <a:gd name="T12" fmla="*/ 145 w 506"/>
              <a:gd name="T13" fmla="*/ 203 h 214"/>
              <a:gd name="T14" fmla="*/ 187 w 506"/>
              <a:gd name="T15" fmla="*/ 210 h 214"/>
              <a:gd name="T16" fmla="*/ 231 w 506"/>
              <a:gd name="T17" fmla="*/ 213 h 214"/>
              <a:gd name="T18" fmla="*/ 274 w 506"/>
              <a:gd name="T19" fmla="*/ 213 h 214"/>
              <a:gd name="T20" fmla="*/ 318 w 506"/>
              <a:gd name="T21" fmla="*/ 210 h 214"/>
              <a:gd name="T22" fmla="*/ 359 w 506"/>
              <a:gd name="T23" fmla="*/ 203 h 214"/>
              <a:gd name="T24" fmla="*/ 397 w 506"/>
              <a:gd name="T25" fmla="*/ 194 h 214"/>
              <a:gd name="T26" fmla="*/ 431 w 506"/>
              <a:gd name="T27" fmla="*/ 182 h 214"/>
              <a:gd name="T28" fmla="*/ 459 w 506"/>
              <a:gd name="T29" fmla="*/ 168 h 214"/>
              <a:gd name="T30" fmla="*/ 481 w 506"/>
              <a:gd name="T31" fmla="*/ 151 h 214"/>
              <a:gd name="T32" fmla="*/ 497 w 506"/>
              <a:gd name="T33" fmla="*/ 134 h 214"/>
              <a:gd name="T34" fmla="*/ 504 w 506"/>
              <a:gd name="T35" fmla="*/ 116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2 h 214"/>
              <a:gd name="T42" fmla="*/ 459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4 h 214"/>
              <a:gd name="T52" fmla="*/ 274 w 506"/>
              <a:gd name="T53" fmla="*/ 0 h 214"/>
              <a:gd name="T54" fmla="*/ 231 w 506"/>
              <a:gd name="T55" fmla="*/ 0 h 214"/>
              <a:gd name="T56" fmla="*/ 187 w 506"/>
              <a:gd name="T57" fmla="*/ 4 h 214"/>
              <a:gd name="T58" fmla="*/ 145 w 506"/>
              <a:gd name="T59" fmla="*/ 10 h 214"/>
              <a:gd name="T60" fmla="*/ 108 w 506"/>
              <a:gd name="T61" fmla="*/ 20 h 214"/>
              <a:gd name="T62" fmla="*/ 74 w 506"/>
              <a:gd name="T63" fmla="*/ 31 h 214"/>
              <a:gd name="T64" fmla="*/ 45 w 506"/>
              <a:gd name="T65" fmla="*/ 46 h 214"/>
              <a:gd name="T66" fmla="*/ 24 w 506"/>
              <a:gd name="T67" fmla="*/ 62 h 214"/>
              <a:gd name="T68" fmla="*/ 8 w 506"/>
              <a:gd name="T69" fmla="*/ 79 h 214"/>
              <a:gd name="T70" fmla="*/ 1 w 506"/>
              <a:gd name="T71" fmla="*/ 9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7329487" y="2330450"/>
            <a:ext cx="1411288" cy="368300"/>
          </a:xfrm>
          <a:custGeom>
            <a:avLst/>
            <a:gdLst>
              <a:gd name="T0" fmla="*/ 888 w 889"/>
              <a:gd name="T1" fmla="*/ 231 h 232"/>
              <a:gd name="T2" fmla="*/ 888 w 889"/>
              <a:gd name="T3" fmla="*/ 0 h 232"/>
              <a:gd name="T4" fmla="*/ 0 w 889"/>
              <a:gd name="T5" fmla="*/ 0 h 232"/>
              <a:gd name="T6" fmla="*/ 0 w 889"/>
              <a:gd name="T7" fmla="*/ 231 h 232"/>
              <a:gd name="T8" fmla="*/ 888 w 88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7405687" y="1533525"/>
            <a:ext cx="979488" cy="346075"/>
            <a:chOff x="4630" y="966"/>
            <a:chExt cx="617" cy="218"/>
          </a:xfrm>
        </p:grpSpPr>
        <p:sp>
          <p:nvSpPr>
            <p:cNvPr id="26652" name="Freeform 28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665" y="972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dname</a:t>
              </a:r>
            </a:p>
          </p:txBody>
        </p:sp>
      </p:grp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8210550" y="1803400"/>
            <a:ext cx="86562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budget</a:t>
            </a:r>
          </a:p>
        </p:txBody>
      </p: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6759575" y="1746250"/>
            <a:ext cx="803275" cy="376238"/>
            <a:chOff x="4223" y="1100"/>
            <a:chExt cx="506" cy="237"/>
          </a:xfrm>
        </p:grpSpPr>
        <p:sp>
          <p:nvSpPr>
            <p:cNvPr id="26656" name="Freeform 32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4355" y="1100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did</a:t>
              </a:r>
            </a:p>
          </p:txBody>
        </p:sp>
      </p:grp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378700" y="2293938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Departments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7031037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 flipH="1">
            <a:off x="8232775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2" name="Freeform 38"/>
          <p:cNvSpPr>
            <a:spLocks/>
          </p:cNvSpPr>
          <p:nvPr/>
        </p:nvSpPr>
        <p:spPr bwMode="auto">
          <a:xfrm>
            <a:off x="4365625" y="3128962"/>
            <a:ext cx="782638" cy="331788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9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8 h 209"/>
              <a:gd name="T12" fmla="*/ 350 w 493"/>
              <a:gd name="T13" fmla="*/ 10 h 209"/>
              <a:gd name="T14" fmla="*/ 309 w 493"/>
              <a:gd name="T15" fmla="*/ 4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4 h 209"/>
              <a:gd name="T22" fmla="*/ 142 w 493"/>
              <a:gd name="T23" fmla="*/ 10 h 209"/>
              <a:gd name="T24" fmla="*/ 105 w 493"/>
              <a:gd name="T25" fmla="*/ 18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9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9 w 493"/>
              <a:gd name="T39" fmla="*/ 131 h 209"/>
              <a:gd name="T40" fmla="*/ 23 w 493"/>
              <a:gd name="T41" fmla="*/ 147 h 209"/>
              <a:gd name="T42" fmla="*/ 44 w 493"/>
              <a:gd name="T43" fmla="*/ 163 h 209"/>
              <a:gd name="T44" fmla="*/ 72 w 493"/>
              <a:gd name="T45" fmla="*/ 177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50 w 493"/>
              <a:gd name="T59" fmla="*/ 198 h 209"/>
              <a:gd name="T60" fmla="*/ 387 w 493"/>
              <a:gd name="T61" fmla="*/ 189 h 209"/>
              <a:gd name="T62" fmla="*/ 420 w 493"/>
              <a:gd name="T63" fmla="*/ 177 h 209"/>
              <a:gd name="T64" fmla="*/ 447 w 493"/>
              <a:gd name="T65" fmla="*/ 163 h 209"/>
              <a:gd name="T66" fmla="*/ 469 w 493"/>
              <a:gd name="T67" fmla="*/ 147 h 209"/>
              <a:gd name="T68" fmla="*/ 483 w 493"/>
              <a:gd name="T69" fmla="*/ 131 h 209"/>
              <a:gd name="T70" fmla="*/ 491 w 493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3" name="Freeform 39"/>
          <p:cNvSpPr>
            <a:spLocks/>
          </p:cNvSpPr>
          <p:nvPr/>
        </p:nvSpPr>
        <p:spPr bwMode="auto">
          <a:xfrm>
            <a:off x="3663950" y="3371850"/>
            <a:ext cx="781050" cy="331787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59 h 209"/>
              <a:gd name="T6" fmla="*/ 447 w 492"/>
              <a:gd name="T7" fmla="*/ 44 h 209"/>
              <a:gd name="T8" fmla="*/ 419 w 492"/>
              <a:gd name="T9" fmla="*/ 30 h 209"/>
              <a:gd name="T10" fmla="*/ 386 w 492"/>
              <a:gd name="T11" fmla="*/ 19 h 209"/>
              <a:gd name="T12" fmla="*/ 349 w 492"/>
              <a:gd name="T13" fmla="*/ 9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9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59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2 h 209"/>
              <a:gd name="T38" fmla="*/ 8 w 492"/>
              <a:gd name="T39" fmla="*/ 131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6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1 h 209"/>
              <a:gd name="T70" fmla="*/ 490 w 492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4" name="Freeform 40"/>
          <p:cNvSpPr>
            <a:spLocks/>
          </p:cNvSpPr>
          <p:nvPr/>
        </p:nvSpPr>
        <p:spPr bwMode="auto">
          <a:xfrm>
            <a:off x="5097463" y="3371850"/>
            <a:ext cx="781050" cy="331787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8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59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50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5" name="Freeform 41"/>
          <p:cNvSpPr>
            <a:spLocks/>
          </p:cNvSpPr>
          <p:nvPr/>
        </p:nvSpPr>
        <p:spPr bwMode="auto">
          <a:xfrm>
            <a:off x="5721350" y="3656012"/>
            <a:ext cx="1476375" cy="717550"/>
          </a:xfrm>
          <a:custGeom>
            <a:avLst/>
            <a:gdLst>
              <a:gd name="T0" fmla="*/ 0 w 930"/>
              <a:gd name="T1" fmla="*/ 226 h 452"/>
              <a:gd name="T2" fmla="*/ 459 w 930"/>
              <a:gd name="T3" fmla="*/ 0 h 452"/>
              <a:gd name="T4" fmla="*/ 929 w 930"/>
              <a:gd name="T5" fmla="*/ 234 h 452"/>
              <a:gd name="T6" fmla="*/ 459 w 930"/>
              <a:gd name="T7" fmla="*/ 451 h 452"/>
              <a:gd name="T8" fmla="*/ 0 w 930"/>
              <a:gd name="T9" fmla="*/ 22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6" name="Freeform 42"/>
          <p:cNvSpPr>
            <a:spLocks/>
          </p:cNvSpPr>
          <p:nvPr/>
        </p:nvSpPr>
        <p:spPr bwMode="auto">
          <a:xfrm>
            <a:off x="7486650" y="3914775"/>
            <a:ext cx="1416050" cy="336550"/>
          </a:xfrm>
          <a:custGeom>
            <a:avLst/>
            <a:gdLst>
              <a:gd name="T0" fmla="*/ 891 w 892"/>
              <a:gd name="T1" fmla="*/ 211 h 212"/>
              <a:gd name="T2" fmla="*/ 891 w 892"/>
              <a:gd name="T3" fmla="*/ 0 h 212"/>
              <a:gd name="T4" fmla="*/ 0 w 892"/>
              <a:gd name="T5" fmla="*/ 0 h 212"/>
              <a:gd name="T6" fmla="*/ 0 w 892"/>
              <a:gd name="T7" fmla="*/ 211 h 212"/>
              <a:gd name="T8" fmla="*/ 891 w 892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67" name="Freeform 43"/>
          <p:cNvSpPr>
            <a:spLocks/>
          </p:cNvSpPr>
          <p:nvPr/>
        </p:nvSpPr>
        <p:spPr bwMode="auto">
          <a:xfrm>
            <a:off x="4140200" y="3905250"/>
            <a:ext cx="1287463" cy="346075"/>
          </a:xfrm>
          <a:custGeom>
            <a:avLst/>
            <a:gdLst>
              <a:gd name="T0" fmla="*/ 810 w 811"/>
              <a:gd name="T1" fmla="*/ 217 h 218"/>
              <a:gd name="T2" fmla="*/ 810 w 811"/>
              <a:gd name="T3" fmla="*/ 0 h 218"/>
              <a:gd name="T4" fmla="*/ 0 w 811"/>
              <a:gd name="T5" fmla="*/ 0 h 218"/>
              <a:gd name="T6" fmla="*/ 0 w 811"/>
              <a:gd name="T7" fmla="*/ 217 h 218"/>
              <a:gd name="T8" fmla="*/ 810 w 811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26674" name="Group 50"/>
          <p:cNvGrpSpPr>
            <a:grpSpLocks/>
          </p:cNvGrpSpPr>
          <p:nvPr/>
        </p:nvGrpSpPr>
        <p:grpSpPr bwMode="auto">
          <a:xfrm>
            <a:off x="6861177" y="3138487"/>
            <a:ext cx="2236788" cy="592138"/>
            <a:chOff x="4322" y="2602"/>
            <a:chExt cx="1409" cy="373"/>
          </a:xfrm>
        </p:grpSpPr>
        <p:sp>
          <p:nvSpPr>
            <p:cNvPr id="26668" name="Freeform 44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69" name="Freeform 45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70" name="Freeform 46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4770" y="2605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5186" y="2763"/>
              <a:ext cx="5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4449" y="272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did</a:t>
              </a:r>
            </a:p>
          </p:txBody>
        </p:sp>
      </p:grp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4411663" y="3124200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name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7532688" y="3873500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Departments</a:t>
            </a:r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3846513" y="3330575"/>
            <a:ext cx="5354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u="sng">
                <a:solidFill>
                  <a:srgbClr val="790033"/>
                </a:solidFill>
                <a:latin typeface="Arial" charset="0"/>
              </a:rPr>
              <a:t>ssn</a:t>
            </a: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5319713" y="3338512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lot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4164013" y="3927475"/>
            <a:ext cx="126477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Employees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5864225" y="3868737"/>
            <a:ext cx="11023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 dirty="0" err="1" smtClean="0">
                <a:solidFill>
                  <a:srgbClr val="790033"/>
                </a:solidFill>
                <a:latin typeface="Arial" charset="0"/>
              </a:rPr>
              <a:t>Works_In</a:t>
            </a:r>
            <a:endParaRPr lang="es-ES_tradnl" altLang="en-US" sz="1600" b="1" dirty="0">
              <a:solidFill>
                <a:srgbClr val="790033"/>
              </a:solidFill>
              <a:latin typeface="Arial" charset="0"/>
            </a:endParaRPr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 flipH="1">
            <a:off x="5403850" y="4052887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7177088" y="4037012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4060825" y="3708400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4754563" y="3463925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>
            <a:off x="5191125" y="3708400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26694" name="Group 70"/>
          <p:cNvGrpSpPr>
            <a:grpSpLocks/>
          </p:cNvGrpSpPr>
          <p:nvPr/>
        </p:nvGrpSpPr>
        <p:grpSpPr bwMode="auto">
          <a:xfrm>
            <a:off x="4979988" y="4675187"/>
            <a:ext cx="2994025" cy="384175"/>
            <a:chOff x="3137" y="3570"/>
            <a:chExt cx="1886" cy="242"/>
          </a:xfrm>
        </p:grpSpPr>
        <p:sp>
          <p:nvSpPr>
            <p:cNvPr id="26686" name="Freeform 62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87" name="Freeform 63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3759" y="3570"/>
              <a:ext cx="6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Duration</a:t>
              </a:r>
            </a:p>
          </p:txBody>
        </p:sp>
        <p:sp>
          <p:nvSpPr>
            <p:cNvPr id="26689" name="Freeform 65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3183" y="3591"/>
              <a:ext cx="4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from</a:t>
              </a:r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4675" y="3579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to</a:t>
              </a:r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5853112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>
            <a:off x="7904162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>
            <a:off x="7377112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>
            <a:off x="7550150" y="3662362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 flipH="1">
            <a:off x="8299450" y="3662362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>
            <a:off x="8001000" y="3509962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6477000" y="4348162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452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x-none"/>
              <a:t>Binary vs. Ternary Relationships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3581400"/>
            <a:ext cx="9144000" cy="2971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2400" dirty="0"/>
              <a:t>This ER diagram expresses the following requirements :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An employee can own several policies.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Each policy can be owned by several employees.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Each dependent can be covered by several policies.</a:t>
            </a:r>
          </a:p>
          <a:p>
            <a:pPr>
              <a:lnSpc>
                <a:spcPct val="80000"/>
              </a:lnSpc>
            </a:pPr>
            <a:r>
              <a:rPr lang="en-US" altLang="x-none" sz="2400" dirty="0"/>
              <a:t>The ER diagram doesn’t express the following requirements: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A policy cannot be covered jointly by 2 or more employees.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Every policy must be covered by some employee.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/>
              <a:t>Dependents is a weak entity set with partial key “</a:t>
            </a:r>
            <a:r>
              <a:rPr lang="en-US" altLang="x-none" sz="2000" dirty="0" err="1"/>
              <a:t>pname</a:t>
            </a:r>
            <a:r>
              <a:rPr lang="en-US" altLang="x-none" sz="2000" dirty="0"/>
              <a:t>” and identified by the primary key of Policies.</a:t>
            </a:r>
          </a:p>
          <a:p>
            <a:pPr>
              <a:lnSpc>
                <a:spcPct val="80000"/>
              </a:lnSpc>
            </a:pPr>
            <a:r>
              <a:rPr lang="en-US" altLang="x-none" sz="2400" dirty="0"/>
              <a:t> Which constraints would capture the additional requirements?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6975475" y="1447800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8034338" y="1457325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5638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7515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8151813" y="1457325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000000"/>
                </a:solidFill>
                <a:latin typeface="Arial" charset="0"/>
              </a:rPr>
              <a:t>age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964363" y="1430338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559675" y="1931988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000000"/>
                </a:solidFill>
                <a:latin typeface="Arial" charset="0"/>
              </a:rPr>
              <a:t>Dependents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754688" y="1962150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000000"/>
                </a:solidFill>
                <a:latin typeface="Arial" charset="0"/>
              </a:rPr>
              <a:t>Covers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2900363" y="1219200"/>
            <a:ext cx="2454275" cy="1055688"/>
            <a:chOff x="1827" y="768"/>
            <a:chExt cx="1546" cy="665"/>
          </a:xfrm>
        </p:grpSpPr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6696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7413625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8223250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029450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4954588" y="2630488"/>
            <a:ext cx="2227262" cy="850900"/>
            <a:chOff x="3121" y="1657"/>
            <a:chExt cx="1403" cy="536"/>
          </a:xfrm>
        </p:grpSpPr>
        <p:sp>
          <p:nvSpPr>
            <p:cNvPr id="29726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>
                  <a:solidFill>
                    <a:srgbClr val="000000"/>
                  </a:solidFill>
                  <a:latin typeface="Arial" charset="0"/>
                </a:rPr>
                <a:t>Policies</a:t>
              </a: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 u="sng">
                  <a:solidFill>
                    <a:srgbClr val="000000"/>
                  </a:solidFill>
                  <a:latin typeface="Arial" charset="0"/>
                </a:rPr>
                <a:t>policyid</a:t>
              </a: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600" b="1">
                  <a:solidFill>
                    <a:srgbClr val="000000"/>
                  </a:solidFill>
                  <a:latin typeface="Arial" charset="0"/>
                </a:rPr>
                <a:t>cost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6" name="Line 60"/>
          <p:cNvSpPr>
            <a:spLocks noChangeShapeType="1"/>
          </p:cNvSpPr>
          <p:nvPr/>
        </p:nvSpPr>
        <p:spPr bwMode="auto">
          <a:xfrm>
            <a:off x="6172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 flipH="1">
            <a:off x="4946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152400" y="2209800"/>
            <a:ext cx="5983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solidFill>
                  <a:srgbClr val="CF0E30"/>
                </a:solidFill>
                <a:latin typeface="Book Antiqua" charset="0"/>
              </a:rPr>
              <a:t>Bad design for the additional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993299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altLang="en-US"/>
              <a:t>Binary vs. Ternary Relationships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4287" y="914400"/>
            <a:ext cx="2895600" cy="4876800"/>
          </a:xfrm>
          <a:noFill/>
          <a:ln/>
        </p:spPr>
        <p:txBody>
          <a:bodyPr/>
          <a:lstStyle/>
          <a:p>
            <a:r>
              <a:rPr lang="es-ES_tradnl" altLang="en-US" sz="2400" dirty="0" err="1"/>
              <a:t>Suppose</a:t>
            </a:r>
            <a:r>
              <a:rPr lang="es-ES_tradnl" altLang="en-US" sz="2400" dirty="0"/>
              <a:t>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 policy cannot be owned by more than one employee.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Every policy must be owned by some employee.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Dependent is a weak entity set, identified by </a:t>
            </a:r>
            <a:r>
              <a:rPr lang="en-US" altLang="en-US" sz="2000" dirty="0" err="1">
                <a:solidFill>
                  <a:srgbClr val="0070C0"/>
                </a:solidFill>
              </a:rPr>
              <a:t>policiId</a:t>
            </a:r>
            <a:r>
              <a:rPr lang="en-US" altLang="en-US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6975475" y="1447800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8034338" y="1457325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5638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7515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151813" y="1457325"/>
            <a:ext cx="5354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age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964363" y="1430338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pname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559675" y="1931988"/>
            <a:ext cx="13545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Dependents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754688" y="1962150"/>
            <a:ext cx="87684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Covers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2900363" y="1219200"/>
            <a:ext cx="2454275" cy="1058863"/>
            <a:chOff x="1827" y="768"/>
            <a:chExt cx="1546" cy="667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696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7413625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H="1">
            <a:off x="8223250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7010400" y="1676400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30758" name="Group 38"/>
          <p:cNvGrpSpPr>
            <a:grpSpLocks/>
          </p:cNvGrpSpPr>
          <p:nvPr/>
        </p:nvGrpSpPr>
        <p:grpSpPr bwMode="auto">
          <a:xfrm>
            <a:off x="4954588" y="2630488"/>
            <a:ext cx="2227262" cy="850900"/>
            <a:chOff x="3121" y="1657"/>
            <a:chExt cx="1403" cy="536"/>
          </a:xfrm>
        </p:grpSpPr>
        <p:sp>
          <p:nvSpPr>
            <p:cNvPr id="30750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51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52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Policies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policyid</a:t>
              </a: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cost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6781800" y="4876800"/>
            <a:ext cx="1557338" cy="584200"/>
            <a:chOff x="4272" y="3072"/>
            <a:chExt cx="981" cy="368"/>
          </a:xfrm>
        </p:grpSpPr>
        <p:sp>
          <p:nvSpPr>
            <p:cNvPr id="30759" name="Freeform 39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367" y="3133"/>
              <a:ext cx="8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Beneficiary</a:t>
              </a:r>
            </a:p>
          </p:txBody>
        </p:sp>
      </p:grpSp>
      <p:sp>
        <p:nvSpPr>
          <p:cNvPr id="30762" name="Freeform 42"/>
          <p:cNvSpPr>
            <a:spLocks/>
          </p:cNvSpPr>
          <p:nvPr/>
        </p:nvSpPr>
        <p:spPr bwMode="auto">
          <a:xfrm>
            <a:off x="7010400" y="3581400"/>
            <a:ext cx="965200" cy="382588"/>
          </a:xfrm>
          <a:custGeom>
            <a:avLst/>
            <a:gdLst>
              <a:gd name="T0" fmla="*/ 606 w 608"/>
              <a:gd name="T1" fmla="*/ 110 h 241"/>
              <a:gd name="T2" fmla="*/ 596 w 608"/>
              <a:gd name="T3" fmla="*/ 89 h 241"/>
              <a:gd name="T4" fmla="*/ 579 w 608"/>
              <a:gd name="T5" fmla="*/ 69 h 241"/>
              <a:gd name="T6" fmla="*/ 552 w 608"/>
              <a:gd name="T7" fmla="*/ 51 h 241"/>
              <a:gd name="T8" fmla="*/ 519 w 608"/>
              <a:gd name="T9" fmla="*/ 36 h 241"/>
              <a:gd name="T10" fmla="*/ 477 w 608"/>
              <a:gd name="T11" fmla="*/ 22 h 241"/>
              <a:gd name="T12" fmla="*/ 431 w 608"/>
              <a:gd name="T13" fmla="*/ 11 h 241"/>
              <a:gd name="T14" fmla="*/ 382 w 608"/>
              <a:gd name="T15" fmla="*/ 5 h 241"/>
              <a:gd name="T16" fmla="*/ 331 w 608"/>
              <a:gd name="T17" fmla="*/ 1 h 241"/>
              <a:gd name="T18" fmla="*/ 277 w 608"/>
              <a:gd name="T19" fmla="*/ 1 h 241"/>
              <a:gd name="T20" fmla="*/ 225 w 608"/>
              <a:gd name="T21" fmla="*/ 5 h 241"/>
              <a:gd name="T22" fmla="*/ 176 w 608"/>
              <a:gd name="T23" fmla="*/ 11 h 241"/>
              <a:gd name="T24" fmla="*/ 130 w 608"/>
              <a:gd name="T25" fmla="*/ 22 h 241"/>
              <a:gd name="T26" fmla="*/ 88 w 608"/>
              <a:gd name="T27" fmla="*/ 36 h 241"/>
              <a:gd name="T28" fmla="*/ 55 w 608"/>
              <a:gd name="T29" fmla="*/ 51 h 241"/>
              <a:gd name="T30" fmla="*/ 29 w 608"/>
              <a:gd name="T31" fmla="*/ 69 h 241"/>
              <a:gd name="T32" fmla="*/ 11 w 608"/>
              <a:gd name="T33" fmla="*/ 89 h 241"/>
              <a:gd name="T34" fmla="*/ 1 w 608"/>
              <a:gd name="T35" fmla="*/ 110 h 241"/>
              <a:gd name="T36" fmla="*/ 1 w 608"/>
              <a:gd name="T37" fmla="*/ 130 h 241"/>
              <a:gd name="T38" fmla="*/ 11 w 608"/>
              <a:gd name="T39" fmla="*/ 151 h 241"/>
              <a:gd name="T40" fmla="*/ 29 w 608"/>
              <a:gd name="T41" fmla="*/ 171 h 241"/>
              <a:gd name="T42" fmla="*/ 55 w 608"/>
              <a:gd name="T43" fmla="*/ 189 h 241"/>
              <a:gd name="T44" fmla="*/ 88 w 608"/>
              <a:gd name="T45" fmla="*/ 206 h 241"/>
              <a:gd name="T46" fmla="*/ 130 w 608"/>
              <a:gd name="T47" fmla="*/ 218 h 241"/>
              <a:gd name="T48" fmla="*/ 176 w 608"/>
              <a:gd name="T49" fmla="*/ 229 h 241"/>
              <a:gd name="T50" fmla="*/ 225 w 608"/>
              <a:gd name="T51" fmla="*/ 236 h 241"/>
              <a:gd name="T52" fmla="*/ 277 w 608"/>
              <a:gd name="T53" fmla="*/ 240 h 241"/>
              <a:gd name="T54" fmla="*/ 331 w 608"/>
              <a:gd name="T55" fmla="*/ 240 h 241"/>
              <a:gd name="T56" fmla="*/ 382 w 608"/>
              <a:gd name="T57" fmla="*/ 236 h 241"/>
              <a:gd name="T58" fmla="*/ 431 w 608"/>
              <a:gd name="T59" fmla="*/ 229 h 241"/>
              <a:gd name="T60" fmla="*/ 477 w 608"/>
              <a:gd name="T61" fmla="*/ 218 h 241"/>
              <a:gd name="T62" fmla="*/ 519 w 608"/>
              <a:gd name="T63" fmla="*/ 206 h 241"/>
              <a:gd name="T64" fmla="*/ 552 w 608"/>
              <a:gd name="T65" fmla="*/ 189 h 241"/>
              <a:gd name="T66" fmla="*/ 579 w 608"/>
              <a:gd name="T67" fmla="*/ 171 h 241"/>
              <a:gd name="T68" fmla="*/ 596 w 608"/>
              <a:gd name="T69" fmla="*/ 151 h 241"/>
              <a:gd name="T70" fmla="*/ 606 w 608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63" name="Freeform 43"/>
          <p:cNvSpPr>
            <a:spLocks/>
          </p:cNvSpPr>
          <p:nvPr/>
        </p:nvSpPr>
        <p:spPr bwMode="auto">
          <a:xfrm>
            <a:off x="8153400" y="3657600"/>
            <a:ext cx="795338" cy="300038"/>
          </a:xfrm>
          <a:custGeom>
            <a:avLst/>
            <a:gdLst>
              <a:gd name="T0" fmla="*/ 1 w 501"/>
              <a:gd name="T1" fmla="*/ 102 h 189"/>
              <a:gd name="T2" fmla="*/ 8 w 501"/>
              <a:gd name="T3" fmla="*/ 118 h 189"/>
              <a:gd name="T4" fmla="*/ 23 w 501"/>
              <a:gd name="T5" fmla="*/ 133 h 189"/>
              <a:gd name="T6" fmla="*/ 45 w 501"/>
              <a:gd name="T7" fmla="*/ 148 h 189"/>
              <a:gd name="T8" fmla="*/ 73 w 501"/>
              <a:gd name="T9" fmla="*/ 160 h 189"/>
              <a:gd name="T10" fmla="*/ 107 w 501"/>
              <a:gd name="T11" fmla="*/ 171 h 189"/>
              <a:gd name="T12" fmla="*/ 145 w 501"/>
              <a:gd name="T13" fmla="*/ 179 h 189"/>
              <a:gd name="T14" fmla="*/ 185 w 501"/>
              <a:gd name="T15" fmla="*/ 185 h 189"/>
              <a:gd name="T16" fmla="*/ 228 w 501"/>
              <a:gd name="T17" fmla="*/ 187 h 189"/>
              <a:gd name="T18" fmla="*/ 272 w 501"/>
              <a:gd name="T19" fmla="*/ 187 h 189"/>
              <a:gd name="T20" fmla="*/ 315 w 501"/>
              <a:gd name="T21" fmla="*/ 184 h 189"/>
              <a:gd name="T22" fmla="*/ 356 w 501"/>
              <a:gd name="T23" fmla="*/ 179 h 189"/>
              <a:gd name="T24" fmla="*/ 394 w 501"/>
              <a:gd name="T25" fmla="*/ 171 h 189"/>
              <a:gd name="T26" fmla="*/ 427 w 501"/>
              <a:gd name="T27" fmla="*/ 160 h 189"/>
              <a:gd name="T28" fmla="*/ 455 w 501"/>
              <a:gd name="T29" fmla="*/ 148 h 189"/>
              <a:gd name="T30" fmla="*/ 477 w 501"/>
              <a:gd name="T31" fmla="*/ 133 h 189"/>
              <a:gd name="T32" fmla="*/ 492 w 501"/>
              <a:gd name="T33" fmla="*/ 118 h 189"/>
              <a:gd name="T34" fmla="*/ 499 w 501"/>
              <a:gd name="T35" fmla="*/ 102 h 189"/>
              <a:gd name="T36" fmla="*/ 499 w 501"/>
              <a:gd name="T37" fmla="*/ 85 h 189"/>
              <a:gd name="T38" fmla="*/ 492 w 501"/>
              <a:gd name="T39" fmla="*/ 69 h 189"/>
              <a:gd name="T40" fmla="*/ 477 w 501"/>
              <a:gd name="T41" fmla="*/ 54 h 189"/>
              <a:gd name="T42" fmla="*/ 455 w 501"/>
              <a:gd name="T43" fmla="*/ 40 h 189"/>
              <a:gd name="T44" fmla="*/ 427 w 501"/>
              <a:gd name="T45" fmla="*/ 27 h 189"/>
              <a:gd name="T46" fmla="*/ 393 w 501"/>
              <a:gd name="T47" fmla="*/ 17 h 189"/>
              <a:gd name="T48" fmla="*/ 356 w 501"/>
              <a:gd name="T49" fmla="*/ 8 h 189"/>
              <a:gd name="T50" fmla="*/ 315 w 501"/>
              <a:gd name="T51" fmla="*/ 3 h 189"/>
              <a:gd name="T52" fmla="*/ 272 w 501"/>
              <a:gd name="T53" fmla="*/ 0 h 189"/>
              <a:gd name="T54" fmla="*/ 228 w 501"/>
              <a:gd name="T55" fmla="*/ 0 h 189"/>
              <a:gd name="T56" fmla="*/ 185 w 501"/>
              <a:gd name="T57" fmla="*/ 3 h 189"/>
              <a:gd name="T58" fmla="*/ 144 w 501"/>
              <a:gd name="T59" fmla="*/ 8 h 189"/>
              <a:gd name="T60" fmla="*/ 107 w 501"/>
              <a:gd name="T61" fmla="*/ 17 h 189"/>
              <a:gd name="T62" fmla="*/ 73 w 501"/>
              <a:gd name="T63" fmla="*/ 28 h 189"/>
              <a:gd name="T64" fmla="*/ 45 w 501"/>
              <a:gd name="T65" fmla="*/ 40 h 189"/>
              <a:gd name="T66" fmla="*/ 23 w 501"/>
              <a:gd name="T67" fmla="*/ 54 h 189"/>
              <a:gd name="T68" fmla="*/ 8 w 501"/>
              <a:gd name="T69" fmla="*/ 69 h 189"/>
              <a:gd name="T70" fmla="*/ 1 w 501"/>
              <a:gd name="T71" fmla="*/ 8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7675563" y="4157663"/>
            <a:ext cx="1343025" cy="279400"/>
          </a:xfrm>
          <a:custGeom>
            <a:avLst/>
            <a:gdLst>
              <a:gd name="T0" fmla="*/ 845 w 846"/>
              <a:gd name="T1" fmla="*/ 175 h 176"/>
              <a:gd name="T2" fmla="*/ 845 w 846"/>
              <a:gd name="T3" fmla="*/ 0 h 176"/>
              <a:gd name="T4" fmla="*/ 0 w 846"/>
              <a:gd name="T5" fmla="*/ 0 h 176"/>
              <a:gd name="T6" fmla="*/ 0 w 846"/>
              <a:gd name="T7" fmla="*/ 175 h 176"/>
              <a:gd name="T8" fmla="*/ 845 w 846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8316913" y="3606800"/>
            <a:ext cx="53540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age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7080250" y="3554413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pname</a:t>
            </a: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7666038" y="4130675"/>
            <a:ext cx="13545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Dependents</a:t>
            </a:r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>
            <a:off x="7273925" y="3813175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7626350" y="3952875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flipH="1">
            <a:off x="8451850" y="3968750"/>
            <a:ext cx="1190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30779" name="Group 59"/>
          <p:cNvGrpSpPr>
            <a:grpSpLocks/>
          </p:cNvGrpSpPr>
          <p:nvPr/>
        </p:nvGrpSpPr>
        <p:grpSpPr bwMode="auto">
          <a:xfrm>
            <a:off x="5715000" y="5791200"/>
            <a:ext cx="2265363" cy="898525"/>
            <a:chOff x="3600" y="3648"/>
            <a:chExt cx="1427" cy="566"/>
          </a:xfrm>
        </p:grpSpPr>
        <p:sp>
          <p:nvSpPr>
            <p:cNvPr id="30771" name="Freeform 51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72" name="Freeform 52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73" name="Freeform 53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74" name="Rectangle 54"/>
            <p:cNvSpPr>
              <a:spLocks noChangeArrowheads="1"/>
            </p:cNvSpPr>
            <p:nvPr/>
          </p:nvSpPr>
          <p:spPr bwMode="auto">
            <a:xfrm>
              <a:off x="3683" y="398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policyid</a:t>
              </a:r>
            </a:p>
          </p:txBody>
        </p:sp>
        <p:sp>
          <p:nvSpPr>
            <p:cNvPr id="30775" name="Rectangle 55"/>
            <p:cNvSpPr>
              <a:spLocks noChangeArrowheads="1"/>
            </p:cNvSpPr>
            <p:nvPr/>
          </p:nvSpPr>
          <p:spPr bwMode="auto">
            <a:xfrm>
              <a:off x="4571" y="3998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cost</a:t>
              </a:r>
            </a:p>
          </p:txBody>
        </p:sp>
        <p:sp>
          <p:nvSpPr>
            <p:cNvPr id="30776" name="Rectangle 56"/>
            <p:cNvSpPr>
              <a:spLocks noChangeArrowheads="1"/>
            </p:cNvSpPr>
            <p:nvPr/>
          </p:nvSpPr>
          <p:spPr bwMode="auto">
            <a:xfrm>
              <a:off x="4168" y="364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Policies</a:t>
              </a:r>
            </a:p>
          </p:txBody>
        </p:sp>
        <p:sp>
          <p:nvSpPr>
            <p:cNvPr id="30777" name="Line 57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6172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4545013" y="4868863"/>
            <a:ext cx="118462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1600" b="1">
                <a:solidFill>
                  <a:srgbClr val="790033"/>
                </a:solidFill>
                <a:latin typeface="Arial" charset="0"/>
              </a:rPr>
              <a:t>Purchaser</a:t>
            </a:r>
          </a:p>
        </p:txBody>
      </p:sp>
      <p:sp>
        <p:nvSpPr>
          <p:cNvPr id="30782" name="Freeform 62"/>
          <p:cNvSpPr>
            <a:spLocks/>
          </p:cNvSpPr>
          <p:nvPr/>
        </p:nvSpPr>
        <p:spPr bwMode="auto">
          <a:xfrm>
            <a:off x="4471988" y="4749800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grpSp>
        <p:nvGrpSpPr>
          <p:cNvPr id="30794" name="Group 74"/>
          <p:cNvGrpSpPr>
            <a:grpSpLocks/>
          </p:cNvGrpSpPr>
          <p:nvPr/>
        </p:nvGrpSpPr>
        <p:grpSpPr bwMode="auto">
          <a:xfrm>
            <a:off x="2714625" y="3541713"/>
            <a:ext cx="2257425" cy="1076325"/>
            <a:chOff x="1710" y="2231"/>
            <a:chExt cx="1422" cy="678"/>
          </a:xfrm>
        </p:grpSpPr>
        <p:sp>
          <p:nvSpPr>
            <p:cNvPr id="30783" name="Freeform 63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84" name="Freeform 64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85" name="Freeform 65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86" name="Rectangle 66"/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30787" name="Rectangle 67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30788" name="Rectangle 68"/>
            <p:cNvSpPr>
              <a:spLocks noChangeArrowheads="1"/>
            </p:cNvSpPr>
            <p:nvPr/>
          </p:nvSpPr>
          <p:spPr bwMode="auto">
            <a:xfrm>
              <a:off x="1837" y="235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 u="sng">
                  <a:solidFill>
                    <a:srgbClr val="790033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30789" name="Rectangle 69"/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s-ES_tradnl" altLang="en-US" sz="1600" b="1">
                  <a:solidFill>
                    <a:srgbClr val="790033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30790" name="Freeform 70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91" name="Line 71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790033"/>
                </a:solidFill>
              </a:endParaRPr>
            </a:p>
          </p:txBody>
        </p:sp>
      </p:grpSp>
      <p:sp>
        <p:nvSpPr>
          <p:cNvPr id="30795" name="Line 75"/>
          <p:cNvSpPr>
            <a:spLocks noChangeShapeType="1"/>
          </p:cNvSpPr>
          <p:nvPr/>
        </p:nvSpPr>
        <p:spPr bwMode="auto">
          <a:xfrm flipH="1" flipV="1">
            <a:off x="5410200" y="5181600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96" name="Line 76"/>
          <p:cNvSpPr>
            <a:spLocks noChangeShapeType="1"/>
          </p:cNvSpPr>
          <p:nvPr/>
        </p:nvSpPr>
        <p:spPr bwMode="auto">
          <a:xfrm flipH="1">
            <a:off x="7543800" y="4445000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97" name="Line 77"/>
          <p:cNvSpPr>
            <a:spLocks noChangeShapeType="1"/>
          </p:cNvSpPr>
          <p:nvPr/>
        </p:nvSpPr>
        <p:spPr bwMode="auto">
          <a:xfrm flipV="1">
            <a:off x="7086600" y="5486400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98" name="Line 78"/>
          <p:cNvSpPr>
            <a:spLocks noChangeShapeType="1"/>
          </p:cNvSpPr>
          <p:nvPr/>
        </p:nvSpPr>
        <p:spPr bwMode="auto">
          <a:xfrm>
            <a:off x="3968750" y="45783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799" name="Line 79"/>
          <p:cNvSpPr>
            <a:spLocks noChangeShapeType="1"/>
          </p:cNvSpPr>
          <p:nvPr/>
        </p:nvSpPr>
        <p:spPr bwMode="auto">
          <a:xfrm flipH="1">
            <a:off x="4946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800" name="Rectangle 80"/>
          <p:cNvSpPr>
            <a:spLocks noChangeArrowheads="1"/>
          </p:cNvSpPr>
          <p:nvPr/>
        </p:nvSpPr>
        <p:spPr bwMode="auto">
          <a:xfrm>
            <a:off x="3255963" y="2417763"/>
            <a:ext cx="169437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2400" dirty="0" err="1">
                <a:solidFill>
                  <a:srgbClr val="00B0F0"/>
                </a:solidFill>
                <a:latin typeface="Book Antiqua" charset="0"/>
              </a:rPr>
              <a:t>Bad</a:t>
            </a:r>
            <a:r>
              <a:rPr lang="es-ES_tradnl" altLang="en-US" sz="2400" dirty="0">
                <a:solidFill>
                  <a:srgbClr val="00B0F0"/>
                </a:solidFill>
                <a:latin typeface="Book Antiqua" charset="0"/>
              </a:rPr>
              <a:t> </a:t>
            </a:r>
            <a:r>
              <a:rPr lang="es-ES_tradnl" altLang="en-US" sz="2400" dirty="0" err="1">
                <a:solidFill>
                  <a:srgbClr val="00B0F0"/>
                </a:solidFill>
                <a:latin typeface="Book Antiqua" charset="0"/>
              </a:rPr>
              <a:t>design</a:t>
            </a:r>
            <a:endParaRPr lang="es-ES_tradnl" altLang="en-US" sz="2400" dirty="0">
              <a:solidFill>
                <a:srgbClr val="00B0F0"/>
              </a:solidFill>
              <a:latin typeface="Book Antiqua" charset="0"/>
            </a:endParaRPr>
          </a:p>
        </p:txBody>
      </p:sp>
      <p:sp>
        <p:nvSpPr>
          <p:cNvPr id="30801" name="Rectangle 81"/>
          <p:cNvSpPr>
            <a:spLocks noChangeArrowheads="1"/>
          </p:cNvSpPr>
          <p:nvPr/>
        </p:nvSpPr>
        <p:spPr bwMode="auto">
          <a:xfrm>
            <a:off x="4191000" y="5638800"/>
            <a:ext cx="19252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sz="2400" dirty="0" err="1" smtClean="0">
                <a:solidFill>
                  <a:srgbClr val="00B0F0"/>
                </a:solidFill>
                <a:latin typeface="Book Antiqua" charset="0"/>
              </a:rPr>
              <a:t>Good</a:t>
            </a:r>
            <a:r>
              <a:rPr lang="es-ES_tradnl" altLang="en-US" sz="2400" dirty="0" smtClean="0">
                <a:solidFill>
                  <a:srgbClr val="00B0F0"/>
                </a:solidFill>
                <a:latin typeface="Book Antiqua" charset="0"/>
              </a:rPr>
              <a:t> </a:t>
            </a:r>
            <a:r>
              <a:rPr lang="es-ES_tradnl" altLang="en-US" sz="2400" dirty="0" err="1">
                <a:solidFill>
                  <a:srgbClr val="00B0F0"/>
                </a:solidFill>
                <a:latin typeface="Book Antiqua" charset="0"/>
              </a:rPr>
              <a:t>design</a:t>
            </a:r>
            <a:endParaRPr lang="es-ES_tradnl" altLang="en-US" sz="2400" dirty="0">
              <a:solidFill>
                <a:srgbClr val="00B0F0"/>
              </a:solidFill>
              <a:latin typeface="Book Antiqu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49</a:t>
            </a:fld>
            <a:endParaRPr lang="en-CA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529431" y="6024670"/>
            <a:ext cx="539194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two binary relationships were better than one ternary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3553620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0" grpId="0"/>
      <p:bldP spid="3080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Subclasses and </a:t>
            </a:r>
            <a:r>
              <a:rPr lang="en-US" altLang="en-US" dirty="0" err="1"/>
              <a:t>Superclasses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5</a:t>
            </a:fld>
            <a:endParaRPr lang="en-CA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mtClean="0"/>
              <a:t>Employee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3581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Student</a:t>
            </a:r>
            <a:endParaRPr lang="en-US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1400" y="2057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Person</a:t>
            </a:r>
            <a:endParaRPr lang="en-US" altLang="en-US" dirty="0"/>
          </a:p>
        </p:txBody>
      </p:sp>
      <p:sp>
        <p:nvSpPr>
          <p:cNvPr id="9" name="Triangle 8"/>
          <p:cNvSpPr/>
          <p:nvPr/>
        </p:nvSpPr>
        <p:spPr bwMode="auto">
          <a:xfrm>
            <a:off x="3733800" y="2743200"/>
            <a:ext cx="1219200" cy="609600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4343400" y="25146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H="1">
            <a:off x="3276600" y="3352800"/>
            <a:ext cx="46355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959350" y="3348038"/>
            <a:ext cx="450850" cy="233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" y="5181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Instructor</a:t>
            </a:r>
            <a:endParaRPr lang="en-US" altLang="en-US" dirty="0"/>
          </a:p>
        </p:txBody>
      </p:sp>
      <p:sp>
        <p:nvSpPr>
          <p:cNvPr id="15" name="Triangle 14"/>
          <p:cNvSpPr/>
          <p:nvPr/>
        </p:nvSpPr>
        <p:spPr bwMode="auto">
          <a:xfrm>
            <a:off x="1371600" y="4343400"/>
            <a:ext cx="1219200" cy="609600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914400" y="4953000"/>
            <a:ext cx="46355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2597150" y="4948238"/>
            <a:ext cx="450850" cy="233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1981200" y="4038600"/>
            <a:ext cx="5334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0" y="5181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Secretary</a:t>
            </a:r>
            <a:endParaRPr lang="en-US" alt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76800" y="5181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Undergrad</a:t>
            </a:r>
            <a:endParaRPr lang="en-US" altLang="en-US" dirty="0"/>
          </a:p>
        </p:txBody>
      </p:sp>
      <p:sp>
        <p:nvSpPr>
          <p:cNvPr id="21" name="Triangle 20"/>
          <p:cNvSpPr/>
          <p:nvPr/>
        </p:nvSpPr>
        <p:spPr bwMode="auto">
          <a:xfrm>
            <a:off x="6096000" y="4343400"/>
            <a:ext cx="1219200" cy="609600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H="1">
            <a:off x="5638800" y="4953000"/>
            <a:ext cx="46355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7321550" y="4948238"/>
            <a:ext cx="450850" cy="233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6172200" y="4038600"/>
            <a:ext cx="5334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51816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GradStudent</a:t>
            </a:r>
            <a:endParaRPr lang="en-US" alt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228600" y="909674"/>
            <a:ext cx="8839199" cy="995326"/>
          </a:xfrm>
        </p:spPr>
        <p:txBody>
          <a:bodyPr/>
          <a:lstStyle/>
          <a:p>
            <a:r>
              <a:rPr lang="en-US" altLang="en-US" dirty="0" smtClean="0"/>
              <a:t>An entity set may have additional meaningful subgroupings of its entities</a:t>
            </a:r>
          </a:p>
        </p:txBody>
      </p:sp>
      <p:sp>
        <p:nvSpPr>
          <p:cNvPr id="27" name="Content Placeholder 25"/>
          <p:cNvSpPr txBox="1">
            <a:spLocks/>
          </p:cNvSpPr>
          <p:nvPr/>
        </p:nvSpPr>
        <p:spPr bwMode="auto">
          <a:xfrm>
            <a:off x="36342" y="5786438"/>
            <a:ext cx="8839199" cy="99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kern="0" smtClean="0"/>
              <a:t>EER diagrams extend ER diagrams to represent these additional subgroupings, called </a:t>
            </a:r>
            <a:r>
              <a:rPr lang="en-US" altLang="en-US" i="1" kern="0" smtClean="0"/>
              <a:t>subclasses</a:t>
            </a:r>
          </a:p>
          <a:p>
            <a:endParaRPr lang="en-US" altLang="en-US" kern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601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Entity vs.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3581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200" dirty="0"/>
              <a:t>Should an attribute be descriptive or not?</a:t>
            </a:r>
          </a:p>
          <a:p>
            <a:pPr>
              <a:lnSpc>
                <a:spcPct val="90000"/>
              </a:lnSpc>
            </a:pPr>
            <a:r>
              <a:rPr lang="en-US" altLang="x-none" sz="2200" dirty="0" smtClean="0"/>
              <a:t>The </a:t>
            </a:r>
            <a:r>
              <a:rPr lang="en-US" altLang="x-none" sz="2200" dirty="0"/>
              <a:t>ER diagram depicts the situation where a </a:t>
            </a:r>
            <a:r>
              <a:rPr lang="en-US" altLang="x-none" sz="2200" dirty="0">
                <a:solidFill>
                  <a:srgbClr val="790033"/>
                </a:solidFill>
              </a:rPr>
              <a:t>manager</a:t>
            </a:r>
            <a:r>
              <a:rPr lang="en-US" altLang="x-none" sz="2200" dirty="0"/>
              <a:t> gets a separate discretionary budget for each dept.</a:t>
            </a:r>
          </a:p>
          <a:p>
            <a:pPr>
              <a:lnSpc>
                <a:spcPct val="90000"/>
              </a:lnSpc>
            </a:pPr>
            <a:r>
              <a:rPr lang="en-US" altLang="x-none" sz="2200" dirty="0"/>
              <a:t>What if a manager gets a discretionary budget that covers </a:t>
            </a:r>
            <a:r>
              <a:rPr lang="en-US" altLang="x-none" sz="2200" i="1" dirty="0"/>
              <a:t>all </a:t>
            </a:r>
            <a:r>
              <a:rPr lang="en-US" altLang="x-none" sz="2200" dirty="0"/>
              <a:t>managed </a:t>
            </a:r>
            <a:r>
              <a:rPr lang="en-US" altLang="x-none" sz="2200" dirty="0" err="1"/>
              <a:t>depts</a:t>
            </a:r>
            <a:r>
              <a:rPr lang="en-US" altLang="x-none" sz="2200" dirty="0"/>
              <a:t>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200" dirty="0">
                <a:solidFill>
                  <a:srgbClr val="790033"/>
                </a:solidFill>
              </a:rPr>
              <a:t>Redundancy: </a:t>
            </a:r>
            <a:r>
              <a:rPr lang="en-US" altLang="x-none" sz="2200" i="1" dirty="0" err="1"/>
              <a:t>dbudget</a:t>
            </a:r>
            <a:r>
              <a:rPr lang="en-US" altLang="x-none" sz="2200" i="1" dirty="0"/>
              <a:t> </a:t>
            </a:r>
            <a:r>
              <a:rPr lang="en-US" altLang="x-none" sz="2200" dirty="0"/>
              <a:t>stored for each </a:t>
            </a:r>
            <a:r>
              <a:rPr lang="en-US" altLang="x-none" sz="2200" dirty="0" err="1"/>
              <a:t>dept</a:t>
            </a:r>
            <a:r>
              <a:rPr lang="en-US" altLang="x-none" sz="2200" dirty="0"/>
              <a:t> managed by manager.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200" dirty="0">
                <a:solidFill>
                  <a:srgbClr val="790033"/>
                </a:solidFill>
              </a:rPr>
              <a:t>Misleading: </a:t>
            </a:r>
            <a:r>
              <a:rPr lang="en-US" altLang="x-none" sz="2200" dirty="0"/>
              <a:t>Suggests </a:t>
            </a:r>
            <a:r>
              <a:rPr lang="en-US" altLang="x-none" sz="2200" i="1" dirty="0" err="1"/>
              <a:t>dbudget</a:t>
            </a:r>
            <a:r>
              <a:rPr lang="en-US" altLang="x-none" sz="2200" dirty="0"/>
              <a:t> associated with department-</a:t>
            </a:r>
            <a:r>
              <a:rPr lang="en-US" altLang="x-none" sz="2200" dirty="0" err="1"/>
              <a:t>mgr</a:t>
            </a:r>
            <a:r>
              <a:rPr lang="en-US" altLang="x-none" sz="2200" dirty="0"/>
              <a:t> combination.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50</a:t>
            </a:fld>
            <a:endParaRPr lang="en-CA" altLang="zh-CN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176713" y="1339850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6 w 526"/>
              <a:gd name="T3" fmla="*/ 82 h 222"/>
              <a:gd name="T4" fmla="*/ 500 w 526"/>
              <a:gd name="T5" fmla="*/ 64 h 222"/>
              <a:gd name="T6" fmla="*/ 478 w 526"/>
              <a:gd name="T7" fmla="*/ 47 h 222"/>
              <a:gd name="T8" fmla="*/ 448 w 526"/>
              <a:gd name="T9" fmla="*/ 33 h 222"/>
              <a:gd name="T10" fmla="*/ 413 w 526"/>
              <a:gd name="T11" fmla="*/ 20 h 222"/>
              <a:gd name="T12" fmla="*/ 373 w 526"/>
              <a:gd name="T13" fmla="*/ 10 h 222"/>
              <a:gd name="T14" fmla="*/ 330 w 526"/>
              <a:gd name="T15" fmla="*/ 4 h 222"/>
              <a:gd name="T16" fmla="*/ 285 w 526"/>
              <a:gd name="T17" fmla="*/ 0 h 222"/>
              <a:gd name="T18" fmla="*/ 239 w 526"/>
              <a:gd name="T19" fmla="*/ 0 h 222"/>
              <a:gd name="T20" fmla="*/ 194 w 526"/>
              <a:gd name="T21" fmla="*/ 4 h 222"/>
              <a:gd name="T22" fmla="*/ 152 w 526"/>
              <a:gd name="T23" fmla="*/ 10 h 222"/>
              <a:gd name="T24" fmla="*/ 112 w 526"/>
              <a:gd name="T25" fmla="*/ 20 h 222"/>
              <a:gd name="T26" fmla="*/ 77 w 526"/>
              <a:gd name="T27" fmla="*/ 33 h 222"/>
              <a:gd name="T28" fmla="*/ 47 w 526"/>
              <a:gd name="T29" fmla="*/ 47 h 222"/>
              <a:gd name="T30" fmla="*/ 25 w 526"/>
              <a:gd name="T31" fmla="*/ 64 h 222"/>
              <a:gd name="T32" fmla="*/ 9 w 526"/>
              <a:gd name="T33" fmla="*/ 82 h 222"/>
              <a:gd name="T34" fmla="*/ 1 w 526"/>
              <a:gd name="T35" fmla="*/ 101 h 222"/>
              <a:gd name="T36" fmla="*/ 1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7 w 526"/>
              <a:gd name="T43" fmla="*/ 174 h 222"/>
              <a:gd name="T44" fmla="*/ 77 w 526"/>
              <a:gd name="T45" fmla="*/ 189 h 222"/>
              <a:gd name="T46" fmla="*/ 112 w 526"/>
              <a:gd name="T47" fmla="*/ 201 h 222"/>
              <a:gd name="T48" fmla="*/ 152 w 526"/>
              <a:gd name="T49" fmla="*/ 211 h 222"/>
              <a:gd name="T50" fmla="*/ 194 w 526"/>
              <a:gd name="T51" fmla="*/ 218 h 222"/>
              <a:gd name="T52" fmla="*/ 239 w 526"/>
              <a:gd name="T53" fmla="*/ 221 h 222"/>
              <a:gd name="T54" fmla="*/ 285 w 526"/>
              <a:gd name="T55" fmla="*/ 221 h 222"/>
              <a:gd name="T56" fmla="*/ 330 w 526"/>
              <a:gd name="T57" fmla="*/ 218 h 222"/>
              <a:gd name="T58" fmla="*/ 373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0 w 526"/>
              <a:gd name="T67" fmla="*/ 157 h 222"/>
              <a:gd name="T68" fmla="*/ 516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759575" y="1608138"/>
            <a:ext cx="835025" cy="354012"/>
          </a:xfrm>
          <a:custGeom>
            <a:avLst/>
            <a:gdLst>
              <a:gd name="T0" fmla="*/ 524 w 526"/>
              <a:gd name="T1" fmla="*/ 102 h 223"/>
              <a:gd name="T2" fmla="*/ 516 w 526"/>
              <a:gd name="T3" fmla="*/ 83 h 223"/>
              <a:gd name="T4" fmla="*/ 501 w 526"/>
              <a:gd name="T5" fmla="*/ 64 h 223"/>
              <a:gd name="T6" fmla="*/ 477 w 526"/>
              <a:gd name="T7" fmla="*/ 48 h 223"/>
              <a:gd name="T8" fmla="*/ 448 w 526"/>
              <a:gd name="T9" fmla="*/ 33 h 223"/>
              <a:gd name="T10" fmla="*/ 413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5 w 526"/>
              <a:gd name="T17" fmla="*/ 0 h 223"/>
              <a:gd name="T18" fmla="*/ 240 w 526"/>
              <a:gd name="T19" fmla="*/ 0 h 223"/>
              <a:gd name="T20" fmla="*/ 195 w 526"/>
              <a:gd name="T21" fmla="*/ 4 h 223"/>
              <a:gd name="T22" fmla="*/ 151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9 w 526"/>
              <a:gd name="T33" fmla="*/ 83 h 223"/>
              <a:gd name="T34" fmla="*/ 1 w 526"/>
              <a:gd name="T35" fmla="*/ 102 h 223"/>
              <a:gd name="T36" fmla="*/ 1 w 526"/>
              <a:gd name="T37" fmla="*/ 121 h 223"/>
              <a:gd name="T38" fmla="*/ 9 w 526"/>
              <a:gd name="T39" fmla="*/ 139 h 223"/>
              <a:gd name="T40" fmla="*/ 25 w 526"/>
              <a:gd name="T41" fmla="*/ 158 h 223"/>
              <a:gd name="T42" fmla="*/ 48 w 526"/>
              <a:gd name="T43" fmla="*/ 174 h 223"/>
              <a:gd name="T44" fmla="*/ 77 w 526"/>
              <a:gd name="T45" fmla="*/ 189 h 223"/>
              <a:gd name="T46" fmla="*/ 112 w 526"/>
              <a:gd name="T47" fmla="*/ 202 h 223"/>
              <a:gd name="T48" fmla="*/ 151 w 526"/>
              <a:gd name="T49" fmla="*/ 211 h 223"/>
              <a:gd name="T50" fmla="*/ 195 w 526"/>
              <a:gd name="T51" fmla="*/ 218 h 223"/>
              <a:gd name="T52" fmla="*/ 240 w 526"/>
              <a:gd name="T53" fmla="*/ 222 h 223"/>
              <a:gd name="T54" fmla="*/ 285 w 526"/>
              <a:gd name="T55" fmla="*/ 222 h 223"/>
              <a:gd name="T56" fmla="*/ 331 w 526"/>
              <a:gd name="T57" fmla="*/ 218 h 223"/>
              <a:gd name="T58" fmla="*/ 374 w 526"/>
              <a:gd name="T59" fmla="*/ 211 h 223"/>
              <a:gd name="T60" fmla="*/ 413 w 526"/>
              <a:gd name="T61" fmla="*/ 202 h 223"/>
              <a:gd name="T62" fmla="*/ 448 w 526"/>
              <a:gd name="T63" fmla="*/ 189 h 223"/>
              <a:gd name="T64" fmla="*/ 477 w 526"/>
              <a:gd name="T65" fmla="*/ 174 h 223"/>
              <a:gd name="T66" fmla="*/ 501 w 526"/>
              <a:gd name="T67" fmla="*/ 158 h 223"/>
              <a:gd name="T68" fmla="*/ 516 w 526"/>
              <a:gd name="T69" fmla="*/ 139 h 223"/>
              <a:gd name="T70" fmla="*/ 524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8291513" y="1608138"/>
            <a:ext cx="835025" cy="354012"/>
          </a:xfrm>
          <a:custGeom>
            <a:avLst/>
            <a:gdLst>
              <a:gd name="T0" fmla="*/ 1 w 526"/>
              <a:gd name="T1" fmla="*/ 121 h 223"/>
              <a:gd name="T2" fmla="*/ 8 w 526"/>
              <a:gd name="T3" fmla="*/ 139 h 223"/>
              <a:gd name="T4" fmla="*/ 24 w 526"/>
              <a:gd name="T5" fmla="*/ 158 h 223"/>
              <a:gd name="T6" fmla="*/ 47 w 526"/>
              <a:gd name="T7" fmla="*/ 174 h 223"/>
              <a:gd name="T8" fmla="*/ 77 w 526"/>
              <a:gd name="T9" fmla="*/ 189 h 223"/>
              <a:gd name="T10" fmla="*/ 112 w 526"/>
              <a:gd name="T11" fmla="*/ 202 h 223"/>
              <a:gd name="T12" fmla="*/ 151 w 526"/>
              <a:gd name="T13" fmla="*/ 211 h 223"/>
              <a:gd name="T14" fmla="*/ 194 w 526"/>
              <a:gd name="T15" fmla="*/ 218 h 223"/>
              <a:gd name="T16" fmla="*/ 239 w 526"/>
              <a:gd name="T17" fmla="*/ 222 h 223"/>
              <a:gd name="T18" fmla="*/ 285 w 526"/>
              <a:gd name="T19" fmla="*/ 222 h 223"/>
              <a:gd name="T20" fmla="*/ 330 w 526"/>
              <a:gd name="T21" fmla="*/ 218 h 223"/>
              <a:gd name="T22" fmla="*/ 373 w 526"/>
              <a:gd name="T23" fmla="*/ 211 h 223"/>
              <a:gd name="T24" fmla="*/ 412 w 526"/>
              <a:gd name="T25" fmla="*/ 202 h 223"/>
              <a:gd name="T26" fmla="*/ 448 w 526"/>
              <a:gd name="T27" fmla="*/ 189 h 223"/>
              <a:gd name="T28" fmla="*/ 477 w 526"/>
              <a:gd name="T29" fmla="*/ 174 h 223"/>
              <a:gd name="T30" fmla="*/ 500 w 526"/>
              <a:gd name="T31" fmla="*/ 157 h 223"/>
              <a:gd name="T32" fmla="*/ 516 w 526"/>
              <a:gd name="T33" fmla="*/ 139 h 223"/>
              <a:gd name="T34" fmla="*/ 524 w 526"/>
              <a:gd name="T35" fmla="*/ 121 h 223"/>
              <a:gd name="T36" fmla="*/ 524 w 526"/>
              <a:gd name="T37" fmla="*/ 101 h 223"/>
              <a:gd name="T38" fmla="*/ 516 w 526"/>
              <a:gd name="T39" fmla="*/ 82 h 223"/>
              <a:gd name="T40" fmla="*/ 500 w 526"/>
              <a:gd name="T41" fmla="*/ 64 h 223"/>
              <a:gd name="T42" fmla="*/ 477 w 526"/>
              <a:gd name="T43" fmla="*/ 47 h 223"/>
              <a:gd name="T44" fmla="*/ 448 w 526"/>
              <a:gd name="T45" fmla="*/ 33 h 223"/>
              <a:gd name="T46" fmla="*/ 412 w 526"/>
              <a:gd name="T47" fmla="*/ 20 h 223"/>
              <a:gd name="T48" fmla="*/ 373 w 526"/>
              <a:gd name="T49" fmla="*/ 11 h 223"/>
              <a:gd name="T50" fmla="*/ 330 w 526"/>
              <a:gd name="T51" fmla="*/ 4 h 223"/>
              <a:gd name="T52" fmla="*/ 285 w 526"/>
              <a:gd name="T53" fmla="*/ 0 h 223"/>
              <a:gd name="T54" fmla="*/ 239 w 526"/>
              <a:gd name="T55" fmla="*/ 0 h 223"/>
              <a:gd name="T56" fmla="*/ 194 w 526"/>
              <a:gd name="T57" fmla="*/ 4 h 223"/>
              <a:gd name="T58" fmla="*/ 151 w 526"/>
              <a:gd name="T59" fmla="*/ 11 h 223"/>
              <a:gd name="T60" fmla="*/ 112 w 526"/>
              <a:gd name="T61" fmla="*/ 20 h 223"/>
              <a:gd name="T62" fmla="*/ 77 w 526"/>
              <a:gd name="T63" fmla="*/ 33 h 223"/>
              <a:gd name="T64" fmla="*/ 47 w 526"/>
              <a:gd name="T65" fmla="*/ 48 h 223"/>
              <a:gd name="T66" fmla="*/ 24 w 526"/>
              <a:gd name="T67" fmla="*/ 64 h 223"/>
              <a:gd name="T68" fmla="*/ 8 w 526"/>
              <a:gd name="T69" fmla="*/ 83 h 223"/>
              <a:gd name="T70" fmla="*/ 1 w 526"/>
              <a:gd name="T71" fmla="*/ 10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425825" y="1598613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7 w 526"/>
              <a:gd name="T3" fmla="*/ 82 h 222"/>
              <a:gd name="T4" fmla="*/ 501 w 526"/>
              <a:gd name="T5" fmla="*/ 63 h 222"/>
              <a:gd name="T6" fmla="*/ 478 w 526"/>
              <a:gd name="T7" fmla="*/ 47 h 222"/>
              <a:gd name="T8" fmla="*/ 448 w 526"/>
              <a:gd name="T9" fmla="*/ 32 h 222"/>
              <a:gd name="T10" fmla="*/ 413 w 526"/>
              <a:gd name="T11" fmla="*/ 20 h 222"/>
              <a:gd name="T12" fmla="*/ 374 w 526"/>
              <a:gd name="T13" fmla="*/ 10 h 222"/>
              <a:gd name="T14" fmla="*/ 331 w 526"/>
              <a:gd name="T15" fmla="*/ 3 h 222"/>
              <a:gd name="T16" fmla="*/ 286 w 526"/>
              <a:gd name="T17" fmla="*/ 0 h 222"/>
              <a:gd name="T18" fmla="*/ 240 w 526"/>
              <a:gd name="T19" fmla="*/ 0 h 222"/>
              <a:gd name="T20" fmla="*/ 195 w 526"/>
              <a:gd name="T21" fmla="*/ 3 h 222"/>
              <a:gd name="T22" fmla="*/ 152 w 526"/>
              <a:gd name="T23" fmla="*/ 10 h 222"/>
              <a:gd name="T24" fmla="*/ 113 w 526"/>
              <a:gd name="T25" fmla="*/ 20 h 222"/>
              <a:gd name="T26" fmla="*/ 77 w 526"/>
              <a:gd name="T27" fmla="*/ 32 h 222"/>
              <a:gd name="T28" fmla="*/ 48 w 526"/>
              <a:gd name="T29" fmla="*/ 47 h 222"/>
              <a:gd name="T30" fmla="*/ 25 w 526"/>
              <a:gd name="T31" fmla="*/ 63 h 222"/>
              <a:gd name="T32" fmla="*/ 9 w 526"/>
              <a:gd name="T33" fmla="*/ 82 h 222"/>
              <a:gd name="T34" fmla="*/ 2 w 526"/>
              <a:gd name="T35" fmla="*/ 101 h 222"/>
              <a:gd name="T36" fmla="*/ 2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8 w 526"/>
              <a:gd name="T43" fmla="*/ 174 h 222"/>
              <a:gd name="T44" fmla="*/ 77 w 526"/>
              <a:gd name="T45" fmla="*/ 189 h 222"/>
              <a:gd name="T46" fmla="*/ 113 w 526"/>
              <a:gd name="T47" fmla="*/ 201 h 222"/>
              <a:gd name="T48" fmla="*/ 152 w 526"/>
              <a:gd name="T49" fmla="*/ 211 h 222"/>
              <a:gd name="T50" fmla="*/ 195 w 526"/>
              <a:gd name="T51" fmla="*/ 217 h 222"/>
              <a:gd name="T52" fmla="*/ 240 w 526"/>
              <a:gd name="T53" fmla="*/ 221 h 222"/>
              <a:gd name="T54" fmla="*/ 286 w 526"/>
              <a:gd name="T55" fmla="*/ 221 h 222"/>
              <a:gd name="T56" fmla="*/ 331 w 526"/>
              <a:gd name="T57" fmla="*/ 217 h 222"/>
              <a:gd name="T58" fmla="*/ 374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1 w 526"/>
              <a:gd name="T67" fmla="*/ 157 h 222"/>
              <a:gd name="T68" fmla="*/ 517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957763" y="1598613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5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5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1 w 526"/>
              <a:gd name="T21" fmla="*/ 217 h 222"/>
              <a:gd name="T22" fmla="*/ 374 w 526"/>
              <a:gd name="T23" fmla="*/ 211 h 222"/>
              <a:gd name="T24" fmla="*/ 413 w 526"/>
              <a:gd name="T25" fmla="*/ 201 h 222"/>
              <a:gd name="T26" fmla="*/ 448 w 526"/>
              <a:gd name="T27" fmla="*/ 189 h 222"/>
              <a:gd name="T28" fmla="*/ 477 w 526"/>
              <a:gd name="T29" fmla="*/ 174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4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5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5375275" y="1144588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4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4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0 w 526"/>
              <a:gd name="T21" fmla="*/ 217 h 222"/>
              <a:gd name="T22" fmla="*/ 374 w 526"/>
              <a:gd name="T23" fmla="*/ 210 h 222"/>
              <a:gd name="T24" fmla="*/ 413 w 526"/>
              <a:gd name="T25" fmla="*/ 201 h 222"/>
              <a:gd name="T26" fmla="*/ 448 w 526"/>
              <a:gd name="T27" fmla="*/ 188 h 222"/>
              <a:gd name="T28" fmla="*/ 477 w 526"/>
              <a:gd name="T29" fmla="*/ 173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3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4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6311900" y="1154113"/>
            <a:ext cx="911225" cy="352425"/>
          </a:xfrm>
          <a:custGeom>
            <a:avLst/>
            <a:gdLst>
              <a:gd name="T0" fmla="*/ 1 w 574"/>
              <a:gd name="T1" fmla="*/ 120 h 222"/>
              <a:gd name="T2" fmla="*/ 9 w 574"/>
              <a:gd name="T3" fmla="*/ 139 h 222"/>
              <a:gd name="T4" fmla="*/ 27 w 574"/>
              <a:gd name="T5" fmla="*/ 157 h 222"/>
              <a:gd name="T6" fmla="*/ 52 w 574"/>
              <a:gd name="T7" fmla="*/ 174 h 222"/>
              <a:gd name="T8" fmla="*/ 84 w 574"/>
              <a:gd name="T9" fmla="*/ 189 h 222"/>
              <a:gd name="T10" fmla="*/ 122 w 574"/>
              <a:gd name="T11" fmla="*/ 201 h 222"/>
              <a:gd name="T12" fmla="*/ 164 w 574"/>
              <a:gd name="T13" fmla="*/ 211 h 222"/>
              <a:gd name="T14" fmla="*/ 212 w 574"/>
              <a:gd name="T15" fmla="*/ 217 h 222"/>
              <a:gd name="T16" fmla="*/ 261 w 574"/>
              <a:gd name="T17" fmla="*/ 221 h 222"/>
              <a:gd name="T18" fmla="*/ 311 w 574"/>
              <a:gd name="T19" fmla="*/ 221 h 222"/>
              <a:gd name="T20" fmla="*/ 361 w 574"/>
              <a:gd name="T21" fmla="*/ 217 h 222"/>
              <a:gd name="T22" fmla="*/ 408 w 574"/>
              <a:gd name="T23" fmla="*/ 211 h 222"/>
              <a:gd name="T24" fmla="*/ 450 w 574"/>
              <a:gd name="T25" fmla="*/ 201 h 222"/>
              <a:gd name="T26" fmla="*/ 488 w 574"/>
              <a:gd name="T27" fmla="*/ 189 h 222"/>
              <a:gd name="T28" fmla="*/ 520 w 574"/>
              <a:gd name="T29" fmla="*/ 174 h 222"/>
              <a:gd name="T30" fmla="*/ 545 w 574"/>
              <a:gd name="T31" fmla="*/ 157 h 222"/>
              <a:gd name="T32" fmla="*/ 563 w 574"/>
              <a:gd name="T33" fmla="*/ 139 h 222"/>
              <a:gd name="T34" fmla="*/ 571 w 574"/>
              <a:gd name="T35" fmla="*/ 120 h 222"/>
              <a:gd name="T36" fmla="*/ 571 w 574"/>
              <a:gd name="T37" fmla="*/ 101 h 222"/>
              <a:gd name="T38" fmla="*/ 563 w 574"/>
              <a:gd name="T39" fmla="*/ 82 h 222"/>
              <a:gd name="T40" fmla="*/ 545 w 574"/>
              <a:gd name="T41" fmla="*/ 63 h 222"/>
              <a:gd name="T42" fmla="*/ 520 w 574"/>
              <a:gd name="T43" fmla="*/ 47 h 222"/>
              <a:gd name="T44" fmla="*/ 488 w 574"/>
              <a:gd name="T45" fmla="*/ 32 h 222"/>
              <a:gd name="T46" fmla="*/ 450 w 574"/>
              <a:gd name="T47" fmla="*/ 20 h 222"/>
              <a:gd name="T48" fmla="*/ 408 w 574"/>
              <a:gd name="T49" fmla="*/ 10 h 222"/>
              <a:gd name="T50" fmla="*/ 360 w 574"/>
              <a:gd name="T51" fmla="*/ 3 h 222"/>
              <a:gd name="T52" fmla="*/ 311 w 574"/>
              <a:gd name="T53" fmla="*/ 0 h 222"/>
              <a:gd name="T54" fmla="*/ 261 w 574"/>
              <a:gd name="T55" fmla="*/ 0 h 222"/>
              <a:gd name="T56" fmla="*/ 211 w 574"/>
              <a:gd name="T57" fmla="*/ 3 h 222"/>
              <a:gd name="T58" fmla="*/ 164 w 574"/>
              <a:gd name="T59" fmla="*/ 10 h 222"/>
              <a:gd name="T60" fmla="*/ 122 w 574"/>
              <a:gd name="T61" fmla="*/ 20 h 222"/>
              <a:gd name="T62" fmla="*/ 84 w 574"/>
              <a:gd name="T63" fmla="*/ 32 h 222"/>
              <a:gd name="T64" fmla="*/ 52 w 574"/>
              <a:gd name="T65" fmla="*/ 47 h 222"/>
              <a:gd name="T66" fmla="*/ 27 w 574"/>
              <a:gd name="T67" fmla="*/ 64 h 222"/>
              <a:gd name="T68" fmla="*/ 9 w 574"/>
              <a:gd name="T69" fmla="*/ 82 h 222"/>
              <a:gd name="T70" fmla="*/ 1 w 574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56263" y="2032000"/>
            <a:ext cx="1409700" cy="581025"/>
          </a:xfrm>
          <a:custGeom>
            <a:avLst/>
            <a:gdLst>
              <a:gd name="T0" fmla="*/ 0 w 888"/>
              <a:gd name="T1" fmla="*/ 183 h 366"/>
              <a:gd name="T2" fmla="*/ 438 w 888"/>
              <a:gd name="T3" fmla="*/ 0 h 366"/>
              <a:gd name="T4" fmla="*/ 887 w 888"/>
              <a:gd name="T5" fmla="*/ 189 h 366"/>
              <a:gd name="T6" fmla="*/ 438 w 888"/>
              <a:gd name="T7" fmla="*/ 365 h 366"/>
              <a:gd name="T8" fmla="*/ 0 w 888"/>
              <a:gd name="T9" fmla="*/ 18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508875" y="2178050"/>
            <a:ext cx="1387475" cy="409575"/>
          </a:xfrm>
          <a:custGeom>
            <a:avLst/>
            <a:gdLst>
              <a:gd name="T0" fmla="*/ 873 w 874"/>
              <a:gd name="T1" fmla="*/ 257 h 258"/>
              <a:gd name="T2" fmla="*/ 873 w 874"/>
              <a:gd name="T3" fmla="*/ 0 h 258"/>
              <a:gd name="T4" fmla="*/ 0 w 874"/>
              <a:gd name="T5" fmla="*/ 0 h 258"/>
              <a:gd name="T6" fmla="*/ 0 w 874"/>
              <a:gd name="T7" fmla="*/ 257 h 258"/>
              <a:gd name="T8" fmla="*/ 873 w 874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4033838" y="2166938"/>
            <a:ext cx="1143000" cy="358775"/>
          </a:xfrm>
          <a:custGeom>
            <a:avLst/>
            <a:gdLst>
              <a:gd name="T0" fmla="*/ 719 w 720"/>
              <a:gd name="T1" fmla="*/ 225 h 226"/>
              <a:gd name="T2" fmla="*/ 719 w 720"/>
              <a:gd name="T3" fmla="*/ 0 h 226"/>
              <a:gd name="T4" fmla="*/ 0 w 720"/>
              <a:gd name="T5" fmla="*/ 0 h 226"/>
              <a:gd name="T6" fmla="*/ 0 w 720"/>
              <a:gd name="T7" fmla="*/ 225 h 226"/>
              <a:gd name="T8" fmla="*/ 719 w 720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508875" y="1349375"/>
            <a:ext cx="835025" cy="354013"/>
          </a:xfrm>
          <a:custGeom>
            <a:avLst/>
            <a:gdLst>
              <a:gd name="T0" fmla="*/ 525 w 526"/>
              <a:gd name="T1" fmla="*/ 101 h 223"/>
              <a:gd name="T2" fmla="*/ 516 w 526"/>
              <a:gd name="T3" fmla="*/ 82 h 223"/>
              <a:gd name="T4" fmla="*/ 501 w 526"/>
              <a:gd name="T5" fmla="*/ 64 h 223"/>
              <a:gd name="T6" fmla="*/ 478 w 526"/>
              <a:gd name="T7" fmla="*/ 48 h 223"/>
              <a:gd name="T8" fmla="*/ 449 w 526"/>
              <a:gd name="T9" fmla="*/ 33 h 223"/>
              <a:gd name="T10" fmla="*/ 414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6 w 526"/>
              <a:gd name="T17" fmla="*/ 1 h 223"/>
              <a:gd name="T18" fmla="*/ 240 w 526"/>
              <a:gd name="T19" fmla="*/ 1 h 223"/>
              <a:gd name="T20" fmla="*/ 195 w 526"/>
              <a:gd name="T21" fmla="*/ 4 h 223"/>
              <a:gd name="T22" fmla="*/ 152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10 w 526"/>
              <a:gd name="T33" fmla="*/ 82 h 223"/>
              <a:gd name="T34" fmla="*/ 1 w 526"/>
              <a:gd name="T35" fmla="*/ 101 h 223"/>
              <a:gd name="T36" fmla="*/ 1 w 526"/>
              <a:gd name="T37" fmla="*/ 121 h 223"/>
              <a:gd name="T38" fmla="*/ 10 w 526"/>
              <a:gd name="T39" fmla="*/ 140 h 223"/>
              <a:gd name="T40" fmla="*/ 25 w 526"/>
              <a:gd name="T41" fmla="*/ 158 h 223"/>
              <a:gd name="T42" fmla="*/ 48 w 526"/>
              <a:gd name="T43" fmla="*/ 175 h 223"/>
              <a:gd name="T44" fmla="*/ 77 w 526"/>
              <a:gd name="T45" fmla="*/ 190 h 223"/>
              <a:gd name="T46" fmla="*/ 112 w 526"/>
              <a:gd name="T47" fmla="*/ 202 h 223"/>
              <a:gd name="T48" fmla="*/ 152 w 526"/>
              <a:gd name="T49" fmla="*/ 212 h 223"/>
              <a:gd name="T50" fmla="*/ 195 w 526"/>
              <a:gd name="T51" fmla="*/ 218 h 223"/>
              <a:gd name="T52" fmla="*/ 240 w 526"/>
              <a:gd name="T53" fmla="*/ 221 h 223"/>
              <a:gd name="T54" fmla="*/ 286 w 526"/>
              <a:gd name="T55" fmla="*/ 221 h 223"/>
              <a:gd name="T56" fmla="*/ 331 w 526"/>
              <a:gd name="T57" fmla="*/ 218 h 223"/>
              <a:gd name="T58" fmla="*/ 374 w 526"/>
              <a:gd name="T59" fmla="*/ 212 h 223"/>
              <a:gd name="T60" fmla="*/ 414 w 526"/>
              <a:gd name="T61" fmla="*/ 202 h 223"/>
              <a:gd name="T62" fmla="*/ 449 w 526"/>
              <a:gd name="T63" fmla="*/ 190 h 223"/>
              <a:gd name="T64" fmla="*/ 478 w 526"/>
              <a:gd name="T65" fmla="*/ 175 h 223"/>
              <a:gd name="T66" fmla="*/ 501 w 526"/>
              <a:gd name="T67" fmla="*/ 158 h 223"/>
              <a:gd name="T68" fmla="*/ 516 w 526"/>
              <a:gd name="T69" fmla="*/ 140 h 223"/>
              <a:gd name="T70" fmla="*/ 525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874614" y="2170113"/>
            <a:ext cx="105958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smtClean="0">
                <a:solidFill>
                  <a:srgbClr val="790033"/>
                </a:solidFill>
                <a:latin typeface="Arial" charset="0"/>
              </a:rPr>
              <a:t>Manages</a:t>
            </a:r>
            <a:endParaRPr lang="en-US" altLang="x-none" sz="1600" b="1">
              <a:solidFill>
                <a:srgbClr val="790033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191000" y="1333500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name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493000" y="1358900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dname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8277225" y="1611313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budget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981825" y="157956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u="sng">
                <a:solidFill>
                  <a:srgbClr val="790033"/>
                </a:solidFill>
                <a:latin typeface="Arial" charset="0"/>
              </a:rPr>
              <a:t>did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990975" y="2144713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Employees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513638" y="2138363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Departments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627438" y="1571625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u="sng">
                <a:solidFill>
                  <a:srgbClr val="790033"/>
                </a:solidFill>
                <a:latin typeface="Arial" charset="0"/>
              </a:rPr>
              <a:t>ssn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200650" y="1579563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lot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248400" y="1176338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dbudget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454650" y="1143000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since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3832225" y="1974850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562475" y="1716088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4946650" y="1990725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797550" y="1533525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6562725" y="1533525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7169150" y="1974850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7902575" y="1716088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H="1">
            <a:off x="8329613" y="1974850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>
            <a:off x="5191125" y="2319338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096125" y="2319338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485063" y="3927475"/>
            <a:ext cx="857250" cy="363538"/>
          </a:xfrm>
          <a:custGeom>
            <a:avLst/>
            <a:gdLst>
              <a:gd name="T0" fmla="*/ 538 w 540"/>
              <a:gd name="T1" fmla="*/ 104 h 229"/>
              <a:gd name="T2" fmla="*/ 529 w 540"/>
              <a:gd name="T3" fmla="*/ 84 h 229"/>
              <a:gd name="T4" fmla="*/ 513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0 h 229"/>
              <a:gd name="T14" fmla="*/ 339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8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8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3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3 w 540"/>
              <a:gd name="T67" fmla="*/ 162 h 229"/>
              <a:gd name="T68" fmla="*/ 529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>
            <a:off x="6715125" y="4192588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5 h 229"/>
              <a:gd name="T4" fmla="*/ 514 w 540"/>
              <a:gd name="T5" fmla="*/ 66 h 229"/>
              <a:gd name="T6" fmla="*/ 490 w 540"/>
              <a:gd name="T7" fmla="*/ 49 h 229"/>
              <a:gd name="T8" fmla="*/ 460 w 540"/>
              <a:gd name="T9" fmla="*/ 34 h 229"/>
              <a:gd name="T10" fmla="*/ 424 w 540"/>
              <a:gd name="T11" fmla="*/ 21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5 w 540"/>
              <a:gd name="T23" fmla="*/ 11 h 229"/>
              <a:gd name="T24" fmla="*/ 115 w 540"/>
              <a:gd name="T25" fmla="*/ 21 h 229"/>
              <a:gd name="T26" fmla="*/ 79 w 540"/>
              <a:gd name="T27" fmla="*/ 34 h 229"/>
              <a:gd name="T28" fmla="*/ 49 w 540"/>
              <a:gd name="T29" fmla="*/ 49 h 229"/>
              <a:gd name="T30" fmla="*/ 26 w 540"/>
              <a:gd name="T31" fmla="*/ 66 h 229"/>
              <a:gd name="T32" fmla="*/ 9 w 540"/>
              <a:gd name="T33" fmla="*/ 85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5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39" name="Freeform 40"/>
          <p:cNvSpPr>
            <a:spLocks/>
          </p:cNvSpPr>
          <p:nvPr/>
        </p:nvSpPr>
        <p:spPr bwMode="auto">
          <a:xfrm>
            <a:off x="8286750" y="4192588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5 h 229"/>
              <a:gd name="T10" fmla="*/ 115 w 540"/>
              <a:gd name="T11" fmla="*/ 207 h 229"/>
              <a:gd name="T12" fmla="*/ 155 w 540"/>
              <a:gd name="T13" fmla="*/ 217 h 229"/>
              <a:gd name="T14" fmla="*/ 200 w 540"/>
              <a:gd name="T15" fmla="*/ 224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4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5 h 229"/>
              <a:gd name="T28" fmla="*/ 490 w 540"/>
              <a:gd name="T29" fmla="*/ 179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4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6 h 229"/>
              <a:gd name="T42" fmla="*/ 490 w 540"/>
              <a:gd name="T43" fmla="*/ 48 h 229"/>
              <a:gd name="T44" fmla="*/ 460 w 540"/>
              <a:gd name="T45" fmla="*/ 34 h 229"/>
              <a:gd name="T46" fmla="*/ 424 w 540"/>
              <a:gd name="T47" fmla="*/ 21 h 229"/>
              <a:gd name="T48" fmla="*/ 383 w 540"/>
              <a:gd name="T49" fmla="*/ 11 h 229"/>
              <a:gd name="T50" fmla="*/ 339 w 540"/>
              <a:gd name="T51" fmla="*/ 4 h 229"/>
              <a:gd name="T52" fmla="*/ 293 w 540"/>
              <a:gd name="T53" fmla="*/ 0 h 229"/>
              <a:gd name="T54" fmla="*/ 246 w 540"/>
              <a:gd name="T55" fmla="*/ 0 h 229"/>
              <a:gd name="T56" fmla="*/ 199 w 540"/>
              <a:gd name="T57" fmla="*/ 4 h 229"/>
              <a:gd name="T58" fmla="*/ 155 w 540"/>
              <a:gd name="T59" fmla="*/ 11 h 229"/>
              <a:gd name="T60" fmla="*/ 115 w 540"/>
              <a:gd name="T61" fmla="*/ 21 h 229"/>
              <a:gd name="T62" fmla="*/ 79 w 540"/>
              <a:gd name="T63" fmla="*/ 34 h 229"/>
              <a:gd name="T64" fmla="*/ 49 w 540"/>
              <a:gd name="T65" fmla="*/ 49 h 229"/>
              <a:gd name="T66" fmla="*/ 25 w 540"/>
              <a:gd name="T67" fmla="*/ 66 h 229"/>
              <a:gd name="T68" fmla="*/ 9 w 540"/>
              <a:gd name="T69" fmla="*/ 85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3" y="162"/>
                </a:lnTo>
                <a:lnTo>
                  <a:pt x="522" y="153"/>
                </a:lnTo>
                <a:lnTo>
                  <a:pt x="530" y="143"/>
                </a:lnTo>
                <a:lnTo>
                  <a:pt x="534" y="134"/>
                </a:lnTo>
                <a:lnTo>
                  <a:pt x="538" y="124"/>
                </a:lnTo>
                <a:lnTo>
                  <a:pt x="539" y="114"/>
                </a:lnTo>
                <a:lnTo>
                  <a:pt x="538" y="104"/>
                </a:lnTo>
                <a:lnTo>
                  <a:pt x="534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4"/>
                </a:lnTo>
                <a:lnTo>
                  <a:pt x="442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199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6"/>
                </a:lnTo>
                <a:lnTo>
                  <a:pt x="115" y="21"/>
                </a:lnTo>
                <a:lnTo>
                  <a:pt x="96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40" name="Freeform 41"/>
          <p:cNvSpPr>
            <a:spLocks/>
          </p:cNvSpPr>
          <p:nvPr/>
        </p:nvSpPr>
        <p:spPr bwMode="auto">
          <a:xfrm>
            <a:off x="5486400" y="4648200"/>
            <a:ext cx="1611313" cy="609600"/>
          </a:xfrm>
          <a:custGeom>
            <a:avLst/>
            <a:gdLst>
              <a:gd name="T0" fmla="*/ 0 w 1015"/>
              <a:gd name="T1" fmla="*/ 192 h 384"/>
              <a:gd name="T2" fmla="*/ 501 w 1015"/>
              <a:gd name="T3" fmla="*/ 0 h 384"/>
              <a:gd name="T4" fmla="*/ 1014 w 1015"/>
              <a:gd name="T5" fmla="*/ 198 h 384"/>
              <a:gd name="T6" fmla="*/ 501 w 1015"/>
              <a:gd name="T7" fmla="*/ 383 h 384"/>
              <a:gd name="T8" fmla="*/ 0 w 1015"/>
              <a:gd name="T9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41" name="Freeform 42"/>
          <p:cNvSpPr>
            <a:spLocks/>
          </p:cNvSpPr>
          <p:nvPr/>
        </p:nvSpPr>
        <p:spPr bwMode="auto">
          <a:xfrm>
            <a:off x="7485063" y="4778375"/>
            <a:ext cx="1385887" cy="420688"/>
          </a:xfrm>
          <a:custGeom>
            <a:avLst/>
            <a:gdLst>
              <a:gd name="T0" fmla="*/ 872 w 873"/>
              <a:gd name="T1" fmla="*/ 264 h 265"/>
              <a:gd name="T2" fmla="*/ 872 w 873"/>
              <a:gd name="T3" fmla="*/ 0 h 265"/>
              <a:gd name="T4" fmla="*/ 0 w 873"/>
              <a:gd name="T5" fmla="*/ 0 h 265"/>
              <a:gd name="T6" fmla="*/ 0 w 873"/>
              <a:gd name="T7" fmla="*/ 264 h 265"/>
              <a:gd name="T8" fmla="*/ 872 w 87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" h="265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7500938" y="3941763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dname</a:t>
            </a: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8248650" y="4202113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budget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948488" y="417036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u="sng">
                <a:solidFill>
                  <a:srgbClr val="790033"/>
                </a:solidFill>
                <a:latin typeface="Arial" charset="0"/>
              </a:rPr>
              <a:t>did</a:t>
            </a: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7493000" y="4745038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Departments</a:t>
            </a: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5798414" y="4769411"/>
            <a:ext cx="105958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smtClean="0">
                <a:solidFill>
                  <a:srgbClr val="790033"/>
                </a:solidFill>
                <a:latin typeface="Arial" charset="0"/>
              </a:rPr>
              <a:t>Manages</a:t>
            </a:r>
            <a:endParaRPr lang="en-US" altLang="x-none" sz="1600" b="1">
              <a:solidFill>
                <a:srgbClr val="790033"/>
              </a:solidFill>
              <a:latin typeface="Arial" charset="0"/>
            </a:endParaRP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3897313" y="4195763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Employees</a:t>
            </a:r>
          </a:p>
        </p:txBody>
      </p:sp>
      <p:sp>
        <p:nvSpPr>
          <p:cNvPr id="48" name="Freeform 49"/>
          <p:cNvSpPr>
            <a:spLocks/>
          </p:cNvSpPr>
          <p:nvPr/>
        </p:nvSpPr>
        <p:spPr bwMode="auto">
          <a:xfrm>
            <a:off x="4117975" y="3344863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6 w 540"/>
              <a:gd name="T23" fmla="*/ 11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49" name="Freeform 50"/>
          <p:cNvSpPr>
            <a:spLocks/>
          </p:cNvSpPr>
          <p:nvPr/>
        </p:nvSpPr>
        <p:spPr bwMode="auto">
          <a:xfrm>
            <a:off x="3348038" y="3611563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5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4 w 540"/>
              <a:gd name="T13" fmla="*/ 10 h 229"/>
              <a:gd name="T14" fmla="*/ 340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6 w 540"/>
              <a:gd name="T31" fmla="*/ 65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3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6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40 w 540"/>
              <a:gd name="T57" fmla="*/ 223 h 229"/>
              <a:gd name="T58" fmla="*/ 384 w 540"/>
              <a:gd name="T59" fmla="*/ 216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0" name="Freeform 51"/>
          <p:cNvSpPr>
            <a:spLocks/>
          </p:cNvSpPr>
          <p:nvPr/>
        </p:nvSpPr>
        <p:spPr bwMode="auto">
          <a:xfrm>
            <a:off x="4919663" y="3611563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6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6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40 w 540"/>
              <a:gd name="T21" fmla="*/ 223 h 229"/>
              <a:gd name="T22" fmla="*/ 384 w 540"/>
              <a:gd name="T23" fmla="*/ 216 h 229"/>
              <a:gd name="T24" fmla="*/ 424 w 540"/>
              <a:gd name="T25" fmla="*/ 206 h 229"/>
              <a:gd name="T26" fmla="*/ 460 w 540"/>
              <a:gd name="T27" fmla="*/ 194 h 229"/>
              <a:gd name="T28" fmla="*/ 490 w 540"/>
              <a:gd name="T29" fmla="*/ 178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4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6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6 w 540"/>
              <a:gd name="T67" fmla="*/ 66 h 229"/>
              <a:gd name="T68" fmla="*/ 9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1" name="Freeform 52"/>
          <p:cNvSpPr>
            <a:spLocks/>
          </p:cNvSpPr>
          <p:nvPr/>
        </p:nvSpPr>
        <p:spPr bwMode="auto">
          <a:xfrm>
            <a:off x="3938588" y="4195763"/>
            <a:ext cx="1206500" cy="369887"/>
          </a:xfrm>
          <a:custGeom>
            <a:avLst/>
            <a:gdLst>
              <a:gd name="T0" fmla="*/ 759 w 760"/>
              <a:gd name="T1" fmla="*/ 232 h 233"/>
              <a:gd name="T2" fmla="*/ 759 w 760"/>
              <a:gd name="T3" fmla="*/ 0 h 233"/>
              <a:gd name="T4" fmla="*/ 0 w 760"/>
              <a:gd name="T5" fmla="*/ 0 h 233"/>
              <a:gd name="T6" fmla="*/ 0 w 760"/>
              <a:gd name="T7" fmla="*/ 232 h 233"/>
              <a:gd name="T8" fmla="*/ 759 w 760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233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4191000" y="3352800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name</a:t>
            </a: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3559175" y="3589338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 u="sng">
                <a:solidFill>
                  <a:srgbClr val="790033"/>
                </a:solidFill>
                <a:latin typeface="Arial" charset="0"/>
              </a:rPr>
              <a:t>ssn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5173663" y="3598863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lot</a:t>
            </a: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3748088" y="399097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549775" y="3732213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4940300" y="3990975"/>
            <a:ext cx="407988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4491038" y="4564063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996113" y="4937125"/>
            <a:ext cx="481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0" name="Freeform 61"/>
          <p:cNvSpPr>
            <a:spLocks/>
          </p:cNvSpPr>
          <p:nvPr/>
        </p:nvSpPr>
        <p:spPr bwMode="auto">
          <a:xfrm>
            <a:off x="5334000" y="5715000"/>
            <a:ext cx="1025525" cy="363538"/>
          </a:xfrm>
          <a:custGeom>
            <a:avLst/>
            <a:gdLst>
              <a:gd name="T0" fmla="*/ 1 w 646"/>
              <a:gd name="T1" fmla="*/ 124 h 229"/>
              <a:gd name="T2" fmla="*/ 11 w 646"/>
              <a:gd name="T3" fmla="*/ 143 h 229"/>
              <a:gd name="T4" fmla="*/ 29 w 646"/>
              <a:gd name="T5" fmla="*/ 162 h 229"/>
              <a:gd name="T6" fmla="*/ 58 w 646"/>
              <a:gd name="T7" fmla="*/ 179 h 229"/>
              <a:gd name="T8" fmla="*/ 94 w 646"/>
              <a:gd name="T9" fmla="*/ 194 h 229"/>
              <a:gd name="T10" fmla="*/ 137 w 646"/>
              <a:gd name="T11" fmla="*/ 207 h 229"/>
              <a:gd name="T12" fmla="*/ 186 w 646"/>
              <a:gd name="T13" fmla="*/ 217 h 229"/>
              <a:gd name="T14" fmla="*/ 239 w 646"/>
              <a:gd name="T15" fmla="*/ 223 h 229"/>
              <a:gd name="T16" fmla="*/ 294 w 646"/>
              <a:gd name="T17" fmla="*/ 227 h 229"/>
              <a:gd name="T18" fmla="*/ 350 w 646"/>
              <a:gd name="T19" fmla="*/ 227 h 229"/>
              <a:gd name="T20" fmla="*/ 405 w 646"/>
              <a:gd name="T21" fmla="*/ 223 h 229"/>
              <a:gd name="T22" fmla="*/ 458 w 646"/>
              <a:gd name="T23" fmla="*/ 217 h 229"/>
              <a:gd name="T24" fmla="*/ 507 w 646"/>
              <a:gd name="T25" fmla="*/ 207 h 229"/>
              <a:gd name="T26" fmla="*/ 550 w 646"/>
              <a:gd name="T27" fmla="*/ 194 h 229"/>
              <a:gd name="T28" fmla="*/ 586 w 646"/>
              <a:gd name="T29" fmla="*/ 179 h 229"/>
              <a:gd name="T30" fmla="*/ 615 w 646"/>
              <a:gd name="T31" fmla="*/ 162 h 229"/>
              <a:gd name="T32" fmla="*/ 634 w 646"/>
              <a:gd name="T33" fmla="*/ 143 h 229"/>
              <a:gd name="T34" fmla="*/ 643 w 646"/>
              <a:gd name="T35" fmla="*/ 123 h 229"/>
              <a:gd name="T36" fmla="*/ 643 w 646"/>
              <a:gd name="T37" fmla="*/ 104 h 229"/>
              <a:gd name="T38" fmla="*/ 634 w 646"/>
              <a:gd name="T39" fmla="*/ 84 h 229"/>
              <a:gd name="T40" fmla="*/ 615 w 646"/>
              <a:gd name="T41" fmla="*/ 65 h 229"/>
              <a:gd name="T42" fmla="*/ 586 w 646"/>
              <a:gd name="T43" fmla="*/ 48 h 229"/>
              <a:gd name="T44" fmla="*/ 550 w 646"/>
              <a:gd name="T45" fmla="*/ 33 h 229"/>
              <a:gd name="T46" fmla="*/ 507 w 646"/>
              <a:gd name="T47" fmla="*/ 20 h 229"/>
              <a:gd name="T48" fmla="*/ 458 w 646"/>
              <a:gd name="T49" fmla="*/ 10 h 229"/>
              <a:gd name="T50" fmla="*/ 405 w 646"/>
              <a:gd name="T51" fmla="*/ 3 h 229"/>
              <a:gd name="T52" fmla="*/ 350 w 646"/>
              <a:gd name="T53" fmla="*/ 0 h 229"/>
              <a:gd name="T54" fmla="*/ 294 w 646"/>
              <a:gd name="T55" fmla="*/ 0 h 229"/>
              <a:gd name="T56" fmla="*/ 239 w 646"/>
              <a:gd name="T57" fmla="*/ 3 h 229"/>
              <a:gd name="T58" fmla="*/ 185 w 646"/>
              <a:gd name="T59" fmla="*/ 10 h 229"/>
              <a:gd name="T60" fmla="*/ 137 w 646"/>
              <a:gd name="T61" fmla="*/ 20 h 229"/>
              <a:gd name="T62" fmla="*/ 94 w 646"/>
              <a:gd name="T63" fmla="*/ 33 h 229"/>
              <a:gd name="T64" fmla="*/ 58 w 646"/>
              <a:gd name="T65" fmla="*/ 48 h 229"/>
              <a:gd name="T66" fmla="*/ 29 w 646"/>
              <a:gd name="T67" fmla="*/ 66 h 229"/>
              <a:gd name="T68" fmla="*/ 11 w 646"/>
              <a:gd name="T69" fmla="*/ 84 h 229"/>
              <a:gd name="T70" fmla="*/ 1 w 646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1" name="Freeform 62"/>
          <p:cNvSpPr>
            <a:spLocks/>
          </p:cNvSpPr>
          <p:nvPr/>
        </p:nvSpPr>
        <p:spPr bwMode="auto">
          <a:xfrm>
            <a:off x="5791200" y="3962400"/>
            <a:ext cx="857250" cy="363538"/>
          </a:xfrm>
          <a:custGeom>
            <a:avLst/>
            <a:gdLst>
              <a:gd name="T0" fmla="*/ 1 w 540"/>
              <a:gd name="T1" fmla="*/ 124 h 229"/>
              <a:gd name="T2" fmla="*/ 10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7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3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4 h 229"/>
              <a:gd name="T28" fmla="*/ 490 w 540"/>
              <a:gd name="T29" fmla="*/ 179 h 229"/>
              <a:gd name="T30" fmla="*/ 514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4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3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5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5 w 540"/>
              <a:gd name="T67" fmla="*/ 66 h 229"/>
              <a:gd name="T68" fmla="*/ 10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5867400" y="3962400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since</a:t>
            </a:r>
          </a:p>
        </p:txBody>
      </p:sp>
      <p:sp>
        <p:nvSpPr>
          <p:cNvPr id="63" name="Freeform 64"/>
          <p:cNvSpPr>
            <a:spLocks/>
          </p:cNvSpPr>
          <p:nvPr/>
        </p:nvSpPr>
        <p:spPr bwMode="auto">
          <a:xfrm>
            <a:off x="3859213" y="5656263"/>
            <a:ext cx="1241425" cy="409575"/>
          </a:xfrm>
          <a:custGeom>
            <a:avLst/>
            <a:gdLst>
              <a:gd name="T0" fmla="*/ 781 w 782"/>
              <a:gd name="T1" fmla="*/ 257 h 258"/>
              <a:gd name="T2" fmla="*/ 781 w 782"/>
              <a:gd name="T3" fmla="*/ 0 h 258"/>
              <a:gd name="T4" fmla="*/ 0 w 782"/>
              <a:gd name="T5" fmla="*/ 0 h 258"/>
              <a:gd name="T6" fmla="*/ 0 w 782"/>
              <a:gd name="T7" fmla="*/ 257 h 258"/>
              <a:gd name="T8" fmla="*/ 781 w 782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258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3886200" y="5715000"/>
            <a:ext cx="11397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Managers</a:t>
            </a: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5334000" y="5715000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 b="1">
                <a:solidFill>
                  <a:srgbClr val="790033"/>
                </a:solidFill>
                <a:latin typeface="Arial" charset="0"/>
              </a:rPr>
              <a:t>dbudget</a:t>
            </a: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6230938" y="4343400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5105400" y="5867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7138988" y="4562475"/>
            <a:ext cx="458787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7924800" y="4303713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 flipH="1">
            <a:off x="8359775" y="4578350"/>
            <a:ext cx="3492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>
            <a:off x="5105400" y="5257800"/>
            <a:ext cx="1143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2" name="AutoShape 73"/>
          <p:cNvSpPr>
            <a:spLocks noChangeArrowheads="1"/>
          </p:cNvSpPr>
          <p:nvPr/>
        </p:nvSpPr>
        <p:spPr bwMode="auto">
          <a:xfrm>
            <a:off x="4184650" y="4714875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4246563" y="4757738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fr-FR" altLang="x-none" sz="1800">
              <a:solidFill>
                <a:srgbClr val="790033"/>
              </a:solidFill>
              <a:latin typeface="Arial" charset="0"/>
            </a:endParaRP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4241800" y="4948238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 b="1">
                <a:solidFill>
                  <a:srgbClr val="790033"/>
                </a:solidFill>
                <a:latin typeface="Arial" charset="0"/>
              </a:rPr>
              <a:t>ISA</a:t>
            </a: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4495800" y="5257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90033"/>
              </a:solidFill>
            </a:endParaRPr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6781800" y="5486400"/>
            <a:ext cx="1998945" cy="8316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x-none" dirty="0">
                <a:solidFill>
                  <a:srgbClr val="00B0F0"/>
                </a:solidFill>
              </a:rPr>
              <a:t>This fixes the</a:t>
            </a:r>
          </a:p>
          <a:p>
            <a:r>
              <a:rPr lang="en-US" altLang="x-none" dirty="0">
                <a:solidFill>
                  <a:srgbClr val="00B0F0"/>
                </a:solidFill>
              </a:rPr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385788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7518" y="-29166"/>
            <a:ext cx="9171517" cy="867366"/>
          </a:xfrm>
        </p:spPr>
        <p:txBody>
          <a:bodyPr/>
          <a:lstStyle/>
          <a:p>
            <a:r>
              <a:rPr lang="en-US" altLang="en-US" dirty="0"/>
              <a:t>Don’t Overuse Weak Entity Sets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4114800"/>
          </a:xfrm>
        </p:spPr>
        <p:txBody>
          <a:bodyPr/>
          <a:lstStyle/>
          <a:p>
            <a:r>
              <a:rPr lang="en-US" altLang="en-US" dirty="0"/>
              <a:t>Beginning database designers often doubt that anything could be a key by itself.</a:t>
            </a:r>
          </a:p>
          <a:p>
            <a:pPr lvl="1"/>
            <a:r>
              <a:rPr lang="en-US" altLang="en-US" dirty="0"/>
              <a:t>They make all entity sets weak, supported by all other entity sets to which they are linked.</a:t>
            </a:r>
          </a:p>
          <a:p>
            <a:r>
              <a:rPr lang="en-US" altLang="en-US" dirty="0"/>
              <a:t>In reality, we usually create unique ID’s for entity sets.</a:t>
            </a:r>
          </a:p>
          <a:p>
            <a:pPr lvl="1"/>
            <a:r>
              <a:rPr lang="en-US" altLang="en-US" dirty="0"/>
              <a:t>Examples include social-security numbers, automobile VIN’s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51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82679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Do We Need Weak Entity Sets?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usual reason is that there is no global authority capable of creating unique ID’s.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Example</a:t>
            </a:r>
            <a:r>
              <a:rPr lang="en-US" altLang="en-US" dirty="0"/>
              <a:t>: it is unlikely that there could be an agreement to assign unique player numbers across all football teams in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52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55369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Examples</a:t>
            </a:r>
            <a:endParaRPr lang="en-US" dirty="0"/>
          </a:p>
        </p:txBody>
      </p:sp>
      <p:pic>
        <p:nvPicPr>
          <p:cNvPr id="5" name="Picture 11" descr="ERD-Hotel Rese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53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72385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 of 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i="1" dirty="0"/>
              <a:t>Conceptual design </a:t>
            </a:r>
            <a:r>
              <a:rPr lang="en-US" altLang="x-none" dirty="0"/>
              <a:t>follows </a:t>
            </a:r>
            <a:r>
              <a:rPr lang="en-US" altLang="x-none" i="1" dirty="0"/>
              <a:t>requirements analysis</a:t>
            </a:r>
            <a:r>
              <a:rPr lang="en-US" altLang="x-none" dirty="0"/>
              <a:t>,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dirty="0"/>
              <a:t>Yields a high-level description of data to be stored 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ER model popular for conceptual design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dirty="0"/>
              <a:t>Constructs are expressive, close to the way people think about their applications.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dirty="0"/>
              <a:t>It is a semantic model !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Basic constructs are: </a:t>
            </a:r>
            <a:r>
              <a:rPr lang="en-US" altLang="x-none" i="1" dirty="0">
                <a:solidFill>
                  <a:srgbClr val="790033"/>
                </a:solidFill>
              </a:rPr>
              <a:t>entities</a:t>
            </a:r>
            <a:r>
              <a:rPr lang="en-US" altLang="x-none" dirty="0"/>
              <a:t>, </a:t>
            </a:r>
            <a:r>
              <a:rPr lang="en-US" altLang="x-none" i="1" dirty="0">
                <a:solidFill>
                  <a:srgbClr val="790033"/>
                </a:solidFill>
              </a:rPr>
              <a:t>relationships</a:t>
            </a:r>
            <a:r>
              <a:rPr lang="en-US" altLang="x-none" dirty="0"/>
              <a:t>, and </a:t>
            </a:r>
            <a:r>
              <a:rPr lang="en-US" altLang="x-none" i="1" dirty="0">
                <a:solidFill>
                  <a:srgbClr val="790033"/>
                </a:solidFill>
              </a:rPr>
              <a:t>attributes</a:t>
            </a:r>
            <a:r>
              <a:rPr lang="en-US" altLang="x-none" dirty="0">
                <a:solidFill>
                  <a:srgbClr val="790033"/>
                </a:solidFill>
              </a:rPr>
              <a:t> </a:t>
            </a:r>
            <a:r>
              <a:rPr lang="en-US" altLang="x-none" dirty="0"/>
              <a:t>(of entities and relationships).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Some additional constructs are: </a:t>
            </a:r>
            <a:r>
              <a:rPr lang="en-US" altLang="x-none" i="1" dirty="0">
                <a:solidFill>
                  <a:srgbClr val="790033"/>
                </a:solidFill>
              </a:rPr>
              <a:t>weak entities</a:t>
            </a:r>
            <a:r>
              <a:rPr lang="en-US" altLang="x-none" dirty="0"/>
              <a:t>, </a:t>
            </a:r>
            <a:r>
              <a:rPr lang="en-US" altLang="x-none" i="1" dirty="0">
                <a:solidFill>
                  <a:srgbClr val="790033"/>
                </a:solidFill>
              </a:rPr>
              <a:t>ISA hierarchies</a:t>
            </a:r>
            <a:r>
              <a:rPr lang="en-US" altLang="x-none" dirty="0"/>
              <a:t>, and </a:t>
            </a:r>
            <a:r>
              <a:rPr lang="en-US" altLang="x-none" i="1" dirty="0">
                <a:solidFill>
                  <a:srgbClr val="790033"/>
                </a:solidFill>
              </a:rPr>
              <a:t>aggregation</a:t>
            </a:r>
            <a:r>
              <a:rPr lang="en-US" altLang="x-none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There are many variations of ER model in the literature.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54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48378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x-none"/>
              <a:t>Summary of ER (Contd.)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4572000"/>
          </a:xfrm>
          <a:noFill/>
          <a:ln/>
        </p:spPr>
        <p:txBody>
          <a:bodyPr/>
          <a:lstStyle/>
          <a:p>
            <a:r>
              <a:rPr lang="en-US" altLang="x-none" dirty="0"/>
              <a:t>ER design is </a:t>
            </a:r>
            <a:r>
              <a:rPr lang="en-US" altLang="x-none" dirty="0">
                <a:solidFill>
                  <a:srgbClr val="790033"/>
                </a:solidFill>
              </a:rPr>
              <a:t>subjective</a:t>
            </a:r>
            <a:r>
              <a:rPr lang="en-US" altLang="x-none" dirty="0"/>
              <a:t>.  There are often many ways to model a given scenario! Analyzing alternatives can be tricky, especially for a large enterprise.  </a:t>
            </a:r>
            <a:endParaRPr lang="en-US" altLang="x-none" dirty="0" smtClean="0"/>
          </a:p>
          <a:p>
            <a:r>
              <a:rPr lang="en-US" altLang="x-none" dirty="0" smtClean="0"/>
              <a:t>Common </a:t>
            </a:r>
            <a:r>
              <a:rPr lang="en-US" altLang="x-none" dirty="0"/>
              <a:t>choices include:</a:t>
            </a:r>
          </a:p>
          <a:p>
            <a:pPr lvl="1">
              <a:buSzPct val="75000"/>
            </a:pPr>
            <a:r>
              <a:rPr lang="en-US" altLang="en-US" dirty="0" smtClean="0"/>
              <a:t>strong vs. </a:t>
            </a:r>
            <a:r>
              <a:rPr lang="en-US" altLang="en-US" dirty="0"/>
              <a:t>weak </a:t>
            </a:r>
            <a:r>
              <a:rPr lang="en-US" altLang="en-US" dirty="0" smtClean="0"/>
              <a:t>entity.</a:t>
            </a:r>
            <a:endParaRPr lang="en-US" altLang="en-US" dirty="0"/>
          </a:p>
          <a:p>
            <a:pPr lvl="1">
              <a:buSzPct val="75000"/>
            </a:pPr>
            <a:r>
              <a:rPr lang="en-US" altLang="x-none" dirty="0" smtClean="0"/>
              <a:t>Entity </a:t>
            </a:r>
            <a:r>
              <a:rPr lang="en-US" altLang="x-none" dirty="0"/>
              <a:t>vs. attribute, entity vs. relationship, </a:t>
            </a:r>
            <a:endParaRPr lang="en-US" altLang="x-none" dirty="0" smtClean="0"/>
          </a:p>
          <a:p>
            <a:pPr lvl="1">
              <a:buSzPct val="75000"/>
            </a:pPr>
            <a:r>
              <a:rPr lang="en-US" altLang="x-none" dirty="0" smtClean="0"/>
              <a:t>binary </a:t>
            </a:r>
            <a:r>
              <a:rPr lang="en-US" altLang="x-none" dirty="0"/>
              <a:t>or n-</a:t>
            </a:r>
            <a:r>
              <a:rPr lang="en-US" altLang="x-none" dirty="0" err="1"/>
              <a:t>ary</a:t>
            </a:r>
            <a:r>
              <a:rPr lang="en-US" altLang="x-none" dirty="0"/>
              <a:t> relationship, </a:t>
            </a:r>
            <a:endParaRPr lang="en-US" altLang="x-none" dirty="0" smtClean="0"/>
          </a:p>
          <a:p>
            <a:pPr lvl="1">
              <a:buSzPct val="75000"/>
            </a:pPr>
            <a:r>
              <a:rPr lang="en-US" altLang="x-none" dirty="0" smtClean="0"/>
              <a:t>whether </a:t>
            </a:r>
            <a:r>
              <a:rPr lang="en-US" altLang="x-none" dirty="0"/>
              <a:t>or not to use ISA hierarchies, and </a:t>
            </a:r>
            <a:endParaRPr lang="en-US" altLang="x-none" dirty="0" smtClean="0"/>
          </a:p>
          <a:p>
            <a:pPr lvl="1">
              <a:buSzPct val="75000"/>
            </a:pPr>
            <a:r>
              <a:rPr lang="en-US" altLang="x-none" dirty="0" smtClean="0"/>
              <a:t>whether </a:t>
            </a:r>
            <a:r>
              <a:rPr lang="en-US" altLang="x-none" dirty="0"/>
              <a:t>or not to use aggregation.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061077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x-none"/>
              <a:t>Summary of ER (Contd.)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4800600"/>
          </a:xfrm>
          <a:noFill/>
          <a:ln/>
        </p:spPr>
        <p:txBody>
          <a:bodyPr/>
          <a:lstStyle/>
          <a:p>
            <a:r>
              <a:rPr lang="en-US" altLang="x-none" dirty="0"/>
              <a:t>Several kinds of integrity constraints can be expressed in the ER model:  </a:t>
            </a:r>
            <a:endParaRPr lang="en-US" altLang="x-none" dirty="0" smtClean="0"/>
          </a:p>
          <a:p>
            <a:pPr lvl="1"/>
            <a:r>
              <a:rPr lang="en-US" altLang="x-none" i="1" dirty="0" smtClean="0"/>
              <a:t>key </a:t>
            </a:r>
            <a:r>
              <a:rPr lang="en-US" altLang="x-none" i="1" dirty="0"/>
              <a:t>constraints</a:t>
            </a:r>
            <a:r>
              <a:rPr lang="en-US" altLang="x-none" dirty="0"/>
              <a:t>, </a:t>
            </a:r>
            <a:endParaRPr lang="en-US" altLang="x-none" dirty="0" smtClean="0"/>
          </a:p>
          <a:p>
            <a:pPr lvl="1"/>
            <a:r>
              <a:rPr lang="en-US" altLang="x-none" i="1" dirty="0" smtClean="0"/>
              <a:t>participation</a:t>
            </a:r>
            <a:r>
              <a:rPr lang="en-US" altLang="x-none" dirty="0" smtClean="0"/>
              <a:t> </a:t>
            </a:r>
            <a:r>
              <a:rPr lang="en-US" altLang="x-none" i="1" dirty="0"/>
              <a:t>constraints</a:t>
            </a:r>
            <a:r>
              <a:rPr lang="en-US" altLang="x-none" dirty="0"/>
              <a:t>, and </a:t>
            </a:r>
            <a:endParaRPr lang="en-US" altLang="x-none" dirty="0" smtClean="0"/>
          </a:p>
          <a:p>
            <a:pPr lvl="1"/>
            <a:r>
              <a:rPr lang="en-US" altLang="x-none" i="1" dirty="0" smtClean="0"/>
              <a:t>overlap/covering </a:t>
            </a:r>
            <a:r>
              <a:rPr lang="en-US" altLang="x-none" i="1" dirty="0"/>
              <a:t>constraints</a:t>
            </a:r>
            <a:r>
              <a:rPr lang="en-US" altLang="x-none" dirty="0"/>
              <a:t> for ISA hierarchies.  </a:t>
            </a:r>
            <a:endParaRPr lang="en-US" altLang="x-none" dirty="0" smtClean="0"/>
          </a:p>
          <a:p>
            <a:pPr lvl="1"/>
            <a:r>
              <a:rPr lang="en-US" altLang="x-none" dirty="0" smtClean="0"/>
              <a:t>Some </a:t>
            </a:r>
            <a:r>
              <a:rPr lang="en-US" altLang="x-none" i="1" dirty="0"/>
              <a:t>foreign key constraints </a:t>
            </a:r>
            <a:r>
              <a:rPr lang="en-US" altLang="x-none" dirty="0"/>
              <a:t>are also implicit in the definition of a relationship set.</a:t>
            </a:r>
          </a:p>
          <a:p>
            <a:pPr lvl="1">
              <a:buSzPct val="75000"/>
            </a:pPr>
            <a:r>
              <a:rPr lang="en-US" altLang="x-none" dirty="0"/>
              <a:t>Some constraints (notably, </a:t>
            </a:r>
            <a:r>
              <a:rPr lang="en-US" altLang="x-none" i="1" dirty="0"/>
              <a:t>functional dependencies</a:t>
            </a:r>
            <a:r>
              <a:rPr lang="en-US" altLang="x-none" dirty="0"/>
              <a:t>) cannot be expressed in the ER model.</a:t>
            </a:r>
          </a:p>
          <a:p>
            <a:pPr lvl="1">
              <a:buSzPct val="75000"/>
            </a:pPr>
            <a:r>
              <a:rPr lang="en-US" altLang="x-none" dirty="0"/>
              <a:t>Constraints play an important role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2436292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ea typeface="ＭＳ Ｐゴシック" charset="-128"/>
              </a:rPr>
              <a:t>NOTATION for ER diagrams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359602" y="1295400"/>
            <a:ext cx="8424796" cy="5105400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0800" y="5786754"/>
            <a:ext cx="16764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CA" sz="20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en-CA" sz="1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CA" sz="16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CA" sz="14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5410200"/>
            <a:ext cx="1847582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CA" sz="1800" kern="0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CA" sz="20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Partial Key          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57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8305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    </a:t>
            </a:r>
            <a:r>
              <a:rPr lang="en-US" altLang="en-US" dirty="0" smtClean="0">
                <a:ea typeface="ＭＳ Ｐゴシック" charset="-128"/>
              </a:rPr>
              <a:t>NOTATION for ER diagrams</a:t>
            </a: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457200" y="1223108"/>
            <a:ext cx="8307448" cy="5558692"/>
          </a:xfrm>
          <a:prstGeom prst="rect">
            <a:avLst/>
          </a:prstGeom>
          <a:noFill/>
          <a:ln w="76200" cmpd="tri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58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37678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Hierarchy and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6</a:t>
            </a:fld>
            <a:endParaRPr lang="en-CA" altLang="zh-CN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405188" y="1655762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51350" y="1398587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672013" y="1689100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828799" y="3219448"/>
            <a:ext cx="1639915" cy="40182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3492500" y="3179762"/>
            <a:ext cx="417513" cy="425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970464" y="3179761"/>
            <a:ext cx="404812" cy="43497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5586412" y="3219448"/>
            <a:ext cx="636590" cy="43815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024188" y="3303586"/>
            <a:ext cx="495300" cy="35877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4406900" y="2316162"/>
            <a:ext cx="12700" cy="274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7"/>
          <p:cNvSpPr>
            <a:spLocks/>
          </p:cNvSpPr>
          <p:nvPr/>
        </p:nvSpPr>
        <p:spPr bwMode="auto">
          <a:xfrm>
            <a:off x="3886200" y="2551112"/>
            <a:ext cx="1066800" cy="611188"/>
          </a:xfrm>
          <a:custGeom>
            <a:avLst/>
            <a:gdLst>
              <a:gd name="T0" fmla="*/ 226 w 455"/>
              <a:gd name="T1" fmla="*/ 0 h 305"/>
              <a:gd name="T2" fmla="*/ 454 w 455"/>
              <a:gd name="T3" fmla="*/ 304 h 305"/>
              <a:gd name="T4" fmla="*/ 0 w 455"/>
              <a:gd name="T5" fmla="*/ 304 h 305"/>
              <a:gd name="T6" fmla="*/ 226 w 455"/>
              <a:gd name="T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111369" y="2757489"/>
            <a:ext cx="69570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altLang="en-US" b="1" dirty="0">
                <a:solidFill>
                  <a:srgbClr val="790033"/>
                </a:solidFill>
                <a:latin typeface="Arial" charset="0"/>
              </a:rPr>
              <a:t>ISA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52400" y="4343400"/>
            <a:ext cx="8839199" cy="2438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90033"/>
                </a:solidFill>
              </a:rPr>
              <a:t>As in C++, Java or other PLs, a subclass inherits </a:t>
            </a:r>
          </a:p>
          <a:p>
            <a:pPr lvl="1"/>
            <a:r>
              <a:rPr lang="en-US" altLang="en-US" dirty="0" smtClean="0">
                <a:solidFill>
                  <a:srgbClr val="790033"/>
                </a:solidFill>
              </a:rPr>
              <a:t>attributes</a:t>
            </a:r>
          </a:p>
          <a:p>
            <a:pPr lvl="1"/>
            <a:r>
              <a:rPr lang="en-US" altLang="en-US" dirty="0" smtClean="0">
                <a:solidFill>
                  <a:srgbClr val="790033"/>
                </a:solidFill>
              </a:rPr>
              <a:t>relationships</a:t>
            </a:r>
          </a:p>
          <a:p>
            <a:r>
              <a:rPr lang="en-US" altLang="en-US" dirty="0" smtClean="0">
                <a:solidFill>
                  <a:srgbClr val="790033"/>
                </a:solidFill>
              </a:rPr>
              <a:t>If we declare A </a:t>
            </a:r>
            <a:r>
              <a:rPr lang="en-US" altLang="en-US" b="1" dirty="0" smtClean="0">
                <a:solidFill>
                  <a:srgbClr val="790033"/>
                </a:solidFill>
              </a:rPr>
              <a:t>ISA</a:t>
            </a:r>
            <a:r>
              <a:rPr lang="en-US" altLang="en-US" dirty="0" smtClean="0">
                <a:solidFill>
                  <a:srgbClr val="790033"/>
                </a:solidFill>
              </a:rPr>
              <a:t> B, every A entity is also considered to be a B entity.</a:t>
            </a:r>
            <a:r>
              <a:rPr lang="es-ES_tradnl" altLang="en-US" dirty="0" smtClean="0">
                <a:solidFill>
                  <a:srgbClr val="790033"/>
                </a:solidFill>
              </a:rPr>
              <a:t> 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6600" y="1900236"/>
            <a:ext cx="1752599" cy="438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Department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586412" y="1781174"/>
            <a:ext cx="1235074" cy="728666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worksIn</a:t>
            </a:r>
            <a:endParaRPr lang="en-US" altLang="en-US" dirty="0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5334000" y="2119312"/>
            <a:ext cx="2238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6765925" y="2119312"/>
            <a:ext cx="3206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81400" y="1905000"/>
            <a:ext cx="1752599" cy="438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Employee</a:t>
            </a:r>
            <a:endParaRPr lang="en-US" alt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2360586" y="1219200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E#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256186" y="1219200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926185" y="928689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4386" y="2757489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/>
              <a:t>C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894517" y="2749731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rate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360586" y="2743200"/>
            <a:ext cx="1068414" cy="5191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hours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438400" y="3657600"/>
            <a:ext cx="1752599" cy="438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Hourly </a:t>
            </a:r>
            <a:r>
              <a:rPr lang="en-US" altLang="en-US" dirty="0" err="1" smtClean="0"/>
              <a:t>Empl</a:t>
            </a:r>
            <a:endParaRPr lang="en-US" altLang="en-US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724401" y="3657600"/>
            <a:ext cx="1981199" cy="438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Salaried_Empl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308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7</a:t>
            </a:fld>
            <a:endParaRPr lang="en-CA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2340"/>
            <a:ext cx="7391400" cy="59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Specialization</a:t>
            </a:r>
            <a:endParaRPr lang="en-US" altLang="en-US" sz="3200" dirty="0"/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Specialization </a:t>
            </a:r>
            <a:r>
              <a:rPr lang="en-US" altLang="en-US" dirty="0" smtClean="0"/>
              <a:t>is a </a:t>
            </a:r>
            <a:r>
              <a:rPr lang="en-US" altLang="en-US" dirty="0" smtClean="0">
                <a:solidFill>
                  <a:srgbClr val="790033"/>
                </a:solidFill>
              </a:rPr>
              <a:t>top-down</a:t>
            </a:r>
            <a:r>
              <a:rPr lang="en-US" altLang="en-US" dirty="0" smtClean="0"/>
              <a:t> design process of </a:t>
            </a:r>
            <a:r>
              <a:rPr lang="en-US" altLang="en-US" dirty="0">
                <a:solidFill>
                  <a:srgbClr val="790033"/>
                </a:solidFill>
              </a:rPr>
              <a:t>defining a set of subclasses of a superclass </a:t>
            </a:r>
            <a:endParaRPr lang="en-US" altLang="en-US" dirty="0" smtClean="0">
              <a:solidFill>
                <a:srgbClr val="790033"/>
              </a:solidFill>
            </a:endParaRPr>
          </a:p>
          <a:p>
            <a:pPr eaLnBrk="1" hangingPunct="1"/>
            <a:r>
              <a:rPr lang="en-US" altLang="en-US" dirty="0" smtClean="0"/>
              <a:t>These subgroupings become lower-level entity sets that have attributes or participate in relationships that do not apply to the higher-level entity set.</a:t>
            </a:r>
            <a:endParaRPr lang="en-US" altLang="en-US" dirty="0"/>
          </a:p>
          <a:p>
            <a:pPr eaLnBrk="1" hangingPunct="1"/>
            <a:r>
              <a:rPr lang="en-US" altLang="en-US" dirty="0"/>
              <a:t>The set of subclasses is based upon some distinguishing characteristics of the entities in the superclass</a:t>
            </a:r>
          </a:p>
          <a:p>
            <a:pPr lvl="1" eaLnBrk="1" hangingPunct="1"/>
            <a:r>
              <a:rPr lang="en-US" altLang="en-US" dirty="0" smtClean="0"/>
              <a:t>{INSTRUCTOR, SECRETARY} </a:t>
            </a:r>
            <a:r>
              <a:rPr lang="en-US" altLang="en-US" dirty="0"/>
              <a:t>is a specialization of EMPLOYEE based upon </a:t>
            </a:r>
            <a:r>
              <a:rPr lang="en-US" altLang="en-US" i="1" dirty="0"/>
              <a:t>job type.</a:t>
            </a:r>
          </a:p>
          <a:p>
            <a:pPr lvl="1" eaLnBrk="1" hangingPunct="1"/>
            <a:r>
              <a:rPr lang="en-US" altLang="en-US" dirty="0" smtClean="0"/>
              <a:t>{SALARIED_EMP, HOURLY_EMP} is another specialization of EMPLOYEE based upon 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8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609601" y="6410980"/>
            <a:ext cx="800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B0F0"/>
                </a:solidFill>
              </a:rPr>
              <a:t>A superclass may have several specializations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Specialization in </a:t>
            </a:r>
            <a:r>
              <a:rPr lang="en-US" altLang="en-US" dirty="0"/>
              <a:t>EER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798BC40D-FA25-1048-B900-F26EEEC50279}" type="slidenum">
              <a:rPr lang="en-US" altLang="en-US" smtClean="0"/>
              <a:pPr>
                <a:defRPr/>
              </a:pPr>
              <a:t>9</a:t>
            </a:fld>
            <a:endParaRPr lang="en-CA" altLang="zh-CN" dirty="0"/>
          </a:p>
        </p:txBody>
      </p:sp>
      <p:pic>
        <p:nvPicPr>
          <p:cNvPr id="5" name="Picture 3" descr="fig04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" y="990600"/>
            <a:ext cx="899710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7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2521</TotalTime>
  <Words>2639</Words>
  <Application>Microsoft Macintosh PowerPoint</Application>
  <PresentationFormat>Letter Paper (8.5x11 in)</PresentationFormat>
  <Paragraphs>519</Paragraphs>
  <Slides>58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Book Antiqua</vt:lpstr>
      <vt:lpstr>Calibri Light</vt:lpstr>
      <vt:lpstr>Monotype Sorts</vt:lpstr>
      <vt:lpstr>ＭＳ Ｐゴシック</vt:lpstr>
      <vt:lpstr>Perpetua</vt:lpstr>
      <vt:lpstr>Tahoma</vt:lpstr>
      <vt:lpstr>Times New Roman</vt:lpstr>
      <vt:lpstr>Wingdings</vt:lpstr>
      <vt:lpstr>宋体</vt:lpstr>
      <vt:lpstr>Arial</vt:lpstr>
      <vt:lpstr>Blends</vt:lpstr>
      <vt:lpstr>Chapter 4</vt:lpstr>
      <vt:lpstr>Limitation of ER Model</vt:lpstr>
      <vt:lpstr>EER Model </vt:lpstr>
      <vt:lpstr>UNIVERSITY database conceptual schema</vt:lpstr>
      <vt:lpstr>Subclasses and Superclasses</vt:lpstr>
      <vt:lpstr>ISA Hierarchy and Inheritance</vt:lpstr>
      <vt:lpstr>An Example</vt:lpstr>
      <vt:lpstr>Specialization</vt:lpstr>
      <vt:lpstr>Specialization in EER Diagrams</vt:lpstr>
      <vt:lpstr>Generalization</vt:lpstr>
      <vt:lpstr>Generalization</vt:lpstr>
      <vt:lpstr>Generalization and Specialization (2)</vt:lpstr>
      <vt:lpstr>Types of Specialization</vt:lpstr>
      <vt:lpstr>Predicate-Defined Subclasses</vt:lpstr>
      <vt:lpstr>Attribute-Defined subclasses</vt:lpstr>
      <vt:lpstr>User-defined subclasses</vt:lpstr>
      <vt:lpstr>Constraints</vt:lpstr>
      <vt:lpstr>Constraints</vt:lpstr>
      <vt:lpstr>Constraints</vt:lpstr>
      <vt:lpstr>Constraints on Specialization and Generalization </vt:lpstr>
      <vt:lpstr>Example of disjoint partial Specialization</vt:lpstr>
      <vt:lpstr>Example of overlapping total Specialization</vt:lpstr>
      <vt:lpstr>Hierarchies, Lattices &amp; Shared Subclasses</vt:lpstr>
      <vt:lpstr>Shared Subclass</vt:lpstr>
      <vt:lpstr>Hierarchies, Lattices &amp; Shared Subclasses (2)</vt:lpstr>
      <vt:lpstr>Lattice Example (UNIVERSITY)</vt:lpstr>
      <vt:lpstr>UML Class Diagram Notation (Cont.)</vt:lpstr>
      <vt:lpstr>UML Example for Subclasses/Superclasses</vt:lpstr>
      <vt:lpstr>UNION TYPES (Categories)</vt:lpstr>
      <vt:lpstr>UNION TYPES (Categories) (2)</vt:lpstr>
      <vt:lpstr>Two categories (UNION types)</vt:lpstr>
      <vt:lpstr>Alternative Diagrammatic Notations</vt:lpstr>
      <vt:lpstr>E-R Diagram for a Banking Enterprise</vt:lpstr>
      <vt:lpstr>NOTATION for ER diagrams</vt:lpstr>
      <vt:lpstr>    NOTATION for ER diagrams</vt:lpstr>
      <vt:lpstr>General Conceptual Modeling Concepts</vt:lpstr>
      <vt:lpstr>Ontologies</vt:lpstr>
      <vt:lpstr>Conceptual Design Using the ER Model</vt:lpstr>
      <vt:lpstr>Design 1</vt:lpstr>
      <vt:lpstr>Design 2</vt:lpstr>
      <vt:lpstr>Design 3</vt:lpstr>
      <vt:lpstr>Design 4</vt:lpstr>
      <vt:lpstr>Design 5</vt:lpstr>
      <vt:lpstr>Entity Sets Versus Attributes</vt:lpstr>
      <vt:lpstr>Entity vs. Attribute</vt:lpstr>
      <vt:lpstr>Entity vs. Attribute</vt:lpstr>
      <vt:lpstr>Entity vs. Attribute (Contd.)</vt:lpstr>
      <vt:lpstr>Binary vs. Ternary Relationships</vt:lpstr>
      <vt:lpstr>Binary vs. Ternary Relationships</vt:lpstr>
      <vt:lpstr>Entity vs. Relationship</vt:lpstr>
      <vt:lpstr>Don’t Overuse Weak Entity Sets</vt:lpstr>
      <vt:lpstr>When Do We Need Weak Entity Sets?</vt:lpstr>
      <vt:lpstr>ERD Examples</vt:lpstr>
      <vt:lpstr>Summary of Conceptual Design</vt:lpstr>
      <vt:lpstr>Summary of ER (Contd.)</vt:lpstr>
      <vt:lpstr>Summary of ER (Contd.)</vt:lpstr>
      <vt:lpstr>NOTATION for ER diagrams</vt:lpstr>
      <vt:lpstr>    NOTATION for ER diagrams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Enhanced Entity-Relationship (EER) Modeling</dc:subject>
  <dc:creator>Microsoft Office User</dc:creator>
  <cp:lastModifiedBy>Microsoft Office User</cp:lastModifiedBy>
  <cp:revision>63</cp:revision>
  <cp:lastPrinted>2001-11-04T00:51:13Z</cp:lastPrinted>
  <dcterms:created xsi:type="dcterms:W3CDTF">2016-11-13T22:17:11Z</dcterms:created>
  <dcterms:modified xsi:type="dcterms:W3CDTF">2019-03-06T15:52:01Z</dcterms:modified>
</cp:coreProperties>
</file>