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50"/>
  </p:notesMasterIdLst>
  <p:handoutMasterIdLst>
    <p:handoutMasterId r:id="rId51"/>
  </p:handoutMasterIdLst>
  <p:sldIdLst>
    <p:sldId id="404" r:id="rId2"/>
    <p:sldId id="463" r:id="rId3"/>
    <p:sldId id="406" r:id="rId4"/>
    <p:sldId id="464" r:id="rId5"/>
    <p:sldId id="405" r:id="rId6"/>
    <p:sldId id="429" r:id="rId7"/>
    <p:sldId id="431" r:id="rId8"/>
    <p:sldId id="432" r:id="rId9"/>
    <p:sldId id="434" r:id="rId10"/>
    <p:sldId id="450" r:id="rId11"/>
    <p:sldId id="455" r:id="rId12"/>
    <p:sldId id="452" r:id="rId13"/>
    <p:sldId id="453" r:id="rId14"/>
    <p:sldId id="456" r:id="rId15"/>
    <p:sldId id="454" r:id="rId16"/>
    <p:sldId id="441" r:id="rId17"/>
    <p:sldId id="333" r:id="rId18"/>
    <p:sldId id="413" r:id="rId19"/>
    <p:sldId id="415" r:id="rId20"/>
    <p:sldId id="460" r:id="rId21"/>
    <p:sldId id="417" r:id="rId22"/>
    <p:sldId id="457" r:id="rId23"/>
    <p:sldId id="407" r:id="rId24"/>
    <p:sldId id="418" r:id="rId25"/>
    <p:sldId id="342" r:id="rId26"/>
    <p:sldId id="462" r:id="rId27"/>
    <p:sldId id="422" r:id="rId28"/>
    <p:sldId id="421" r:id="rId29"/>
    <p:sldId id="385" r:id="rId30"/>
    <p:sldId id="386" r:id="rId31"/>
    <p:sldId id="387" r:id="rId32"/>
    <p:sldId id="353" r:id="rId33"/>
    <p:sldId id="473" r:id="rId34"/>
    <p:sldId id="474" r:id="rId35"/>
    <p:sldId id="475" r:id="rId36"/>
    <p:sldId id="357" r:id="rId37"/>
    <p:sldId id="358" r:id="rId38"/>
    <p:sldId id="472" r:id="rId39"/>
    <p:sldId id="467" r:id="rId40"/>
    <p:sldId id="468" r:id="rId41"/>
    <p:sldId id="469" r:id="rId42"/>
    <p:sldId id="470" r:id="rId43"/>
    <p:sldId id="471" r:id="rId44"/>
    <p:sldId id="361" r:id="rId45"/>
    <p:sldId id="362" r:id="rId46"/>
    <p:sldId id="444" r:id="rId47"/>
    <p:sldId id="461" r:id="rId48"/>
    <p:sldId id="363" r:id="rId49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0033"/>
    <a:srgbClr val="990033"/>
    <a:srgbClr val="677228"/>
    <a:srgbClr val="6E792B"/>
    <a:srgbClr val="76822E"/>
    <a:srgbClr val="4F571F"/>
    <a:srgbClr val="6F6A07"/>
    <a:srgbClr val="827C08"/>
    <a:srgbClr val="A29B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84" autoAdjust="0"/>
    <p:restoredTop sz="96266"/>
  </p:normalViewPr>
  <p:slideViewPr>
    <p:cSldViewPr snapToObjects="1">
      <p:cViewPr varScale="1">
        <p:scale>
          <a:sx n="105" d="100"/>
          <a:sy n="105" d="100"/>
        </p:scale>
        <p:origin x="584" y="200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6674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handoutMaster" Target="handoutMasters/handoutMaster1.xml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i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i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i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i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BF0C96FD-19EA-9540-8653-3354F67485AE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5503690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i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i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noProof="0" smtClean="0"/>
              <a:t>Click to edit Master text styles</a:t>
            </a:r>
          </a:p>
          <a:p>
            <a:pPr lvl="1"/>
            <a:r>
              <a:rPr lang="en-CA" altLang="en-US" noProof="0" smtClean="0"/>
              <a:t>Second level</a:t>
            </a:r>
          </a:p>
          <a:p>
            <a:pPr lvl="2"/>
            <a:r>
              <a:rPr lang="en-CA" altLang="en-US" noProof="0" smtClean="0"/>
              <a:t>Third level</a:t>
            </a:r>
          </a:p>
          <a:p>
            <a:pPr lvl="3"/>
            <a:r>
              <a:rPr lang="en-CA" altLang="en-US" noProof="0" smtClean="0"/>
              <a:t>Fourth level</a:t>
            </a:r>
          </a:p>
          <a:p>
            <a:pPr lvl="4"/>
            <a:r>
              <a:rPr lang="en-CA" altLang="en-US" noProof="0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i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i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80DF767D-0D8D-9240-9C96-21EB97298AF5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203128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2730D651-2E74-F64B-87D9-EEB1CCFD5026}" type="slidenum">
              <a:rPr lang="en-CA" altLang="en-US">
                <a:latin typeface="Tahoma" charset="0"/>
              </a:rPr>
              <a:pPr>
                <a:spcBef>
                  <a:spcPct val="0"/>
                </a:spcBef>
              </a:pPr>
              <a:t>1</a:t>
            </a:fld>
            <a:endParaRPr lang="en-CA" altLang="en-US">
              <a:latin typeface="Tahoma" charset="0"/>
            </a:endParaRPr>
          </a:p>
        </p:txBody>
      </p:sp>
      <p:sp>
        <p:nvSpPr>
          <p:cNvPr id="1638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988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5544197F-F25F-4544-901A-B7817630CB18}" type="slidenum">
              <a:rPr lang="en-CA" altLang="en-US" sz="1200" i="0">
                <a:latin typeface="Tahoma" charset="0"/>
              </a:rPr>
              <a:pPr/>
              <a:t>14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037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80B2A914-1C8C-E041-AB74-C5207A4DE9BB}" type="slidenum">
              <a:rPr lang="en-CA" altLang="en-US">
                <a:latin typeface="Tahoma" charset="0"/>
              </a:rPr>
              <a:pPr>
                <a:spcBef>
                  <a:spcPct val="0"/>
                </a:spcBef>
              </a:pPr>
              <a:t>15</a:t>
            </a:fld>
            <a:endParaRPr lang="en-CA" altLang="en-US">
              <a:latin typeface="Tahoma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5816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8C66FEAE-D23D-A041-B54A-2114225E8372}" type="slidenum">
              <a:rPr lang="en-CA" altLang="en-US" sz="1200" i="0">
                <a:latin typeface="Tahoma" charset="0"/>
              </a:rPr>
              <a:pPr/>
              <a:t>16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0291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6B7A2EA3-BB21-F845-B516-BCA4B0C1C327}" type="slidenum">
              <a:rPr lang="en-CA" altLang="en-US" sz="1200" i="0">
                <a:latin typeface="Tahoma" charset="0"/>
              </a:rPr>
              <a:pPr/>
              <a:t>17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1335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5565776C-C7B8-EB4D-9BB6-F98D01737708}" type="slidenum">
              <a:rPr lang="en-CA" altLang="en-US">
                <a:latin typeface="Tahoma" charset="0"/>
              </a:rPr>
              <a:pPr>
                <a:spcBef>
                  <a:spcPct val="0"/>
                </a:spcBef>
              </a:pPr>
              <a:t>18</a:t>
            </a:fld>
            <a:endParaRPr lang="en-CA" altLang="en-US">
              <a:latin typeface="Tahoma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91825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1BB3BBA7-63D2-5749-9380-D8A88DDE6D4E}" type="slidenum">
              <a:rPr lang="en-CA" altLang="en-US">
                <a:latin typeface="Tahoma" charset="0"/>
              </a:rPr>
              <a:pPr>
                <a:spcBef>
                  <a:spcPct val="0"/>
                </a:spcBef>
              </a:pPr>
              <a:t>19</a:t>
            </a:fld>
            <a:endParaRPr lang="en-CA" altLang="en-US">
              <a:latin typeface="Tahoma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65899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1BB3BBA7-63D2-5749-9380-D8A88DDE6D4E}" type="slidenum">
              <a:rPr lang="en-CA" altLang="en-US">
                <a:latin typeface="Tahoma" charset="0"/>
              </a:rPr>
              <a:pPr>
                <a:spcBef>
                  <a:spcPct val="0"/>
                </a:spcBef>
              </a:pPr>
              <a:t>20</a:t>
            </a:fld>
            <a:endParaRPr lang="en-CA" altLang="en-US">
              <a:latin typeface="Tahoma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13739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5565776C-C7B8-EB4D-9BB6-F98D01737708}" type="slidenum">
              <a:rPr lang="en-CA" altLang="en-US">
                <a:latin typeface="Tahoma" charset="0"/>
              </a:rPr>
              <a:pPr>
                <a:spcBef>
                  <a:spcPct val="0"/>
                </a:spcBef>
              </a:pPr>
              <a:t>21</a:t>
            </a:fld>
            <a:endParaRPr lang="en-CA" altLang="en-US">
              <a:latin typeface="Tahoma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21552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FE5D9A0F-0BAE-B545-9D60-6D7CBD351209}" type="slidenum">
              <a:rPr lang="en-CA" altLang="en-US" sz="1200" i="0">
                <a:latin typeface="Tahoma" charset="0"/>
              </a:rPr>
              <a:pPr/>
              <a:t>22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3092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F0BE9A93-6E6A-4B47-8FA0-D1D9DAA1F4B0}" type="slidenum">
              <a:rPr lang="en-CA" altLang="en-US">
                <a:latin typeface="Tahoma" charset="0"/>
              </a:rPr>
              <a:pPr>
                <a:spcBef>
                  <a:spcPct val="0"/>
                </a:spcBef>
              </a:pPr>
              <a:t>24</a:t>
            </a:fld>
            <a:endParaRPr lang="en-CA" altLang="en-US">
              <a:latin typeface="Tahoma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408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3EF19-811B-7C43-A800-935B41187579}" type="slidenum">
              <a:rPr lang="en-CA" altLang="en-US" smtClean="0"/>
              <a:pPr/>
              <a:t>2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560096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27771699-EEFD-3F4E-8706-9F9757220DF3}" type="slidenum">
              <a:rPr lang="en-CA" altLang="en-US" sz="1200" i="0">
                <a:latin typeface="Tahoma" charset="0"/>
              </a:rPr>
              <a:pPr/>
              <a:t>25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5933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27771699-EEFD-3F4E-8706-9F9757220DF3}" type="slidenum">
              <a:rPr lang="en-CA" altLang="en-US" sz="1200" i="0">
                <a:latin typeface="Tahoma" charset="0"/>
              </a:rPr>
              <a:pPr/>
              <a:t>26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1946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27771699-EEFD-3F4E-8706-9F9757220DF3}" type="slidenum">
              <a:rPr lang="en-CA" altLang="en-US" sz="1200" i="0">
                <a:latin typeface="Tahoma" charset="0"/>
              </a:rPr>
              <a:pPr/>
              <a:t>27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2605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90CBAC92-98F0-FE41-B34A-0CF78E70FD46}" type="slidenum">
              <a:rPr lang="en-CA" altLang="en-US" sz="1200" i="0">
                <a:latin typeface="Tahoma" charset="0"/>
              </a:rPr>
              <a:pPr/>
              <a:t>29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1360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759C7F0E-95AD-8041-98FE-7479B875F89C}" type="slidenum">
              <a:rPr lang="en-CA" altLang="en-US" sz="1200" i="0">
                <a:latin typeface="Tahoma" charset="0"/>
              </a:rPr>
              <a:pPr/>
              <a:t>30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2670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41FFA9CB-0B3B-7945-AA4F-911D61AEAB43}" type="slidenum">
              <a:rPr lang="en-CA" altLang="en-US" sz="1200" i="0">
                <a:latin typeface="Tahoma" charset="0"/>
              </a:rPr>
              <a:pPr/>
              <a:t>32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5406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EC44C01-9328-1548-8C39-DD585DBDE704}" type="slidenum">
              <a:rPr lang="en-CA" altLang="en-US" sz="1200">
                <a:latin typeface="Tahoma" charset="0"/>
              </a:rPr>
              <a:pPr eaLnBrk="1" hangingPunct="1"/>
              <a:t>33</a:t>
            </a:fld>
            <a:endParaRPr lang="en-CA" altLang="en-US" sz="1200">
              <a:latin typeface="Tahoma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0058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EC44C01-9328-1548-8C39-DD585DBDE704}" type="slidenum">
              <a:rPr lang="en-CA" altLang="en-US" sz="1200">
                <a:latin typeface="Tahoma" charset="0"/>
              </a:rPr>
              <a:pPr eaLnBrk="1" hangingPunct="1"/>
              <a:t>34</a:t>
            </a:fld>
            <a:endParaRPr lang="en-CA" altLang="en-US" sz="1200">
              <a:latin typeface="Tahoma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21872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EC44C01-9328-1548-8C39-DD585DBDE704}" type="slidenum">
              <a:rPr lang="en-CA" altLang="en-US" sz="1200">
                <a:latin typeface="Tahoma" charset="0"/>
              </a:rPr>
              <a:pPr eaLnBrk="1" hangingPunct="1"/>
              <a:t>35</a:t>
            </a:fld>
            <a:endParaRPr lang="en-CA" altLang="en-US" sz="1200">
              <a:latin typeface="Tahoma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6623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83F98CD8-0E2A-FC4A-81A2-EF647354D0E4}" type="slidenum">
              <a:rPr lang="en-CA" altLang="en-US" sz="1200" i="0">
                <a:latin typeface="Tahoma" charset="0"/>
              </a:rPr>
              <a:pPr/>
              <a:t>36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939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i="1" dirty="0" smtClean="0">
                <a:solidFill>
                  <a:srgbClr val="002060"/>
                </a:solidFill>
              </a:rPr>
              <a:t>Requirement collection and analysis</a:t>
            </a:r>
            <a:endParaRPr lang="en-US" altLang="en-US" dirty="0" smtClean="0">
              <a:solidFill>
                <a:srgbClr val="002060"/>
              </a:solidFill>
            </a:endParaRPr>
          </a:p>
          <a:p>
            <a:pPr lvl="1">
              <a:lnSpc>
                <a:spcPct val="90000"/>
              </a:lnSpc>
              <a:buSzPct val="75000"/>
            </a:pPr>
            <a:r>
              <a:rPr lang="en-US" altLang="en-US" dirty="0" smtClean="0">
                <a:solidFill>
                  <a:srgbClr val="C00000"/>
                </a:solidFill>
              </a:rPr>
              <a:t>DB requirements and functional requirements</a:t>
            </a:r>
          </a:p>
          <a:p>
            <a:pPr>
              <a:lnSpc>
                <a:spcPct val="90000"/>
              </a:lnSpc>
            </a:pPr>
            <a:r>
              <a:rPr lang="en-US" altLang="en-US" i="1" dirty="0" smtClean="0">
                <a:solidFill>
                  <a:srgbClr val="002060"/>
                </a:solidFill>
              </a:rPr>
              <a:t>Conceptual DB design using a high-level model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en-US" dirty="0" smtClean="0">
                <a:solidFill>
                  <a:srgbClr val="C00000"/>
                </a:solidFill>
              </a:rPr>
              <a:t>Easier to understand and communicate with others </a:t>
            </a:r>
          </a:p>
          <a:p>
            <a:pPr>
              <a:lnSpc>
                <a:spcPct val="90000"/>
              </a:lnSpc>
            </a:pPr>
            <a:r>
              <a:rPr lang="en-US" altLang="en-US" i="1" dirty="0" smtClean="0">
                <a:solidFill>
                  <a:srgbClr val="002060"/>
                </a:solidFill>
              </a:rPr>
              <a:t>Logical DB design (data model mapping)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en-US" dirty="0" smtClean="0">
                <a:solidFill>
                  <a:srgbClr val="C00000"/>
                </a:solidFill>
              </a:rPr>
              <a:t>Conceptual schema is transformed from a high-level data model into implementation data model</a:t>
            </a:r>
          </a:p>
          <a:p>
            <a:pPr>
              <a:lnSpc>
                <a:spcPct val="90000"/>
              </a:lnSpc>
            </a:pPr>
            <a:r>
              <a:rPr lang="en-US" altLang="en-US" i="1" dirty="0" smtClean="0">
                <a:solidFill>
                  <a:srgbClr val="002060"/>
                </a:solidFill>
              </a:rPr>
              <a:t>Physical DB design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en-US" dirty="0" smtClean="0">
                <a:solidFill>
                  <a:srgbClr val="C00000"/>
                </a:solidFill>
              </a:rPr>
              <a:t>Internal data structures and file organizations for DB are specified</a:t>
            </a:r>
          </a:p>
          <a:p>
            <a:r>
              <a:rPr lang="en-US" altLang="en-US" i="1" dirty="0" smtClean="0">
                <a:solidFill>
                  <a:srgbClr val="002060"/>
                </a:solidFill>
              </a:rPr>
              <a:t>Schema Refinement</a:t>
            </a:r>
            <a:r>
              <a:rPr lang="en-US" altLang="en-US" dirty="0" smtClean="0">
                <a:solidFill>
                  <a:srgbClr val="002060"/>
                </a:solidFill>
              </a:rPr>
              <a:t>:  </a:t>
            </a:r>
            <a:r>
              <a:rPr lang="en-US" altLang="en-US" i="1" dirty="0" smtClean="0">
                <a:solidFill>
                  <a:srgbClr val="002060"/>
                </a:solidFill>
              </a:rPr>
              <a:t>(Normalization)  </a:t>
            </a:r>
          </a:p>
          <a:p>
            <a:pPr lvl="1"/>
            <a:r>
              <a:rPr lang="en-US" altLang="en-US" dirty="0" smtClean="0">
                <a:solidFill>
                  <a:srgbClr val="C00000"/>
                </a:solidFill>
              </a:rPr>
              <a:t>Check relational schema for redundancies and  anomalies.</a:t>
            </a:r>
          </a:p>
          <a:p>
            <a:r>
              <a:rPr lang="en-US" altLang="en-US" i="1" dirty="0" smtClean="0">
                <a:solidFill>
                  <a:srgbClr val="002060"/>
                </a:solidFill>
              </a:rPr>
              <a:t>Physical Database Design and Tuning</a:t>
            </a:r>
            <a:r>
              <a:rPr lang="en-US" altLang="en-US" dirty="0" smtClean="0">
                <a:solidFill>
                  <a:srgbClr val="002060"/>
                </a:solidFill>
              </a:rPr>
              <a:t>:  </a:t>
            </a:r>
          </a:p>
          <a:p>
            <a:pPr lvl="1"/>
            <a:r>
              <a:rPr lang="en-US" altLang="en-US" dirty="0" smtClean="0">
                <a:solidFill>
                  <a:srgbClr val="C00000"/>
                </a:solidFill>
              </a:rPr>
              <a:t>Consider typical workloads and further refinement of the database design (</a:t>
            </a:r>
            <a:r>
              <a:rPr lang="en-US" altLang="en-US" dirty="0" err="1" smtClean="0">
                <a:solidFill>
                  <a:srgbClr val="C00000"/>
                </a:solidFill>
              </a:rPr>
              <a:t>v.g</a:t>
            </a:r>
            <a:r>
              <a:rPr lang="en-US" altLang="en-US" dirty="0" smtClean="0">
                <a:solidFill>
                  <a:srgbClr val="C00000"/>
                </a:solidFill>
              </a:rPr>
              <a:t>. build indices).</a:t>
            </a:r>
          </a:p>
          <a:p>
            <a:r>
              <a:rPr lang="en-US" altLang="en-US" i="1" dirty="0" smtClean="0">
                <a:solidFill>
                  <a:srgbClr val="002060"/>
                </a:solidFill>
              </a:rPr>
              <a:t>Application and Security Design</a:t>
            </a:r>
            <a:r>
              <a:rPr lang="en-US" altLang="en-US" dirty="0" smtClean="0">
                <a:solidFill>
                  <a:srgbClr val="002060"/>
                </a:solidFill>
              </a:rPr>
              <a:t>: </a:t>
            </a:r>
          </a:p>
          <a:p>
            <a:pPr lvl="1"/>
            <a:r>
              <a:rPr lang="en-US" altLang="en-US" dirty="0" smtClean="0">
                <a:solidFill>
                  <a:srgbClr val="C00000"/>
                </a:solidFill>
              </a:rPr>
              <a:t>Consider aspects of the application beyond data. Methodologies like UML often used for addressing the complete software development cycle.</a:t>
            </a:r>
          </a:p>
          <a:p>
            <a:pPr lvl="1">
              <a:lnSpc>
                <a:spcPct val="90000"/>
              </a:lnSpc>
              <a:buSzPct val="75000"/>
            </a:pPr>
            <a:endParaRPr lang="en-US" altLang="en-US" dirty="0" smtClean="0">
              <a:solidFill>
                <a:srgbClr val="C0000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3EF19-811B-7C43-A800-935B41187579}" type="slidenum">
              <a:rPr lang="en-CA" altLang="en-US" smtClean="0"/>
              <a:pPr/>
              <a:t>4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6984443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3C76EA35-ADAE-2244-A4F7-D9C1FE273332}" type="slidenum">
              <a:rPr lang="en-CA" altLang="en-US" sz="1200" i="0">
                <a:latin typeface="Tahoma" charset="0"/>
              </a:rPr>
              <a:pPr/>
              <a:t>37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5202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3C76EA35-ADAE-2244-A4F7-D9C1FE273332}" type="slidenum">
              <a:rPr lang="en-CA" altLang="en-US" sz="1200" i="0">
                <a:latin typeface="Tahoma" charset="0"/>
              </a:rPr>
              <a:pPr/>
              <a:t>38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1797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kumimoji="1" sz="1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D0FE5F55-D561-B14B-92BC-D007FBB440A1}" type="slidenum">
              <a:rPr kumimoji="0" lang="en-CA" altLang="zh-CN">
                <a:latin typeface="Tahoma" charset="0"/>
              </a:rPr>
              <a:pPr>
                <a:spcBef>
                  <a:spcPct val="0"/>
                </a:spcBef>
              </a:pPr>
              <a:t>39</a:t>
            </a:fld>
            <a:endParaRPr kumimoji="0" lang="en-CA" altLang="zh-CN">
              <a:latin typeface="Tahoma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70799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kumimoji="1" sz="1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63ED8C0A-4715-AB4E-A5B2-044DE4A2EA19}" type="slidenum">
              <a:rPr kumimoji="0" lang="en-CA" altLang="zh-CN">
                <a:latin typeface="Tahoma" charset="0"/>
              </a:rPr>
              <a:pPr>
                <a:spcBef>
                  <a:spcPct val="0"/>
                </a:spcBef>
              </a:pPr>
              <a:t>40</a:t>
            </a:fld>
            <a:endParaRPr kumimoji="0" lang="en-CA" altLang="zh-CN">
              <a:latin typeface="Tahoma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33009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24A101CD-5888-154B-9A61-8DE325D2A67F}" type="slidenum">
              <a:rPr lang="en-CA" altLang="en-US" sz="1200" i="0">
                <a:latin typeface="Tahoma" charset="0"/>
              </a:rPr>
              <a:pPr/>
              <a:t>44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0287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07AEFE58-A533-6340-93A0-5C6E22ABE03C}" type="slidenum">
              <a:rPr lang="en-CA" altLang="en-US" sz="1200" i="0">
                <a:latin typeface="Tahoma" charset="0"/>
              </a:rPr>
              <a:pPr/>
              <a:t>45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1662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801F30B9-8F0B-EF48-95A3-ADD0D68792F9}" type="slidenum">
              <a:rPr lang="en-CA" altLang="en-US" sz="1200" i="0">
                <a:latin typeface="Tahoma" charset="0"/>
              </a:rPr>
              <a:pPr/>
              <a:t>48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938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FE9EE3FB-70F6-134C-8F3C-B36D202A00F9}" type="slidenum">
              <a:rPr lang="en-CA" altLang="en-US">
                <a:latin typeface="Tahoma" charset="0"/>
              </a:rPr>
              <a:pPr>
                <a:spcBef>
                  <a:spcPct val="0"/>
                </a:spcBef>
              </a:pPr>
              <a:t>5</a:t>
            </a:fld>
            <a:endParaRPr lang="en-CA" altLang="en-US">
              <a:latin typeface="Tahoma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36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BA807076-D26F-7D4D-B2B2-089929C6A7A8}" type="slidenum">
              <a:rPr lang="en-CA" altLang="en-US" sz="1200" i="0">
                <a:latin typeface="Tahoma" charset="0"/>
              </a:rPr>
              <a:pPr/>
              <a:t>6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88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B3BC4502-F63D-4E4F-A453-11909CCD871A}" type="slidenum">
              <a:rPr lang="en-CA" altLang="en-US" sz="1200" i="0">
                <a:latin typeface="Tahoma" charset="0"/>
              </a:rPr>
              <a:pPr/>
              <a:t>8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7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9BA0BA61-95D5-FC4B-88FF-8A4C5B427FB0}" type="slidenum">
              <a:rPr lang="en-CA" altLang="en-US" sz="1200" i="0">
                <a:latin typeface="Tahoma" charset="0"/>
              </a:rPr>
              <a:pPr/>
              <a:t>9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875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19399403-9C91-F14C-B9F7-F393E1A0C97B}" type="slidenum">
              <a:rPr lang="en-CA" altLang="en-US">
                <a:latin typeface="Tahoma" charset="0"/>
              </a:rPr>
              <a:pPr>
                <a:spcBef>
                  <a:spcPct val="0"/>
                </a:spcBef>
              </a:pPr>
              <a:t>12</a:t>
            </a:fld>
            <a:endParaRPr lang="en-CA" altLang="en-US">
              <a:latin typeface="Tahoma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2944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BE9B554-87B3-C544-A638-F4A95A6361A3}" type="slidenum">
              <a:rPr lang="en-CA" altLang="en-US">
                <a:latin typeface="Tahoma" charset="0"/>
              </a:rPr>
              <a:pPr>
                <a:spcBef>
                  <a:spcPct val="0"/>
                </a:spcBef>
              </a:pPr>
              <a:t>13</a:t>
            </a:fld>
            <a:endParaRPr lang="en-CA" altLang="en-US">
              <a:latin typeface="Tahoma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0201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3999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i="0">
                <a:ea typeface="+mn-ea"/>
              </a:defRPr>
            </a:lvl1pPr>
          </a:lstStyle>
          <a:p>
            <a:pPr>
              <a:defRPr/>
            </a:pPr>
            <a:fld id="{63D7AE06-B93E-6546-A688-F6C171ED96ED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pic>
        <p:nvPicPr>
          <p:cNvPr id="5" name="Picture 10" descr="C:\Users\Mengchi\AppData\Roaming\Tencent\Users\675139391\QQ\WinTemp\RichOle\R@FC@W[@@_87}DC0E@U90YU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9144000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826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3999"/>
                </a:srgbClr>
              </a:gs>
              <a:gs pos="100000">
                <a:srgbClr val="5A642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7" name="Picture 1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763" y="2514600"/>
            <a:ext cx="1773237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/>
          <a:lstStyle>
            <a:lvl1pPr algn="l"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000"/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359534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i="0"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Slide 14- </a:t>
            </a:r>
            <a:fld id="{4C489E03-629A-0841-B2CA-EE246A9D165B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0214034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i="0"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Slide 14- </a:t>
            </a:r>
            <a:fld id="{5EFDDA93-1EF4-6045-B5F2-57FA1488D1A5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89052308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i="0">
                <a:ea typeface="+mn-ea"/>
              </a:defRPr>
            </a:lvl1pPr>
          </a:lstStyle>
          <a:p>
            <a:pPr>
              <a:defRPr/>
            </a:pPr>
            <a:fld id="{2AEE5158-F358-DF46-BB64-AB7965479898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0008986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i="0">
                <a:ea typeface="+mn-ea"/>
              </a:defRPr>
            </a:lvl1pPr>
          </a:lstStyle>
          <a:p>
            <a:pPr>
              <a:defRPr/>
            </a:pPr>
            <a:fld id="{3F104A79-2469-6442-AB71-A6F0C30112E2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6566107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i="0"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Slide 14- </a:t>
            </a:r>
            <a:fld id="{A1901320-5D72-034E-9165-799B294C7574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53120701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i="0"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Slide 14- </a:t>
            </a:r>
            <a:fld id="{01FC4C37-E71F-6546-A2F3-84E3E633C5AF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0683094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i="0"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Slide 14- </a:t>
            </a:r>
            <a:fld id="{C076EE06-8B03-2845-8D12-ADBA625E9F24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1628347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i="0"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Slide 14- </a:t>
            </a:r>
            <a:fld id="{6AEDF179-9775-944A-97C9-38527C37F183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2204201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7"/>
          <p:cNvSpPr>
            <a:spLocks noChangeArrowheads="1"/>
          </p:cNvSpPr>
          <p:nvPr userDrawn="1"/>
        </p:nvSpPr>
        <p:spPr bwMode="gray">
          <a:xfrm rot="16200000">
            <a:off x="4151316" y="-4151313"/>
            <a:ext cx="838200" cy="9140825"/>
          </a:xfrm>
          <a:prstGeom prst="rect">
            <a:avLst/>
          </a:prstGeom>
          <a:solidFill>
            <a:srgbClr val="677228">
              <a:alpha val="36078"/>
            </a:srgbClr>
          </a:solidFill>
          <a:ln>
            <a:noFill/>
          </a:ln>
          <a:extLst/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3200" i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" y="0"/>
            <a:ext cx="9143999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2000" b="1" i="0">
                <a:solidFill>
                  <a:srgbClr val="990033"/>
                </a:solidFill>
                <a:latin typeface="Arial" charset="0"/>
                <a:ea typeface="MS PGothic" charset="-128"/>
              </a:defRPr>
            </a:lvl1pPr>
          </a:lstStyle>
          <a:p>
            <a:pPr>
              <a:defRPr/>
            </a:pPr>
            <a:fld id="{297A3A3F-80F8-274E-A932-FB9598C45B74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4472" y="990600"/>
            <a:ext cx="8751887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pic>
        <p:nvPicPr>
          <p:cNvPr id="6" name="Picture 10" descr="C:\Users\Mengchi\AppData\Roaming\Tencent\Users\675139391\QQ\WinTemp\RichOle\R@FC@W[@@_87}DC0E@U90YU.jpg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9144000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charset="2"/>
        <a:buChar char="n"/>
        <a:defRPr sz="28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charset="2"/>
        <a:buChar char="n"/>
        <a:defRPr sz="27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charset="2"/>
        <a:buChar char="n"/>
        <a:defRPr sz="26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charset="2"/>
        <a:buChar char="n"/>
        <a:defRPr sz="25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charset="2"/>
        <a:buChar char="n"/>
        <a:defRPr sz="24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tiff"/><Relationship Id="rId3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Chapter </a:t>
            </a:r>
            <a:r>
              <a:rPr lang="en-US" altLang="en-US" dirty="0" smtClean="0"/>
              <a:t>14</a:t>
            </a:r>
            <a:endParaRPr lang="en-US" altLang="en-US" dirty="0"/>
          </a:p>
        </p:txBody>
      </p:sp>
      <p:sp>
        <p:nvSpPr>
          <p:cNvPr id="15362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Functional Dependencies and Normalization for Relational Databases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158610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D7AE06-B93E-6546-A688-F6C171ED96ED}" type="slidenum">
              <a:rPr lang="en-US" altLang="en-US" smtClean="0"/>
              <a:pPr>
                <a:defRPr/>
              </a:pPr>
              <a:t>10</a:t>
            </a:fld>
            <a:endParaRPr lang="en-CA" altLang="en-US" dirty="0"/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 bwMode="auto">
          <a:xfrm>
            <a:off x="384092" y="3352800"/>
            <a:ext cx="8751887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200">
                <a:solidFill>
                  <a:srgbClr val="800000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eaLnBrk="1" hangingPunct="1"/>
            <a:r>
              <a:rPr lang="en-CA" altLang="en-US" i="0" kern="0" dirty="0" smtClean="0"/>
              <a:t>Repetition of information (data redundancy)</a:t>
            </a:r>
            <a:endParaRPr lang="en-US" altLang="en-US" i="0" kern="0" dirty="0" smtClean="0"/>
          </a:p>
          <a:p>
            <a:pPr eaLnBrk="1" hangingPunct="1"/>
            <a:endParaRPr lang="en-US" altLang="en-US" i="0" kern="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884568"/>
              </p:ext>
            </p:extLst>
          </p:nvPr>
        </p:nvGraphicFramePr>
        <p:xfrm>
          <a:off x="609600" y="914400"/>
          <a:ext cx="6357937" cy="1883365"/>
        </p:xfrm>
        <a:graphic>
          <a:graphicData uri="http://schemas.openxmlformats.org/drawingml/2006/table">
            <a:tbl>
              <a:tblPr/>
              <a:tblGrid>
                <a:gridCol w="828998"/>
                <a:gridCol w="1109339"/>
                <a:gridCol w="838200"/>
                <a:gridCol w="1066800"/>
                <a:gridCol w="1219200"/>
                <a:gridCol w="1295400"/>
              </a:tblGrid>
              <a:tr h="327399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Employee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  <a:r>
                        <a:rPr lang="uk-UA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  <a:endParaRPr lang="uk-UA" sz="24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ENAME</a:t>
                      </a:r>
                      <a:endParaRPr lang="uk-UA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  <a:endParaRPr lang="uk-UA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  <a:r>
                        <a:rPr lang="uk-UA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  <a:endParaRPr lang="uk-UA" sz="24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  <a:endParaRPr lang="uk-UA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D1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MT300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D1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MT300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D2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Rounded Rectangle 2"/>
          <p:cNvSpPr/>
          <p:nvPr/>
        </p:nvSpPr>
        <p:spPr bwMode="auto">
          <a:xfrm>
            <a:off x="3429000" y="1676400"/>
            <a:ext cx="3538537" cy="762000"/>
          </a:xfrm>
          <a:prstGeom prst="roundRect">
            <a:avLst/>
          </a:prstGeom>
          <a:noFill/>
          <a:ln w="317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8272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Problem1: Insertion </a:t>
            </a:r>
            <a:r>
              <a:rPr lang="en-US" dirty="0" err="1" smtClean="0"/>
              <a:t>Anormalies</a:t>
            </a:r>
            <a:endParaRPr lang="en-US" dirty="0"/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0" y="2895600"/>
            <a:ext cx="8751887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200">
                <a:solidFill>
                  <a:srgbClr val="800000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eaLnBrk="1" hangingPunct="1"/>
            <a:r>
              <a:rPr lang="en-CA" altLang="en-US" i="0" kern="0" dirty="0" smtClean="0"/>
              <a:t>Inability to represent certain information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CA" i="0" kern="0" dirty="0"/>
              <a:t>To insert a new </a:t>
            </a:r>
            <a:r>
              <a:rPr lang="en-CA" i="0" kern="0" dirty="0" smtClean="0"/>
              <a:t>employee </a:t>
            </a:r>
            <a:r>
              <a:rPr lang="en-CA" i="0" kern="0" dirty="0"/>
              <a:t>into the relation, we need to include </a:t>
            </a:r>
            <a:r>
              <a:rPr lang="en-CA" i="0" kern="0" dirty="0" smtClean="0"/>
              <a:t>department </a:t>
            </a:r>
            <a:r>
              <a:rPr lang="en-CA" i="0" kern="0" dirty="0"/>
              <a:t>information and make sure it is consistent with values for other tuples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CA" i="0" kern="0" dirty="0"/>
              <a:t>Cannot insert a new </a:t>
            </a:r>
            <a:r>
              <a:rPr lang="en-CA" i="0" kern="0" dirty="0" smtClean="0"/>
              <a:t>department </a:t>
            </a:r>
            <a:r>
              <a:rPr lang="en-CA" i="0" kern="0" dirty="0"/>
              <a:t>that has </a:t>
            </a:r>
            <a:r>
              <a:rPr lang="en-CA" i="0" kern="0" dirty="0" smtClean="0"/>
              <a:t>no employee</a:t>
            </a:r>
            <a:endParaRPr lang="en-CA" i="0" kern="0" dirty="0"/>
          </a:p>
          <a:p>
            <a:pPr eaLnBrk="1" hangingPunct="1"/>
            <a:endParaRPr lang="en-CA" altLang="en-US" i="0" kern="0" dirty="0" smtClean="0"/>
          </a:p>
          <a:p>
            <a:pPr eaLnBrk="1" hangingPunct="1"/>
            <a:endParaRPr lang="en-US" altLang="en-US" i="0" kern="0" dirty="0" smtClean="0"/>
          </a:p>
          <a:p>
            <a:pPr eaLnBrk="1" hangingPunct="1"/>
            <a:endParaRPr lang="en-US" altLang="en-US" i="0" kern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D7AE06-B93E-6546-A688-F6C171ED96ED}" type="slidenum">
              <a:rPr lang="en-US" altLang="en-US" smtClean="0"/>
              <a:pPr>
                <a:defRPr/>
              </a:pPr>
              <a:t>11</a:t>
            </a:fld>
            <a:endParaRPr lang="en-CA" alt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559617"/>
              </p:ext>
            </p:extLst>
          </p:nvPr>
        </p:nvGraphicFramePr>
        <p:xfrm>
          <a:off x="609600" y="914400"/>
          <a:ext cx="6357937" cy="1883365"/>
        </p:xfrm>
        <a:graphic>
          <a:graphicData uri="http://schemas.openxmlformats.org/drawingml/2006/table">
            <a:tbl>
              <a:tblPr/>
              <a:tblGrid>
                <a:gridCol w="828998"/>
                <a:gridCol w="1109339"/>
                <a:gridCol w="838200"/>
                <a:gridCol w="1066800"/>
                <a:gridCol w="1219200"/>
                <a:gridCol w="1295400"/>
              </a:tblGrid>
              <a:tr h="327399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Employee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  <a:r>
                        <a:rPr lang="uk-UA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  <a:endParaRPr lang="uk-UA" sz="24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ENAME</a:t>
                      </a:r>
                      <a:endParaRPr lang="uk-UA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  <a:endParaRPr lang="uk-UA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  <a:r>
                        <a:rPr lang="uk-UA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  <a:endParaRPr lang="uk-UA" sz="24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  <a:endParaRPr lang="uk-UA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D1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MT300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D1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MT300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D2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55848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Problem 2: </a:t>
            </a:r>
            <a:r>
              <a:rPr lang="en-US" altLang="en-US" dirty="0"/>
              <a:t>Deletion Anomalies</a:t>
            </a:r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 bwMode="auto">
          <a:xfrm>
            <a:off x="247650" y="2971800"/>
            <a:ext cx="8294687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0"/>
          <a:lstStyle/>
          <a:p>
            <a:pPr marL="342900" indent="-342900" eaLnBrk="1" hangingPunct="1"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/>
            </a:pPr>
            <a:r>
              <a:rPr lang="en-CA" sz="2800" i="0" kern="0" dirty="0">
                <a:solidFill>
                  <a:schemeClr val="tx2"/>
                </a:solidFill>
                <a:latin typeface="+mn-lt"/>
              </a:rPr>
              <a:t>Delete the last </a:t>
            </a:r>
            <a:r>
              <a:rPr lang="en-CA" sz="2800" i="0" kern="0" dirty="0" smtClean="0">
                <a:solidFill>
                  <a:schemeClr val="tx2"/>
                </a:solidFill>
                <a:latin typeface="+mn-lt"/>
              </a:rPr>
              <a:t>student </a:t>
            </a:r>
            <a:r>
              <a:rPr lang="en-CA" sz="2800" i="0" kern="0" dirty="0">
                <a:solidFill>
                  <a:schemeClr val="tx2"/>
                </a:solidFill>
                <a:latin typeface="+mn-lt"/>
              </a:rPr>
              <a:t>also delete the information for the </a:t>
            </a:r>
            <a:r>
              <a:rPr lang="en-CA" sz="2800" i="0" kern="0" dirty="0" smtClean="0">
                <a:solidFill>
                  <a:schemeClr val="tx2"/>
                </a:solidFill>
                <a:latin typeface="+mn-lt"/>
              </a:rPr>
              <a:t>course</a:t>
            </a:r>
            <a:endParaRPr lang="en-CA" sz="2800" i="0" kern="0" dirty="0">
              <a:solidFill>
                <a:schemeClr val="tx2"/>
              </a:solidFill>
              <a:latin typeface="+mn-lt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990033"/>
              </a:buClr>
              <a:buSzPct val="60000"/>
              <a:defRPr/>
            </a:pPr>
            <a:endParaRPr lang="en-CA" sz="2800" i="0" kern="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D7AE06-B93E-6546-A688-F6C171ED96ED}" type="slidenum">
              <a:rPr lang="en-US" altLang="en-US" smtClean="0"/>
              <a:pPr>
                <a:defRPr/>
              </a:pPr>
              <a:t>12</a:t>
            </a:fld>
            <a:endParaRPr lang="en-CA" alt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777028"/>
              </p:ext>
            </p:extLst>
          </p:nvPr>
        </p:nvGraphicFramePr>
        <p:xfrm>
          <a:off x="609600" y="914400"/>
          <a:ext cx="6357937" cy="1883365"/>
        </p:xfrm>
        <a:graphic>
          <a:graphicData uri="http://schemas.openxmlformats.org/drawingml/2006/table">
            <a:tbl>
              <a:tblPr/>
              <a:tblGrid>
                <a:gridCol w="828998"/>
                <a:gridCol w="1109339"/>
                <a:gridCol w="838200"/>
                <a:gridCol w="1066800"/>
                <a:gridCol w="1219200"/>
                <a:gridCol w="1295400"/>
              </a:tblGrid>
              <a:tr h="327399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Employee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  <a:r>
                        <a:rPr lang="uk-UA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  <a:endParaRPr lang="uk-UA" sz="24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ENAME</a:t>
                      </a:r>
                      <a:endParaRPr lang="uk-UA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  <a:endParaRPr lang="uk-UA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  <a:r>
                        <a:rPr lang="uk-UA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  <a:endParaRPr lang="uk-UA" sz="24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  <a:endParaRPr lang="uk-UA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D1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MT300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D1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MT300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D2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 bwMode="auto">
          <a:xfrm>
            <a:off x="609599" y="2416765"/>
            <a:ext cx="6357937" cy="381000"/>
          </a:xfrm>
          <a:prstGeom prst="round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8900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Problem 3: Update </a:t>
            </a:r>
            <a:r>
              <a:rPr lang="en-US" altLang="en-US" dirty="0"/>
              <a:t>Anomalies</a:t>
            </a:r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 bwMode="auto">
          <a:xfrm>
            <a:off x="76200" y="2895600"/>
            <a:ext cx="8294687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0"/>
          <a:lstStyle/>
          <a:p>
            <a:pPr marL="342900" indent="-342900" eaLnBrk="1" hangingPunct="1"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/>
            </a:pPr>
            <a:r>
              <a:rPr lang="en-CA" sz="2800" i="0" kern="0" dirty="0">
                <a:solidFill>
                  <a:schemeClr val="tx2"/>
                </a:solidFill>
                <a:latin typeface="+mn-lt"/>
              </a:rPr>
              <a:t>Change the attribute value of </a:t>
            </a:r>
            <a:r>
              <a:rPr lang="en-CA" sz="2800" i="0" kern="0" dirty="0" smtClean="0">
                <a:solidFill>
                  <a:schemeClr val="tx2"/>
                </a:solidFill>
                <a:latin typeface="+mn-lt"/>
              </a:rPr>
              <a:t>course, </a:t>
            </a:r>
            <a:r>
              <a:rPr lang="en-CA" sz="2800" i="0" kern="0" dirty="0" err="1">
                <a:solidFill>
                  <a:schemeClr val="tx2"/>
                </a:solidFill>
                <a:latin typeface="+mn-lt"/>
              </a:rPr>
              <a:t>eg</a:t>
            </a:r>
            <a:r>
              <a:rPr lang="en-CA" sz="2800" i="0" kern="0" dirty="0">
                <a:solidFill>
                  <a:schemeClr val="tx2"/>
                </a:solidFill>
                <a:latin typeface="+mn-lt"/>
              </a:rPr>
              <a:t> LOC </a:t>
            </a:r>
            <a:r>
              <a:rPr lang="en-CA" sz="2800" i="0" kern="0" dirty="0" smtClean="0">
                <a:solidFill>
                  <a:schemeClr val="tx2"/>
                </a:solidFill>
                <a:latin typeface="+mn-lt"/>
              </a:rPr>
              <a:t>we have to update </a:t>
            </a:r>
            <a:r>
              <a:rPr lang="en-CA" sz="2800" i="0" kern="0" dirty="0">
                <a:solidFill>
                  <a:schemeClr val="tx2"/>
                </a:solidFill>
                <a:latin typeface="+mn-lt"/>
              </a:rPr>
              <a:t>tuples of all </a:t>
            </a:r>
            <a:r>
              <a:rPr lang="en-CA" sz="2800" i="0" kern="0" dirty="0" smtClean="0">
                <a:solidFill>
                  <a:schemeClr val="tx2"/>
                </a:solidFill>
                <a:latin typeface="+mn-lt"/>
              </a:rPr>
              <a:t>employees </a:t>
            </a:r>
            <a:r>
              <a:rPr lang="en-CA" sz="2800" i="0" kern="0" dirty="0">
                <a:solidFill>
                  <a:schemeClr val="tx2"/>
                </a:solidFill>
                <a:latin typeface="+mn-lt"/>
              </a:rPr>
              <a:t>who </a:t>
            </a:r>
            <a:r>
              <a:rPr lang="en-CA" sz="2800" i="0" kern="0" dirty="0" smtClean="0">
                <a:solidFill>
                  <a:schemeClr val="tx2"/>
                </a:solidFill>
                <a:latin typeface="+mn-lt"/>
              </a:rPr>
              <a:t>work </a:t>
            </a:r>
            <a:r>
              <a:rPr lang="en-CA" sz="2800" i="0" kern="0" dirty="0">
                <a:solidFill>
                  <a:schemeClr val="tx2"/>
                </a:solidFill>
                <a:latin typeface="+mn-lt"/>
              </a:rPr>
              <a:t>in </a:t>
            </a:r>
            <a:r>
              <a:rPr lang="en-CA" sz="2800" i="0" kern="0" dirty="0" smtClean="0">
                <a:solidFill>
                  <a:schemeClr val="tx2"/>
                </a:solidFill>
                <a:latin typeface="+mn-lt"/>
              </a:rPr>
              <a:t>the department</a:t>
            </a:r>
            <a:endParaRPr lang="en-CA" sz="2800" i="0" kern="0" dirty="0">
              <a:solidFill>
                <a:schemeClr val="tx2"/>
              </a:solidFill>
              <a:latin typeface="+mn-lt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990033"/>
              </a:buClr>
              <a:buSzPct val="60000"/>
              <a:defRPr/>
            </a:pPr>
            <a:endParaRPr lang="en-CA" sz="2800" i="0" kern="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D7AE06-B93E-6546-A688-F6C171ED96ED}" type="slidenum">
              <a:rPr lang="en-US" altLang="en-US" smtClean="0"/>
              <a:pPr>
                <a:defRPr/>
              </a:pPr>
              <a:t>13</a:t>
            </a:fld>
            <a:endParaRPr lang="en-CA" alt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559617"/>
              </p:ext>
            </p:extLst>
          </p:nvPr>
        </p:nvGraphicFramePr>
        <p:xfrm>
          <a:off x="609600" y="914400"/>
          <a:ext cx="6357937" cy="1883365"/>
        </p:xfrm>
        <a:graphic>
          <a:graphicData uri="http://schemas.openxmlformats.org/drawingml/2006/table">
            <a:tbl>
              <a:tblPr/>
              <a:tblGrid>
                <a:gridCol w="828998"/>
                <a:gridCol w="1109339"/>
                <a:gridCol w="838200"/>
                <a:gridCol w="1066800"/>
                <a:gridCol w="1219200"/>
                <a:gridCol w="1295400"/>
              </a:tblGrid>
              <a:tr h="327399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Employee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  <a:r>
                        <a:rPr lang="uk-UA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  <a:endParaRPr lang="uk-UA" sz="24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ENAME</a:t>
                      </a:r>
                      <a:endParaRPr lang="uk-UA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  <a:endParaRPr lang="uk-UA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  <a:r>
                        <a:rPr lang="uk-UA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  <a:endParaRPr lang="uk-UA" sz="24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  <a:endParaRPr lang="uk-UA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D1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MT300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D1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MT300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D2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 bwMode="auto">
          <a:xfrm>
            <a:off x="3429000" y="1676400"/>
            <a:ext cx="3538537" cy="762000"/>
          </a:xfrm>
          <a:prstGeom prst="roundRect">
            <a:avLst/>
          </a:prstGeom>
          <a:noFill/>
          <a:ln w="317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3719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  <a:cs typeface="MS PGothic" charset="-128"/>
              </a:rPr>
              <a:t>GUIDELINE </a:t>
            </a:r>
            <a:r>
              <a:rPr lang="en-US" altLang="en-US" dirty="0" smtClean="0">
                <a:ea typeface="MS PGothic" charset="-128"/>
                <a:cs typeface="MS PGothic" charset="-128"/>
              </a:rPr>
              <a:t>1</a:t>
            </a:r>
            <a:endParaRPr lang="en-US" altLang="en-US" dirty="0">
              <a:ea typeface="MS PGothic" charset="-128"/>
              <a:cs typeface="MS PGothic" charset="-128"/>
            </a:endParaRPr>
          </a:p>
        </p:txBody>
      </p:sp>
      <p:sp>
        <p:nvSpPr>
          <p:cNvPr id="4096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MS PGothic" charset="-128"/>
                <a:cs typeface="MS PGothic" charset="-128"/>
              </a:rPr>
              <a:t>Design </a:t>
            </a:r>
            <a:r>
              <a:rPr lang="en-US" altLang="en-US" dirty="0">
                <a:ea typeface="MS PGothic" charset="-128"/>
                <a:cs typeface="MS PGothic" charset="-128"/>
              </a:rPr>
              <a:t>a schema that does not suffer from the insertion, deletion and update anomalies.</a:t>
            </a:r>
          </a:p>
          <a:p>
            <a:pPr eaLnBrk="1" hangingPunct="1"/>
            <a:r>
              <a:rPr lang="en-US" altLang="en-US" dirty="0">
                <a:ea typeface="MS PGothic" charset="-128"/>
                <a:cs typeface="MS PGothic" charset="-128"/>
              </a:rPr>
              <a:t>If there are any anomalies present, then note them so that applications can be made to take them into account.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D7AE06-B93E-6546-A688-F6C171ED96ED}" type="slidenum">
              <a:rPr lang="en-US" altLang="en-US" smtClean="0"/>
              <a:pPr>
                <a:defRPr/>
              </a:pPr>
              <a:t>14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0878693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Problem 4: </a:t>
            </a:r>
            <a:r>
              <a:rPr lang="en-US" altLang="en-US" sz="3200" dirty="0">
                <a:ea typeface="MS PGothic" charset="-128"/>
                <a:cs typeface="MS PGothic" charset="-128"/>
              </a:rPr>
              <a:t>Null Values in Tuples </a:t>
            </a:r>
            <a:endParaRPr lang="en-US" altLang="en-US" sz="3200" dirty="0"/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 bwMode="auto">
          <a:xfrm>
            <a:off x="76200" y="2873965"/>
            <a:ext cx="8294687" cy="3831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0"/>
          <a:lstStyle/>
          <a:p>
            <a:pPr eaLnBrk="1" hangingPunct="1">
              <a:spcBef>
                <a:spcPct val="20000"/>
              </a:spcBef>
              <a:buClr>
                <a:srgbClr val="990033"/>
              </a:buClr>
              <a:buSzPct val="60000"/>
              <a:defRPr/>
            </a:pPr>
            <a:r>
              <a:rPr lang="en-US" altLang="en-US" i="0" kern="0" dirty="0">
                <a:solidFill>
                  <a:schemeClr val="tx2"/>
                </a:solidFill>
              </a:rPr>
              <a:t>With several things in one table, it is possible to have many null values in tuples.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en-US" i="0" kern="0" dirty="0" smtClean="0">
                <a:solidFill>
                  <a:srgbClr val="790033"/>
                </a:solidFill>
              </a:rPr>
              <a:t>Attribute </a:t>
            </a:r>
            <a:r>
              <a:rPr lang="en-US" altLang="en-US" i="0" kern="0" dirty="0">
                <a:solidFill>
                  <a:srgbClr val="790033"/>
                </a:solidFill>
              </a:rPr>
              <a:t>not applicable or invalid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en-US" i="0" kern="0" dirty="0">
                <a:solidFill>
                  <a:srgbClr val="790033"/>
                </a:solidFill>
              </a:rPr>
              <a:t>Attribute value unknown  (may exist)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en-US" i="0" kern="0" dirty="0">
                <a:solidFill>
                  <a:srgbClr val="790033"/>
                </a:solidFill>
              </a:rPr>
              <a:t>Value known to exist, but unavailable </a:t>
            </a:r>
          </a:p>
          <a:p>
            <a:pPr eaLnBrk="1" hangingPunct="1">
              <a:spcBef>
                <a:spcPct val="20000"/>
              </a:spcBef>
              <a:buClr>
                <a:srgbClr val="990033"/>
              </a:buClr>
              <a:buSzPct val="60000"/>
              <a:defRPr/>
            </a:pPr>
            <a:r>
              <a:rPr lang="en-CA" i="0" kern="0" dirty="0" smtClean="0">
                <a:solidFill>
                  <a:schemeClr val="tx2"/>
                </a:solidFill>
              </a:rPr>
              <a:t>Problems:</a:t>
            </a:r>
            <a:endParaRPr lang="en-CA" i="0" kern="0" dirty="0">
              <a:solidFill>
                <a:schemeClr val="tx2"/>
              </a:solidFill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/>
            </a:pPr>
            <a:r>
              <a:rPr lang="en-CA" i="0" kern="0" dirty="0" smtClean="0">
                <a:solidFill>
                  <a:srgbClr val="790033"/>
                </a:solidFill>
                <a:latin typeface="+mn-lt"/>
              </a:rPr>
              <a:t>waste </a:t>
            </a:r>
            <a:r>
              <a:rPr lang="en-CA" i="0" kern="0" dirty="0">
                <a:solidFill>
                  <a:srgbClr val="790033"/>
                </a:solidFill>
                <a:latin typeface="+mn-lt"/>
              </a:rPr>
              <a:t>space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/>
            </a:pPr>
            <a:r>
              <a:rPr lang="en-CA" i="0" kern="0" dirty="0">
                <a:solidFill>
                  <a:srgbClr val="790033"/>
                </a:solidFill>
                <a:latin typeface="+mn-lt"/>
              </a:rPr>
              <a:t>join problem (meaning)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/>
            </a:pPr>
            <a:r>
              <a:rPr lang="en-CA" i="0" kern="0" dirty="0">
                <a:solidFill>
                  <a:srgbClr val="790033"/>
                </a:solidFill>
                <a:latin typeface="+mn-lt"/>
              </a:rPr>
              <a:t>aggregate operations (</a:t>
            </a:r>
            <a:r>
              <a:rPr lang="en-CA" i="0" kern="0" dirty="0" smtClean="0">
                <a:solidFill>
                  <a:srgbClr val="790033"/>
                </a:solidFill>
                <a:latin typeface="+mn-lt"/>
              </a:rPr>
              <a:t>meaning)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D7AE06-B93E-6546-A688-F6C171ED96ED}" type="slidenum">
              <a:rPr lang="en-US" altLang="en-US" smtClean="0"/>
              <a:pPr>
                <a:defRPr/>
              </a:pPr>
              <a:t>15</a:t>
            </a:fld>
            <a:endParaRPr lang="en-CA" alt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559617"/>
              </p:ext>
            </p:extLst>
          </p:nvPr>
        </p:nvGraphicFramePr>
        <p:xfrm>
          <a:off x="609600" y="914400"/>
          <a:ext cx="6357937" cy="1883365"/>
        </p:xfrm>
        <a:graphic>
          <a:graphicData uri="http://schemas.openxmlformats.org/drawingml/2006/table">
            <a:tbl>
              <a:tblPr/>
              <a:tblGrid>
                <a:gridCol w="828998"/>
                <a:gridCol w="1109339"/>
                <a:gridCol w="838200"/>
                <a:gridCol w="1066800"/>
                <a:gridCol w="1219200"/>
                <a:gridCol w="1295400"/>
              </a:tblGrid>
              <a:tr h="327399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Employee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  <a:r>
                        <a:rPr lang="uk-UA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  <a:endParaRPr lang="uk-UA" sz="24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ENAME</a:t>
                      </a:r>
                      <a:endParaRPr lang="uk-UA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  <a:endParaRPr lang="uk-UA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  <a:r>
                        <a:rPr lang="uk-UA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  <a:endParaRPr lang="uk-UA" sz="24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  <a:endParaRPr lang="uk-UA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D1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MT300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D1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MT300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D2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4824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  <a:cs typeface="MS PGothic" charset="-128"/>
              </a:rPr>
              <a:t>GUIDELINE </a:t>
            </a:r>
            <a:r>
              <a:rPr lang="en-US" altLang="en-US" dirty="0" smtClean="0">
                <a:ea typeface="MS PGothic" charset="-128"/>
                <a:cs typeface="MS PGothic" charset="-128"/>
              </a:rPr>
              <a:t>2</a:t>
            </a:r>
            <a:endParaRPr lang="en-US" altLang="en-US" dirty="0">
              <a:ea typeface="MS PGothic" charset="-128"/>
              <a:cs typeface="MS PGothic" charset="-128"/>
            </a:endParaRPr>
          </a:p>
        </p:txBody>
      </p:sp>
      <p:sp>
        <p:nvSpPr>
          <p:cNvPr id="4301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MS PGothic" charset="-128"/>
                <a:cs typeface="MS PGothic" charset="-128"/>
              </a:rPr>
              <a:t>Relations </a:t>
            </a:r>
            <a:r>
              <a:rPr lang="en-US" altLang="en-US" dirty="0">
                <a:ea typeface="MS PGothic" charset="-128"/>
                <a:cs typeface="MS PGothic" charset="-128"/>
              </a:rPr>
              <a:t>should be designed such that their tuples will have as </a:t>
            </a:r>
            <a:r>
              <a:rPr lang="en-US" altLang="en-US" dirty="0">
                <a:solidFill>
                  <a:srgbClr val="790033"/>
                </a:solidFill>
                <a:ea typeface="MS PGothic" charset="-128"/>
                <a:cs typeface="MS PGothic" charset="-128"/>
              </a:rPr>
              <a:t>few NULL values </a:t>
            </a:r>
            <a:r>
              <a:rPr lang="en-US" altLang="en-US" dirty="0">
                <a:ea typeface="MS PGothic" charset="-128"/>
                <a:cs typeface="MS PGothic" charset="-128"/>
              </a:rPr>
              <a:t>as possible</a:t>
            </a:r>
          </a:p>
          <a:p>
            <a:pPr eaLnBrk="1" hangingPunct="1"/>
            <a:r>
              <a:rPr lang="en-US" altLang="en-US" dirty="0">
                <a:ea typeface="MS PGothic" charset="-128"/>
                <a:cs typeface="MS PGothic" charset="-128"/>
              </a:rPr>
              <a:t>Attributes that are NULL frequently could be placed in separate relations (with the primary key</a:t>
            </a:r>
            <a:r>
              <a:rPr lang="en-US" altLang="en-US" dirty="0" smtClean="0">
                <a:ea typeface="MS PGothic" charset="-128"/>
                <a:cs typeface="MS PGothic" charset="-128"/>
              </a:rPr>
              <a:t>)</a:t>
            </a:r>
            <a:endParaRPr lang="en-US" altLang="en-US" dirty="0">
              <a:ea typeface="MS PGothic" charset="-128"/>
              <a:cs typeface="MS PGothic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D7AE06-B93E-6546-A688-F6C171ED96ED}" type="slidenum">
              <a:rPr lang="en-US" altLang="en-US" smtClean="0"/>
              <a:pPr>
                <a:defRPr/>
              </a:pPr>
              <a:t>16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1659593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MS PGothic" charset="-128"/>
              </a:rPr>
              <a:t>Problems</a:t>
            </a:r>
            <a:endParaRPr lang="en-US" altLang="en-US" dirty="0">
              <a:ea typeface="MS PGothic" charset="-128"/>
            </a:endParaRPr>
          </a:p>
        </p:txBody>
      </p:sp>
      <p:sp>
        <p:nvSpPr>
          <p:cNvPr id="2867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MS PGothic" charset="-128"/>
              </a:rPr>
              <a:t>Data redundancy</a:t>
            </a:r>
          </a:p>
          <a:p>
            <a:pPr lvl="1" eaLnBrk="1" hangingPunct="1"/>
            <a:r>
              <a:rPr lang="en-US" altLang="en-US" dirty="0">
                <a:ea typeface="MS PGothic" charset="-128"/>
              </a:rPr>
              <a:t>Waste storage space</a:t>
            </a:r>
          </a:p>
          <a:p>
            <a:pPr lvl="1" eaLnBrk="1" hangingPunct="1"/>
            <a:r>
              <a:rPr lang="en-US" altLang="en-US" dirty="0">
                <a:ea typeface="MS PGothic" charset="-128"/>
              </a:rPr>
              <a:t>Causes problems with update anomalies</a:t>
            </a:r>
          </a:p>
          <a:p>
            <a:pPr lvl="2" eaLnBrk="1" hangingPunct="1"/>
            <a:r>
              <a:rPr lang="en-US" altLang="en-US" dirty="0">
                <a:ea typeface="MS PGothic" charset="-128"/>
              </a:rPr>
              <a:t>Insertion anomalies</a:t>
            </a:r>
          </a:p>
          <a:p>
            <a:pPr lvl="2" eaLnBrk="1" hangingPunct="1"/>
            <a:r>
              <a:rPr lang="en-US" altLang="en-US" dirty="0">
                <a:ea typeface="MS PGothic" charset="-128"/>
              </a:rPr>
              <a:t>Deletion anomalies</a:t>
            </a:r>
          </a:p>
          <a:p>
            <a:pPr lvl="2" eaLnBrk="1" hangingPunct="1"/>
            <a:r>
              <a:rPr lang="en-US" altLang="en-US" dirty="0">
                <a:ea typeface="MS PGothic" charset="-128"/>
              </a:rPr>
              <a:t>Modification anomalies </a:t>
            </a:r>
            <a:endParaRPr lang="en-US" altLang="en-US" dirty="0" smtClean="0">
              <a:ea typeface="MS PGothic" charset="-128"/>
            </a:endParaRPr>
          </a:p>
          <a:p>
            <a:pPr eaLnBrk="1" hangingPunct="1"/>
            <a:r>
              <a:rPr lang="en-US" altLang="en-US" dirty="0" smtClean="0">
                <a:ea typeface="MS PGothic" charset="-128"/>
              </a:rPr>
              <a:t>Too many null values</a:t>
            </a:r>
          </a:p>
          <a:p>
            <a:pPr lvl="1" eaLnBrk="1" hangingPunct="1"/>
            <a:r>
              <a:rPr lang="en-US" altLang="en-US" dirty="0">
                <a:ea typeface="MS PGothic" charset="-128"/>
              </a:rPr>
              <a:t>Attribute not applicable or invalid</a:t>
            </a:r>
          </a:p>
          <a:p>
            <a:pPr lvl="1" eaLnBrk="1" hangingPunct="1"/>
            <a:r>
              <a:rPr lang="en-US" altLang="en-US" dirty="0">
                <a:ea typeface="MS PGothic" charset="-128"/>
              </a:rPr>
              <a:t>Attribute value unknown  (may exist)</a:t>
            </a:r>
          </a:p>
          <a:p>
            <a:pPr lvl="1" eaLnBrk="1" hangingPunct="1"/>
            <a:r>
              <a:rPr lang="en-US" altLang="en-US" dirty="0">
                <a:ea typeface="MS PGothic" charset="-128"/>
              </a:rPr>
              <a:t>Value known to exist, but unavailable </a:t>
            </a:r>
          </a:p>
          <a:p>
            <a:pPr lvl="1" eaLnBrk="1" hangingPunct="1"/>
            <a:endParaRPr lang="en-US" altLang="en-US" dirty="0">
              <a:ea typeface="MS PGothic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D7AE06-B93E-6546-A688-F6C171ED96ED}" type="slidenum">
              <a:rPr lang="en-US" altLang="en-US" smtClean="0"/>
              <a:pPr>
                <a:defRPr/>
              </a:pPr>
              <a:t>17</a:t>
            </a:fld>
            <a:endParaRPr lang="en-CA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Conclusion</a:t>
            </a: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 bwMode="auto">
          <a:xfrm>
            <a:off x="239713" y="3933825"/>
            <a:ext cx="8294687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0"/>
          <a:lstStyle/>
          <a:p>
            <a:pPr marL="342900" indent="-342900" eaLnBrk="1" hangingPunct="1">
              <a:spcBef>
                <a:spcPct val="20000"/>
              </a:spcBef>
              <a:buClr>
                <a:srgbClr val="990033"/>
              </a:buClr>
              <a:buSzPct val="60000"/>
              <a:defRPr/>
            </a:pPr>
            <a:endParaRPr lang="en-US" i="0" kern="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76200" y="2950654"/>
            <a:ext cx="8294687" cy="1545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0"/>
          <a:lstStyle/>
          <a:p>
            <a:pPr marL="342900" indent="-342900" eaLnBrk="1" hangingPunct="1"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/>
            </a:pPr>
            <a:r>
              <a:rPr lang="en-CA" sz="2800" i="0" kern="0" dirty="0">
                <a:solidFill>
                  <a:schemeClr val="tx2"/>
                </a:solidFill>
                <a:latin typeface="+mn-lt"/>
              </a:rPr>
              <a:t>Using </a:t>
            </a:r>
            <a:r>
              <a:rPr lang="en-CA" sz="2800" i="0" kern="0" dirty="0" smtClean="0">
                <a:solidFill>
                  <a:schemeClr val="tx2"/>
                </a:solidFill>
                <a:latin typeface="+mn-lt"/>
              </a:rPr>
              <a:t>a big relation </a:t>
            </a:r>
            <a:r>
              <a:rPr lang="en-CA" sz="2800" i="0" kern="0" dirty="0">
                <a:solidFill>
                  <a:schemeClr val="tx2"/>
                </a:solidFill>
                <a:latin typeface="+mn-lt"/>
              </a:rPr>
              <a:t>is not a good design 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/>
            </a:pPr>
            <a:r>
              <a:rPr lang="en-CA" sz="2800" i="0" kern="0" dirty="0" smtClean="0">
                <a:solidFill>
                  <a:schemeClr val="tx2"/>
                </a:solidFill>
                <a:latin typeface="+mn-lt"/>
              </a:rPr>
              <a:t>Should divide </a:t>
            </a:r>
            <a:r>
              <a:rPr lang="en-CA" sz="2800" i="0" kern="0" dirty="0">
                <a:solidFill>
                  <a:schemeClr val="tx2"/>
                </a:solidFill>
                <a:latin typeface="+mn-lt"/>
              </a:rPr>
              <a:t>big relations into smaller </a:t>
            </a:r>
            <a:r>
              <a:rPr lang="en-CA" sz="2800" i="0" kern="0" dirty="0" smtClean="0">
                <a:solidFill>
                  <a:schemeClr val="tx2"/>
                </a:solidFill>
                <a:latin typeface="+mn-lt"/>
              </a:rPr>
              <a:t>relations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/>
            </a:pPr>
            <a:r>
              <a:rPr lang="en-CA" sz="2800" i="0" kern="0" dirty="0">
                <a:solidFill>
                  <a:schemeClr val="tx2"/>
                </a:solidFill>
              </a:rPr>
              <a:t>How to divide then?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/>
            </a:pPr>
            <a:endParaRPr lang="en-CA" sz="2800" i="0" kern="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D7AE06-B93E-6546-A688-F6C171ED96ED}" type="slidenum">
              <a:rPr lang="en-US" altLang="en-US" smtClean="0"/>
              <a:pPr>
                <a:defRPr/>
              </a:pPr>
              <a:t>18</a:t>
            </a:fld>
            <a:endParaRPr lang="en-CA" alt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063601"/>
              </p:ext>
            </p:extLst>
          </p:nvPr>
        </p:nvGraphicFramePr>
        <p:xfrm>
          <a:off x="609600" y="914400"/>
          <a:ext cx="6357937" cy="1883365"/>
        </p:xfrm>
        <a:graphic>
          <a:graphicData uri="http://schemas.openxmlformats.org/drawingml/2006/table">
            <a:tbl>
              <a:tblPr/>
              <a:tblGrid>
                <a:gridCol w="828998"/>
                <a:gridCol w="1109339"/>
                <a:gridCol w="838200"/>
                <a:gridCol w="1066800"/>
                <a:gridCol w="1219200"/>
                <a:gridCol w="1295400"/>
              </a:tblGrid>
              <a:tr h="327399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Employee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  <a:r>
                        <a:rPr lang="uk-UA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  <a:endParaRPr lang="uk-UA" sz="24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ENAME</a:t>
                      </a:r>
                      <a:endParaRPr lang="uk-UA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  <a:endParaRPr lang="uk-UA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  <a:r>
                        <a:rPr lang="uk-UA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  <a:endParaRPr lang="uk-UA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DNAME</a:t>
                      </a:r>
                      <a:endParaRPr lang="uk-UA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D1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MT300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D1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MT300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D2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96659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Design </a:t>
            </a:r>
            <a:r>
              <a:rPr lang="en-US" altLang="en-US" sz="3200" dirty="0"/>
              <a:t>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D7AE06-B93E-6546-A688-F6C171ED96ED}" type="slidenum">
              <a:rPr lang="en-US" altLang="en-US" smtClean="0"/>
              <a:pPr>
                <a:defRPr/>
              </a:pPr>
              <a:t>19</a:t>
            </a:fld>
            <a:endParaRPr lang="en-CA" altLang="en-US" dirty="0"/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152400" y="4984483"/>
            <a:ext cx="891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700">
                <a:solidFill>
                  <a:srgbClr val="800000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6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500">
                <a:solidFill>
                  <a:srgbClr val="800000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400" i="0" kern="0" dirty="0" smtClean="0"/>
              <a:t>Can we use </a:t>
            </a:r>
            <a:r>
              <a:rPr lang="en-US" altLang="en-US" sz="2400" i="0" kern="0" dirty="0" smtClean="0">
                <a:solidFill>
                  <a:srgbClr val="790033"/>
                </a:solidFill>
              </a:rPr>
              <a:t>Employee1</a:t>
            </a:r>
            <a:r>
              <a:rPr lang="en-US" altLang="en-US" sz="2400" i="0" kern="0" dirty="0" smtClean="0"/>
              <a:t> and </a:t>
            </a:r>
            <a:r>
              <a:rPr lang="en-US" altLang="en-US" sz="2400" i="0" kern="0" dirty="0" smtClean="0">
                <a:solidFill>
                  <a:srgbClr val="790033"/>
                </a:solidFill>
              </a:rPr>
              <a:t>Employee2 </a:t>
            </a:r>
            <a:r>
              <a:rPr lang="en-US" altLang="en-US" sz="2400" i="0" kern="0" dirty="0" smtClean="0"/>
              <a:t>instead of </a:t>
            </a:r>
            <a:r>
              <a:rPr lang="en-US" altLang="en-US" sz="2400" i="0" kern="0" dirty="0" smtClean="0">
                <a:solidFill>
                  <a:srgbClr val="790033"/>
                </a:solidFill>
              </a:rPr>
              <a:t>Employee</a:t>
            </a:r>
            <a:r>
              <a:rPr lang="en-US" altLang="en-US" sz="2400" i="0" kern="0" dirty="0" smtClean="0"/>
              <a:t>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i="0" kern="0" dirty="0" smtClean="0"/>
              <a:t>Can we obtain </a:t>
            </a:r>
            <a:r>
              <a:rPr lang="en-US" altLang="en-US" sz="2400" i="0" kern="0" dirty="0" smtClean="0">
                <a:solidFill>
                  <a:srgbClr val="790033"/>
                </a:solidFill>
              </a:rPr>
              <a:t>Employee</a:t>
            </a:r>
            <a:r>
              <a:rPr lang="en-US" altLang="en-US" sz="2400" i="0" kern="0" dirty="0" smtClean="0"/>
              <a:t> from </a:t>
            </a:r>
            <a:r>
              <a:rPr lang="en-US" altLang="en-US" sz="2400" i="0" kern="0" dirty="0" smtClean="0">
                <a:solidFill>
                  <a:srgbClr val="790033"/>
                </a:solidFill>
              </a:rPr>
              <a:t>Employee1</a:t>
            </a:r>
            <a:r>
              <a:rPr lang="en-US" altLang="en-US" sz="2400" i="0" kern="0" dirty="0" smtClean="0"/>
              <a:t> and Employee2?</a:t>
            </a:r>
            <a:endParaRPr lang="en-CA" altLang="en-US" sz="2400" i="0" kern="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00459"/>
              </p:ext>
            </p:extLst>
          </p:nvPr>
        </p:nvGraphicFramePr>
        <p:xfrm>
          <a:off x="609600" y="2971800"/>
          <a:ext cx="2939282" cy="1852885"/>
        </p:xfrm>
        <a:graphic>
          <a:graphicData uri="http://schemas.openxmlformats.org/drawingml/2006/table">
            <a:tbl>
              <a:tblPr/>
              <a:tblGrid>
                <a:gridCol w="1023937"/>
                <a:gridCol w="809974"/>
                <a:gridCol w="1105371"/>
              </a:tblGrid>
              <a:tr h="32739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Employee1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ENAME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MT300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MT300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261212"/>
              </p:ext>
            </p:extLst>
          </p:nvPr>
        </p:nvGraphicFramePr>
        <p:xfrm>
          <a:off x="4189046" y="2971799"/>
          <a:ext cx="3659555" cy="1852885"/>
        </p:xfrm>
        <a:graphic>
          <a:graphicData uri="http://schemas.openxmlformats.org/drawingml/2006/table">
            <a:tbl>
              <a:tblPr/>
              <a:tblGrid>
                <a:gridCol w="699258"/>
                <a:gridCol w="719137"/>
                <a:gridCol w="1250559"/>
                <a:gridCol w="990601"/>
              </a:tblGrid>
              <a:tr h="327399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Employee2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  <a:r>
                        <a:rPr lang="uk-UA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  <a:endParaRPr lang="uk-UA" sz="24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  <a:r>
                        <a:rPr lang="uk-UA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  <a:endParaRPr lang="uk-UA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DNAME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D1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MT300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MT300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D1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MT300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MT300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D2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728965"/>
              </p:ext>
            </p:extLst>
          </p:nvPr>
        </p:nvGraphicFramePr>
        <p:xfrm>
          <a:off x="609600" y="914400"/>
          <a:ext cx="6357937" cy="1883365"/>
        </p:xfrm>
        <a:graphic>
          <a:graphicData uri="http://schemas.openxmlformats.org/drawingml/2006/table">
            <a:tbl>
              <a:tblPr/>
              <a:tblGrid>
                <a:gridCol w="828998"/>
                <a:gridCol w="1109339"/>
                <a:gridCol w="838200"/>
                <a:gridCol w="1066800"/>
                <a:gridCol w="1219200"/>
                <a:gridCol w="1295400"/>
              </a:tblGrid>
              <a:tr h="327399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Employee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  <a:r>
                        <a:rPr lang="uk-UA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  <a:endParaRPr lang="uk-UA" sz="24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ENAME</a:t>
                      </a:r>
                      <a:endParaRPr lang="uk-UA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  <a:endParaRPr lang="uk-UA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  <a:r>
                        <a:rPr lang="uk-UA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  <a:endParaRPr lang="uk-UA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DNAME</a:t>
                      </a:r>
                      <a:endParaRPr lang="uk-UA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D1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MT300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D1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MT300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D2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90580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a </a:t>
            </a:r>
            <a:r>
              <a:rPr lang="en-US" dirty="0"/>
              <a:t>D</a:t>
            </a:r>
            <a:r>
              <a:rPr lang="en-US" dirty="0" smtClean="0"/>
              <a:t>atabase System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923928" y="5703639"/>
            <a:ext cx="6832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DB</a:t>
            </a: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 rot="2485781">
            <a:off x="2650239" y="3932044"/>
            <a:ext cx="3084191" cy="2787492"/>
            <a:chOff x="0" y="-1946"/>
            <a:chExt cx="2672189" cy="2279904"/>
          </a:xfrm>
        </p:grpSpPr>
        <p:sp>
          <p:nvSpPr>
            <p:cNvPr id="9" name="椭圆 6"/>
            <p:cNvSpPr>
              <a:spLocks/>
            </p:cNvSpPr>
            <p:nvPr/>
          </p:nvSpPr>
          <p:spPr bwMode="auto">
            <a:xfrm rot="10800000">
              <a:off x="366365" y="0"/>
              <a:ext cx="2295129" cy="2275413"/>
            </a:xfrm>
            <a:custGeom>
              <a:avLst/>
              <a:gdLst>
                <a:gd name="T0" fmla="*/ 1337568 w 2295129"/>
                <a:gd name="T1" fmla="*/ 0 h 2275413"/>
                <a:gd name="T2" fmla="*/ 2295129 w 2295129"/>
                <a:gd name="T3" fmla="*/ 404701 h 2275413"/>
                <a:gd name="T4" fmla="*/ 384531 w 2295129"/>
                <a:gd name="T5" fmla="*/ 2275413 h 2275413"/>
                <a:gd name="T6" fmla="*/ 0 w 2295129"/>
                <a:gd name="T7" fmla="*/ 1337568 h 2275413"/>
                <a:gd name="T8" fmla="*/ 1337568 w 2295129"/>
                <a:gd name="T9" fmla="*/ 0 h 2275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5129" h="2275413">
                  <a:moveTo>
                    <a:pt x="1337568" y="0"/>
                  </a:moveTo>
                  <a:cubicBezTo>
                    <a:pt x="1713211" y="0"/>
                    <a:pt x="2052687" y="154850"/>
                    <a:pt x="2295129" y="404701"/>
                  </a:cubicBezTo>
                  <a:cubicBezTo>
                    <a:pt x="1827474" y="1308842"/>
                    <a:pt x="772209" y="2025485"/>
                    <a:pt x="384531" y="2275413"/>
                  </a:cubicBezTo>
                  <a:cubicBezTo>
                    <a:pt x="146596" y="2034317"/>
                    <a:pt x="0" y="1703062"/>
                    <a:pt x="0" y="1337568"/>
                  </a:cubicBezTo>
                  <a:cubicBezTo>
                    <a:pt x="0" y="598850"/>
                    <a:pt x="598850" y="0"/>
                    <a:pt x="1337568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C73E01"/>
                </a:gs>
                <a:gs pos="42999">
                  <a:srgbClr val="FF7711"/>
                </a:gs>
                <a:gs pos="67000">
                  <a:srgbClr val="FFAA01"/>
                </a:gs>
                <a:gs pos="80000">
                  <a:srgbClr val="FFC000"/>
                </a:gs>
                <a:gs pos="100000">
                  <a:srgbClr val="FECE0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373997" y="-1946"/>
              <a:ext cx="2298192" cy="2279904"/>
              <a:chOff x="0" y="0"/>
              <a:chExt cx="2298192" cy="2279904"/>
            </a:xfrm>
          </p:grpSpPr>
          <p:pic>
            <p:nvPicPr>
              <p:cNvPr id="16" name="椭圆 6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298192" cy="22799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" name="Text Box 6"/>
              <p:cNvSpPr txBox="1">
                <a:spLocks noChangeArrowheads="1"/>
              </p:cNvSpPr>
              <p:nvPr/>
            </p:nvSpPr>
            <p:spPr bwMode="auto">
              <a:xfrm rot="10800000">
                <a:off x="966" y="1946"/>
                <a:ext cx="2295129" cy="2275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1" name="Group 7"/>
            <p:cNvGrpSpPr>
              <a:grpSpLocks/>
            </p:cNvGrpSpPr>
            <p:nvPr/>
          </p:nvGrpSpPr>
          <p:grpSpPr bwMode="auto">
            <a:xfrm>
              <a:off x="2007725" y="376006"/>
              <a:ext cx="512064" cy="1018032"/>
              <a:chOff x="0" y="0"/>
              <a:chExt cx="512064" cy="1018032"/>
            </a:xfrm>
          </p:grpSpPr>
          <p:pic>
            <p:nvPicPr>
              <p:cNvPr id="14" name="椭圆 6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512064" cy="10180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Text Box 9"/>
              <p:cNvSpPr txBox="1">
                <a:spLocks noChangeArrowheads="1"/>
              </p:cNvSpPr>
              <p:nvPr/>
            </p:nvSpPr>
            <p:spPr bwMode="auto">
              <a:xfrm rot="5217985">
                <a:off x="-104482" y="332410"/>
                <a:ext cx="717362" cy="3556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13" name="椭圆 80"/>
            <p:cNvSpPr>
              <a:spLocks noChangeArrowheads="1"/>
            </p:cNvSpPr>
            <p:nvPr/>
          </p:nvSpPr>
          <p:spPr bwMode="auto">
            <a:xfrm rot="18967632">
              <a:off x="0" y="722069"/>
              <a:ext cx="2653328" cy="419772"/>
            </a:xfrm>
            <a:prstGeom prst="ellipse">
              <a:avLst/>
            </a:prstGeom>
            <a:gradFill rotWithShape="1">
              <a:gsLst>
                <a:gs pos="0">
                  <a:srgbClr val="7D2701"/>
                </a:gs>
                <a:gs pos="39999">
                  <a:srgbClr val="CC570B"/>
                </a:gs>
                <a:gs pos="64000">
                  <a:srgbClr val="FF7711"/>
                </a:gs>
                <a:gs pos="80000">
                  <a:srgbClr val="FFAA01"/>
                </a:gs>
                <a:gs pos="94000">
                  <a:srgbClr val="FFC000"/>
                </a:gs>
                <a:gs pos="100000">
                  <a:srgbClr val="FECE02"/>
                </a:gs>
              </a:gsLst>
              <a:lin ang="30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</p:grpSp>
      <p:sp>
        <p:nvSpPr>
          <p:cNvPr id="18" name="TextBox 17"/>
          <p:cNvSpPr txBox="1">
            <a:spLocks noChangeArrowheads="1"/>
          </p:cNvSpPr>
          <p:nvPr/>
        </p:nvSpPr>
        <p:spPr bwMode="auto">
          <a:xfrm flipH="1">
            <a:off x="3485476" y="5741016"/>
            <a:ext cx="1752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Database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19" name="Group 18"/>
          <p:cNvGrpSpPr>
            <a:grpSpLocks/>
          </p:cNvGrpSpPr>
          <p:nvPr/>
        </p:nvGrpSpPr>
        <p:grpSpPr bwMode="auto">
          <a:xfrm rot="2505324">
            <a:off x="2975049" y="3517245"/>
            <a:ext cx="2733309" cy="2734208"/>
            <a:chOff x="-1116" y="-1069"/>
            <a:chExt cx="2311616" cy="2276483"/>
          </a:xfrm>
        </p:grpSpPr>
        <p:sp>
          <p:nvSpPr>
            <p:cNvPr id="20" name="椭圆 6"/>
            <p:cNvSpPr>
              <a:spLocks/>
            </p:cNvSpPr>
            <p:nvPr/>
          </p:nvSpPr>
          <p:spPr bwMode="auto">
            <a:xfrm>
              <a:off x="15371" y="1"/>
              <a:ext cx="2295129" cy="2275413"/>
            </a:xfrm>
            <a:custGeom>
              <a:avLst/>
              <a:gdLst>
                <a:gd name="T0" fmla="*/ 1337568 w 2295129"/>
                <a:gd name="T1" fmla="*/ 0 h 2275413"/>
                <a:gd name="T2" fmla="*/ 2295129 w 2295129"/>
                <a:gd name="T3" fmla="*/ 404701 h 2275413"/>
                <a:gd name="T4" fmla="*/ 384531 w 2295129"/>
                <a:gd name="T5" fmla="*/ 2275413 h 2275413"/>
                <a:gd name="T6" fmla="*/ 0 w 2295129"/>
                <a:gd name="T7" fmla="*/ 1337568 h 2275413"/>
                <a:gd name="T8" fmla="*/ 1337568 w 2295129"/>
                <a:gd name="T9" fmla="*/ 0 h 2275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5129" h="2275413">
                  <a:moveTo>
                    <a:pt x="1337568" y="0"/>
                  </a:moveTo>
                  <a:cubicBezTo>
                    <a:pt x="1713211" y="0"/>
                    <a:pt x="2052687" y="154850"/>
                    <a:pt x="2295129" y="404701"/>
                  </a:cubicBezTo>
                  <a:cubicBezTo>
                    <a:pt x="1827474" y="1308842"/>
                    <a:pt x="772209" y="2025485"/>
                    <a:pt x="384531" y="2275413"/>
                  </a:cubicBezTo>
                  <a:cubicBezTo>
                    <a:pt x="146596" y="2034317"/>
                    <a:pt x="0" y="1703062"/>
                    <a:pt x="0" y="1337568"/>
                  </a:cubicBezTo>
                  <a:cubicBezTo>
                    <a:pt x="0" y="598850"/>
                    <a:pt x="598850" y="0"/>
                    <a:pt x="1337568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BE1247"/>
                </a:gs>
                <a:gs pos="25000">
                  <a:srgbClr val="D2144F"/>
                </a:gs>
                <a:gs pos="42000">
                  <a:srgbClr val="BE1247"/>
                </a:gs>
                <a:gs pos="100000">
                  <a:srgbClr val="FA9496"/>
                </a:gs>
              </a:gsLst>
              <a:lin ang="36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grpSp>
          <p:nvGrpSpPr>
            <p:cNvPr id="21" name="Group 20"/>
            <p:cNvGrpSpPr>
              <a:grpSpLocks/>
            </p:cNvGrpSpPr>
            <p:nvPr/>
          </p:nvGrpSpPr>
          <p:grpSpPr bwMode="auto">
            <a:xfrm>
              <a:off x="291492" y="254963"/>
              <a:ext cx="877824" cy="725424"/>
              <a:chOff x="0" y="0"/>
              <a:chExt cx="877824" cy="725424"/>
            </a:xfrm>
          </p:grpSpPr>
          <p:pic>
            <p:nvPicPr>
              <p:cNvPr id="25" name="椭圆 11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877824" cy="7254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" name="Text Box 16"/>
              <p:cNvSpPr txBox="1">
                <a:spLocks noChangeArrowheads="1"/>
              </p:cNvSpPr>
              <p:nvPr/>
            </p:nvSpPr>
            <p:spPr bwMode="auto">
              <a:xfrm rot="19429504">
                <a:off x="77519" y="185574"/>
                <a:ext cx="717362" cy="3556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22" name="Group 17"/>
            <p:cNvGrpSpPr>
              <a:grpSpLocks/>
            </p:cNvGrpSpPr>
            <p:nvPr/>
          </p:nvGrpSpPr>
          <p:grpSpPr bwMode="auto">
            <a:xfrm>
              <a:off x="-1116" y="-1069"/>
              <a:ext cx="2298192" cy="2276482"/>
              <a:chOff x="0" y="0"/>
              <a:chExt cx="2298192" cy="2276482"/>
            </a:xfrm>
          </p:grpSpPr>
          <p:pic>
            <p:nvPicPr>
              <p:cNvPr id="23" name="椭圆 6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298192" cy="22738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" name="Text Box 19"/>
              <p:cNvSpPr txBox="1">
                <a:spLocks noChangeArrowheads="1"/>
              </p:cNvSpPr>
              <p:nvPr/>
            </p:nvSpPr>
            <p:spPr bwMode="auto">
              <a:xfrm>
                <a:off x="1117" y="1069"/>
                <a:ext cx="2295129" cy="2275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endParaRPr>
              </a:p>
            </p:txBody>
          </p:sp>
        </p:grpSp>
      </p:grpSp>
      <p:sp>
        <p:nvSpPr>
          <p:cNvPr id="27" name="TextBox 11"/>
          <p:cNvSpPr txBox="1">
            <a:spLocks noChangeArrowheads="1"/>
          </p:cNvSpPr>
          <p:nvPr/>
        </p:nvSpPr>
        <p:spPr bwMode="auto">
          <a:xfrm flipH="1">
            <a:off x="3317672" y="4532411"/>
            <a:ext cx="2133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Application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2200" y="1217240"/>
            <a:ext cx="4064000" cy="201997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A8ABC-CC5C-DC45-9B17-65C2D56C1599}" type="slidenum">
              <a:rPr lang="en-US" altLang="en-US" smtClean="0"/>
              <a:pPr/>
              <a:t>2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17491140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2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Design </a:t>
            </a:r>
            <a:r>
              <a:rPr lang="en-US" altLang="en-US" sz="3200" dirty="0"/>
              <a:t>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D7AE06-B93E-6546-A688-F6C171ED96ED}" type="slidenum">
              <a:rPr lang="en-US" altLang="en-US" smtClean="0"/>
              <a:pPr>
                <a:defRPr/>
              </a:pPr>
              <a:t>20</a:t>
            </a:fld>
            <a:endParaRPr lang="en-CA" altLang="en-US" dirty="0"/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228600" y="6070038"/>
            <a:ext cx="8294687" cy="86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700">
                <a:solidFill>
                  <a:srgbClr val="800000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6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500">
                <a:solidFill>
                  <a:srgbClr val="800000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CA" altLang="en-US" sz="2400" i="0" kern="0" dirty="0" smtClean="0"/>
              <a:t>We get a relation with </a:t>
            </a:r>
            <a:r>
              <a:rPr lang="en-US" altLang="en-US" sz="2400" b="1" i="0" kern="0" dirty="0" smtClean="0"/>
              <a:t>spurious </a:t>
            </a:r>
            <a:r>
              <a:rPr lang="en-CA" altLang="en-US" sz="2400" b="1" i="0" kern="0" dirty="0" smtClean="0"/>
              <a:t>tuples. </a:t>
            </a:r>
            <a:r>
              <a:rPr lang="en-CA" altLang="en-US" sz="2400" i="0" kern="0" dirty="0" smtClean="0"/>
              <a:t>It is a </a:t>
            </a:r>
            <a:r>
              <a:rPr lang="en-CA" altLang="en-US" sz="2400" i="0" kern="0" dirty="0" smtClean="0">
                <a:solidFill>
                  <a:srgbClr val="790033"/>
                </a:solidFill>
              </a:rPr>
              <a:t>bad</a:t>
            </a:r>
            <a:r>
              <a:rPr lang="en-CA" altLang="en-US" sz="2400" i="0" kern="0" dirty="0" smtClean="0"/>
              <a:t> design.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644640"/>
              </p:ext>
            </p:extLst>
          </p:nvPr>
        </p:nvGraphicFramePr>
        <p:xfrm>
          <a:off x="609600" y="990601"/>
          <a:ext cx="2939282" cy="1852885"/>
        </p:xfrm>
        <a:graphic>
          <a:graphicData uri="http://schemas.openxmlformats.org/drawingml/2006/table">
            <a:tbl>
              <a:tblPr/>
              <a:tblGrid>
                <a:gridCol w="1023937"/>
                <a:gridCol w="809974"/>
                <a:gridCol w="1105371"/>
              </a:tblGrid>
              <a:tr h="32739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Employee1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ENAME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MT300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MT300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131543"/>
              </p:ext>
            </p:extLst>
          </p:nvPr>
        </p:nvGraphicFramePr>
        <p:xfrm>
          <a:off x="4189046" y="990600"/>
          <a:ext cx="3659555" cy="1852885"/>
        </p:xfrm>
        <a:graphic>
          <a:graphicData uri="http://schemas.openxmlformats.org/drawingml/2006/table">
            <a:tbl>
              <a:tblPr/>
              <a:tblGrid>
                <a:gridCol w="699258"/>
                <a:gridCol w="719137"/>
                <a:gridCol w="1250559"/>
                <a:gridCol w="990601"/>
              </a:tblGrid>
              <a:tr h="327399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Employee2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  <a:r>
                        <a:rPr lang="uk-UA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  <a:endParaRPr lang="uk-UA" sz="24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  <a:r>
                        <a:rPr lang="uk-UA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  <a:endParaRPr lang="uk-UA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DNAME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D1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MT300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D1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MT300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D2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 txBox="1">
            <a:spLocks noChangeArrowheads="1"/>
          </p:cNvSpPr>
          <p:nvPr/>
        </p:nvSpPr>
        <p:spPr bwMode="auto">
          <a:xfrm>
            <a:off x="228600" y="2895600"/>
            <a:ext cx="8294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700">
                <a:solidFill>
                  <a:srgbClr val="800000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6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500">
                <a:solidFill>
                  <a:srgbClr val="800000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CA" altLang="en-US" sz="2400" i="0" kern="0" dirty="0" smtClean="0"/>
              <a:t>If we natural join the two relations, what </a:t>
            </a:r>
            <a:r>
              <a:rPr lang="en-CA" altLang="en-US" sz="2400" i="0" kern="0" smtClean="0"/>
              <a:t>do we get?</a:t>
            </a:r>
            <a:endParaRPr lang="en-CA" altLang="en-US" sz="2400" i="0" kern="0" dirty="0" smtClean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328795"/>
              </p:ext>
            </p:extLst>
          </p:nvPr>
        </p:nvGraphicFramePr>
        <p:xfrm>
          <a:off x="609600" y="3352800"/>
          <a:ext cx="6357937" cy="2636711"/>
        </p:xfrm>
        <a:graphic>
          <a:graphicData uri="http://schemas.openxmlformats.org/drawingml/2006/table">
            <a:tbl>
              <a:tblPr/>
              <a:tblGrid>
                <a:gridCol w="828998"/>
                <a:gridCol w="1109339"/>
                <a:gridCol w="838200"/>
                <a:gridCol w="1066800"/>
                <a:gridCol w="1219200"/>
                <a:gridCol w="1295400"/>
              </a:tblGrid>
              <a:tr h="327399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Employee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  <a:r>
                        <a:rPr lang="uk-UA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  <a:endParaRPr lang="uk-UA" sz="24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ENAME</a:t>
                      </a:r>
                      <a:endParaRPr lang="uk-UA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  <a:endParaRPr lang="uk-UA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  <a:r>
                        <a:rPr lang="uk-UA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  <a:endParaRPr lang="uk-UA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DNAME</a:t>
                      </a:r>
                      <a:endParaRPr lang="uk-UA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D1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MT300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D1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MT300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D1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MT300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D1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MT300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D2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 bwMode="auto">
          <a:xfrm>
            <a:off x="622998" y="4480655"/>
            <a:ext cx="6357937" cy="381000"/>
          </a:xfrm>
          <a:prstGeom prst="round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609600" y="4876800"/>
            <a:ext cx="6357937" cy="381000"/>
          </a:xfrm>
          <a:prstGeom prst="round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2597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10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Design 3</a:t>
            </a:r>
            <a:endParaRPr lang="en-US" alt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D7AE06-B93E-6546-A688-F6C171ED96ED}" type="slidenum">
              <a:rPr lang="en-US" altLang="en-US" smtClean="0"/>
              <a:pPr>
                <a:defRPr/>
              </a:pPr>
              <a:t>21</a:t>
            </a:fld>
            <a:endParaRPr lang="en-CA" altLang="en-US" dirty="0"/>
          </a:p>
        </p:txBody>
      </p:sp>
      <p:sp>
        <p:nvSpPr>
          <p:cNvPr id="10" name="Rectangle 7"/>
          <p:cNvSpPr txBox="1">
            <a:spLocks noChangeArrowheads="1"/>
          </p:cNvSpPr>
          <p:nvPr/>
        </p:nvSpPr>
        <p:spPr bwMode="auto">
          <a:xfrm>
            <a:off x="239713" y="5181600"/>
            <a:ext cx="8294687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700">
                <a:solidFill>
                  <a:srgbClr val="800000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6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500">
                <a:solidFill>
                  <a:srgbClr val="800000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400" i="0" kern="0" dirty="0" smtClean="0"/>
              <a:t>With this design, we can natural join the two relation to obtain the original relation.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i="0" kern="0" dirty="0" smtClean="0"/>
              <a:t>It satisfies the</a:t>
            </a:r>
            <a:r>
              <a:rPr lang="en-US" altLang="en-US" sz="2400" i="0" kern="0" dirty="0" smtClean="0">
                <a:ea typeface="MS PGothic" charset="-128"/>
                <a:cs typeface="MS PGothic" charset="-128"/>
              </a:rPr>
              <a:t> "</a:t>
            </a:r>
            <a:r>
              <a:rPr lang="en-US" altLang="en-US" sz="2400" i="0" kern="0" dirty="0" smtClean="0">
                <a:solidFill>
                  <a:srgbClr val="790033"/>
                </a:solidFill>
                <a:ea typeface="MS PGothic" charset="-128"/>
                <a:cs typeface="MS PGothic" charset="-128"/>
              </a:rPr>
              <a:t>lossless join</a:t>
            </a:r>
            <a:r>
              <a:rPr lang="en-US" altLang="en-US" sz="2400" i="0" kern="0" dirty="0" smtClean="0">
                <a:ea typeface="MS PGothic" charset="-128"/>
                <a:cs typeface="MS PGothic" charset="-128"/>
              </a:rPr>
              <a:t>" property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i="0" kern="0" dirty="0" smtClean="0">
                <a:ea typeface="MS PGothic" charset="-128"/>
                <a:cs typeface="MS PGothic" charset="-128"/>
              </a:rPr>
              <a:t>It is a </a:t>
            </a:r>
            <a:r>
              <a:rPr lang="en-US" altLang="en-US" sz="2400" i="0" kern="0" dirty="0" smtClean="0">
                <a:solidFill>
                  <a:srgbClr val="790033"/>
                </a:solidFill>
                <a:ea typeface="MS PGothic" charset="-128"/>
                <a:cs typeface="MS PGothic" charset="-128"/>
              </a:rPr>
              <a:t>good</a:t>
            </a:r>
            <a:r>
              <a:rPr lang="en-US" altLang="en-US" sz="2400" i="0" kern="0" dirty="0" smtClean="0">
                <a:ea typeface="MS PGothic" charset="-128"/>
                <a:cs typeface="MS PGothic" charset="-128"/>
              </a:rPr>
              <a:t> design</a:t>
            </a:r>
            <a:endParaRPr lang="en-CA" altLang="en-US" sz="2400" b="1" i="0" kern="0" dirty="0" smtClean="0"/>
          </a:p>
          <a:p>
            <a:pPr eaLnBrk="1" hangingPunct="1">
              <a:lnSpc>
                <a:spcPct val="90000"/>
              </a:lnSpc>
            </a:pPr>
            <a:endParaRPr lang="en-CA" altLang="en-US" sz="2400" i="0" kern="0" dirty="0" smtClean="0"/>
          </a:p>
          <a:p>
            <a:pPr eaLnBrk="1" hangingPunct="1">
              <a:lnSpc>
                <a:spcPct val="90000"/>
              </a:lnSpc>
            </a:pPr>
            <a:endParaRPr lang="en-US" altLang="en-US" sz="2400" i="0" kern="0" dirty="0" smtClean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 sz="2400" i="0" kern="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4416"/>
              </p:ext>
            </p:extLst>
          </p:nvPr>
        </p:nvGraphicFramePr>
        <p:xfrm>
          <a:off x="609600" y="914400"/>
          <a:ext cx="6357937" cy="1730965"/>
        </p:xfrm>
        <a:graphic>
          <a:graphicData uri="http://schemas.openxmlformats.org/drawingml/2006/table">
            <a:tbl>
              <a:tblPr/>
              <a:tblGrid>
                <a:gridCol w="828998"/>
                <a:gridCol w="1109339"/>
                <a:gridCol w="838200"/>
                <a:gridCol w="1066800"/>
                <a:gridCol w="1219200"/>
                <a:gridCol w="1295400"/>
              </a:tblGrid>
              <a:tr h="327399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Employee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  <a:r>
                        <a:rPr lang="uk-UA" sz="22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  <a:endParaRPr lang="uk-UA" sz="22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ENAME</a:t>
                      </a:r>
                      <a:endParaRPr lang="uk-UA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  <a:endParaRPr lang="uk-UA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  <a:r>
                        <a:rPr lang="uk-UA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  <a:endParaRPr lang="uk-UA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DNAME</a:t>
                      </a:r>
                      <a:endParaRPr lang="uk-UA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  <a:endParaRPr lang="is-I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  <a:endParaRPr lang="is-I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D1</a:t>
                      </a:r>
                      <a:endParaRPr lang="is-I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</a:t>
                      </a:r>
                      <a:endParaRPr lang="is-I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MT300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  <a:endParaRPr lang="is-I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is-I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D1</a:t>
                      </a:r>
                      <a:endParaRPr lang="is-I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</a:t>
                      </a:r>
                      <a:endParaRPr lang="is-I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MT300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  <a:endParaRPr lang="is-I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  <a:endParaRPr lang="is-I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is-I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D2</a:t>
                      </a:r>
                      <a:endParaRPr lang="is-I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</a:t>
                      </a:r>
                      <a:endParaRPr lang="is-I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674188"/>
              </p:ext>
            </p:extLst>
          </p:nvPr>
        </p:nvGraphicFramePr>
        <p:xfrm>
          <a:off x="609599" y="2971800"/>
          <a:ext cx="3886201" cy="1852885"/>
        </p:xfrm>
        <a:graphic>
          <a:graphicData uri="http://schemas.openxmlformats.org/drawingml/2006/table">
            <a:tbl>
              <a:tblPr/>
              <a:tblGrid>
                <a:gridCol w="838201"/>
                <a:gridCol w="1068237"/>
                <a:gridCol w="912963"/>
                <a:gridCol w="1066800"/>
              </a:tblGrid>
              <a:tr h="32739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Employee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  <a:r>
                        <a:rPr lang="uk-UA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  <a:endParaRPr lang="uk-UA" sz="24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ENAME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  <a:r>
                        <a:rPr lang="uk-UA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  <a:endParaRPr lang="uk-UA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D1</a:t>
                      </a:r>
                      <a:endParaRPr lang="is-I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D1</a:t>
                      </a:r>
                      <a:endParaRPr lang="is-I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D2</a:t>
                      </a:r>
                      <a:endParaRPr lang="is-I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612660"/>
              </p:ext>
            </p:extLst>
          </p:nvPr>
        </p:nvGraphicFramePr>
        <p:xfrm>
          <a:off x="4800600" y="2971800"/>
          <a:ext cx="3169115" cy="1476212"/>
        </p:xfrm>
        <a:graphic>
          <a:graphicData uri="http://schemas.openxmlformats.org/drawingml/2006/table">
            <a:tbl>
              <a:tblPr/>
              <a:tblGrid>
                <a:gridCol w="830299"/>
                <a:gridCol w="1253058"/>
                <a:gridCol w="1085758"/>
              </a:tblGrid>
              <a:tr h="32739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Department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  <a:r>
                        <a:rPr lang="uk-UA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  <a:endParaRPr lang="uk-UA" sz="24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DNAME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D1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MT300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D2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82960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  <a:cs typeface="MS PGothic" charset="-128"/>
              </a:rPr>
              <a:t>GUIDELINE </a:t>
            </a:r>
            <a:r>
              <a:rPr lang="en-US" altLang="en-US" dirty="0" smtClean="0">
                <a:ea typeface="MS PGothic" charset="-128"/>
                <a:cs typeface="MS PGothic" charset="-128"/>
              </a:rPr>
              <a:t>3</a:t>
            </a:r>
            <a:endParaRPr lang="en-US" altLang="en-US" dirty="0">
              <a:ea typeface="MS PGothic" charset="-128"/>
              <a:cs typeface="MS PGothic" charset="-128"/>
            </a:endParaRPr>
          </a:p>
        </p:txBody>
      </p:sp>
      <p:sp>
        <p:nvSpPr>
          <p:cNvPr id="4505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ea typeface="MS PGothic" charset="-128"/>
                <a:cs typeface="MS PGothic" charset="-128"/>
              </a:rPr>
              <a:t>The </a:t>
            </a:r>
            <a:r>
              <a:rPr lang="en-US" altLang="en-US" dirty="0">
                <a:ea typeface="MS PGothic" charset="-128"/>
                <a:cs typeface="MS PGothic" charset="-128"/>
              </a:rPr>
              <a:t>relations should be designed to satisfy the </a:t>
            </a:r>
            <a:r>
              <a:rPr lang="en-US" altLang="en-US" dirty="0">
                <a:solidFill>
                  <a:srgbClr val="790033"/>
                </a:solidFill>
                <a:ea typeface="MS PGothic" charset="-128"/>
                <a:cs typeface="MS PGothic" charset="-128"/>
              </a:rPr>
              <a:t>lossless join </a:t>
            </a:r>
            <a:r>
              <a:rPr lang="en-US" altLang="en-US" dirty="0" smtClean="0">
                <a:ea typeface="MS PGothic" charset="-128"/>
                <a:cs typeface="MS PGothic" charset="-128"/>
              </a:rPr>
              <a:t>condition so that no </a:t>
            </a:r>
            <a:r>
              <a:rPr lang="en-US" altLang="en-US" dirty="0">
                <a:ea typeface="MS PGothic" charset="-128"/>
                <a:cs typeface="MS PGothic" charset="-128"/>
              </a:rPr>
              <a:t>spurious tuples should be generated by doing a </a:t>
            </a:r>
            <a:r>
              <a:rPr lang="en-US" altLang="en-US" dirty="0" smtClean="0">
                <a:ea typeface="MS PGothic" charset="-128"/>
                <a:cs typeface="MS PGothic" charset="-128"/>
              </a:rPr>
              <a:t>natural join </a:t>
            </a:r>
            <a:r>
              <a:rPr lang="en-US" altLang="en-US" dirty="0">
                <a:ea typeface="MS PGothic" charset="-128"/>
                <a:cs typeface="MS PGothic" charset="-128"/>
              </a:rPr>
              <a:t>of any relations.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>
              <a:ea typeface="MS PGothic" charset="-128"/>
              <a:cs typeface="MS PGothic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D7AE06-B93E-6546-A688-F6C171ED96ED}" type="slidenum">
              <a:rPr lang="en-US" altLang="en-US" smtClean="0"/>
              <a:pPr>
                <a:defRPr/>
              </a:pPr>
              <a:t>22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1130798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Design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always many different </a:t>
            </a:r>
            <a:r>
              <a:rPr lang="en-US" dirty="0" smtClean="0"/>
              <a:t>schemas for </a:t>
            </a:r>
            <a:r>
              <a:rPr lang="en-US" dirty="0"/>
              <a:t>a given set of data.</a:t>
            </a:r>
          </a:p>
          <a:p>
            <a:r>
              <a:rPr lang="en-US" dirty="0" smtClean="0"/>
              <a:t>E.g</a:t>
            </a:r>
            <a:r>
              <a:rPr lang="en-US" dirty="0"/>
              <a:t>., </a:t>
            </a:r>
            <a:r>
              <a:rPr lang="en-US" dirty="0" smtClean="0"/>
              <a:t>combine </a:t>
            </a:r>
            <a:r>
              <a:rPr lang="en-US" dirty="0"/>
              <a:t>or divide tables.</a:t>
            </a:r>
          </a:p>
          <a:p>
            <a:r>
              <a:rPr lang="en-US" dirty="0" smtClean="0"/>
              <a:t>How to pick </a:t>
            </a:r>
            <a:r>
              <a:rPr lang="en-US" dirty="0"/>
              <a:t>a schema?</a:t>
            </a:r>
          </a:p>
          <a:p>
            <a:r>
              <a:rPr lang="en-US" dirty="0"/>
              <a:t>Which is better?</a:t>
            </a:r>
          </a:p>
          <a:p>
            <a:r>
              <a:rPr lang="en-US" dirty="0"/>
              <a:t>What does “better” mean?</a:t>
            </a:r>
          </a:p>
          <a:p>
            <a:r>
              <a:rPr lang="en-US" dirty="0" smtClean="0"/>
              <a:t>Fortunately</a:t>
            </a:r>
            <a:r>
              <a:rPr lang="en-US" dirty="0"/>
              <a:t>, there are some principles </a:t>
            </a:r>
            <a:r>
              <a:rPr lang="en-US" dirty="0" smtClean="0"/>
              <a:t>to guide </a:t>
            </a:r>
            <a:r>
              <a:rPr lang="en-US" dirty="0"/>
              <a:t>us.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D7AE06-B93E-6546-A688-F6C171ED96ED}" type="slidenum">
              <a:rPr lang="en-US" altLang="en-US" smtClean="0"/>
              <a:pPr>
                <a:defRPr/>
              </a:pPr>
              <a:t>23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9627590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Informal Design Guidelines</a:t>
            </a:r>
          </a:p>
        </p:txBody>
      </p:sp>
      <p:sp>
        <p:nvSpPr>
          <p:cNvPr id="51202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CA" altLang="en-US" sz="2400" dirty="0"/>
              <a:t>We must follow some rules to divide relations into smaller relations.</a:t>
            </a:r>
          </a:p>
          <a:p>
            <a:pPr marL="457200" lvl="1" indent="0" eaLnBrk="1" hangingPunct="1">
              <a:lnSpc>
                <a:spcPct val="150000"/>
              </a:lnSpc>
              <a:buNone/>
            </a:pPr>
            <a:r>
              <a:rPr lang="en-US" altLang="en-US" sz="2400" dirty="0" smtClean="0"/>
              <a:t>- NF2 (Non First Normal Form)</a:t>
            </a:r>
          </a:p>
          <a:p>
            <a:pPr marL="457200" lvl="1" indent="0" eaLnBrk="1" hangingPunct="1">
              <a:lnSpc>
                <a:spcPct val="150000"/>
              </a:lnSpc>
              <a:buNone/>
            </a:pPr>
            <a:r>
              <a:rPr lang="en-US" altLang="en-US" sz="2400" dirty="0" smtClean="0"/>
              <a:t>- 1NF </a:t>
            </a:r>
            <a:r>
              <a:rPr lang="en-US" altLang="en-US" sz="2400" dirty="0"/>
              <a:t>(First Normal Form)</a:t>
            </a:r>
          </a:p>
          <a:p>
            <a:pPr marL="457200" lvl="1" indent="0" eaLnBrk="1" hangingPunct="1">
              <a:lnSpc>
                <a:spcPct val="150000"/>
              </a:lnSpc>
              <a:buNone/>
            </a:pPr>
            <a:r>
              <a:rPr lang="en-US" altLang="en-US" sz="2400" dirty="0"/>
              <a:t>- 2NF (Second Normal Form)</a:t>
            </a:r>
          </a:p>
          <a:p>
            <a:pPr marL="457200" lvl="1" indent="0" eaLnBrk="1" hangingPunct="1">
              <a:lnSpc>
                <a:spcPct val="150000"/>
              </a:lnSpc>
              <a:buNone/>
            </a:pPr>
            <a:r>
              <a:rPr lang="en-US" altLang="en-US" sz="2400" dirty="0"/>
              <a:t>- 3NF (Third Normal Form)</a:t>
            </a:r>
          </a:p>
          <a:p>
            <a:pPr marL="457200" lvl="1" indent="0" eaLnBrk="1" hangingPunct="1">
              <a:lnSpc>
                <a:spcPct val="150000"/>
              </a:lnSpc>
              <a:buNone/>
            </a:pPr>
            <a:r>
              <a:rPr lang="en-US" altLang="en-US" sz="2400" dirty="0"/>
              <a:t>- BCNF (Boyce-</a:t>
            </a:r>
            <a:r>
              <a:rPr lang="en-US" altLang="en-US" sz="2400" dirty="0" err="1"/>
              <a:t>Codd</a:t>
            </a:r>
            <a:r>
              <a:rPr lang="en-US" altLang="en-US" sz="2400" dirty="0"/>
              <a:t> Normal Form)</a:t>
            </a:r>
          </a:p>
          <a:p>
            <a:pPr marL="457200" lvl="1" indent="0" eaLnBrk="1" hangingPunct="1">
              <a:lnSpc>
                <a:spcPct val="150000"/>
              </a:lnSpc>
              <a:buNone/>
            </a:pPr>
            <a:r>
              <a:rPr lang="en-US" altLang="en-US" sz="2400" dirty="0"/>
              <a:t>- 4NF (Fourth Normal Form)</a:t>
            </a:r>
          </a:p>
          <a:p>
            <a:pPr marL="457200" lvl="1" indent="0" eaLnBrk="1" hangingPunct="1">
              <a:lnSpc>
                <a:spcPct val="150000"/>
              </a:lnSpc>
              <a:buNone/>
            </a:pPr>
            <a:r>
              <a:rPr lang="en-US" altLang="en-US" sz="2400" dirty="0"/>
              <a:t>- 5NF (Fifth Normal Form)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D7AE06-B93E-6546-A688-F6C171ED96ED}" type="slidenum">
              <a:rPr lang="en-US" altLang="en-US" smtClean="0"/>
              <a:pPr>
                <a:defRPr/>
              </a:pPr>
              <a:t>24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7522048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2. Functional Dependencies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idx="1"/>
          </p:nvPr>
        </p:nvSpPr>
        <p:spPr>
          <a:xfrm>
            <a:off x="190500" y="2798180"/>
            <a:ext cx="8877300" cy="405982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Given a relation </a:t>
            </a:r>
            <a:r>
              <a:rPr lang="en-US" sz="2300" dirty="0">
                <a:solidFill>
                  <a:srgbClr val="790033"/>
                </a:solidFill>
              </a:rPr>
              <a:t>R</a:t>
            </a:r>
            <a:r>
              <a:rPr lang="en-US" sz="2400" dirty="0"/>
              <a:t>, and </a:t>
            </a:r>
            <a:r>
              <a:rPr lang="en-US" sz="2300" dirty="0">
                <a:solidFill>
                  <a:srgbClr val="790033"/>
                </a:solidFill>
              </a:rPr>
              <a:t>X</a:t>
            </a:r>
            <a:r>
              <a:rPr lang="en-US" sz="2400" dirty="0"/>
              <a:t> and </a:t>
            </a:r>
            <a:r>
              <a:rPr lang="en-US" sz="2300" dirty="0">
                <a:solidFill>
                  <a:srgbClr val="790033"/>
                </a:solidFill>
              </a:rPr>
              <a:t>Y</a:t>
            </a:r>
            <a:r>
              <a:rPr lang="en-US" sz="2400" dirty="0"/>
              <a:t> are subsets of the attributes of </a:t>
            </a:r>
            <a:r>
              <a:rPr lang="en-US" sz="2300" dirty="0">
                <a:solidFill>
                  <a:srgbClr val="790033"/>
                </a:solidFill>
              </a:rPr>
              <a:t>R</a:t>
            </a:r>
            <a:r>
              <a:rPr lang="en-US" sz="2400" dirty="0"/>
              <a:t>.</a:t>
            </a:r>
          </a:p>
          <a:p>
            <a:r>
              <a:rPr lang="en-US" sz="2400" dirty="0"/>
              <a:t>Informal Definition </a:t>
            </a:r>
            <a:r>
              <a:rPr lang="en-US" sz="2300" dirty="0" smtClean="0">
                <a:solidFill>
                  <a:srgbClr val="790033"/>
                </a:solidFill>
              </a:rPr>
              <a:t>X </a:t>
            </a:r>
            <a:r>
              <a:rPr lang="en-US" sz="2300" dirty="0">
                <a:solidFill>
                  <a:srgbClr val="790033"/>
                </a:solidFill>
              </a:rPr>
              <a:t>→ Y </a:t>
            </a:r>
            <a:r>
              <a:rPr lang="en-US" sz="2400" dirty="0"/>
              <a:t>We say that </a:t>
            </a:r>
          </a:p>
          <a:p>
            <a:pPr marL="457200" lvl="1" indent="0">
              <a:buNone/>
            </a:pPr>
            <a:r>
              <a:rPr lang="en-US" sz="2300" dirty="0">
                <a:solidFill>
                  <a:srgbClr val="790033"/>
                </a:solidFill>
              </a:rPr>
              <a:t>“X functionally determines Y.” or  “Y functionally depends on X.”</a:t>
            </a:r>
          </a:p>
          <a:p>
            <a:pPr marL="457200" lvl="1" indent="0">
              <a:buNone/>
            </a:pPr>
            <a:r>
              <a:rPr lang="en-US" sz="2300" dirty="0">
                <a:solidFill>
                  <a:srgbClr val="790033"/>
                </a:solidFill>
              </a:rPr>
              <a:t> if and only if</a:t>
            </a:r>
            <a:br>
              <a:rPr lang="en-US" sz="2300" dirty="0">
                <a:solidFill>
                  <a:srgbClr val="790033"/>
                </a:solidFill>
              </a:rPr>
            </a:br>
            <a:r>
              <a:rPr lang="en-US" sz="2300" dirty="0">
                <a:solidFill>
                  <a:srgbClr val="790033"/>
                </a:solidFill>
              </a:rPr>
              <a:t> for each X value in R,  there exists exactly one Y value in R.</a:t>
            </a:r>
          </a:p>
          <a:p>
            <a:r>
              <a:rPr lang="en-US" sz="2400" dirty="0"/>
              <a:t>For each </a:t>
            </a:r>
            <a:r>
              <a:rPr lang="en-US" sz="2300" dirty="0">
                <a:solidFill>
                  <a:srgbClr val="790033"/>
                </a:solidFill>
              </a:rPr>
              <a:t>S#</a:t>
            </a:r>
            <a:r>
              <a:rPr lang="en-US" sz="2400" dirty="0"/>
              <a:t> value in </a:t>
            </a:r>
            <a:r>
              <a:rPr lang="en-US" sz="2300" dirty="0">
                <a:solidFill>
                  <a:srgbClr val="790033"/>
                </a:solidFill>
              </a:rPr>
              <a:t>Student</a:t>
            </a:r>
            <a:r>
              <a:rPr lang="en-US" sz="2400" dirty="0"/>
              <a:t>, there exists exactly one </a:t>
            </a:r>
            <a:r>
              <a:rPr lang="en-US" sz="2300" dirty="0">
                <a:solidFill>
                  <a:srgbClr val="790033"/>
                </a:solidFill>
              </a:rPr>
              <a:t>SNAME</a:t>
            </a:r>
            <a:r>
              <a:rPr lang="en-US" sz="2400" dirty="0"/>
              <a:t> </a:t>
            </a:r>
            <a:r>
              <a:rPr lang="en-US" sz="2400" dirty="0" smtClean="0"/>
              <a:t>value</a:t>
            </a:r>
            <a:r>
              <a:rPr lang="en-US" sz="2400" dirty="0"/>
              <a:t> </a:t>
            </a:r>
            <a:r>
              <a:rPr lang="en-US" sz="2400" dirty="0" smtClean="0"/>
              <a:t>(also </a:t>
            </a:r>
            <a:r>
              <a:rPr lang="en-US" sz="2400" dirty="0"/>
              <a:t>exactly one </a:t>
            </a:r>
            <a:r>
              <a:rPr lang="en-US" sz="2300" dirty="0" smtClean="0">
                <a:solidFill>
                  <a:srgbClr val="790033"/>
                </a:solidFill>
              </a:rPr>
              <a:t>AGE</a:t>
            </a:r>
            <a:r>
              <a:rPr lang="en-US" sz="2400" dirty="0" smtClean="0"/>
              <a:t> value): </a:t>
            </a:r>
            <a:r>
              <a:rPr lang="en-US" sz="2300" dirty="0">
                <a:solidFill>
                  <a:srgbClr val="790033"/>
                </a:solidFill>
              </a:rPr>
              <a:t>S# → SNAME</a:t>
            </a:r>
          </a:p>
          <a:p>
            <a:r>
              <a:rPr lang="en-US" sz="2400" dirty="0" smtClean="0"/>
              <a:t>For each </a:t>
            </a:r>
            <a:r>
              <a:rPr lang="en-US" sz="2300" dirty="0" smtClean="0">
                <a:solidFill>
                  <a:srgbClr val="790033"/>
                </a:solidFill>
              </a:rPr>
              <a:t>SNAME </a:t>
            </a:r>
            <a:r>
              <a:rPr lang="en-US" sz="2400" dirty="0" smtClean="0"/>
              <a:t>value in </a:t>
            </a:r>
            <a:r>
              <a:rPr lang="en-US" sz="2300" dirty="0" smtClean="0">
                <a:solidFill>
                  <a:srgbClr val="790033"/>
                </a:solidFill>
              </a:rPr>
              <a:t>Team</a:t>
            </a:r>
            <a:r>
              <a:rPr lang="en-US" sz="2400" dirty="0" smtClean="0"/>
              <a:t>, there exists exactly one </a:t>
            </a:r>
            <a:r>
              <a:rPr lang="en-US" sz="2300" dirty="0" smtClean="0">
                <a:solidFill>
                  <a:srgbClr val="790033"/>
                </a:solidFill>
              </a:rPr>
              <a:t>AGE</a:t>
            </a:r>
            <a:r>
              <a:rPr lang="en-US" sz="2400" dirty="0" smtClean="0"/>
              <a:t> value: </a:t>
            </a:r>
            <a:r>
              <a:rPr lang="en-US" sz="2300" dirty="0" smtClean="0">
                <a:solidFill>
                  <a:srgbClr val="790033"/>
                </a:solidFill>
              </a:rPr>
              <a:t>SNAME </a:t>
            </a:r>
            <a:r>
              <a:rPr lang="en-US" sz="2400" dirty="0">
                <a:solidFill>
                  <a:srgbClr val="790033"/>
                </a:solidFill>
              </a:rPr>
              <a:t>→ </a:t>
            </a:r>
            <a:r>
              <a:rPr lang="en-US" sz="2400" dirty="0" smtClean="0">
                <a:solidFill>
                  <a:srgbClr val="790033"/>
                </a:solidFill>
              </a:rPr>
              <a:t>AGE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D7AE06-B93E-6546-A688-F6C171ED96ED}" type="slidenum">
              <a:rPr lang="en-US" altLang="en-US" smtClean="0"/>
              <a:pPr>
                <a:defRPr/>
              </a:pPr>
              <a:t>25</a:t>
            </a:fld>
            <a:endParaRPr lang="en-CA" alt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54927"/>
              </p:ext>
            </p:extLst>
          </p:nvPr>
        </p:nvGraphicFramePr>
        <p:xfrm>
          <a:off x="533400" y="1001486"/>
          <a:ext cx="2897398" cy="1655180"/>
        </p:xfrm>
        <a:graphic>
          <a:graphicData uri="http://schemas.openxmlformats.org/drawingml/2006/table">
            <a:tbl>
              <a:tblPr/>
              <a:tblGrid>
                <a:gridCol w="718158"/>
                <a:gridCol w="1089620"/>
                <a:gridCol w="1089620"/>
              </a:tblGrid>
              <a:tr h="32987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Student</a:t>
                      </a:r>
                    </a:p>
                  </a:txBody>
                  <a:tcPr marL="10996" marR="10996" marT="109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0996" marR="10996" marT="109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9874">
                <a:tc>
                  <a:txBody>
                    <a:bodyPr/>
                    <a:lstStyle/>
                    <a:p>
                      <a:pPr algn="ctr" fontAlgn="b"/>
                      <a:r>
                        <a:rPr lang="uk-UA" sz="21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1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29874">
                <a:tc>
                  <a:txBody>
                    <a:bodyPr/>
                    <a:lstStyle/>
                    <a:p>
                      <a:pPr algn="ctr" fontAlgn="b"/>
                      <a:r>
                        <a:rPr lang="is-I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9874">
                <a:tc>
                  <a:txBody>
                    <a:bodyPr/>
                    <a:lstStyle/>
                    <a:p>
                      <a:pPr algn="ctr" fontAlgn="b"/>
                      <a:r>
                        <a:rPr lang="is-I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r>
                        <a:rPr lang="en-US" altLang="zh-CN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  <a:endParaRPr lang="en-US" sz="21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9874">
                <a:tc>
                  <a:txBody>
                    <a:bodyPr/>
                    <a:lstStyle/>
                    <a:p>
                      <a:pPr algn="ctr" fontAlgn="b"/>
                      <a:r>
                        <a:rPr lang="is-I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957439"/>
              </p:ext>
            </p:extLst>
          </p:nvPr>
        </p:nvGraphicFramePr>
        <p:xfrm>
          <a:off x="3733800" y="1001486"/>
          <a:ext cx="3733801" cy="1655180"/>
        </p:xfrm>
        <a:graphic>
          <a:graphicData uri="http://schemas.openxmlformats.org/drawingml/2006/table">
            <a:tbl>
              <a:tblPr/>
              <a:tblGrid>
                <a:gridCol w="609600"/>
                <a:gridCol w="1143000"/>
                <a:gridCol w="960783"/>
                <a:gridCol w="1020418"/>
              </a:tblGrid>
              <a:tr h="32987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Employee</a:t>
                      </a:r>
                      <a:endParaRPr lang="en-US" sz="2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0996" marR="10996" marT="109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2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98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  <a:r>
                        <a:rPr lang="uk-UA" sz="21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  <a:endParaRPr lang="uk-UA" sz="21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DEPT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MGR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29874">
                <a:tc>
                  <a:txBody>
                    <a:bodyPr/>
                    <a:lstStyle/>
                    <a:p>
                      <a:pPr algn="ctr" fontAlgn="b"/>
                      <a:r>
                        <a:rPr lang="is-I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E1</a:t>
                      </a:r>
                      <a:endParaRPr lang="is-IS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</a:t>
                      </a:r>
                      <a:endParaRPr lang="is-IS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s-IS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9874">
                <a:tc>
                  <a:txBody>
                    <a:bodyPr/>
                    <a:lstStyle/>
                    <a:p>
                      <a:pPr algn="ctr" fontAlgn="b"/>
                      <a:r>
                        <a:rPr lang="is-I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E2</a:t>
                      </a:r>
                      <a:endParaRPr lang="is-IS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E1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9874">
                <a:tc>
                  <a:txBody>
                    <a:bodyPr/>
                    <a:lstStyle/>
                    <a:p>
                      <a:pPr algn="ctr" fontAlgn="b"/>
                      <a:r>
                        <a:rPr lang="is-I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E3</a:t>
                      </a:r>
                      <a:endParaRPr lang="is-IS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</a:t>
                      </a:r>
                      <a:endParaRPr lang="is-IS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E1</a:t>
                      </a:r>
                      <a:endParaRPr lang="is-IS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2. Functional Dependencies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idx="1"/>
          </p:nvPr>
        </p:nvSpPr>
        <p:spPr>
          <a:xfrm>
            <a:off x="190500" y="2743200"/>
            <a:ext cx="8763000" cy="3962400"/>
          </a:xfrm>
        </p:spPr>
        <p:txBody>
          <a:bodyPr/>
          <a:lstStyle/>
          <a:p>
            <a:pPr marL="342900" lvl="1" indent="-342900">
              <a:buClr>
                <a:srgbClr val="990033"/>
              </a:buClr>
              <a:buSzPct val="60000"/>
            </a:pPr>
            <a:r>
              <a:rPr lang="en-US" sz="2400" dirty="0">
                <a:solidFill>
                  <a:schemeClr val="tx2"/>
                </a:solidFill>
              </a:rPr>
              <a:t>For each </a:t>
            </a:r>
            <a:r>
              <a:rPr lang="en-US" sz="2400" dirty="0">
                <a:solidFill>
                  <a:srgbClr val="790033"/>
                </a:solidFill>
              </a:rPr>
              <a:t>S#</a:t>
            </a:r>
            <a:r>
              <a:rPr lang="en-US" sz="2400" dirty="0">
                <a:solidFill>
                  <a:schemeClr val="tx2"/>
                </a:solidFill>
              </a:rPr>
              <a:t> value in </a:t>
            </a:r>
            <a:r>
              <a:rPr lang="en-US" sz="2400" dirty="0">
                <a:solidFill>
                  <a:srgbClr val="790033"/>
                </a:solidFill>
              </a:rPr>
              <a:t>Student</a:t>
            </a:r>
            <a:r>
              <a:rPr lang="en-US" sz="2400" dirty="0">
                <a:solidFill>
                  <a:schemeClr val="tx2"/>
                </a:solidFill>
              </a:rPr>
              <a:t>, there exists exactly one </a:t>
            </a:r>
            <a:r>
              <a:rPr lang="en-US" sz="2400" dirty="0">
                <a:solidFill>
                  <a:srgbClr val="790033"/>
                </a:solidFill>
              </a:rPr>
              <a:t>SNAME</a:t>
            </a:r>
            <a:r>
              <a:rPr lang="en-US" sz="2400" dirty="0">
                <a:solidFill>
                  <a:schemeClr val="tx2"/>
                </a:solidFill>
              </a:rPr>
              <a:t> value (also exactly one </a:t>
            </a:r>
            <a:r>
              <a:rPr lang="en-US" sz="2400" dirty="0">
                <a:solidFill>
                  <a:srgbClr val="790033"/>
                </a:solidFill>
              </a:rPr>
              <a:t>AGE</a:t>
            </a:r>
            <a:r>
              <a:rPr lang="en-US" sz="2400" dirty="0">
                <a:solidFill>
                  <a:schemeClr val="tx2"/>
                </a:solidFill>
              </a:rPr>
              <a:t> value): </a:t>
            </a:r>
            <a:r>
              <a:rPr lang="en-US" sz="2400" dirty="0">
                <a:solidFill>
                  <a:srgbClr val="790033"/>
                </a:solidFill>
              </a:rPr>
              <a:t>S# → </a:t>
            </a:r>
            <a:r>
              <a:rPr lang="en-US" sz="2400" dirty="0" smtClean="0">
                <a:solidFill>
                  <a:srgbClr val="790033"/>
                </a:solidFill>
              </a:rPr>
              <a:t>AGE</a:t>
            </a:r>
          </a:p>
          <a:p>
            <a:pPr marL="342900" lvl="1" indent="-342900">
              <a:buClr>
                <a:srgbClr val="990033"/>
              </a:buClr>
              <a:buSzPct val="60000"/>
            </a:pPr>
            <a:r>
              <a:rPr lang="en-US" sz="2400" dirty="0">
                <a:solidFill>
                  <a:schemeClr val="tx2"/>
                </a:solidFill>
              </a:rPr>
              <a:t>For each </a:t>
            </a:r>
            <a:r>
              <a:rPr lang="en-US" sz="2300" dirty="0">
                <a:solidFill>
                  <a:srgbClr val="790033"/>
                </a:solidFill>
              </a:rPr>
              <a:t>SNAME </a:t>
            </a:r>
            <a:r>
              <a:rPr lang="en-US" sz="2400" dirty="0">
                <a:solidFill>
                  <a:schemeClr val="tx2"/>
                </a:solidFill>
              </a:rPr>
              <a:t>value in </a:t>
            </a:r>
            <a:r>
              <a:rPr lang="en-US" sz="2300" dirty="0">
                <a:solidFill>
                  <a:srgbClr val="790033"/>
                </a:solidFill>
              </a:rPr>
              <a:t>Team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tx2"/>
                </a:solidFill>
              </a:rPr>
              <a:t>there exists exactly one </a:t>
            </a:r>
            <a:r>
              <a:rPr lang="en-US" sz="2300" dirty="0">
                <a:solidFill>
                  <a:srgbClr val="790033"/>
                </a:solidFill>
              </a:rPr>
              <a:t>AGE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2"/>
                </a:solidFill>
              </a:rPr>
              <a:t>value</a:t>
            </a:r>
            <a:r>
              <a:rPr lang="en-US" sz="2400" dirty="0"/>
              <a:t>: </a:t>
            </a:r>
            <a:r>
              <a:rPr lang="en-US" sz="2300" dirty="0">
                <a:solidFill>
                  <a:srgbClr val="790033"/>
                </a:solidFill>
              </a:rPr>
              <a:t>SNAME </a:t>
            </a:r>
            <a:r>
              <a:rPr lang="en-US" sz="2400" dirty="0">
                <a:solidFill>
                  <a:srgbClr val="790033"/>
                </a:solidFill>
              </a:rPr>
              <a:t>→ </a:t>
            </a:r>
            <a:r>
              <a:rPr lang="en-US" sz="2400" dirty="0" smtClean="0">
                <a:solidFill>
                  <a:srgbClr val="790033"/>
                </a:solidFill>
              </a:rPr>
              <a:t>AGE</a:t>
            </a:r>
          </a:p>
          <a:p>
            <a:pPr marL="0" lvl="1" indent="0">
              <a:buClr>
                <a:srgbClr val="990033"/>
              </a:buClr>
              <a:buSzPct val="60000"/>
              <a:buNone/>
            </a:pPr>
            <a:r>
              <a:rPr lang="en-US" sz="2400" dirty="0">
                <a:solidFill>
                  <a:schemeClr val="tx2"/>
                </a:solidFill>
              </a:rPr>
              <a:t>Formal </a:t>
            </a:r>
            <a:r>
              <a:rPr lang="en-US" sz="2400" dirty="0" smtClean="0">
                <a:solidFill>
                  <a:schemeClr val="tx2"/>
                </a:solidFill>
              </a:rPr>
              <a:t>Definition </a:t>
            </a:r>
            <a:r>
              <a:rPr lang="en-US" sz="2400" dirty="0"/>
              <a:t>X → Y </a:t>
            </a:r>
            <a:endParaRPr lang="en-US" sz="2400" dirty="0">
              <a:solidFill>
                <a:schemeClr val="tx2"/>
              </a:solidFill>
            </a:endParaRPr>
          </a:p>
          <a:p>
            <a:pPr marL="342900" lvl="1" indent="-342900">
              <a:buClr>
                <a:srgbClr val="990033"/>
              </a:buClr>
              <a:buSzPct val="60000"/>
            </a:pPr>
            <a:r>
              <a:rPr lang="en-US" altLang="en-US" sz="2400" dirty="0" smtClean="0">
                <a:solidFill>
                  <a:schemeClr val="tx2"/>
                </a:solidFill>
              </a:rPr>
              <a:t>For </a:t>
            </a:r>
            <a:r>
              <a:rPr lang="en-US" altLang="en-US" sz="2400" dirty="0">
                <a:solidFill>
                  <a:schemeClr val="tx2"/>
                </a:solidFill>
              </a:rPr>
              <a:t>any two tuples </a:t>
            </a:r>
            <a:r>
              <a:rPr lang="en-US" altLang="en-US" sz="2400" dirty="0">
                <a:solidFill>
                  <a:srgbClr val="790033"/>
                </a:solidFill>
              </a:rPr>
              <a:t>t</a:t>
            </a:r>
            <a:r>
              <a:rPr lang="en-US" altLang="en-US" sz="2400" baseline="-25000" dirty="0">
                <a:solidFill>
                  <a:srgbClr val="790033"/>
                </a:solidFill>
              </a:rPr>
              <a:t>1</a:t>
            </a:r>
            <a:r>
              <a:rPr lang="en-US" altLang="en-US" sz="2400" dirty="0">
                <a:solidFill>
                  <a:schemeClr val="tx2"/>
                </a:solidFill>
              </a:rPr>
              <a:t> and </a:t>
            </a:r>
            <a:r>
              <a:rPr lang="en-US" altLang="en-US" sz="2400" dirty="0">
                <a:solidFill>
                  <a:srgbClr val="790033"/>
                </a:solidFill>
              </a:rPr>
              <a:t>t</a:t>
            </a:r>
            <a:r>
              <a:rPr lang="en-US" altLang="en-US" sz="2400" baseline="-25000" dirty="0">
                <a:solidFill>
                  <a:srgbClr val="790033"/>
                </a:solidFill>
              </a:rPr>
              <a:t>2</a:t>
            </a:r>
            <a:r>
              <a:rPr lang="en-US" altLang="en-US" sz="2400" dirty="0">
                <a:solidFill>
                  <a:schemeClr val="tx2"/>
                </a:solidFill>
              </a:rPr>
              <a:t> in any relation instance </a:t>
            </a:r>
            <a:r>
              <a:rPr lang="en-US" altLang="en-US" sz="2400" dirty="0">
                <a:solidFill>
                  <a:srgbClr val="790033"/>
                </a:solidFill>
              </a:rPr>
              <a:t>r(R)</a:t>
            </a:r>
            <a:r>
              <a:rPr lang="en-US" altLang="en-US" sz="2400" dirty="0">
                <a:solidFill>
                  <a:schemeClr val="tx2"/>
                </a:solidFill>
              </a:rPr>
              <a:t>: If  </a:t>
            </a:r>
            <a:r>
              <a:rPr lang="en-US" altLang="en-US" sz="2400" dirty="0">
                <a:solidFill>
                  <a:srgbClr val="790033"/>
                </a:solidFill>
              </a:rPr>
              <a:t>t</a:t>
            </a:r>
            <a:r>
              <a:rPr lang="en-US" altLang="en-US" sz="2400" baseline="-25000" dirty="0">
                <a:solidFill>
                  <a:srgbClr val="790033"/>
                </a:solidFill>
              </a:rPr>
              <a:t>1</a:t>
            </a:r>
            <a:r>
              <a:rPr lang="en-US" altLang="en-US" sz="2400" dirty="0">
                <a:solidFill>
                  <a:srgbClr val="790033"/>
                </a:solidFill>
              </a:rPr>
              <a:t>[X]=t</a:t>
            </a:r>
            <a:r>
              <a:rPr lang="en-US" altLang="en-US" sz="2400" baseline="-25000" dirty="0">
                <a:solidFill>
                  <a:srgbClr val="790033"/>
                </a:solidFill>
              </a:rPr>
              <a:t>2</a:t>
            </a:r>
            <a:r>
              <a:rPr lang="en-US" altLang="en-US" sz="2400" dirty="0">
                <a:solidFill>
                  <a:srgbClr val="790033"/>
                </a:solidFill>
              </a:rPr>
              <a:t>[X], </a:t>
            </a:r>
            <a:r>
              <a:rPr lang="en-US" altLang="en-US" sz="2400" dirty="0">
                <a:solidFill>
                  <a:schemeClr val="tx2"/>
                </a:solidFill>
              </a:rPr>
              <a:t>then </a:t>
            </a:r>
            <a:r>
              <a:rPr lang="en-US" altLang="en-US" sz="2400" dirty="0">
                <a:solidFill>
                  <a:srgbClr val="790033"/>
                </a:solidFill>
              </a:rPr>
              <a:t>t</a:t>
            </a:r>
            <a:r>
              <a:rPr lang="en-US" altLang="en-US" sz="2400" baseline="-25000" dirty="0">
                <a:solidFill>
                  <a:srgbClr val="790033"/>
                </a:solidFill>
              </a:rPr>
              <a:t>1</a:t>
            </a:r>
            <a:r>
              <a:rPr lang="en-US" altLang="en-US" sz="2400" dirty="0">
                <a:solidFill>
                  <a:srgbClr val="790033"/>
                </a:solidFill>
              </a:rPr>
              <a:t>[Y]=t</a:t>
            </a:r>
            <a:r>
              <a:rPr lang="en-US" altLang="en-US" sz="2400" baseline="-25000" dirty="0">
                <a:solidFill>
                  <a:srgbClr val="790033"/>
                </a:solidFill>
              </a:rPr>
              <a:t>2</a:t>
            </a:r>
            <a:r>
              <a:rPr lang="en-US" altLang="en-US" sz="2400" dirty="0">
                <a:solidFill>
                  <a:srgbClr val="790033"/>
                </a:solidFill>
              </a:rPr>
              <a:t>[Y]</a:t>
            </a:r>
          </a:p>
          <a:p>
            <a:r>
              <a:rPr lang="en-US" sz="2400" dirty="0"/>
              <a:t>If two tuples have the same values for all the attributes in set </a:t>
            </a:r>
            <a:r>
              <a:rPr lang="en-US" sz="2400" dirty="0">
                <a:solidFill>
                  <a:srgbClr val="790033"/>
                </a:solidFill>
              </a:rPr>
              <a:t>X</a:t>
            </a:r>
            <a:r>
              <a:rPr lang="en-US" sz="2400" dirty="0"/>
              <a:t>, then they must have the same values for all the attributes in set </a:t>
            </a:r>
            <a:r>
              <a:rPr lang="en-US" sz="2400" dirty="0">
                <a:solidFill>
                  <a:srgbClr val="790033"/>
                </a:solidFill>
              </a:rPr>
              <a:t>Y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D7AE06-B93E-6546-A688-F6C171ED96ED}" type="slidenum">
              <a:rPr lang="en-US" altLang="en-US" smtClean="0"/>
              <a:pPr>
                <a:defRPr/>
              </a:pPr>
              <a:t>26</a:t>
            </a:fld>
            <a:endParaRPr lang="en-CA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185760"/>
              </p:ext>
            </p:extLst>
          </p:nvPr>
        </p:nvGraphicFramePr>
        <p:xfrm>
          <a:off x="1143000" y="990600"/>
          <a:ext cx="2897398" cy="1655180"/>
        </p:xfrm>
        <a:graphic>
          <a:graphicData uri="http://schemas.openxmlformats.org/drawingml/2006/table">
            <a:tbl>
              <a:tblPr/>
              <a:tblGrid>
                <a:gridCol w="718158"/>
                <a:gridCol w="1089620"/>
                <a:gridCol w="1089620"/>
              </a:tblGrid>
              <a:tr h="32987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Student</a:t>
                      </a:r>
                    </a:p>
                  </a:txBody>
                  <a:tcPr marL="10996" marR="10996" marT="109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0996" marR="10996" marT="109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9874">
                <a:tc>
                  <a:txBody>
                    <a:bodyPr/>
                    <a:lstStyle/>
                    <a:p>
                      <a:pPr algn="ctr" fontAlgn="b"/>
                      <a:r>
                        <a:rPr lang="uk-UA" sz="21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29874">
                <a:tc>
                  <a:txBody>
                    <a:bodyPr/>
                    <a:lstStyle/>
                    <a:p>
                      <a:pPr algn="ctr" fontAlgn="b"/>
                      <a:r>
                        <a:rPr lang="is-I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9874">
                <a:tc>
                  <a:txBody>
                    <a:bodyPr/>
                    <a:lstStyle/>
                    <a:p>
                      <a:pPr algn="ctr" fontAlgn="b"/>
                      <a:r>
                        <a:rPr lang="is-I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r>
                        <a:rPr lang="en-US" altLang="zh-CN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  <a:endParaRPr lang="en-US" sz="21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9874">
                <a:tc>
                  <a:txBody>
                    <a:bodyPr/>
                    <a:lstStyle/>
                    <a:p>
                      <a:pPr algn="ctr" fontAlgn="b"/>
                      <a:r>
                        <a:rPr lang="is-I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" y="1605116"/>
            <a:ext cx="6671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i="0" dirty="0" smtClean="0">
                <a:solidFill>
                  <a:srgbClr val="790033"/>
                </a:solidFill>
              </a:rPr>
              <a:t>t</a:t>
            </a:r>
            <a:r>
              <a:rPr lang="en-US" altLang="en-US" i="0" baseline="-25000" dirty="0" smtClean="0">
                <a:solidFill>
                  <a:srgbClr val="790033"/>
                </a:solidFill>
              </a:rPr>
              <a:t>1</a:t>
            </a:r>
            <a:r>
              <a:rPr lang="en-US" altLang="en-US" i="0" dirty="0" smtClean="0">
                <a:solidFill>
                  <a:srgbClr val="790033"/>
                </a:solidFill>
              </a:rPr>
              <a:t>,t</a:t>
            </a:r>
            <a:r>
              <a:rPr lang="en-US" altLang="en-US" i="0" baseline="-25000" dirty="0" smtClean="0">
                <a:solidFill>
                  <a:srgbClr val="790033"/>
                </a:solidFill>
              </a:rPr>
              <a:t>2</a:t>
            </a:r>
            <a:endParaRPr lang="en-US" i="0" baseline="-25000" dirty="0"/>
          </a:p>
        </p:txBody>
      </p:sp>
      <p:sp>
        <p:nvSpPr>
          <p:cNvPr id="8" name="Rectangle 7"/>
          <p:cNvSpPr/>
          <p:nvPr/>
        </p:nvSpPr>
        <p:spPr>
          <a:xfrm>
            <a:off x="8458200" y="1900535"/>
            <a:ext cx="383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i="0" dirty="0" smtClean="0">
                <a:solidFill>
                  <a:srgbClr val="790033"/>
                </a:solidFill>
              </a:rPr>
              <a:t>t</a:t>
            </a:r>
            <a:r>
              <a:rPr lang="en-US" altLang="en-US" i="0" baseline="-25000" dirty="0" smtClean="0">
                <a:solidFill>
                  <a:srgbClr val="790033"/>
                </a:solidFill>
              </a:rPr>
              <a:t>1</a:t>
            </a:r>
            <a:endParaRPr lang="en-US" i="0" baseline="-25000" dirty="0"/>
          </a:p>
        </p:txBody>
      </p:sp>
      <p:sp>
        <p:nvSpPr>
          <p:cNvPr id="7" name="Rectangle 6"/>
          <p:cNvSpPr/>
          <p:nvPr/>
        </p:nvSpPr>
        <p:spPr>
          <a:xfrm>
            <a:off x="8370802" y="2200251"/>
            <a:ext cx="4683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i="0" dirty="0" smtClean="0">
                <a:solidFill>
                  <a:srgbClr val="790033"/>
                </a:solidFill>
              </a:rPr>
              <a:t> t</a:t>
            </a:r>
            <a:r>
              <a:rPr lang="en-US" altLang="en-US" i="0" baseline="-25000" dirty="0" smtClean="0">
                <a:solidFill>
                  <a:srgbClr val="790033"/>
                </a:solidFill>
              </a:rPr>
              <a:t>2</a:t>
            </a:r>
            <a:endParaRPr lang="en-US" i="0" baseline="-250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456878"/>
              </p:ext>
            </p:extLst>
          </p:nvPr>
        </p:nvGraphicFramePr>
        <p:xfrm>
          <a:off x="4648199" y="1001486"/>
          <a:ext cx="3733801" cy="1655180"/>
        </p:xfrm>
        <a:graphic>
          <a:graphicData uri="http://schemas.openxmlformats.org/drawingml/2006/table">
            <a:tbl>
              <a:tblPr/>
              <a:tblGrid>
                <a:gridCol w="609600"/>
                <a:gridCol w="1143000"/>
                <a:gridCol w="960783"/>
                <a:gridCol w="1020418"/>
              </a:tblGrid>
              <a:tr h="32987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Employee</a:t>
                      </a:r>
                      <a:endParaRPr lang="en-US" sz="2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0996" marR="10996" marT="109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2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9874">
                <a:tc>
                  <a:txBody>
                    <a:bodyPr/>
                    <a:lstStyle/>
                    <a:p>
                      <a:pPr algn="ctr" fontAlgn="b"/>
                      <a:r>
                        <a:rPr lang="uk-UA" sz="21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1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DEPT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MGR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29874">
                <a:tc>
                  <a:txBody>
                    <a:bodyPr/>
                    <a:lstStyle/>
                    <a:p>
                      <a:pPr algn="ctr" fontAlgn="b"/>
                      <a:r>
                        <a:rPr lang="is-I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E1</a:t>
                      </a:r>
                      <a:endParaRPr lang="is-IS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</a:t>
                      </a:r>
                      <a:endParaRPr lang="is-IS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s-IS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9874">
                <a:tc>
                  <a:txBody>
                    <a:bodyPr/>
                    <a:lstStyle/>
                    <a:p>
                      <a:pPr algn="ctr" fontAlgn="b"/>
                      <a:r>
                        <a:rPr lang="is-I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E2</a:t>
                      </a:r>
                      <a:endParaRPr lang="is-IS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E1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9874">
                <a:tc>
                  <a:txBody>
                    <a:bodyPr/>
                    <a:lstStyle/>
                    <a:p>
                      <a:pPr algn="ctr" fontAlgn="b"/>
                      <a:r>
                        <a:rPr lang="is-I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E3</a:t>
                      </a:r>
                      <a:endParaRPr lang="is-IS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</a:t>
                      </a:r>
                      <a:endParaRPr lang="is-IS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E1</a:t>
                      </a:r>
                      <a:endParaRPr lang="is-IS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76536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2. Functional Dependencies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idx="1"/>
          </p:nvPr>
        </p:nvSpPr>
        <p:spPr>
          <a:xfrm>
            <a:off x="152399" y="954670"/>
            <a:ext cx="8828087" cy="2550530"/>
          </a:xfrm>
        </p:spPr>
        <p:txBody>
          <a:bodyPr/>
          <a:lstStyle/>
          <a:p>
            <a:r>
              <a:rPr lang="en-US" sz="2400" dirty="0" smtClean="0"/>
              <a:t>An </a:t>
            </a:r>
            <a:r>
              <a:rPr lang="en-US" sz="2400" dirty="0"/>
              <a:t>FD constrains what can </a:t>
            </a:r>
            <a:r>
              <a:rPr lang="en-US" sz="2400" dirty="0" smtClean="0"/>
              <a:t>be </a:t>
            </a:r>
            <a:r>
              <a:rPr lang="en-US" sz="2400" dirty="0"/>
              <a:t>in a relation</a:t>
            </a:r>
            <a:r>
              <a:rPr lang="en-US" sz="2400" dirty="0" smtClean="0"/>
              <a:t>.</a:t>
            </a:r>
          </a:p>
          <a:p>
            <a:r>
              <a:rPr lang="en-US" altLang="en-US" sz="2400" dirty="0" smtClean="0"/>
              <a:t>FDs are derived from the real-world constraints on the attributes not derived from relations.</a:t>
            </a:r>
          </a:p>
          <a:p>
            <a:r>
              <a:rPr lang="en-US" sz="2400" dirty="0" smtClean="0"/>
              <a:t>An </a:t>
            </a:r>
            <a:r>
              <a:rPr lang="en-US" sz="2400" dirty="0"/>
              <a:t>FD </a:t>
            </a:r>
            <a:r>
              <a:rPr lang="en-US" sz="2400" dirty="0" smtClean="0"/>
              <a:t>defines </a:t>
            </a:r>
            <a:r>
              <a:rPr lang="en-US" sz="2400" dirty="0"/>
              <a:t>many to one </a:t>
            </a:r>
            <a:r>
              <a:rPr lang="en-US" sz="2400" dirty="0" smtClean="0"/>
              <a:t>relationship.</a:t>
            </a:r>
          </a:p>
          <a:p>
            <a:pPr marL="342900" lvl="1" indent="-342900">
              <a:buClr>
                <a:srgbClr val="990033"/>
              </a:buClr>
              <a:buSzPct val="60000"/>
            </a:pPr>
            <a:r>
              <a:rPr lang="en-US" sz="2400" dirty="0">
                <a:solidFill>
                  <a:srgbClr val="790033"/>
                </a:solidFill>
              </a:rPr>
              <a:t>X → </a:t>
            </a:r>
            <a:r>
              <a:rPr lang="en-US" sz="2400" dirty="0" smtClean="0">
                <a:solidFill>
                  <a:srgbClr val="790033"/>
                </a:solidFill>
              </a:rPr>
              <a:t>Y: </a:t>
            </a:r>
            <a:r>
              <a:rPr lang="en-US" sz="2400" dirty="0" smtClean="0">
                <a:solidFill>
                  <a:schemeClr val="tx2"/>
                </a:solidFill>
              </a:rPr>
              <a:t>fo</a:t>
            </a:r>
            <a:r>
              <a:rPr lang="en-US" altLang="en-US" sz="2400" dirty="0" smtClean="0">
                <a:solidFill>
                  <a:schemeClr val="tx2"/>
                </a:solidFill>
              </a:rPr>
              <a:t>r </a:t>
            </a:r>
            <a:r>
              <a:rPr lang="en-US" altLang="en-US" sz="2400" dirty="0">
                <a:solidFill>
                  <a:schemeClr val="tx2"/>
                </a:solidFill>
              </a:rPr>
              <a:t>any two tuples </a:t>
            </a:r>
            <a:r>
              <a:rPr lang="en-US" altLang="en-US" sz="2400" dirty="0">
                <a:solidFill>
                  <a:srgbClr val="790033"/>
                </a:solidFill>
              </a:rPr>
              <a:t>t1</a:t>
            </a:r>
            <a:r>
              <a:rPr lang="en-US" altLang="en-US" sz="2400" dirty="0">
                <a:solidFill>
                  <a:schemeClr val="tx2"/>
                </a:solidFill>
              </a:rPr>
              <a:t> and </a:t>
            </a:r>
            <a:r>
              <a:rPr lang="en-US" altLang="en-US" sz="2400" dirty="0">
                <a:solidFill>
                  <a:srgbClr val="790033"/>
                </a:solidFill>
              </a:rPr>
              <a:t>t2</a:t>
            </a:r>
            <a:r>
              <a:rPr lang="en-US" altLang="en-US" sz="2400" dirty="0">
                <a:solidFill>
                  <a:schemeClr val="tx2"/>
                </a:solidFill>
              </a:rPr>
              <a:t> in any relation instance </a:t>
            </a:r>
            <a:r>
              <a:rPr lang="en-US" altLang="en-US" sz="2400" dirty="0">
                <a:solidFill>
                  <a:srgbClr val="790033"/>
                </a:solidFill>
              </a:rPr>
              <a:t>r(R)</a:t>
            </a:r>
            <a:r>
              <a:rPr lang="en-US" altLang="en-US" sz="2400" dirty="0">
                <a:solidFill>
                  <a:schemeClr val="tx2"/>
                </a:solidFill>
              </a:rPr>
              <a:t>: If  </a:t>
            </a:r>
            <a:r>
              <a:rPr lang="en-US" altLang="en-US" sz="2400" dirty="0">
                <a:solidFill>
                  <a:srgbClr val="790033"/>
                </a:solidFill>
              </a:rPr>
              <a:t>t1[X]=t2[X], </a:t>
            </a:r>
            <a:r>
              <a:rPr lang="en-US" altLang="en-US" sz="2400" dirty="0">
                <a:solidFill>
                  <a:schemeClr val="tx2"/>
                </a:solidFill>
              </a:rPr>
              <a:t>then </a:t>
            </a:r>
            <a:r>
              <a:rPr lang="en-US" altLang="en-US" sz="2400" dirty="0">
                <a:solidFill>
                  <a:srgbClr val="790033"/>
                </a:solidFill>
              </a:rPr>
              <a:t>t1[Y]=t2[Y]</a:t>
            </a:r>
          </a:p>
          <a:p>
            <a:endParaRPr lang="en-US" altLang="en-US" sz="2400" dirty="0" smtClean="0"/>
          </a:p>
          <a:p>
            <a:endParaRPr lang="en-US" altLang="en-US" sz="2400" dirty="0">
              <a:ea typeface="MS PGothic" charset="-128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018546"/>
              </p:ext>
            </p:extLst>
          </p:nvPr>
        </p:nvGraphicFramePr>
        <p:xfrm>
          <a:off x="228600" y="3602620"/>
          <a:ext cx="8675686" cy="1655180"/>
        </p:xfrm>
        <a:graphic>
          <a:graphicData uri="http://schemas.openxmlformats.org/drawingml/2006/table">
            <a:tbl>
              <a:tblPr/>
              <a:tblGrid>
                <a:gridCol w="718158"/>
                <a:gridCol w="1089620"/>
                <a:gridCol w="1089620"/>
                <a:gridCol w="173348"/>
                <a:gridCol w="693394"/>
                <a:gridCol w="924526"/>
                <a:gridCol w="899762"/>
                <a:gridCol w="206368"/>
                <a:gridCol w="899762"/>
                <a:gridCol w="1064856"/>
                <a:gridCol w="916272"/>
              </a:tblGrid>
              <a:tr h="32987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Student</a:t>
                      </a:r>
                    </a:p>
                  </a:txBody>
                  <a:tcPr marL="10996" marR="10996" marT="109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0996" marR="10996" marT="109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0996" marR="10996" marT="109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0996" marR="10996" marT="109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0996" marR="10996" marT="109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0996" marR="10996" marT="109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9874">
                <a:tc>
                  <a:txBody>
                    <a:bodyPr/>
                    <a:lstStyle/>
                    <a:p>
                      <a:pPr algn="ctr" fontAlgn="b"/>
                      <a:r>
                        <a:rPr lang="uk-UA" sz="21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1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1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1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29874">
                <a:tc>
                  <a:txBody>
                    <a:bodyPr/>
                    <a:lstStyle/>
                    <a:p>
                      <a:pPr algn="ctr" fontAlgn="b"/>
                      <a:r>
                        <a:rPr lang="is-I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9874">
                <a:tc>
                  <a:txBody>
                    <a:bodyPr/>
                    <a:lstStyle/>
                    <a:p>
                      <a:pPr algn="ctr" fontAlgn="b"/>
                      <a:r>
                        <a:rPr lang="is-I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r>
                        <a:rPr lang="en-US" altLang="zh-CN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  <a:endParaRPr lang="en-US" sz="21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9874">
                <a:tc>
                  <a:txBody>
                    <a:bodyPr/>
                    <a:lstStyle/>
                    <a:p>
                      <a:pPr algn="ctr" fontAlgn="b"/>
                      <a:r>
                        <a:rPr lang="is-I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7"/>
          <p:cNvSpPr txBox="1">
            <a:spLocks noChangeArrowheads="1"/>
          </p:cNvSpPr>
          <p:nvPr/>
        </p:nvSpPr>
        <p:spPr bwMode="auto">
          <a:xfrm>
            <a:off x="289560" y="5334000"/>
            <a:ext cx="268224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200">
                <a:solidFill>
                  <a:srgbClr val="800000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400" i="0" kern="0" dirty="0" smtClean="0">
                <a:solidFill>
                  <a:srgbClr val="790033"/>
                </a:solidFill>
              </a:rPr>
              <a:t>S# </a:t>
            </a:r>
            <a:r>
              <a:rPr lang="en-US" sz="2400" dirty="0" smtClean="0">
                <a:solidFill>
                  <a:srgbClr val="790033"/>
                </a:solidFill>
              </a:rPr>
              <a:t>→</a:t>
            </a:r>
            <a:r>
              <a:rPr lang="en-US" altLang="en-US" sz="2400" i="0" kern="0" dirty="0" smtClean="0">
                <a:solidFill>
                  <a:srgbClr val="790033"/>
                </a:solidFill>
              </a:rPr>
              <a:t> SNAME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400" i="0" kern="0" dirty="0" smtClean="0">
                <a:solidFill>
                  <a:srgbClr val="790033"/>
                </a:solidFill>
              </a:rPr>
              <a:t>S# </a:t>
            </a:r>
            <a:r>
              <a:rPr lang="en-US" sz="2400" dirty="0" smtClean="0">
                <a:solidFill>
                  <a:srgbClr val="790033"/>
                </a:solidFill>
              </a:rPr>
              <a:t>→ </a:t>
            </a:r>
            <a:r>
              <a:rPr lang="en-US" sz="2400" i="0" dirty="0" smtClean="0">
                <a:solidFill>
                  <a:srgbClr val="790033"/>
                </a:solidFill>
              </a:rPr>
              <a:t>AGE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400" i="0" kern="0" dirty="0">
                <a:solidFill>
                  <a:srgbClr val="790033"/>
                </a:solidFill>
              </a:rPr>
              <a:t>S# </a:t>
            </a:r>
            <a:r>
              <a:rPr lang="en-US" sz="2400" dirty="0">
                <a:solidFill>
                  <a:srgbClr val="790033"/>
                </a:solidFill>
              </a:rPr>
              <a:t>→</a:t>
            </a:r>
            <a:r>
              <a:rPr lang="en-US" altLang="en-US" sz="2400" i="0" kern="0" dirty="0">
                <a:solidFill>
                  <a:srgbClr val="790033"/>
                </a:solidFill>
              </a:rPr>
              <a:t> S#?</a:t>
            </a:r>
            <a:endParaRPr lang="en-US" altLang="en-US" sz="2400" i="0" kern="0" dirty="0" smtClean="0">
              <a:solidFill>
                <a:srgbClr val="790033"/>
              </a:solidFill>
            </a:endParaRPr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 bwMode="auto">
          <a:xfrm>
            <a:off x="6096000" y="5334000"/>
            <a:ext cx="2743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200">
                <a:solidFill>
                  <a:srgbClr val="800000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400" i="0" kern="0" dirty="0" smtClean="0">
                <a:solidFill>
                  <a:srgbClr val="790033"/>
                </a:solidFill>
              </a:rPr>
              <a:t>C# </a:t>
            </a:r>
            <a:r>
              <a:rPr lang="en-US" sz="2400" dirty="0" smtClean="0">
                <a:solidFill>
                  <a:srgbClr val="790033"/>
                </a:solidFill>
              </a:rPr>
              <a:t>→</a:t>
            </a:r>
            <a:r>
              <a:rPr lang="en-US" altLang="en-US" sz="2400" i="0" kern="0" dirty="0" smtClean="0">
                <a:solidFill>
                  <a:srgbClr val="790033"/>
                </a:solidFill>
              </a:rPr>
              <a:t> CNAME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400" i="0" kern="0" dirty="0" smtClean="0">
                <a:solidFill>
                  <a:srgbClr val="790033"/>
                </a:solidFill>
              </a:rPr>
              <a:t>C# </a:t>
            </a:r>
            <a:r>
              <a:rPr lang="en-US" sz="2400" dirty="0" smtClean="0">
                <a:solidFill>
                  <a:srgbClr val="790033"/>
                </a:solidFill>
              </a:rPr>
              <a:t>→</a:t>
            </a:r>
            <a:r>
              <a:rPr lang="en-US" altLang="en-US" sz="2400" i="0" kern="0" dirty="0" smtClean="0">
                <a:solidFill>
                  <a:srgbClr val="790033"/>
                </a:solidFill>
              </a:rPr>
              <a:t> LOC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400" i="0" kern="0" dirty="0">
                <a:solidFill>
                  <a:srgbClr val="790033"/>
                </a:solidFill>
              </a:rPr>
              <a:t>C# </a:t>
            </a:r>
            <a:r>
              <a:rPr lang="en-US" sz="2400" dirty="0">
                <a:solidFill>
                  <a:srgbClr val="790033"/>
                </a:solidFill>
              </a:rPr>
              <a:t>→</a:t>
            </a:r>
            <a:r>
              <a:rPr lang="en-US" altLang="en-US" sz="2400" i="0" kern="0" dirty="0">
                <a:solidFill>
                  <a:srgbClr val="790033"/>
                </a:solidFill>
              </a:rPr>
              <a:t> C#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400" i="0" kern="0" dirty="0">
              <a:solidFill>
                <a:srgbClr val="790033"/>
              </a:solidFill>
            </a:endParaRPr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 bwMode="auto">
          <a:xfrm>
            <a:off x="3276600" y="5410200"/>
            <a:ext cx="2743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200">
                <a:solidFill>
                  <a:srgbClr val="800000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400" i="0" kern="0" dirty="0" smtClean="0">
                <a:solidFill>
                  <a:srgbClr val="790033"/>
                </a:solidFill>
              </a:rPr>
              <a:t>S#,C# </a:t>
            </a:r>
            <a:r>
              <a:rPr lang="en-US" sz="2400" dirty="0" smtClean="0">
                <a:solidFill>
                  <a:srgbClr val="790033"/>
                </a:solidFill>
              </a:rPr>
              <a:t>→</a:t>
            </a:r>
            <a:r>
              <a:rPr lang="en-US" altLang="en-US" sz="2400" i="0" kern="0" dirty="0" smtClean="0">
                <a:solidFill>
                  <a:srgbClr val="790033"/>
                </a:solidFill>
              </a:rPr>
              <a:t> C#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400" i="0" kern="0" dirty="0">
                <a:solidFill>
                  <a:srgbClr val="790033"/>
                </a:solidFill>
              </a:rPr>
              <a:t>S</a:t>
            </a:r>
            <a:r>
              <a:rPr lang="en-US" altLang="en-US" sz="2400" i="0" kern="0" dirty="0" smtClean="0">
                <a:solidFill>
                  <a:srgbClr val="790033"/>
                </a:solidFill>
              </a:rPr>
              <a:t>#,C# </a:t>
            </a:r>
            <a:r>
              <a:rPr lang="en-US" sz="2400" dirty="0" smtClean="0">
                <a:solidFill>
                  <a:srgbClr val="790033"/>
                </a:solidFill>
              </a:rPr>
              <a:t>→</a:t>
            </a:r>
            <a:r>
              <a:rPr lang="en-US" altLang="en-US" sz="2400" i="0" kern="0" dirty="0" smtClean="0">
                <a:solidFill>
                  <a:srgbClr val="790033"/>
                </a:solidFill>
              </a:rPr>
              <a:t> MARK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400" i="0" kern="0" dirty="0">
                <a:solidFill>
                  <a:srgbClr val="790033"/>
                </a:solidFill>
              </a:rPr>
              <a:t>S#,C# </a:t>
            </a:r>
            <a:r>
              <a:rPr lang="en-US" sz="2400" dirty="0">
                <a:solidFill>
                  <a:srgbClr val="790033"/>
                </a:solidFill>
              </a:rPr>
              <a:t>→</a:t>
            </a:r>
            <a:r>
              <a:rPr lang="en-US" altLang="en-US" sz="2400" i="0" kern="0" dirty="0">
                <a:solidFill>
                  <a:srgbClr val="790033"/>
                </a:solidFill>
              </a:rPr>
              <a:t> S#?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D7AE06-B93E-6546-A688-F6C171ED96ED}" type="slidenum">
              <a:rPr lang="en-US" altLang="en-US" smtClean="0"/>
              <a:pPr>
                <a:defRPr/>
              </a:pPr>
              <a:t>27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6399818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“functional dependency”?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90033"/>
                </a:solidFill>
              </a:rPr>
              <a:t>Dependency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because </a:t>
            </a:r>
            <a:r>
              <a:rPr lang="en-US" dirty="0">
                <a:solidFill>
                  <a:srgbClr val="002060"/>
                </a:solidFill>
              </a:rPr>
              <a:t>the value of </a:t>
            </a:r>
            <a:r>
              <a:rPr lang="en-US" dirty="0" smtClean="0">
                <a:solidFill>
                  <a:srgbClr val="002060"/>
                </a:solidFill>
              </a:rPr>
              <a:t>Y depends </a:t>
            </a:r>
            <a:r>
              <a:rPr lang="en-US" dirty="0">
                <a:solidFill>
                  <a:srgbClr val="002060"/>
                </a:solidFill>
              </a:rPr>
              <a:t>on the value of X.</a:t>
            </a:r>
          </a:p>
          <a:p>
            <a:r>
              <a:rPr lang="en-US" dirty="0" smtClean="0">
                <a:solidFill>
                  <a:srgbClr val="790033"/>
                </a:solidFill>
              </a:rPr>
              <a:t>Functional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In mathematics, </a:t>
            </a:r>
            <a:r>
              <a:rPr lang="en-US" dirty="0">
                <a:solidFill>
                  <a:srgbClr val="002060"/>
                </a:solidFill>
              </a:rPr>
              <a:t>function </a:t>
            </a:r>
            <a:r>
              <a:rPr lang="en-US" dirty="0" smtClean="0">
                <a:solidFill>
                  <a:srgbClr val="790033"/>
                </a:solidFill>
              </a:rPr>
              <a:t>f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takes a </a:t>
            </a:r>
            <a:r>
              <a:rPr lang="en-US" dirty="0" smtClean="0">
                <a:solidFill>
                  <a:srgbClr val="002060"/>
                </a:solidFill>
              </a:rPr>
              <a:t>value for </a:t>
            </a:r>
            <a:r>
              <a:rPr lang="en-US" dirty="0" smtClean="0">
                <a:solidFill>
                  <a:srgbClr val="790033"/>
                </a:solidFill>
              </a:rPr>
              <a:t>X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and </a:t>
            </a:r>
            <a:r>
              <a:rPr lang="en-US" dirty="0">
                <a:solidFill>
                  <a:srgbClr val="002060"/>
                </a:solidFill>
              </a:rPr>
              <a:t>gives a unique </a:t>
            </a:r>
            <a:r>
              <a:rPr lang="en-US" dirty="0" smtClean="0">
                <a:solidFill>
                  <a:srgbClr val="002060"/>
                </a:solidFill>
              </a:rPr>
              <a:t>value for </a:t>
            </a:r>
            <a:r>
              <a:rPr lang="en-US" dirty="0" smtClean="0">
                <a:solidFill>
                  <a:srgbClr val="790033"/>
                </a:solidFill>
              </a:rPr>
              <a:t>Y, </a:t>
            </a:r>
            <a:r>
              <a:rPr lang="en-US" dirty="0">
                <a:solidFill>
                  <a:srgbClr val="002060"/>
                </a:solidFill>
              </a:rPr>
              <a:t>that is </a:t>
            </a:r>
            <a:r>
              <a:rPr lang="en-US" dirty="0" smtClean="0">
                <a:solidFill>
                  <a:srgbClr val="790033"/>
                </a:solidFill>
              </a:rPr>
              <a:t>f(X)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 marL="457200" lvl="1" indent="0">
              <a:buNone/>
            </a:pPr>
            <a:r>
              <a:rPr lang="en-US" sz="2800" dirty="0" smtClean="0">
                <a:solidFill>
                  <a:srgbClr val="790033"/>
                </a:solidFill>
              </a:rPr>
              <a:t>	f(a</a:t>
            </a:r>
            <a:r>
              <a:rPr lang="en-US" sz="2800" dirty="0">
                <a:solidFill>
                  <a:srgbClr val="790033"/>
                </a:solidFill>
              </a:rPr>
              <a:t>) → </a:t>
            </a:r>
            <a:r>
              <a:rPr lang="en-US" sz="2800" dirty="0" smtClean="0">
                <a:solidFill>
                  <a:srgbClr val="790033"/>
                </a:solidFill>
              </a:rPr>
              <a:t>1, f(b)</a:t>
            </a:r>
            <a:r>
              <a:rPr lang="en-US" sz="2800" dirty="0">
                <a:solidFill>
                  <a:srgbClr val="790033"/>
                </a:solidFill>
              </a:rPr>
              <a:t> → 1</a:t>
            </a:r>
            <a:r>
              <a:rPr lang="en-US" sz="2800" dirty="0" smtClean="0">
                <a:solidFill>
                  <a:srgbClr val="790033"/>
                </a:solidFill>
              </a:rPr>
              <a:t>, </a:t>
            </a:r>
            <a:r>
              <a:rPr lang="en-US" sz="2800" dirty="0">
                <a:solidFill>
                  <a:srgbClr val="790033"/>
                </a:solidFill>
              </a:rPr>
              <a:t>not both f(a) → 1, f(a) → 2</a:t>
            </a:r>
          </a:p>
          <a:p>
            <a:r>
              <a:rPr lang="en-US" dirty="0" smtClean="0">
                <a:solidFill>
                  <a:srgbClr val="790033"/>
                </a:solidFill>
              </a:rPr>
              <a:t>Relational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In mathematics, a relation takes a value for </a:t>
            </a:r>
            <a:r>
              <a:rPr lang="en-US" dirty="0" smtClean="0">
                <a:solidFill>
                  <a:srgbClr val="790033"/>
                </a:solidFill>
              </a:rPr>
              <a:t>X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and can give more than one value, which can be represented as a table.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sz="2800" dirty="0">
                <a:solidFill>
                  <a:srgbClr val="790033"/>
                </a:solidFill>
              </a:rPr>
              <a:t>r: {&lt;a, 1&gt;,&lt;a,2&gt;}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D7AE06-B93E-6546-A688-F6C171ED96ED}" type="slidenum">
              <a:rPr lang="en-US" altLang="en-US" smtClean="0"/>
              <a:pPr>
                <a:defRPr/>
              </a:pPr>
              <a:t>28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178419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Defining FDs from instances</a:t>
            </a:r>
          </a:p>
        </p:txBody>
      </p:sp>
      <p:sp>
        <p:nvSpPr>
          <p:cNvPr id="57347" name="Rectangle 7"/>
          <p:cNvSpPr>
            <a:spLocks noGrp="1" noChangeArrowheads="1"/>
          </p:cNvSpPr>
          <p:nvPr>
            <p:ph idx="1"/>
          </p:nvPr>
        </p:nvSpPr>
        <p:spPr>
          <a:xfrm>
            <a:off x="194472" y="990600"/>
            <a:ext cx="8751887" cy="36576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I</a:t>
            </a:r>
            <a:r>
              <a:rPr lang="en-US" altLang="en-US" dirty="0" smtClean="0">
                <a:ea typeface="MS PGothic" charset="-128"/>
              </a:rPr>
              <a:t>n </a:t>
            </a:r>
            <a:r>
              <a:rPr lang="en-US" altLang="en-US" dirty="0">
                <a:ea typeface="MS PGothic" charset="-128"/>
              </a:rPr>
              <a:t>order to define the FDs, we need to </a:t>
            </a:r>
            <a:r>
              <a:rPr lang="en-US" altLang="en-US" dirty="0">
                <a:solidFill>
                  <a:srgbClr val="790033"/>
                </a:solidFill>
                <a:ea typeface="MS PGothic" charset="-128"/>
              </a:rPr>
              <a:t>understand the meaning</a:t>
            </a:r>
            <a:r>
              <a:rPr lang="en-US" altLang="en-US" dirty="0">
                <a:ea typeface="MS PGothic" charset="-128"/>
              </a:rPr>
              <a:t> of the attributes involved  and </a:t>
            </a:r>
            <a:r>
              <a:rPr lang="en-US" altLang="en-US" dirty="0">
                <a:solidFill>
                  <a:srgbClr val="790033"/>
                </a:solidFill>
                <a:ea typeface="MS PGothic" charset="-128"/>
              </a:rPr>
              <a:t>the relationship</a:t>
            </a:r>
            <a:r>
              <a:rPr lang="en-US" altLang="en-US" dirty="0">
                <a:ea typeface="MS PGothic" charset="-128"/>
              </a:rPr>
              <a:t> between them. </a:t>
            </a:r>
          </a:p>
          <a:p>
            <a:pPr eaLnBrk="1" hangingPunct="1"/>
            <a:r>
              <a:rPr lang="en-US" altLang="en-US" dirty="0" smtClean="0">
                <a:ea typeface="MS PGothic" charset="-128"/>
              </a:rPr>
              <a:t>From a given relation</a:t>
            </a:r>
            <a:r>
              <a:rPr lang="en-US" altLang="en-US" dirty="0">
                <a:ea typeface="MS PGothic" charset="-128"/>
              </a:rPr>
              <a:t>, all we can conclude is that an FD </a:t>
            </a:r>
            <a:r>
              <a:rPr lang="en-US" altLang="en-US" dirty="0">
                <a:solidFill>
                  <a:srgbClr val="990033"/>
                </a:solidFill>
                <a:ea typeface="MS PGothic" charset="-128"/>
              </a:rPr>
              <a:t>may exist </a:t>
            </a:r>
            <a:r>
              <a:rPr lang="en-US" altLang="en-US" dirty="0">
                <a:ea typeface="MS PGothic" charset="-128"/>
              </a:rPr>
              <a:t>between certain attributes. </a:t>
            </a:r>
          </a:p>
          <a:p>
            <a:pPr eaLnBrk="1" hangingPunct="1"/>
            <a:r>
              <a:rPr lang="en-US" altLang="en-US" dirty="0">
                <a:ea typeface="MS PGothic" charset="-128"/>
              </a:rPr>
              <a:t>What we can definitely conclude is – that certain FDs </a:t>
            </a:r>
            <a:r>
              <a:rPr lang="en-US" altLang="en-US" dirty="0">
                <a:solidFill>
                  <a:srgbClr val="990033"/>
                </a:solidFill>
                <a:ea typeface="MS PGothic" charset="-128"/>
              </a:rPr>
              <a:t>do not exist </a:t>
            </a:r>
            <a:r>
              <a:rPr lang="en-US" altLang="en-US" dirty="0">
                <a:ea typeface="MS PGothic" charset="-128"/>
              </a:rPr>
              <a:t>because there are tuples that show a violation of those dependencies.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810149"/>
              </p:ext>
            </p:extLst>
          </p:nvPr>
        </p:nvGraphicFramePr>
        <p:xfrm>
          <a:off x="228600" y="4724400"/>
          <a:ext cx="8675686" cy="1655180"/>
        </p:xfrm>
        <a:graphic>
          <a:graphicData uri="http://schemas.openxmlformats.org/drawingml/2006/table">
            <a:tbl>
              <a:tblPr/>
              <a:tblGrid>
                <a:gridCol w="718158"/>
                <a:gridCol w="1089620"/>
                <a:gridCol w="1089620"/>
                <a:gridCol w="173348"/>
                <a:gridCol w="693394"/>
                <a:gridCol w="924526"/>
                <a:gridCol w="899762"/>
                <a:gridCol w="206368"/>
                <a:gridCol w="899762"/>
                <a:gridCol w="1064856"/>
                <a:gridCol w="916272"/>
              </a:tblGrid>
              <a:tr h="32987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Student</a:t>
                      </a:r>
                    </a:p>
                  </a:txBody>
                  <a:tcPr marL="10996" marR="10996" marT="109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0996" marR="10996" marT="109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0996" marR="10996" marT="109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0996" marR="10996" marT="109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0996" marR="10996" marT="109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0996" marR="10996" marT="109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9874">
                <a:tc>
                  <a:txBody>
                    <a:bodyPr/>
                    <a:lstStyle/>
                    <a:p>
                      <a:pPr algn="ctr" fontAlgn="b"/>
                      <a:r>
                        <a:rPr lang="uk-UA" sz="21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1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1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1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29874">
                <a:tc>
                  <a:txBody>
                    <a:bodyPr/>
                    <a:lstStyle/>
                    <a:p>
                      <a:pPr algn="ctr" fontAlgn="b"/>
                      <a:r>
                        <a:rPr lang="is-I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9874">
                <a:tc>
                  <a:txBody>
                    <a:bodyPr/>
                    <a:lstStyle/>
                    <a:p>
                      <a:pPr algn="ctr" fontAlgn="b"/>
                      <a:r>
                        <a:rPr lang="is-I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r>
                        <a:rPr lang="en-US" altLang="zh-CN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  <a:endParaRPr lang="en-US" sz="21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9874">
                <a:tc>
                  <a:txBody>
                    <a:bodyPr/>
                    <a:lstStyle/>
                    <a:p>
                      <a:pPr algn="ctr" fontAlgn="b"/>
                      <a:r>
                        <a:rPr lang="is-I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D7AE06-B93E-6546-A688-F6C171ED96ED}" type="slidenum">
              <a:rPr lang="en-US" altLang="en-US" smtClean="0"/>
              <a:pPr>
                <a:defRPr/>
              </a:pPr>
              <a:t>29</a:t>
            </a:fld>
            <a:endParaRPr lang="en-CA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Three-Schema Architecture</a:t>
            </a:r>
          </a:p>
        </p:txBody>
      </p:sp>
      <p:pic>
        <p:nvPicPr>
          <p:cNvPr id="19458" name="Picture 4" descr="fig02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94" y="1295400"/>
            <a:ext cx="8335082" cy="5333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257800" y="4114800"/>
            <a:ext cx="21884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i="0" dirty="0">
                <a:solidFill>
                  <a:srgbClr val="790033"/>
                </a:solidFill>
              </a:rPr>
              <a:t>base relations </a:t>
            </a:r>
            <a:endParaRPr lang="en-US" i="0" dirty="0">
              <a:solidFill>
                <a:srgbClr val="790033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53000" y="2819400"/>
            <a:ext cx="25314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i="0" dirty="0" smtClean="0">
                <a:solidFill>
                  <a:srgbClr val="790033"/>
                </a:solidFill>
              </a:rPr>
              <a:t>derived </a:t>
            </a:r>
            <a:r>
              <a:rPr lang="en-US" altLang="en-US" i="0" dirty="0">
                <a:solidFill>
                  <a:srgbClr val="790033"/>
                </a:solidFill>
              </a:rPr>
              <a:t>relations </a:t>
            </a:r>
            <a:endParaRPr lang="en-US" i="0" dirty="0">
              <a:solidFill>
                <a:srgbClr val="790033"/>
              </a:solidFill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4806156" y="3791297"/>
            <a:ext cx="2737644" cy="785168"/>
          </a:xfrm>
          <a:prstGeom prst="round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3657600" y="2133600"/>
            <a:ext cx="5105400" cy="1051868"/>
          </a:xfrm>
          <a:prstGeom prst="round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D7AE06-B93E-6546-A688-F6C171ED96ED}" type="slidenum">
              <a:rPr lang="en-US" altLang="en-US" smtClean="0"/>
              <a:pPr>
                <a:defRPr/>
              </a:pPr>
              <a:t>3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789762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MS PGothic" charset="-128"/>
              </a:rPr>
              <a:t>Example</a:t>
            </a:r>
            <a:endParaRPr lang="en-US" altLang="en-US" dirty="0">
              <a:ea typeface="MS PGothic" charset="-128"/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76200" y="4343400"/>
            <a:ext cx="447833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2400" i="0" dirty="0" smtClean="0">
                <a:latin typeface="+mn-lt"/>
                <a:cs typeface="MS PGothic" charset="0"/>
              </a:rPr>
              <a:t>What FDs may exist?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2400" i="0" dirty="0">
                <a:solidFill>
                  <a:srgbClr val="790033"/>
                </a:solidFill>
                <a:latin typeface="+mn-lt"/>
                <a:cs typeface="MS PGothic" charset="0"/>
              </a:rPr>
              <a:t>Text       → Course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i="0" dirty="0" smtClean="0">
                <a:solidFill>
                  <a:srgbClr val="790033"/>
                </a:solidFill>
                <a:latin typeface="+mn-lt"/>
                <a:cs typeface="MS PGothic" charset="0"/>
              </a:rPr>
              <a:t>Teacher, Course </a:t>
            </a:r>
            <a:r>
              <a:rPr lang="en-US" altLang="en-US" sz="2400" i="0" dirty="0" smtClean="0">
                <a:solidFill>
                  <a:srgbClr val="790033"/>
                </a:solidFill>
                <a:cs typeface="MS PGothic" charset="0"/>
              </a:rPr>
              <a:t>→ Text</a:t>
            </a:r>
            <a:r>
              <a:rPr lang="en-US" altLang="en-US" sz="2400" i="0" dirty="0" smtClean="0">
                <a:solidFill>
                  <a:srgbClr val="790033"/>
                </a:solidFill>
                <a:latin typeface="+mn-lt"/>
                <a:cs typeface="MS PGothic" charset="0"/>
              </a:rPr>
              <a:t> </a:t>
            </a: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4724400" y="4343400"/>
            <a:ext cx="3640137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2400" i="0" dirty="0" smtClean="0">
                <a:latin typeface="+mn-lt"/>
                <a:cs typeface="MS PGothic" charset="0"/>
              </a:rPr>
              <a:t>What </a:t>
            </a:r>
            <a:r>
              <a:rPr lang="en-US" altLang="en-US" sz="2400" i="0" dirty="0">
                <a:latin typeface="+mn-lt"/>
                <a:cs typeface="MS PGothic" charset="0"/>
              </a:rPr>
              <a:t>FDs cannot </a:t>
            </a:r>
            <a:r>
              <a:rPr lang="en-US" altLang="en-US" sz="2400" i="0" dirty="0" smtClean="0">
                <a:latin typeface="+mn-lt"/>
                <a:cs typeface="MS PGothic" charset="0"/>
              </a:rPr>
              <a:t>exist</a:t>
            </a:r>
            <a:r>
              <a:rPr lang="en-US" altLang="en-US" sz="2400" i="0" dirty="0">
                <a:latin typeface="+mn-lt"/>
                <a:cs typeface="MS PGothic" charset="0"/>
              </a:rPr>
              <a:t>?</a:t>
            </a:r>
            <a:r>
              <a:rPr lang="en-US" altLang="en-US" sz="2400" i="0" dirty="0" smtClean="0">
                <a:latin typeface="+mn-lt"/>
                <a:cs typeface="MS PGothic" charset="0"/>
              </a:rPr>
              <a:t> </a:t>
            </a:r>
          </a:p>
          <a:p>
            <a:pPr indent="-285750"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2400" i="0" dirty="0">
                <a:solidFill>
                  <a:srgbClr val="790033"/>
                </a:solidFill>
                <a:latin typeface="+mn-lt"/>
                <a:cs typeface="MS PGothic" charset="0"/>
              </a:rPr>
              <a:t>Teacher → Course </a:t>
            </a:r>
          </a:p>
          <a:p>
            <a:pPr indent="-285750"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2400" i="0" dirty="0" smtClean="0">
                <a:solidFill>
                  <a:srgbClr val="790033"/>
                </a:solidFill>
                <a:latin typeface="+mn-lt"/>
                <a:cs typeface="MS PGothic" charset="0"/>
              </a:rPr>
              <a:t>Teacher </a:t>
            </a:r>
            <a:r>
              <a:rPr lang="en-US" altLang="en-US" sz="2400" i="0" dirty="0">
                <a:solidFill>
                  <a:srgbClr val="790033"/>
                </a:solidFill>
                <a:cs typeface="MS PGothic" charset="0"/>
              </a:rPr>
              <a:t>→ </a:t>
            </a:r>
            <a:r>
              <a:rPr lang="en-US" altLang="en-US" sz="2400" i="0" dirty="0" smtClean="0">
                <a:solidFill>
                  <a:srgbClr val="790033"/>
                </a:solidFill>
                <a:cs typeface="MS PGothic" charset="0"/>
              </a:rPr>
              <a:t>Text</a:t>
            </a:r>
            <a:endParaRPr lang="en-US" altLang="en-US" sz="2400" i="0" dirty="0">
              <a:latin typeface="+mn-lt"/>
              <a:cs typeface="MS PGothic" charset="0"/>
            </a:endParaRPr>
          </a:p>
          <a:p>
            <a:pPr indent="-285750"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2400" i="0" dirty="0" smtClean="0">
                <a:solidFill>
                  <a:srgbClr val="790033"/>
                </a:solidFill>
                <a:latin typeface="+mn-lt"/>
                <a:cs typeface="MS PGothic" charset="0"/>
              </a:rPr>
              <a:t>Course  → </a:t>
            </a:r>
            <a:r>
              <a:rPr lang="en-US" altLang="en-US" sz="2400" i="0" dirty="0">
                <a:solidFill>
                  <a:srgbClr val="790033"/>
                </a:solidFill>
                <a:latin typeface="+mn-lt"/>
                <a:cs typeface="MS PGothic" charset="0"/>
              </a:rPr>
              <a:t>Text </a:t>
            </a:r>
            <a:r>
              <a:rPr lang="en-US" altLang="en-US" sz="2400" i="0" dirty="0" smtClean="0">
                <a:latin typeface="+mn-lt"/>
                <a:cs typeface="MS PGothic" charset="0"/>
              </a:rPr>
              <a:t> </a:t>
            </a:r>
            <a:endParaRPr lang="en-US" altLang="en-US" sz="2400" i="0" dirty="0">
              <a:latin typeface="+mn-lt"/>
              <a:cs typeface="MS PGothic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D7AE06-B93E-6546-A688-F6C171ED96ED}" type="slidenum">
              <a:rPr lang="en-US" altLang="en-US" smtClean="0"/>
              <a:pPr>
                <a:defRPr/>
              </a:pPr>
              <a:t>30</a:t>
            </a:fld>
            <a:endParaRPr lang="en-CA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416114"/>
              </p:ext>
            </p:extLst>
          </p:nvPr>
        </p:nvGraphicFramePr>
        <p:xfrm>
          <a:off x="1600200" y="990600"/>
          <a:ext cx="5158991" cy="2625798"/>
        </p:xfrm>
        <a:graphic>
          <a:graphicData uri="http://schemas.openxmlformats.org/drawingml/2006/table">
            <a:tbl>
              <a:tblPr/>
              <a:tblGrid>
                <a:gridCol w="1351641"/>
                <a:gridCol w="2039848"/>
                <a:gridCol w="1767502"/>
              </a:tblGrid>
              <a:tr h="32739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Teaches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Teacher</a:t>
                      </a:r>
                      <a:endParaRPr lang="uk-UA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Text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is-I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Adam</a:t>
                      </a:r>
                      <a:endParaRPr lang="is-IS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Programming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Java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is-I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Adam</a:t>
                      </a:r>
                      <a:endParaRPr lang="is-IS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Databases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SQL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is-I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Duke</a:t>
                      </a:r>
                      <a:endParaRPr lang="is-IS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Compilers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Parsing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is-I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Evan</a:t>
                      </a:r>
                      <a:endParaRPr lang="is-IS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Programming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C++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MS PGothic" charset="-128"/>
              </a:rPr>
              <a:t>Example 2</a:t>
            </a:r>
            <a:endParaRPr lang="en-US" altLang="en-US" dirty="0">
              <a:ea typeface="MS PGothic" charset="-128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762000" y="3667648"/>
            <a:ext cx="3411538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2400" i="0" dirty="0">
                <a:cs typeface="MS PGothic" charset="0"/>
              </a:rPr>
              <a:t>What FDs may exist?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i="0" dirty="0" smtClean="0">
                <a:solidFill>
                  <a:srgbClr val="790033"/>
                </a:solidFill>
                <a:cs typeface="MS PGothic" charset="0"/>
              </a:rPr>
              <a:t>B </a:t>
            </a:r>
            <a:r>
              <a:rPr lang="en-US" altLang="en-US" sz="2400" i="0" dirty="0">
                <a:solidFill>
                  <a:srgbClr val="790033"/>
                </a:solidFill>
                <a:cs typeface="MS PGothic" charset="0"/>
              </a:rPr>
              <a:t>→ C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2400" i="0" dirty="0" smtClean="0">
                <a:solidFill>
                  <a:srgbClr val="790033"/>
                </a:solidFill>
                <a:cs typeface="MS PGothic" charset="0"/>
              </a:rPr>
              <a:t>C </a:t>
            </a:r>
            <a:r>
              <a:rPr lang="en-US" altLang="en-US" sz="2400" i="0" dirty="0">
                <a:solidFill>
                  <a:srgbClr val="790033"/>
                </a:solidFill>
                <a:cs typeface="MS PGothic" charset="0"/>
              </a:rPr>
              <a:t>→ </a:t>
            </a:r>
            <a:r>
              <a:rPr lang="en-US" altLang="en-US" sz="2400" i="0" dirty="0" smtClean="0">
                <a:solidFill>
                  <a:srgbClr val="790033"/>
                </a:solidFill>
                <a:cs typeface="MS PGothic" charset="0"/>
              </a:rPr>
              <a:t>B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2400" i="0" dirty="0" smtClean="0">
                <a:solidFill>
                  <a:srgbClr val="790033"/>
                </a:solidFill>
                <a:cs typeface="MS PGothic" charset="0"/>
              </a:rPr>
              <a:t>AB </a:t>
            </a:r>
            <a:r>
              <a:rPr lang="en-US" altLang="en-US" sz="2400" i="0" dirty="0">
                <a:solidFill>
                  <a:srgbClr val="790033"/>
                </a:solidFill>
                <a:cs typeface="MS PGothic" charset="0"/>
              </a:rPr>
              <a:t>→ </a:t>
            </a:r>
            <a:r>
              <a:rPr lang="en-US" altLang="en-US" sz="2400" i="0" dirty="0" smtClean="0">
                <a:solidFill>
                  <a:srgbClr val="790033"/>
                </a:solidFill>
                <a:cs typeface="MS PGothic" charset="0"/>
              </a:rPr>
              <a:t> C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2400" i="0" dirty="0">
                <a:solidFill>
                  <a:srgbClr val="790033"/>
                </a:solidFill>
                <a:cs typeface="MS PGothic" charset="0"/>
              </a:rPr>
              <a:t>AB → </a:t>
            </a:r>
            <a:r>
              <a:rPr lang="en-US" altLang="en-US" sz="2400" i="0" dirty="0" smtClean="0">
                <a:solidFill>
                  <a:srgbClr val="790033"/>
                </a:solidFill>
                <a:cs typeface="MS PGothic" charset="0"/>
              </a:rPr>
              <a:t> D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2400" i="0" dirty="0" smtClean="0">
                <a:solidFill>
                  <a:srgbClr val="790033"/>
                </a:solidFill>
                <a:cs typeface="MS PGothic" charset="0"/>
              </a:rPr>
              <a:t>ABC → D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mr-IN" altLang="en-US" sz="2400" i="0" dirty="0" smtClean="0">
                <a:solidFill>
                  <a:srgbClr val="790033"/>
                </a:solidFill>
                <a:cs typeface="MS PGothic" charset="0"/>
              </a:rPr>
              <a:t>…</a:t>
            </a:r>
            <a:endParaRPr lang="en-US" altLang="en-US" sz="2400" i="0" dirty="0" smtClean="0">
              <a:solidFill>
                <a:srgbClr val="790033"/>
              </a:solidFill>
              <a:cs typeface="MS PGothic" charset="0"/>
            </a:endParaRP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endParaRPr lang="en-US" altLang="en-US" sz="2400" i="0" dirty="0">
              <a:solidFill>
                <a:srgbClr val="790033"/>
              </a:solidFill>
              <a:cs typeface="MS PGothic" charset="0"/>
            </a:endParaRP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4589463" y="3657600"/>
            <a:ext cx="364013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2400" i="0" dirty="0" smtClean="0">
                <a:latin typeface="+mn-lt"/>
                <a:cs typeface="MS PGothic" charset="0"/>
              </a:rPr>
              <a:t>What </a:t>
            </a:r>
            <a:r>
              <a:rPr lang="en-US" altLang="en-US" sz="2400" i="0" dirty="0">
                <a:latin typeface="+mn-lt"/>
                <a:cs typeface="MS PGothic" charset="0"/>
              </a:rPr>
              <a:t>FDs cannot </a:t>
            </a:r>
            <a:r>
              <a:rPr lang="en-US" altLang="en-US" sz="2400" i="0" dirty="0" smtClean="0">
                <a:latin typeface="+mn-lt"/>
                <a:cs typeface="MS PGothic" charset="0"/>
              </a:rPr>
              <a:t>exist</a:t>
            </a:r>
            <a:r>
              <a:rPr lang="en-US" altLang="en-US" sz="2400" i="0" dirty="0">
                <a:latin typeface="+mn-lt"/>
                <a:cs typeface="MS PGothic" charset="0"/>
              </a:rPr>
              <a:t>?</a:t>
            </a:r>
            <a:r>
              <a:rPr lang="en-US" altLang="en-US" sz="2400" i="0" dirty="0" smtClean="0">
                <a:latin typeface="+mn-lt"/>
                <a:cs typeface="MS PGothic" charset="0"/>
              </a:rPr>
              <a:t> </a:t>
            </a:r>
          </a:p>
          <a:p>
            <a:pPr indent="-285750"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2400" i="0" dirty="0" smtClean="0">
                <a:solidFill>
                  <a:srgbClr val="790033"/>
                </a:solidFill>
                <a:latin typeface="+mn-lt"/>
                <a:cs typeface="MS PGothic" charset="0"/>
              </a:rPr>
              <a:t>A → B, A </a:t>
            </a:r>
            <a:r>
              <a:rPr lang="en-US" altLang="en-US" sz="2400" i="0" dirty="0">
                <a:solidFill>
                  <a:srgbClr val="790033"/>
                </a:solidFill>
                <a:cs typeface="MS PGothic" charset="0"/>
              </a:rPr>
              <a:t>→ </a:t>
            </a:r>
            <a:r>
              <a:rPr lang="en-US" altLang="en-US" sz="2400" i="0" dirty="0" smtClean="0">
                <a:solidFill>
                  <a:srgbClr val="790033"/>
                </a:solidFill>
                <a:cs typeface="MS PGothic" charset="0"/>
              </a:rPr>
              <a:t>C, A </a:t>
            </a:r>
            <a:r>
              <a:rPr lang="en-US" altLang="en-US" sz="2400" i="0" dirty="0">
                <a:solidFill>
                  <a:srgbClr val="790033"/>
                </a:solidFill>
                <a:cs typeface="MS PGothic" charset="0"/>
              </a:rPr>
              <a:t>→ </a:t>
            </a:r>
            <a:r>
              <a:rPr lang="en-US" altLang="en-US" sz="2400" i="0" dirty="0" smtClean="0">
                <a:solidFill>
                  <a:srgbClr val="790033"/>
                </a:solidFill>
                <a:cs typeface="MS PGothic" charset="0"/>
              </a:rPr>
              <a:t>D</a:t>
            </a:r>
            <a:endParaRPr lang="en-US" altLang="en-US" sz="2400" i="0" dirty="0">
              <a:solidFill>
                <a:srgbClr val="790033"/>
              </a:solidFill>
              <a:latin typeface="+mn-lt"/>
              <a:cs typeface="MS PGothic" charset="0"/>
            </a:endParaRPr>
          </a:p>
          <a:p>
            <a:pPr indent="-285750"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2400" i="0" dirty="0" smtClean="0">
                <a:solidFill>
                  <a:srgbClr val="790033"/>
                </a:solidFill>
                <a:latin typeface="+mn-lt"/>
                <a:cs typeface="MS PGothic" charset="0"/>
              </a:rPr>
              <a:t>B </a:t>
            </a:r>
            <a:r>
              <a:rPr lang="en-US" altLang="en-US" sz="2400" i="0" dirty="0">
                <a:solidFill>
                  <a:srgbClr val="790033"/>
                </a:solidFill>
                <a:cs typeface="MS PGothic" charset="0"/>
              </a:rPr>
              <a:t>→ </a:t>
            </a:r>
            <a:r>
              <a:rPr lang="en-US" altLang="en-US" sz="2400" i="0" dirty="0" smtClean="0">
                <a:solidFill>
                  <a:srgbClr val="790033"/>
                </a:solidFill>
                <a:cs typeface="MS PGothic" charset="0"/>
              </a:rPr>
              <a:t>A, B </a:t>
            </a:r>
            <a:r>
              <a:rPr lang="en-US" altLang="en-US" sz="2400" i="0" dirty="0">
                <a:solidFill>
                  <a:srgbClr val="790033"/>
                </a:solidFill>
                <a:cs typeface="MS PGothic" charset="0"/>
              </a:rPr>
              <a:t>→ </a:t>
            </a:r>
            <a:r>
              <a:rPr lang="en-US" altLang="en-US" sz="2400" i="0" dirty="0" smtClean="0">
                <a:solidFill>
                  <a:srgbClr val="790033"/>
                </a:solidFill>
                <a:cs typeface="MS PGothic" charset="0"/>
              </a:rPr>
              <a:t>D, B</a:t>
            </a:r>
            <a:r>
              <a:rPr lang="en-US" altLang="en-US" sz="2400" i="0" dirty="0">
                <a:solidFill>
                  <a:srgbClr val="790033"/>
                </a:solidFill>
                <a:cs typeface="MS PGothic" charset="0"/>
              </a:rPr>
              <a:t> → </a:t>
            </a:r>
            <a:r>
              <a:rPr lang="en-US" altLang="en-US" sz="2400" i="0" dirty="0" smtClean="0">
                <a:solidFill>
                  <a:srgbClr val="790033"/>
                </a:solidFill>
                <a:cs typeface="MS PGothic" charset="0"/>
              </a:rPr>
              <a:t>D</a:t>
            </a:r>
            <a:endParaRPr lang="en-US" altLang="en-US" sz="2400" i="0" dirty="0">
              <a:latin typeface="+mn-lt"/>
              <a:cs typeface="MS PGothic" charset="0"/>
            </a:endParaRPr>
          </a:p>
          <a:p>
            <a:pPr indent="-285750"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2400" i="0" dirty="0" smtClean="0">
                <a:solidFill>
                  <a:srgbClr val="790033"/>
                </a:solidFill>
                <a:latin typeface="+mn-lt"/>
                <a:cs typeface="MS PGothic" charset="0"/>
              </a:rPr>
              <a:t>C → A, C </a:t>
            </a:r>
            <a:r>
              <a:rPr lang="en-US" altLang="en-US" sz="2400" i="0" dirty="0" smtClean="0">
                <a:solidFill>
                  <a:srgbClr val="790033"/>
                </a:solidFill>
                <a:cs typeface="MS PGothic" charset="0"/>
              </a:rPr>
              <a:t>→ D, </a:t>
            </a:r>
          </a:p>
          <a:p>
            <a:pPr indent="-285750"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2400" i="0" dirty="0" smtClean="0">
                <a:solidFill>
                  <a:srgbClr val="790033"/>
                </a:solidFill>
                <a:latin typeface="+mn-lt"/>
                <a:cs typeface="MS PGothic" charset="0"/>
              </a:rPr>
              <a:t>D </a:t>
            </a:r>
            <a:r>
              <a:rPr lang="en-US" altLang="en-US" sz="2400" i="0" dirty="0" smtClean="0">
                <a:solidFill>
                  <a:srgbClr val="790033"/>
                </a:solidFill>
                <a:cs typeface="MS PGothic" charset="0"/>
              </a:rPr>
              <a:t>→ A, D → B, D →C</a:t>
            </a:r>
            <a:r>
              <a:rPr lang="en-US" altLang="en-US" sz="2400" i="0" dirty="0" smtClean="0">
                <a:solidFill>
                  <a:srgbClr val="790033"/>
                </a:solidFill>
                <a:latin typeface="+mn-lt"/>
                <a:cs typeface="MS PGothic" charset="0"/>
              </a:rPr>
              <a:t> </a:t>
            </a:r>
            <a:endParaRPr lang="en-US" altLang="en-US" sz="2400" i="0" dirty="0">
              <a:latin typeface="+mn-lt"/>
              <a:cs typeface="MS PGothic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D7AE06-B93E-6546-A688-F6C171ED96ED}" type="slidenum">
              <a:rPr lang="en-US" altLang="en-US" smtClean="0"/>
              <a:pPr>
                <a:defRPr/>
              </a:pPr>
              <a:t>31</a:t>
            </a:fld>
            <a:endParaRPr lang="en-CA" alt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153565"/>
              </p:ext>
            </p:extLst>
          </p:nvPr>
        </p:nvGraphicFramePr>
        <p:xfrm>
          <a:off x="1447799" y="914400"/>
          <a:ext cx="6019802" cy="2625798"/>
        </p:xfrm>
        <a:graphic>
          <a:graphicData uri="http://schemas.openxmlformats.org/drawingml/2006/table">
            <a:tbl>
              <a:tblPr/>
              <a:tblGrid>
                <a:gridCol w="1416972"/>
                <a:gridCol w="1421267"/>
                <a:gridCol w="1616749"/>
                <a:gridCol w="1564814"/>
              </a:tblGrid>
              <a:tr h="32739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R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  <a:endParaRPr lang="uk-UA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is-I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  <a:r>
                        <a:rPr lang="is-IS" sz="2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lang="is-IS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  <a:r>
                        <a:rPr lang="is-IS" sz="2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lang="is-IS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</a:t>
                      </a:r>
                      <a:r>
                        <a:rPr lang="is-IS" sz="2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lang="is-IS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  <a:r>
                        <a:rPr lang="is-IS" sz="2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lang="is-IS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399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  <a:r>
                        <a:rPr lang="is-IS" sz="2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lang="is-IS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2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  <a:r>
                        <a:rPr lang="is-IS" sz="2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endParaRPr lang="is-IS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2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</a:t>
                      </a:r>
                      <a:r>
                        <a:rPr lang="is-IS" sz="2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endParaRPr lang="is-IS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2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  <a:r>
                        <a:rPr lang="is-IS" sz="2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endParaRPr lang="is-IS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399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  <a:r>
                        <a:rPr lang="is-IS" sz="2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endParaRPr lang="is-IS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2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  <a:r>
                        <a:rPr lang="is-IS" sz="2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endParaRPr lang="is-IS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2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</a:t>
                      </a:r>
                      <a:r>
                        <a:rPr lang="is-IS" sz="2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endParaRPr lang="is-IS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2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  <a:r>
                        <a:rPr lang="is-IS" sz="2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endParaRPr lang="is-IS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399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  <a:r>
                        <a:rPr lang="is-IS" sz="2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endParaRPr lang="is-IS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2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  <a:r>
                        <a:rPr lang="is-IS" sz="2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endParaRPr lang="is-IS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2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</a:t>
                      </a:r>
                      <a:r>
                        <a:rPr lang="is-IS" sz="2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  <a:endParaRPr lang="is-IS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2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  <a:r>
                        <a:rPr lang="is-IS" sz="2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endParaRPr lang="is-IS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3.1 Normalization of Relations (1)</a:t>
            </a:r>
          </a:p>
        </p:txBody>
      </p:sp>
      <p:sp>
        <p:nvSpPr>
          <p:cNvPr id="6451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ea typeface="MS PGothic" charset="-128"/>
              </a:rPr>
              <a:t>Normalization:</a:t>
            </a:r>
          </a:p>
          <a:p>
            <a:pPr lvl="1" eaLnBrk="1" hangingPunct="1"/>
            <a:r>
              <a:rPr lang="en-US" altLang="en-US" dirty="0">
                <a:ea typeface="MS PGothic" charset="-128"/>
              </a:rPr>
              <a:t>The </a:t>
            </a:r>
            <a:r>
              <a:rPr lang="en-US" altLang="en-US" b="1" dirty="0">
                <a:ea typeface="MS PGothic" charset="-128"/>
              </a:rPr>
              <a:t>process</a:t>
            </a:r>
            <a:r>
              <a:rPr lang="en-US" altLang="en-US" dirty="0">
                <a:ea typeface="MS PGothic" charset="-128"/>
              </a:rPr>
              <a:t> of </a:t>
            </a:r>
            <a:r>
              <a:rPr lang="en-US" altLang="en-US" i="1" dirty="0">
                <a:ea typeface="MS PGothic" charset="-128"/>
              </a:rPr>
              <a:t>decomposing</a:t>
            </a:r>
            <a:r>
              <a:rPr lang="en-US" altLang="en-US" dirty="0">
                <a:ea typeface="MS PGothic" charset="-128"/>
              </a:rPr>
              <a:t> unsatisfactory "bad" relations by breaking up their attributes into smaller relations</a:t>
            </a:r>
          </a:p>
          <a:p>
            <a:pPr eaLnBrk="1" hangingPunct="1"/>
            <a:r>
              <a:rPr lang="en-US" altLang="en-US" b="1" dirty="0" smtClean="0">
                <a:ea typeface="MS PGothic" charset="-128"/>
              </a:rPr>
              <a:t>Normal </a:t>
            </a:r>
            <a:r>
              <a:rPr lang="en-US" altLang="en-US" b="1" dirty="0">
                <a:ea typeface="MS PGothic" charset="-128"/>
              </a:rPr>
              <a:t>form:</a:t>
            </a:r>
          </a:p>
          <a:p>
            <a:pPr lvl="1" eaLnBrk="1" hangingPunct="1"/>
            <a:r>
              <a:rPr lang="en-US" altLang="en-US" dirty="0">
                <a:ea typeface="MS PGothic" charset="-128"/>
              </a:rPr>
              <a:t>Condition using keys and FDs of a relation to certify whether a relation schema is in a particular normal form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D7AE06-B93E-6546-A688-F6C171ED96ED}" type="slidenum">
              <a:rPr lang="en-US" altLang="en-US" smtClean="0"/>
              <a:pPr>
                <a:defRPr/>
              </a:pPr>
              <a:t>32</a:t>
            </a:fld>
            <a:endParaRPr lang="en-CA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3999" cy="841375"/>
          </a:xfrm>
        </p:spPr>
        <p:txBody>
          <a:bodyPr/>
          <a:lstStyle/>
          <a:p>
            <a:pPr eaLnBrk="1" hangingPunct="1"/>
            <a:r>
              <a:rPr lang="en-US" altLang="en-US"/>
              <a:t>Key Constraints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err="1">
                <a:solidFill>
                  <a:srgbClr val="C00000"/>
                </a:solidFill>
              </a:rPr>
              <a:t>Superkey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/>
              <a:t>of </a:t>
            </a:r>
            <a:r>
              <a:rPr lang="en-US" altLang="en-US" dirty="0" smtClean="0"/>
              <a:t>a relation </a:t>
            </a:r>
            <a:r>
              <a:rPr lang="en-US" altLang="en-US" dirty="0" smtClean="0">
                <a:solidFill>
                  <a:srgbClr val="990033"/>
                </a:solidFill>
              </a:rPr>
              <a:t>R</a:t>
            </a:r>
            <a:r>
              <a:rPr lang="en-US" altLang="en-US" dirty="0" smtClean="0"/>
              <a:t>: </a:t>
            </a:r>
            <a:endParaRPr lang="en-US" altLang="en-US" dirty="0"/>
          </a:p>
          <a:p>
            <a:pPr lvl="1" eaLnBrk="1" hangingPunct="1"/>
            <a:r>
              <a:rPr lang="en-US" altLang="en-US" sz="2400" dirty="0"/>
              <a:t>i</a:t>
            </a:r>
            <a:r>
              <a:rPr lang="en-US" altLang="en-US" sz="2400" dirty="0" smtClean="0"/>
              <a:t>s </a:t>
            </a:r>
            <a:r>
              <a:rPr lang="en-US" altLang="en-US" sz="2400" dirty="0"/>
              <a:t>a set of attributes </a:t>
            </a:r>
            <a:r>
              <a:rPr lang="en-US" altLang="en-US" sz="2400" dirty="0">
                <a:solidFill>
                  <a:srgbClr val="990033"/>
                </a:solidFill>
              </a:rPr>
              <a:t>SK</a:t>
            </a:r>
            <a:r>
              <a:rPr lang="en-US" altLang="en-US" sz="2400" dirty="0"/>
              <a:t> of </a:t>
            </a:r>
            <a:r>
              <a:rPr lang="en-US" altLang="en-US" sz="2400" dirty="0">
                <a:solidFill>
                  <a:srgbClr val="990033"/>
                </a:solidFill>
              </a:rPr>
              <a:t>R</a:t>
            </a:r>
            <a:r>
              <a:rPr lang="en-US" altLang="en-US" sz="2400" dirty="0"/>
              <a:t> with the following condition:</a:t>
            </a:r>
          </a:p>
          <a:p>
            <a:pPr lvl="2" eaLnBrk="1" hangingPunct="1"/>
            <a:r>
              <a:rPr lang="en-US" altLang="en-US" dirty="0"/>
              <a:t>No two tuples in any valid relation state </a:t>
            </a:r>
            <a:r>
              <a:rPr lang="en-US" altLang="en-US" dirty="0">
                <a:solidFill>
                  <a:srgbClr val="990033"/>
                </a:solidFill>
              </a:rPr>
              <a:t>r(R)</a:t>
            </a:r>
            <a:r>
              <a:rPr lang="en-US" altLang="en-US" dirty="0"/>
              <a:t> will have the same value for </a:t>
            </a:r>
            <a:r>
              <a:rPr lang="en-US" altLang="en-US" dirty="0">
                <a:solidFill>
                  <a:srgbClr val="990033"/>
                </a:solidFill>
              </a:rPr>
              <a:t>SK</a:t>
            </a:r>
          </a:p>
          <a:p>
            <a:pPr lvl="2" eaLnBrk="1" hangingPunct="1"/>
            <a:r>
              <a:rPr lang="en-US" altLang="en-US" dirty="0"/>
              <a:t>That is, for any distinct tuples </a:t>
            </a:r>
            <a:r>
              <a:rPr lang="en-US" altLang="en-US" dirty="0" smtClean="0">
                <a:solidFill>
                  <a:srgbClr val="990033"/>
                </a:solidFill>
              </a:rPr>
              <a:t>t</a:t>
            </a:r>
            <a:r>
              <a:rPr lang="en-US" altLang="en-US" baseline="-25000" dirty="0" smtClean="0">
                <a:solidFill>
                  <a:srgbClr val="990033"/>
                </a:solidFill>
                <a:ea typeface="ＭＳ Ｐゴシック" charset="-128"/>
              </a:rPr>
              <a:t>1</a:t>
            </a:r>
            <a:r>
              <a:rPr lang="en-US" altLang="en-US" dirty="0" smtClean="0"/>
              <a:t> </a:t>
            </a:r>
            <a:r>
              <a:rPr lang="en-US" altLang="en-US" dirty="0"/>
              <a:t>and </a:t>
            </a:r>
            <a:r>
              <a:rPr lang="en-US" altLang="en-US" dirty="0" smtClean="0">
                <a:solidFill>
                  <a:srgbClr val="990033"/>
                </a:solidFill>
              </a:rPr>
              <a:t>t</a:t>
            </a:r>
            <a:r>
              <a:rPr lang="en-US" altLang="en-US" baseline="-25000" dirty="0" smtClean="0">
                <a:solidFill>
                  <a:srgbClr val="990033"/>
                </a:solidFill>
                <a:ea typeface="ＭＳ Ｐゴシック" charset="-128"/>
              </a:rPr>
              <a:t>2</a:t>
            </a:r>
            <a:r>
              <a:rPr lang="en-US" altLang="en-US" dirty="0" smtClean="0"/>
              <a:t> </a:t>
            </a:r>
            <a:r>
              <a:rPr lang="en-US" altLang="en-US" dirty="0"/>
              <a:t>in </a:t>
            </a:r>
            <a:r>
              <a:rPr lang="en-US" altLang="en-US" dirty="0">
                <a:solidFill>
                  <a:srgbClr val="990033"/>
                </a:solidFill>
              </a:rPr>
              <a:t>r(R)</a:t>
            </a:r>
            <a:r>
              <a:rPr lang="en-US" altLang="en-US" dirty="0"/>
              <a:t>, </a:t>
            </a:r>
            <a:r>
              <a:rPr lang="en-US" altLang="en-US" dirty="0" smtClean="0"/>
              <a:t>             </a:t>
            </a:r>
            <a:r>
              <a:rPr lang="en-US" altLang="en-US" dirty="0" smtClean="0">
                <a:solidFill>
                  <a:srgbClr val="990033"/>
                </a:solidFill>
              </a:rPr>
              <a:t>t</a:t>
            </a:r>
            <a:r>
              <a:rPr lang="en-US" altLang="en-US" baseline="-25000" dirty="0" smtClean="0">
                <a:solidFill>
                  <a:srgbClr val="990033"/>
                </a:solidFill>
                <a:ea typeface="ＭＳ Ｐゴシック" charset="-128"/>
              </a:rPr>
              <a:t>1</a:t>
            </a:r>
            <a:r>
              <a:rPr lang="en-US" baseline="-25000" dirty="0" smtClean="0">
                <a:solidFill>
                  <a:srgbClr val="990033"/>
                </a:solidFill>
                <a:ea typeface="ＭＳ Ｐゴシック" charset="-128"/>
              </a:rPr>
              <a:t> </a:t>
            </a:r>
            <a:r>
              <a:rPr lang="en-US" altLang="en-US" dirty="0" smtClean="0">
                <a:solidFill>
                  <a:srgbClr val="990033"/>
                </a:solidFill>
              </a:rPr>
              <a:t>[SK</a:t>
            </a:r>
            <a:r>
              <a:rPr lang="en-US" altLang="en-US" dirty="0">
                <a:solidFill>
                  <a:srgbClr val="990033"/>
                </a:solidFill>
              </a:rPr>
              <a:t>] </a:t>
            </a:r>
            <a:r>
              <a:rPr lang="en-US" altLang="en-US" dirty="0">
                <a:solidFill>
                  <a:srgbClr val="990033"/>
                </a:solidFill>
                <a:sym typeface="Symbol" charset="2"/>
              </a:rPr>
              <a:t></a:t>
            </a:r>
            <a:r>
              <a:rPr lang="en-US" altLang="en-US" dirty="0">
                <a:solidFill>
                  <a:srgbClr val="990033"/>
                </a:solidFill>
              </a:rPr>
              <a:t> </a:t>
            </a:r>
            <a:r>
              <a:rPr lang="en-US" altLang="en-US" dirty="0" smtClean="0">
                <a:solidFill>
                  <a:srgbClr val="990033"/>
                </a:solidFill>
              </a:rPr>
              <a:t>t</a:t>
            </a:r>
            <a:r>
              <a:rPr lang="en-US" altLang="en-US" baseline="-25000" dirty="0">
                <a:solidFill>
                  <a:srgbClr val="990033"/>
                </a:solidFill>
                <a:ea typeface="ＭＳ Ｐゴシック" charset="-128"/>
              </a:rPr>
              <a:t>2</a:t>
            </a:r>
            <a:r>
              <a:rPr lang="en-US" altLang="en-US" dirty="0" smtClean="0">
                <a:solidFill>
                  <a:srgbClr val="990033"/>
                </a:solidFill>
              </a:rPr>
              <a:t>[SK</a:t>
            </a:r>
            <a:r>
              <a:rPr lang="en-US" altLang="en-US" dirty="0">
                <a:solidFill>
                  <a:srgbClr val="990033"/>
                </a:solidFill>
              </a:rPr>
              <a:t>]</a:t>
            </a:r>
          </a:p>
          <a:p>
            <a:pPr lvl="2" eaLnBrk="1" hangingPunct="1"/>
            <a:r>
              <a:rPr lang="en-US" altLang="en-US" dirty="0"/>
              <a:t>This condition must hold in </a:t>
            </a:r>
            <a:r>
              <a:rPr lang="en-US" altLang="en-US" i="1" dirty="0"/>
              <a:t>any valid state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990033"/>
                </a:solidFill>
              </a:rPr>
              <a:t>r(R</a:t>
            </a:r>
            <a:r>
              <a:rPr lang="en-US" altLang="en-US" dirty="0" smtClean="0">
                <a:solidFill>
                  <a:srgbClr val="990033"/>
                </a:solidFill>
              </a:rPr>
              <a:t>)</a:t>
            </a:r>
            <a:endParaRPr lang="en-US" altLang="en-US" dirty="0">
              <a:solidFill>
                <a:srgbClr val="990033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33</a:t>
            </a:fld>
            <a:endParaRPr lang="en-CA" altLang="zh-C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193800" y="4191000"/>
          <a:ext cx="6057900" cy="1905000"/>
        </p:xfrm>
        <a:graphic>
          <a:graphicData uri="http://schemas.openxmlformats.org/drawingml/2006/table">
            <a:tbl>
              <a:tblPr/>
              <a:tblGrid>
                <a:gridCol w="1228725"/>
                <a:gridCol w="942975"/>
                <a:gridCol w="923925"/>
                <a:gridCol w="828675"/>
                <a:gridCol w="1304925"/>
                <a:gridCol w="828675"/>
              </a:tblGrid>
              <a:tr h="381000">
                <a:tc gridSpan="6">
                  <a:txBody>
                    <a:bodyPr/>
                    <a:lstStyle/>
                    <a:p>
                      <a:pPr algn="l" fontAlgn="b"/>
                      <a:r>
                        <a:rPr lang="ro-R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 Car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Serial#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Make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Model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Year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Province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Plate#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Honda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CRV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2015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A-123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BMW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i3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2019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A-321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BMW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i6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2015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QC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A-123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775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3999" cy="841375"/>
          </a:xfrm>
        </p:spPr>
        <p:txBody>
          <a:bodyPr/>
          <a:lstStyle/>
          <a:p>
            <a:pPr eaLnBrk="1" hangingPunct="1"/>
            <a:r>
              <a:rPr lang="en-US" altLang="en-US"/>
              <a:t>Key Constraints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err="1">
                <a:solidFill>
                  <a:srgbClr val="C00000"/>
                </a:solidFill>
              </a:rPr>
              <a:t>Superkey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/>
              <a:t>of </a:t>
            </a:r>
            <a:r>
              <a:rPr lang="en-US" altLang="en-US" dirty="0" smtClean="0"/>
              <a:t>a relation </a:t>
            </a:r>
            <a:r>
              <a:rPr lang="en-US" altLang="en-US" dirty="0" smtClean="0">
                <a:solidFill>
                  <a:srgbClr val="990033"/>
                </a:solidFill>
              </a:rPr>
              <a:t>R</a:t>
            </a:r>
            <a:r>
              <a:rPr lang="en-US" altLang="en-US" dirty="0" smtClean="0"/>
              <a:t>: </a:t>
            </a:r>
            <a:endParaRPr lang="en-US" altLang="en-US" dirty="0"/>
          </a:p>
          <a:p>
            <a:pPr lvl="1" eaLnBrk="1" hangingPunct="1"/>
            <a:r>
              <a:rPr lang="en-US" altLang="en-US" sz="2400" dirty="0"/>
              <a:t>i</a:t>
            </a:r>
            <a:r>
              <a:rPr lang="en-US" altLang="en-US" sz="2400" dirty="0" smtClean="0"/>
              <a:t>s </a:t>
            </a:r>
            <a:r>
              <a:rPr lang="en-US" altLang="en-US" sz="2400" dirty="0"/>
              <a:t>a set of attributes </a:t>
            </a:r>
            <a:r>
              <a:rPr lang="en-US" altLang="en-US" sz="2400" dirty="0">
                <a:solidFill>
                  <a:srgbClr val="990033"/>
                </a:solidFill>
              </a:rPr>
              <a:t>SK</a:t>
            </a:r>
            <a:r>
              <a:rPr lang="en-US" altLang="en-US" sz="2400" dirty="0"/>
              <a:t> of </a:t>
            </a:r>
            <a:r>
              <a:rPr lang="en-US" altLang="en-US" sz="2400" dirty="0">
                <a:solidFill>
                  <a:srgbClr val="990033"/>
                </a:solidFill>
              </a:rPr>
              <a:t>R</a:t>
            </a:r>
            <a:r>
              <a:rPr lang="en-US" altLang="en-US" sz="2400" dirty="0"/>
              <a:t> with the following condition:</a:t>
            </a:r>
          </a:p>
          <a:p>
            <a:pPr lvl="2" eaLnBrk="1" hangingPunct="1"/>
            <a:r>
              <a:rPr lang="en-US" altLang="en-US" dirty="0"/>
              <a:t>No two tuples in any valid relation state </a:t>
            </a:r>
            <a:r>
              <a:rPr lang="en-US" altLang="en-US" dirty="0">
                <a:solidFill>
                  <a:srgbClr val="990033"/>
                </a:solidFill>
              </a:rPr>
              <a:t>r(R)</a:t>
            </a:r>
            <a:r>
              <a:rPr lang="en-US" altLang="en-US" dirty="0"/>
              <a:t> will have the same value for </a:t>
            </a:r>
            <a:r>
              <a:rPr lang="en-US" altLang="en-US" dirty="0">
                <a:solidFill>
                  <a:srgbClr val="990033"/>
                </a:solidFill>
              </a:rPr>
              <a:t>SK</a:t>
            </a:r>
          </a:p>
          <a:p>
            <a:pPr lvl="2" eaLnBrk="1" hangingPunct="1"/>
            <a:r>
              <a:rPr lang="en-US" altLang="en-US" dirty="0"/>
              <a:t>That is, for any distinct tuples </a:t>
            </a:r>
            <a:r>
              <a:rPr lang="en-US" altLang="en-US" dirty="0" smtClean="0">
                <a:solidFill>
                  <a:srgbClr val="990033"/>
                </a:solidFill>
              </a:rPr>
              <a:t>t</a:t>
            </a:r>
            <a:r>
              <a:rPr lang="en-US" altLang="en-US" baseline="-25000" dirty="0" smtClean="0">
                <a:solidFill>
                  <a:srgbClr val="990033"/>
                </a:solidFill>
                <a:ea typeface="ＭＳ Ｐゴシック" charset="-128"/>
              </a:rPr>
              <a:t>1</a:t>
            </a:r>
            <a:r>
              <a:rPr lang="en-US" altLang="en-US" dirty="0" smtClean="0"/>
              <a:t> </a:t>
            </a:r>
            <a:r>
              <a:rPr lang="en-US" altLang="en-US" dirty="0"/>
              <a:t>and </a:t>
            </a:r>
            <a:r>
              <a:rPr lang="en-US" altLang="en-US" dirty="0" smtClean="0">
                <a:solidFill>
                  <a:srgbClr val="990033"/>
                </a:solidFill>
              </a:rPr>
              <a:t>t</a:t>
            </a:r>
            <a:r>
              <a:rPr lang="en-US" altLang="en-US" baseline="-25000" dirty="0" smtClean="0">
                <a:solidFill>
                  <a:srgbClr val="990033"/>
                </a:solidFill>
                <a:ea typeface="ＭＳ Ｐゴシック" charset="-128"/>
              </a:rPr>
              <a:t>2</a:t>
            </a:r>
            <a:r>
              <a:rPr lang="en-US" altLang="en-US" dirty="0" smtClean="0"/>
              <a:t> </a:t>
            </a:r>
            <a:r>
              <a:rPr lang="en-US" altLang="en-US" dirty="0"/>
              <a:t>in </a:t>
            </a:r>
            <a:r>
              <a:rPr lang="en-US" altLang="en-US" dirty="0">
                <a:solidFill>
                  <a:srgbClr val="990033"/>
                </a:solidFill>
              </a:rPr>
              <a:t>r(R)</a:t>
            </a:r>
            <a:r>
              <a:rPr lang="en-US" altLang="en-US" dirty="0"/>
              <a:t>, </a:t>
            </a:r>
            <a:r>
              <a:rPr lang="en-US" altLang="en-US" dirty="0" smtClean="0"/>
              <a:t>             </a:t>
            </a:r>
            <a:r>
              <a:rPr lang="en-US" altLang="en-US" dirty="0" smtClean="0">
                <a:solidFill>
                  <a:srgbClr val="990033"/>
                </a:solidFill>
              </a:rPr>
              <a:t>t</a:t>
            </a:r>
            <a:r>
              <a:rPr lang="en-US" altLang="en-US" baseline="-25000" dirty="0" smtClean="0">
                <a:solidFill>
                  <a:srgbClr val="990033"/>
                </a:solidFill>
                <a:ea typeface="ＭＳ Ｐゴシック" charset="-128"/>
              </a:rPr>
              <a:t>1</a:t>
            </a:r>
            <a:r>
              <a:rPr lang="en-US" baseline="-25000" dirty="0" smtClean="0">
                <a:solidFill>
                  <a:srgbClr val="990033"/>
                </a:solidFill>
                <a:ea typeface="ＭＳ Ｐゴシック" charset="-128"/>
              </a:rPr>
              <a:t> </a:t>
            </a:r>
            <a:r>
              <a:rPr lang="en-US" altLang="en-US" dirty="0" smtClean="0">
                <a:solidFill>
                  <a:srgbClr val="990033"/>
                </a:solidFill>
              </a:rPr>
              <a:t>[SK</a:t>
            </a:r>
            <a:r>
              <a:rPr lang="en-US" altLang="en-US" dirty="0">
                <a:solidFill>
                  <a:srgbClr val="990033"/>
                </a:solidFill>
              </a:rPr>
              <a:t>] </a:t>
            </a:r>
            <a:r>
              <a:rPr lang="en-US" altLang="en-US" dirty="0">
                <a:solidFill>
                  <a:srgbClr val="990033"/>
                </a:solidFill>
                <a:sym typeface="Symbol" charset="2"/>
              </a:rPr>
              <a:t></a:t>
            </a:r>
            <a:r>
              <a:rPr lang="en-US" altLang="en-US" dirty="0">
                <a:solidFill>
                  <a:srgbClr val="990033"/>
                </a:solidFill>
              </a:rPr>
              <a:t> </a:t>
            </a:r>
            <a:r>
              <a:rPr lang="en-US" altLang="en-US" dirty="0" smtClean="0">
                <a:solidFill>
                  <a:srgbClr val="990033"/>
                </a:solidFill>
              </a:rPr>
              <a:t>t</a:t>
            </a:r>
            <a:r>
              <a:rPr lang="en-US" altLang="en-US" baseline="-25000" dirty="0">
                <a:solidFill>
                  <a:srgbClr val="990033"/>
                </a:solidFill>
                <a:ea typeface="ＭＳ Ｐゴシック" charset="-128"/>
              </a:rPr>
              <a:t>2</a:t>
            </a:r>
            <a:r>
              <a:rPr lang="en-US" altLang="en-US" dirty="0" smtClean="0">
                <a:solidFill>
                  <a:srgbClr val="990033"/>
                </a:solidFill>
              </a:rPr>
              <a:t>[SK</a:t>
            </a:r>
            <a:r>
              <a:rPr lang="en-US" altLang="en-US" dirty="0">
                <a:solidFill>
                  <a:srgbClr val="990033"/>
                </a:solidFill>
              </a:rPr>
              <a:t>]</a:t>
            </a:r>
          </a:p>
          <a:p>
            <a:pPr lvl="2" eaLnBrk="1" hangingPunct="1"/>
            <a:r>
              <a:rPr lang="en-US" altLang="en-US" dirty="0"/>
              <a:t>This condition must hold in </a:t>
            </a:r>
            <a:r>
              <a:rPr lang="en-US" altLang="en-US" i="1" dirty="0"/>
              <a:t>any valid state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990033"/>
                </a:solidFill>
              </a:rPr>
              <a:t>r(R</a:t>
            </a:r>
            <a:r>
              <a:rPr lang="en-US" altLang="en-US" dirty="0" smtClean="0">
                <a:solidFill>
                  <a:srgbClr val="990033"/>
                </a:solidFill>
              </a:rPr>
              <a:t>)</a:t>
            </a:r>
            <a:endParaRPr lang="en-US" altLang="en-US" dirty="0">
              <a:solidFill>
                <a:srgbClr val="990033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609600" y="3962400"/>
          <a:ext cx="6057900" cy="762000"/>
        </p:xfrm>
        <a:graphic>
          <a:graphicData uri="http://schemas.openxmlformats.org/drawingml/2006/table">
            <a:tbl>
              <a:tblPr/>
              <a:tblGrid>
                <a:gridCol w="1228725"/>
                <a:gridCol w="942975"/>
                <a:gridCol w="923925"/>
                <a:gridCol w="828675"/>
                <a:gridCol w="1304925"/>
                <a:gridCol w="828675"/>
              </a:tblGrid>
              <a:tr h="381000">
                <a:tc gridSpan="6">
                  <a:txBody>
                    <a:bodyPr/>
                    <a:lstStyle/>
                    <a:p>
                      <a:pPr algn="l" fontAlgn="b"/>
                      <a:r>
                        <a:rPr lang="ro-R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 Car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Serial#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Make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Model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Year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Province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Plate#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609600" y="4724400"/>
          <a:ext cx="5232400" cy="381000"/>
        </p:xfrm>
        <a:graphic>
          <a:graphicData uri="http://schemas.openxmlformats.org/drawingml/2006/table">
            <a:tbl>
              <a:tblPr/>
              <a:tblGrid>
                <a:gridCol w="1229471"/>
                <a:gridCol w="943548"/>
                <a:gridCol w="924486"/>
                <a:gridCol w="829178"/>
                <a:gridCol w="1305717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Serial#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Make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Model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Year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Province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609600" y="5105400"/>
          <a:ext cx="3924300" cy="381000"/>
        </p:xfrm>
        <a:graphic>
          <a:graphicData uri="http://schemas.openxmlformats.org/drawingml/2006/table">
            <a:tbl>
              <a:tblPr/>
              <a:tblGrid>
                <a:gridCol w="1228725"/>
                <a:gridCol w="942975"/>
                <a:gridCol w="923925"/>
                <a:gridCol w="828675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Serial#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Make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Model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Year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609600" y="5486400"/>
          <a:ext cx="3098800" cy="381000"/>
        </p:xfrm>
        <a:graphic>
          <a:graphicData uri="http://schemas.openxmlformats.org/drawingml/2006/table">
            <a:tbl>
              <a:tblPr/>
              <a:tblGrid>
                <a:gridCol w="1229985"/>
                <a:gridCol w="943942"/>
                <a:gridCol w="924873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Serial#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Make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Model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4533900" y="5867400"/>
          <a:ext cx="2133600" cy="381000"/>
        </p:xfrm>
        <a:graphic>
          <a:graphicData uri="http://schemas.openxmlformats.org/drawingml/2006/table">
            <a:tbl>
              <a:tblPr/>
              <a:tblGrid>
                <a:gridCol w="1304925"/>
                <a:gridCol w="828675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Province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Plate#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609600" y="5876924"/>
          <a:ext cx="2171700" cy="381000"/>
        </p:xfrm>
        <a:graphic>
          <a:graphicData uri="http://schemas.openxmlformats.org/drawingml/2006/table">
            <a:tbl>
              <a:tblPr/>
              <a:tblGrid>
                <a:gridCol w="1228725"/>
                <a:gridCol w="942975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Serial#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Make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609600" y="6248400"/>
          <a:ext cx="1231900" cy="381000"/>
        </p:xfrm>
        <a:graphic>
          <a:graphicData uri="http://schemas.openxmlformats.org/drawingml/2006/table">
            <a:tbl>
              <a:tblPr/>
              <a:tblGrid>
                <a:gridCol w="1231900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Serial#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4533900" y="6248400"/>
          <a:ext cx="1308100" cy="381000"/>
        </p:xfrm>
        <a:graphic>
          <a:graphicData uri="http://schemas.openxmlformats.org/drawingml/2006/table">
            <a:tbl>
              <a:tblPr/>
              <a:tblGrid>
                <a:gridCol w="1308100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Province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5842000" y="6248400"/>
          <a:ext cx="825500" cy="381000"/>
        </p:xfrm>
        <a:graphic>
          <a:graphicData uri="http://schemas.openxmlformats.org/drawingml/2006/table">
            <a:tbl>
              <a:tblPr/>
              <a:tblGrid>
                <a:gridCol w="825500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Plate#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34</a:t>
            </a:fld>
            <a:endParaRPr lang="en-CA" altLang="zh-CN" dirty="0"/>
          </a:p>
        </p:txBody>
      </p:sp>
      <p:sp>
        <p:nvSpPr>
          <p:cNvPr id="3" name="Rectangle 2"/>
          <p:cNvSpPr/>
          <p:nvPr/>
        </p:nvSpPr>
        <p:spPr>
          <a:xfrm>
            <a:off x="3657600" y="1483022"/>
            <a:ext cx="50292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that uniquely identify the tuples in R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0342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3999" cy="914400"/>
          </a:xfrm>
        </p:spPr>
        <p:txBody>
          <a:bodyPr/>
          <a:lstStyle/>
          <a:p>
            <a:pPr eaLnBrk="1" hangingPunct="1"/>
            <a:r>
              <a:rPr lang="en-US" altLang="en-US"/>
              <a:t>Key Constraints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34155" y="993776"/>
            <a:ext cx="8675687" cy="2663824"/>
          </a:xfrm>
        </p:spPr>
        <p:txBody>
          <a:bodyPr/>
          <a:lstStyle/>
          <a:p>
            <a:pPr eaLnBrk="1" hangingPunct="1"/>
            <a:r>
              <a:rPr lang="en-US" altLang="en-US" sz="2400" dirty="0" smtClean="0">
                <a:solidFill>
                  <a:srgbClr val="C00000"/>
                </a:solidFill>
              </a:rPr>
              <a:t>Key</a:t>
            </a:r>
            <a:r>
              <a:rPr lang="en-US" altLang="en-US" sz="2400" dirty="0" smtClean="0"/>
              <a:t> of </a:t>
            </a:r>
            <a:r>
              <a:rPr lang="en-US" altLang="en-US" sz="2400" dirty="0" smtClean="0">
                <a:solidFill>
                  <a:srgbClr val="C00000"/>
                </a:solidFill>
              </a:rPr>
              <a:t>R</a:t>
            </a:r>
            <a:r>
              <a:rPr lang="en-US" altLang="en-US" sz="2400" dirty="0" smtClean="0"/>
              <a:t>:</a:t>
            </a:r>
          </a:p>
          <a:p>
            <a:pPr lvl="1" eaLnBrk="1" hangingPunct="1"/>
            <a:r>
              <a:rPr lang="en-US" altLang="en-US" sz="2200" dirty="0" smtClean="0"/>
              <a:t>A </a:t>
            </a:r>
            <a:r>
              <a:rPr lang="en-US" altLang="en-US" sz="2200" dirty="0"/>
              <a:t>"minimal" </a:t>
            </a:r>
            <a:r>
              <a:rPr lang="en-US" altLang="en-US" sz="2200" dirty="0" err="1"/>
              <a:t>superkey</a:t>
            </a:r>
            <a:endParaRPr lang="en-US" altLang="en-US" sz="2200" dirty="0"/>
          </a:p>
          <a:p>
            <a:pPr lvl="1" eaLnBrk="1" hangingPunct="1"/>
            <a:r>
              <a:rPr lang="en-US" altLang="en-US" sz="2200" dirty="0"/>
              <a:t>That is, a key is a </a:t>
            </a:r>
            <a:r>
              <a:rPr lang="en-US" altLang="en-US" sz="2200" dirty="0" err="1"/>
              <a:t>superkey</a:t>
            </a:r>
            <a:r>
              <a:rPr lang="en-US" altLang="en-US" sz="2200" dirty="0"/>
              <a:t> K such that removal of any attribute from K results in a set of attributes that is not a </a:t>
            </a:r>
            <a:r>
              <a:rPr lang="en-US" altLang="en-US" sz="2200" dirty="0" err="1"/>
              <a:t>superkey</a:t>
            </a:r>
            <a:r>
              <a:rPr lang="en-US" altLang="en-US" sz="2200" dirty="0"/>
              <a:t> (does not possess the </a:t>
            </a:r>
            <a:r>
              <a:rPr lang="en-US" altLang="en-US" sz="2200" dirty="0" err="1"/>
              <a:t>superkey</a:t>
            </a:r>
            <a:r>
              <a:rPr lang="en-US" altLang="en-US" sz="2200" dirty="0"/>
              <a:t> uniqueness property</a:t>
            </a:r>
            <a:r>
              <a:rPr lang="en-US" altLang="en-US" sz="2200" dirty="0" smtClean="0"/>
              <a:t>)</a:t>
            </a:r>
          </a:p>
          <a:p>
            <a:pPr lvl="1" eaLnBrk="1" hangingPunct="1"/>
            <a:r>
              <a:rPr lang="en-US" altLang="en-US" sz="2200" dirty="0"/>
              <a:t>A </a:t>
            </a:r>
            <a:r>
              <a:rPr lang="en-US" altLang="en-US" sz="2200" dirty="0" smtClean="0"/>
              <a:t>minimal set of attributes that</a:t>
            </a:r>
            <a:r>
              <a:rPr lang="en-US" sz="2200" dirty="0" smtClean="0"/>
              <a:t> </a:t>
            </a:r>
            <a:r>
              <a:rPr lang="en-US" sz="2200" dirty="0"/>
              <a:t>uniquely identify the tuples in R</a:t>
            </a:r>
          </a:p>
          <a:p>
            <a:pPr lvl="1" eaLnBrk="1" hangingPunct="1"/>
            <a:endParaRPr lang="en-US" altLang="en-US" sz="2200" dirty="0" smtClean="0"/>
          </a:p>
          <a:p>
            <a:pPr lvl="1" eaLnBrk="1" hangingPunct="1"/>
            <a:endParaRPr lang="en-US" altLang="en-US" sz="2200" dirty="0" smtClean="0"/>
          </a:p>
          <a:p>
            <a:pPr lvl="1" eaLnBrk="1" hangingPunct="1"/>
            <a:endParaRPr lang="en-US" altLang="en-US" sz="2200" dirty="0"/>
          </a:p>
          <a:p>
            <a:pPr lvl="1" eaLnBrk="1" hangingPunct="1"/>
            <a:endParaRPr lang="en-US" altLang="en-US" sz="2200" dirty="0" smtClean="0"/>
          </a:p>
          <a:p>
            <a:pPr lvl="1" eaLnBrk="1" hangingPunct="1"/>
            <a:endParaRPr lang="en-US" altLang="en-US" sz="2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71500" y="3657600"/>
          <a:ext cx="6057900" cy="762000"/>
        </p:xfrm>
        <a:graphic>
          <a:graphicData uri="http://schemas.openxmlformats.org/drawingml/2006/table">
            <a:tbl>
              <a:tblPr/>
              <a:tblGrid>
                <a:gridCol w="1228725"/>
                <a:gridCol w="942975"/>
                <a:gridCol w="923925"/>
                <a:gridCol w="828675"/>
                <a:gridCol w="1304925"/>
                <a:gridCol w="828675"/>
              </a:tblGrid>
              <a:tr h="381000">
                <a:tc gridSpan="6">
                  <a:txBody>
                    <a:bodyPr/>
                    <a:lstStyle/>
                    <a:p>
                      <a:pPr algn="l" fontAlgn="b"/>
                      <a:r>
                        <a:rPr lang="ro-R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 Car</a:t>
                      </a:r>
                      <a:endParaRPr lang="ro-RO" sz="2200" dirty="0">
                        <a:solidFill>
                          <a:srgbClr val="800000"/>
                        </a:solidFill>
                        <a:latin typeface="+mn-lt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Serial#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Make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Model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Year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Province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Reg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571500" y="4648200"/>
          <a:ext cx="2133600" cy="381000"/>
        </p:xfrm>
        <a:graphic>
          <a:graphicData uri="http://schemas.openxmlformats.org/drawingml/2006/table">
            <a:tbl>
              <a:tblPr/>
              <a:tblGrid>
                <a:gridCol w="1304925"/>
                <a:gridCol w="828675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Province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Reg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571500" y="5257800"/>
          <a:ext cx="1231900" cy="381000"/>
        </p:xfrm>
        <a:graphic>
          <a:graphicData uri="http://schemas.openxmlformats.org/drawingml/2006/table">
            <a:tbl>
              <a:tblPr/>
              <a:tblGrid>
                <a:gridCol w="1231900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Serial#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238500" y="4907577"/>
            <a:ext cx="16578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err="1" smtClean="0">
                <a:solidFill>
                  <a:srgbClr val="990033"/>
                </a:solidFill>
                <a:ea typeface="ＭＳ Ｐゴシック" charset="-128"/>
              </a:rPr>
              <a:t>Superkey</a:t>
            </a:r>
            <a:r>
              <a:rPr lang="en-US" altLang="en-US" dirty="0" smtClean="0">
                <a:solidFill>
                  <a:srgbClr val="990033"/>
                </a:solidFill>
                <a:ea typeface="ＭＳ Ｐゴシック" charset="-128"/>
              </a:rPr>
              <a:t>?</a:t>
            </a:r>
            <a:endParaRPr lang="en-US" dirty="0">
              <a:solidFill>
                <a:srgbClr val="990033"/>
              </a:solidFill>
            </a:endParaRPr>
          </a:p>
        </p:txBody>
      </p:sp>
      <p:sp>
        <p:nvSpPr>
          <p:cNvPr id="15" name="Right Brace 14"/>
          <p:cNvSpPr/>
          <p:nvPr/>
        </p:nvSpPr>
        <p:spPr bwMode="auto">
          <a:xfrm>
            <a:off x="2819400" y="4714220"/>
            <a:ext cx="304800" cy="848380"/>
          </a:xfrm>
          <a:prstGeom prst="rightBrace">
            <a:avLst/>
          </a:prstGeom>
          <a:noFill/>
          <a:ln w="349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35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7131106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MS PGothic" charset="-128"/>
              </a:rPr>
              <a:t>Keys </a:t>
            </a:r>
            <a:r>
              <a:rPr lang="en-US" altLang="en-US" dirty="0">
                <a:ea typeface="MS PGothic" charset="-128"/>
              </a:rPr>
              <a:t>and Attributes </a:t>
            </a:r>
            <a:r>
              <a:rPr lang="en-US" altLang="en-US" dirty="0" smtClean="0">
                <a:ea typeface="MS PGothic" charset="-128"/>
              </a:rPr>
              <a:t>Participating </a:t>
            </a:r>
            <a:r>
              <a:rPr lang="en-US" altLang="en-US" dirty="0">
                <a:ea typeface="MS PGothic" charset="-128"/>
              </a:rPr>
              <a:t>in </a:t>
            </a:r>
            <a:r>
              <a:rPr lang="en-US" altLang="en-US" dirty="0" smtClean="0">
                <a:ea typeface="MS PGothic" charset="-128"/>
              </a:rPr>
              <a:t>Keys</a:t>
            </a:r>
            <a:endParaRPr lang="en-US" altLang="en-US" dirty="0">
              <a:ea typeface="MS PGothic" charset="-128"/>
            </a:endParaRPr>
          </a:p>
        </p:txBody>
      </p:sp>
      <p:sp>
        <p:nvSpPr>
          <p:cNvPr id="7270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If a relation schema has more than one key, each is called a </a:t>
            </a:r>
            <a:r>
              <a:rPr lang="en-US" altLang="en-US" b="1" dirty="0">
                <a:ea typeface="MS PGothic" charset="-128"/>
              </a:rPr>
              <a:t>candidate</a:t>
            </a:r>
            <a:r>
              <a:rPr lang="en-US" altLang="en-US" dirty="0">
                <a:ea typeface="MS PGothic" charset="-128"/>
              </a:rPr>
              <a:t> key.</a:t>
            </a:r>
          </a:p>
          <a:p>
            <a:pPr lvl="1" eaLnBrk="1" hangingPunct="1"/>
            <a:r>
              <a:rPr lang="en-US" altLang="en-US" b="1" dirty="0">
                <a:ea typeface="MS PGothic" charset="-128"/>
              </a:rPr>
              <a:t>primary key </a:t>
            </a:r>
            <a:r>
              <a:rPr lang="en-US" altLang="en-US" b="1" dirty="0" smtClean="0">
                <a:ea typeface="MS PGothic" charset="-128"/>
              </a:rPr>
              <a:t>is a chosen </a:t>
            </a:r>
            <a:r>
              <a:rPr lang="en-US" altLang="en-US" dirty="0" smtClean="0">
                <a:ea typeface="MS PGothic" charset="-128"/>
              </a:rPr>
              <a:t>candidate key</a:t>
            </a:r>
          </a:p>
          <a:p>
            <a:pPr lvl="1" eaLnBrk="1" hangingPunct="1"/>
            <a:r>
              <a:rPr lang="en-US" altLang="en-US" b="1" dirty="0">
                <a:ea typeface="MS PGothic" charset="-128"/>
              </a:rPr>
              <a:t>secondary keys </a:t>
            </a:r>
            <a:r>
              <a:rPr lang="en-US" altLang="en-US" b="1" dirty="0" smtClean="0">
                <a:ea typeface="MS PGothic" charset="-128"/>
              </a:rPr>
              <a:t>are </a:t>
            </a:r>
            <a:r>
              <a:rPr lang="en-US" altLang="en-US" dirty="0" smtClean="0">
                <a:ea typeface="MS PGothic" charset="-128"/>
              </a:rPr>
              <a:t>the </a:t>
            </a:r>
            <a:r>
              <a:rPr lang="en-US" altLang="en-US" dirty="0">
                <a:ea typeface="MS PGothic" charset="-128"/>
              </a:rPr>
              <a:t>other candidate key</a:t>
            </a:r>
          </a:p>
          <a:p>
            <a:pPr eaLnBrk="1" hangingPunct="1"/>
            <a:r>
              <a:rPr lang="en-US" altLang="en-US" dirty="0">
                <a:ea typeface="MS PGothic" charset="-128"/>
              </a:rPr>
              <a:t>A </a:t>
            </a:r>
            <a:r>
              <a:rPr lang="en-US" altLang="en-US" b="1" dirty="0">
                <a:solidFill>
                  <a:srgbClr val="790033"/>
                </a:solidFill>
                <a:ea typeface="MS PGothic" charset="-128"/>
              </a:rPr>
              <a:t>p</a:t>
            </a:r>
            <a:r>
              <a:rPr lang="en-US" altLang="en-US" b="1" dirty="0" smtClean="0">
                <a:solidFill>
                  <a:srgbClr val="790033"/>
                </a:solidFill>
                <a:ea typeface="MS PGothic" charset="-128"/>
              </a:rPr>
              <a:t>rime </a:t>
            </a:r>
            <a:r>
              <a:rPr lang="en-US" altLang="en-US" b="1" dirty="0">
                <a:solidFill>
                  <a:srgbClr val="790033"/>
                </a:solidFill>
                <a:ea typeface="MS PGothic" charset="-128"/>
              </a:rPr>
              <a:t>attribute</a:t>
            </a:r>
            <a:r>
              <a:rPr lang="en-US" altLang="en-US" dirty="0">
                <a:solidFill>
                  <a:srgbClr val="790033"/>
                </a:solidFill>
                <a:ea typeface="MS PGothic" charset="-128"/>
              </a:rPr>
              <a:t> </a:t>
            </a:r>
            <a:r>
              <a:rPr lang="en-US" altLang="en-US" dirty="0">
                <a:ea typeface="MS PGothic" charset="-128"/>
              </a:rPr>
              <a:t>must be a member of </a:t>
            </a:r>
            <a:r>
              <a:rPr lang="en-US" altLang="en-US" i="1" dirty="0">
                <a:ea typeface="MS PGothic" charset="-128"/>
              </a:rPr>
              <a:t>some</a:t>
            </a:r>
            <a:r>
              <a:rPr lang="en-US" altLang="en-US" dirty="0">
                <a:ea typeface="MS PGothic" charset="-128"/>
              </a:rPr>
              <a:t> candidate key</a:t>
            </a:r>
          </a:p>
          <a:p>
            <a:pPr eaLnBrk="1" hangingPunct="1"/>
            <a:r>
              <a:rPr lang="en-US" altLang="en-US" dirty="0">
                <a:ea typeface="MS PGothic" charset="-128"/>
              </a:rPr>
              <a:t>A </a:t>
            </a:r>
            <a:r>
              <a:rPr lang="en-US" altLang="en-US" b="1" dirty="0">
                <a:solidFill>
                  <a:srgbClr val="790033"/>
                </a:solidFill>
                <a:ea typeface="MS PGothic" charset="-128"/>
              </a:rPr>
              <a:t>n</a:t>
            </a:r>
            <a:r>
              <a:rPr lang="en-US" altLang="en-US" b="1" dirty="0" smtClean="0">
                <a:solidFill>
                  <a:srgbClr val="790033"/>
                </a:solidFill>
                <a:ea typeface="MS PGothic" charset="-128"/>
              </a:rPr>
              <a:t>onprime </a:t>
            </a:r>
            <a:r>
              <a:rPr lang="en-US" altLang="en-US" b="1" dirty="0">
                <a:solidFill>
                  <a:srgbClr val="790033"/>
                </a:solidFill>
                <a:ea typeface="MS PGothic" charset="-128"/>
              </a:rPr>
              <a:t>attribute</a:t>
            </a:r>
            <a:r>
              <a:rPr lang="en-US" altLang="en-US" dirty="0">
                <a:solidFill>
                  <a:srgbClr val="790033"/>
                </a:solidFill>
                <a:ea typeface="MS PGothic" charset="-128"/>
              </a:rPr>
              <a:t> </a:t>
            </a:r>
            <a:r>
              <a:rPr lang="en-US" altLang="en-US" dirty="0">
                <a:ea typeface="MS PGothic" charset="-128"/>
              </a:rPr>
              <a:t>is not a prime attribute—that is, it is not a member of any candidate key.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D7AE06-B93E-6546-A688-F6C171ED96ED}" type="slidenum">
              <a:rPr lang="en-US" altLang="en-US" smtClean="0"/>
              <a:pPr>
                <a:defRPr/>
              </a:pPr>
              <a:t>36</a:t>
            </a:fld>
            <a:endParaRPr lang="en-CA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MS PGothic" charset="-128"/>
              </a:rPr>
              <a:t>First </a:t>
            </a:r>
            <a:r>
              <a:rPr lang="en-US" altLang="en-US" dirty="0">
                <a:ea typeface="MS PGothic" charset="-128"/>
              </a:rPr>
              <a:t>Normal Form </a:t>
            </a:r>
            <a:r>
              <a:rPr lang="en-US" altLang="en-US" dirty="0" smtClean="0">
                <a:ea typeface="MS PGothic" charset="-128"/>
              </a:rPr>
              <a:t>(1NF)</a:t>
            </a:r>
            <a:endParaRPr lang="en-US" altLang="en-US" dirty="0">
              <a:ea typeface="MS PGothic" charset="-128"/>
            </a:endParaRPr>
          </a:p>
        </p:txBody>
      </p:sp>
      <p:sp>
        <p:nvSpPr>
          <p:cNvPr id="74755" name="Rectangle 7"/>
          <p:cNvSpPr>
            <a:spLocks noGrp="1" noChangeArrowheads="1"/>
          </p:cNvSpPr>
          <p:nvPr>
            <p:ph idx="1"/>
          </p:nvPr>
        </p:nvSpPr>
        <p:spPr>
          <a:xfrm>
            <a:off x="194472" y="914400"/>
            <a:ext cx="8751887" cy="57150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Disallows</a:t>
            </a:r>
          </a:p>
          <a:p>
            <a:pPr lvl="1" eaLnBrk="1" hangingPunct="1"/>
            <a:r>
              <a:rPr lang="en-US" altLang="en-US" b="1" dirty="0">
                <a:ea typeface="MS PGothic" charset="-128"/>
              </a:rPr>
              <a:t>composite attributes</a:t>
            </a:r>
          </a:p>
          <a:p>
            <a:pPr lvl="1" eaLnBrk="1" hangingPunct="1"/>
            <a:r>
              <a:rPr lang="en-US" altLang="en-US" b="1" dirty="0">
                <a:ea typeface="MS PGothic" charset="-128"/>
              </a:rPr>
              <a:t>multivalued attributes</a:t>
            </a:r>
          </a:p>
          <a:p>
            <a:pPr lvl="1" eaLnBrk="1" hangingPunct="1"/>
            <a:r>
              <a:rPr lang="en-US" altLang="en-US" b="1" dirty="0">
                <a:ea typeface="MS PGothic" charset="-128"/>
              </a:rPr>
              <a:t>nested relations</a:t>
            </a:r>
            <a:r>
              <a:rPr lang="en-US" altLang="en-US" dirty="0">
                <a:ea typeface="MS PGothic" charset="-128"/>
              </a:rPr>
              <a:t>; attributes whose values for an </a:t>
            </a:r>
            <a:r>
              <a:rPr lang="en-US" altLang="en-US" i="1" dirty="0">
                <a:ea typeface="MS PGothic" charset="-128"/>
              </a:rPr>
              <a:t>individual tuple</a:t>
            </a:r>
            <a:r>
              <a:rPr lang="en-US" altLang="en-US" dirty="0">
                <a:ea typeface="MS PGothic" charset="-128"/>
              </a:rPr>
              <a:t> are non-atomic</a:t>
            </a:r>
          </a:p>
          <a:p>
            <a:pPr eaLnBrk="1" hangingPunct="1"/>
            <a:r>
              <a:rPr lang="en-US" altLang="en-US" dirty="0">
                <a:ea typeface="MS PGothic" charset="-128"/>
              </a:rPr>
              <a:t>Considered to be part of the definition of a </a:t>
            </a:r>
            <a:r>
              <a:rPr lang="en-US" altLang="en-US" dirty="0" smtClean="0">
                <a:ea typeface="MS PGothic" charset="-128"/>
              </a:rPr>
              <a:t>relation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 </a:t>
            </a:r>
            <a:r>
              <a:rPr lang="en-US" altLang="en-US" b="1" dirty="0"/>
              <a:t>domain</a:t>
            </a:r>
            <a:r>
              <a:rPr lang="en-US" altLang="en-US" dirty="0"/>
              <a:t> has three parts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dirty="0"/>
              <a:t>a name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dirty="0"/>
              <a:t>a data-type/format, and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dirty="0"/>
              <a:t>a set of </a:t>
            </a:r>
            <a:r>
              <a:rPr lang="en-US" altLang="en-US" sz="2400" b="1" dirty="0"/>
              <a:t>atomic</a:t>
            </a:r>
            <a:r>
              <a:rPr lang="en-US" altLang="en-US" sz="2400" dirty="0"/>
              <a:t> values (indivisible).</a:t>
            </a:r>
            <a:endParaRPr lang="en-US" altLang="en-US" sz="2300" dirty="0"/>
          </a:p>
          <a:p>
            <a:pPr lvl="1" eaLnBrk="1" hangingPunct="1"/>
            <a:r>
              <a:rPr lang="en-US" altLang="en-US" dirty="0" smtClean="0">
                <a:ea typeface="MS PGothic" charset="-128"/>
              </a:rPr>
              <a:t> </a:t>
            </a:r>
            <a:r>
              <a:rPr lang="en-US" altLang="en-US" dirty="0"/>
              <a:t>A </a:t>
            </a:r>
            <a:r>
              <a:rPr lang="en-US" altLang="en-US" b="1" dirty="0"/>
              <a:t>relation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990033"/>
                </a:solidFill>
              </a:rPr>
              <a:t>R</a:t>
            </a:r>
            <a:r>
              <a:rPr lang="en-US" altLang="en-US" b="1" dirty="0">
                <a:solidFill>
                  <a:srgbClr val="990033"/>
                </a:solidFill>
              </a:rPr>
              <a:t> </a:t>
            </a:r>
            <a:r>
              <a:rPr lang="en-US" altLang="en-US" dirty="0"/>
              <a:t>of degree </a:t>
            </a:r>
            <a:r>
              <a:rPr lang="en-US" altLang="en-US" sz="2400" b="1" dirty="0"/>
              <a:t>n</a:t>
            </a:r>
            <a:r>
              <a:rPr lang="en-US" altLang="en-US" b="1" dirty="0">
                <a:solidFill>
                  <a:srgbClr val="990033"/>
                </a:solidFill>
              </a:rPr>
              <a:t> </a:t>
            </a:r>
            <a:r>
              <a:rPr lang="en-US" altLang="en-US" dirty="0"/>
              <a:t>on a collection of domain </a:t>
            </a:r>
            <a:r>
              <a:rPr lang="en-US" altLang="en-US" sz="2400" b="1" dirty="0">
                <a:solidFill>
                  <a:srgbClr val="990033"/>
                </a:solidFill>
              </a:rPr>
              <a:t>D</a:t>
            </a:r>
            <a:r>
              <a:rPr lang="en-US" altLang="en-US" sz="2400" b="1" baseline="-25000" dirty="0">
                <a:solidFill>
                  <a:srgbClr val="990033"/>
                </a:solidFill>
                <a:ea typeface="ＭＳ Ｐゴシック" charset="-128"/>
              </a:rPr>
              <a:t>1</a:t>
            </a:r>
            <a:r>
              <a:rPr lang="en-US" altLang="en-US" sz="2400" b="1" dirty="0">
                <a:solidFill>
                  <a:srgbClr val="990033"/>
                </a:solidFill>
              </a:rPr>
              <a:t>, D</a:t>
            </a:r>
            <a:r>
              <a:rPr lang="en-US" altLang="en-US" sz="2400" b="1" baseline="-25000" dirty="0">
                <a:solidFill>
                  <a:srgbClr val="990033"/>
                </a:solidFill>
                <a:ea typeface="ＭＳ Ｐゴシック" charset="-128"/>
              </a:rPr>
              <a:t>2</a:t>
            </a:r>
            <a:r>
              <a:rPr lang="en-US" altLang="en-US" sz="2400" b="1" dirty="0">
                <a:solidFill>
                  <a:srgbClr val="990033"/>
                </a:solidFill>
              </a:rPr>
              <a:t>, ..., </a:t>
            </a:r>
            <a:r>
              <a:rPr lang="en-US" altLang="en-US" sz="2400" b="1" dirty="0" err="1">
                <a:solidFill>
                  <a:srgbClr val="990033"/>
                </a:solidFill>
              </a:rPr>
              <a:t>D</a:t>
            </a:r>
            <a:r>
              <a:rPr lang="en-US" altLang="en-US" sz="2400" b="1" baseline="-25000" dirty="0" err="1">
                <a:solidFill>
                  <a:srgbClr val="990033"/>
                </a:solidFill>
                <a:ea typeface="ＭＳ Ｐゴシック" charset="-128"/>
              </a:rPr>
              <a:t>n</a:t>
            </a:r>
            <a:r>
              <a:rPr lang="en-US" altLang="en-US" sz="2400" baseline="-25000" dirty="0">
                <a:ea typeface="ＭＳ Ｐゴシック" charset="-128"/>
              </a:rPr>
              <a:t> </a:t>
            </a:r>
            <a:r>
              <a:rPr lang="en-US" altLang="en-US" dirty="0"/>
              <a:t>consists of two parts</a:t>
            </a:r>
            <a:r>
              <a:rPr lang="en-US" altLang="en-US" dirty="0" smtClean="0"/>
              <a:t>: </a:t>
            </a:r>
          </a:p>
          <a:p>
            <a:pPr marL="457200" lvl="1" indent="0" eaLnBrk="1" hangingPunct="1">
              <a:buNone/>
            </a:pPr>
            <a:r>
              <a:rPr lang="en-US" altLang="en-US" dirty="0"/>
              <a:t>	</a:t>
            </a:r>
            <a:r>
              <a:rPr lang="mr-IN" altLang="en-US" dirty="0" smtClean="0"/>
              <a:t>…</a:t>
            </a:r>
            <a:endParaRPr lang="en-US" altLang="en-US" dirty="0"/>
          </a:p>
          <a:p>
            <a:pPr lvl="1" eaLnBrk="1" hangingPunct="1"/>
            <a:endParaRPr lang="en-US" altLang="en-US" dirty="0">
              <a:ea typeface="MS PGothic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D7AE06-B93E-6546-A688-F6C171ED96ED}" type="slidenum">
              <a:rPr lang="en-US" altLang="en-US" smtClean="0"/>
              <a:pPr>
                <a:defRPr/>
              </a:pPr>
              <a:t>37</a:t>
            </a:fld>
            <a:endParaRPr lang="en-CA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MS PGothic" charset="-128"/>
              </a:rPr>
              <a:t>Non-First </a:t>
            </a:r>
            <a:r>
              <a:rPr lang="en-US" altLang="en-US" dirty="0">
                <a:ea typeface="MS PGothic" charset="-128"/>
              </a:rPr>
              <a:t>Normal Form </a:t>
            </a:r>
            <a:r>
              <a:rPr lang="en-US" altLang="en-US" dirty="0" smtClean="0">
                <a:ea typeface="MS PGothic" charset="-128"/>
              </a:rPr>
              <a:t>(NF2)</a:t>
            </a:r>
            <a:endParaRPr lang="en-US" altLang="en-US" dirty="0">
              <a:ea typeface="MS PGothic" charset="-128"/>
            </a:endParaRPr>
          </a:p>
        </p:txBody>
      </p:sp>
      <p:sp>
        <p:nvSpPr>
          <p:cNvPr id="7475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MS PGothic" charset="-128"/>
              </a:rPr>
              <a:t>First Normal Form disallows</a:t>
            </a:r>
            <a:endParaRPr lang="en-US" altLang="en-US" dirty="0">
              <a:ea typeface="MS PGothic" charset="-128"/>
            </a:endParaRPr>
          </a:p>
          <a:p>
            <a:pPr lvl="1" eaLnBrk="1" hangingPunct="1"/>
            <a:r>
              <a:rPr lang="en-US" altLang="en-US" b="1" dirty="0">
                <a:ea typeface="MS PGothic" charset="-128"/>
              </a:rPr>
              <a:t>composite attributes</a:t>
            </a:r>
          </a:p>
          <a:p>
            <a:pPr lvl="1" eaLnBrk="1" hangingPunct="1"/>
            <a:r>
              <a:rPr lang="en-US" altLang="en-US" b="1" dirty="0">
                <a:ea typeface="MS PGothic" charset="-128"/>
              </a:rPr>
              <a:t>multivalued attributes</a:t>
            </a:r>
          </a:p>
          <a:p>
            <a:pPr lvl="1" eaLnBrk="1" hangingPunct="1"/>
            <a:r>
              <a:rPr lang="en-US" altLang="en-US" b="1" dirty="0">
                <a:ea typeface="MS PGothic" charset="-128"/>
              </a:rPr>
              <a:t>nested relations</a:t>
            </a:r>
            <a:r>
              <a:rPr lang="en-US" altLang="en-US" dirty="0">
                <a:ea typeface="MS PGothic" charset="-128"/>
              </a:rPr>
              <a:t>; attributes whose values for an </a:t>
            </a:r>
            <a:r>
              <a:rPr lang="en-US" altLang="en-US" i="1" dirty="0">
                <a:ea typeface="MS PGothic" charset="-128"/>
              </a:rPr>
              <a:t>individual tuple</a:t>
            </a:r>
            <a:r>
              <a:rPr lang="en-US" altLang="en-US" dirty="0">
                <a:ea typeface="MS PGothic" charset="-128"/>
              </a:rPr>
              <a:t> are </a:t>
            </a:r>
            <a:r>
              <a:rPr lang="en-US" altLang="en-US" dirty="0" smtClean="0">
                <a:ea typeface="MS PGothic" charset="-128"/>
              </a:rPr>
              <a:t>non-atomic</a:t>
            </a:r>
          </a:p>
          <a:p>
            <a:pPr eaLnBrk="1" hangingPunct="1"/>
            <a:r>
              <a:rPr lang="en-US" altLang="en-US" dirty="0">
                <a:ea typeface="MS PGothic" charset="-128"/>
              </a:rPr>
              <a:t>Non-First Normal </a:t>
            </a:r>
            <a:r>
              <a:rPr lang="en-US" altLang="en-US" dirty="0" smtClean="0">
                <a:ea typeface="MS PGothic" charset="-128"/>
              </a:rPr>
              <a:t>Form allows</a:t>
            </a:r>
          </a:p>
          <a:p>
            <a:pPr lvl="1" eaLnBrk="1" hangingPunct="1"/>
            <a:r>
              <a:rPr lang="en-US" altLang="en-US" b="1" dirty="0">
                <a:ea typeface="MS PGothic" charset="-128"/>
              </a:rPr>
              <a:t>composite attributes</a:t>
            </a:r>
          </a:p>
          <a:p>
            <a:pPr lvl="1" eaLnBrk="1" hangingPunct="1"/>
            <a:r>
              <a:rPr lang="en-US" altLang="en-US" b="1" dirty="0">
                <a:ea typeface="MS PGothic" charset="-128"/>
              </a:rPr>
              <a:t>multivalued attributes</a:t>
            </a:r>
          </a:p>
          <a:p>
            <a:pPr lvl="1" eaLnBrk="1" hangingPunct="1"/>
            <a:r>
              <a:rPr lang="en-US" altLang="en-US" b="1" dirty="0">
                <a:ea typeface="MS PGothic" charset="-128"/>
              </a:rPr>
              <a:t>nested relations</a:t>
            </a:r>
            <a:endParaRPr lang="en-US" altLang="en-US" dirty="0">
              <a:ea typeface="MS PGothic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D7AE06-B93E-6546-A688-F6C171ED96ED}" type="slidenum">
              <a:rPr lang="en-US" altLang="en-US" smtClean="0"/>
              <a:pPr>
                <a:defRPr/>
              </a:pPr>
              <a:t>38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5270655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0"/>
            <a:ext cx="9140824" cy="722486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Normalization into </a:t>
            </a:r>
            <a:r>
              <a:rPr lang="en-US" altLang="en-US" dirty="0" smtClean="0">
                <a:ea typeface="MS PGothic" charset="-128"/>
              </a:rPr>
              <a:t>1NF (Person)</a:t>
            </a:r>
            <a:endParaRPr kumimoji="0" lang="en-US" altLang="zh-CN" dirty="0">
              <a:ea typeface="宋体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28600" y="3141663"/>
            <a:ext cx="8294688" cy="2009775"/>
          </a:xfrm>
        </p:spPr>
        <p:txBody>
          <a:bodyPr/>
          <a:lstStyle/>
          <a:p>
            <a:r>
              <a:rPr kumimoji="0" lang="en-US" altLang="zh-CN">
                <a:ea typeface="宋体" charset="-122"/>
              </a:rPr>
              <a:t>Is this a relation based on the definition?</a:t>
            </a:r>
          </a:p>
          <a:p>
            <a:r>
              <a:rPr kumimoji="0" lang="en-US" altLang="zh-CN">
                <a:ea typeface="宋体" charset="-122"/>
              </a:rPr>
              <a:t>It is not because some attribute values are not atomic</a:t>
            </a:r>
          </a:p>
          <a:p>
            <a:r>
              <a:rPr kumimoji="0" lang="en-US" altLang="zh-CN">
                <a:ea typeface="宋体" charset="-122"/>
              </a:rPr>
              <a:t>tuples that are decomposible</a:t>
            </a:r>
          </a:p>
          <a:p>
            <a:r>
              <a:rPr kumimoji="0" lang="en-US" altLang="zh-CN">
                <a:ea typeface="宋体" charset="-122"/>
              </a:rPr>
              <a:t>How to make it a relation?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659313" y="906463"/>
          <a:ext cx="4089400" cy="1514476"/>
        </p:xfrm>
        <a:graphic>
          <a:graphicData uri="http://schemas.openxmlformats.org/drawingml/2006/table">
            <a:tbl>
              <a:tblPr/>
              <a:tblGrid>
                <a:gridCol w="927100"/>
                <a:gridCol w="762000"/>
                <a:gridCol w="1193800"/>
                <a:gridCol w="1206500"/>
              </a:tblGrid>
              <a:tr h="3786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Name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No.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Street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City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786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Bush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Queens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Ottawa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6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Jack</a:t>
                      </a: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27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Kings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Toronto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6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Mary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Queens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Ottawa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66700" y="908050"/>
          <a:ext cx="4089400" cy="1892300"/>
        </p:xfrm>
        <a:graphic>
          <a:graphicData uri="http://schemas.openxmlformats.org/drawingml/2006/table">
            <a:tbl>
              <a:tblPr/>
              <a:tblGrid>
                <a:gridCol w="927100"/>
                <a:gridCol w="762000"/>
                <a:gridCol w="1193800"/>
                <a:gridCol w="1206500"/>
              </a:tblGrid>
              <a:tr h="3429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Name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Address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29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No.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Street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CITY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Bush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Queens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Ottawa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Jack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Kings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Toronto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Mary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Queens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Ottawa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1143000" y="1700213"/>
            <a:ext cx="31750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en-US" altLang="x-none"/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1143000" y="2082800"/>
            <a:ext cx="3175000" cy="37941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en-US" altLang="x-none"/>
          </a:p>
        </p:txBody>
      </p: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1143000" y="2463800"/>
            <a:ext cx="3175000" cy="37941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en-US" altLang="x-non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</a:t>
            </a:r>
            <a:fld id="{7BFB3E50-4EFA-724F-90A3-993EB63C0531}" type="slidenum">
              <a:rPr lang="en-US" altLang="zh-CN" sz="2000" smtClean="0"/>
              <a:pPr>
                <a:defRPr/>
              </a:pPr>
              <a:t>39</a:t>
            </a:fld>
            <a:endParaRPr lang="en-CA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9793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>
                <a:ea typeface="ＭＳ Ｐゴシック" charset="-128"/>
              </a:rPr>
              <a:t>Overview of Database Design Process</a:t>
            </a:r>
          </a:p>
        </p:txBody>
      </p:sp>
      <p:pic>
        <p:nvPicPr>
          <p:cNvPr id="22531" name="Picture 4" descr="fig03_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80728"/>
            <a:ext cx="5990846" cy="575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5776664" y="5364088"/>
            <a:ext cx="2971800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x-none" dirty="0" smtClean="0"/>
              <a:t>Internal </a:t>
            </a:r>
            <a:r>
              <a:rPr lang="en-US" altLang="x-none" dirty="0"/>
              <a:t>schema</a:t>
            </a:r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5776664" y="4221088"/>
            <a:ext cx="2971800" cy="609600"/>
          </a:xfrm>
          <a:prstGeom prst="rect">
            <a:avLst/>
          </a:prstGeom>
          <a:solidFill>
            <a:srgbClr val="E0987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x-none" dirty="0"/>
              <a:t>Conceptual schema</a:t>
            </a:r>
          </a:p>
        </p:txBody>
      </p:sp>
      <p:sp>
        <p:nvSpPr>
          <p:cNvPr id="6" name="Line 20"/>
          <p:cNvSpPr>
            <a:spLocks noChangeShapeType="1"/>
          </p:cNvSpPr>
          <p:nvPr/>
        </p:nvSpPr>
        <p:spPr bwMode="auto">
          <a:xfrm>
            <a:off x="7236296" y="48306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A8ABC-CC5C-DC45-9B17-65C2D56C1599}" type="slidenum">
              <a:rPr lang="en-US" altLang="en-US" smtClean="0"/>
              <a:pPr/>
              <a:t>4</a:t>
            </a:fld>
            <a:endParaRPr lang="en-CA" altLang="zh-CN" dirty="0"/>
          </a:p>
        </p:txBody>
      </p:sp>
      <p:sp>
        <p:nvSpPr>
          <p:cNvPr id="2" name="Right Arrow 1"/>
          <p:cNvSpPr/>
          <p:nvPr/>
        </p:nvSpPr>
        <p:spPr bwMode="auto">
          <a:xfrm>
            <a:off x="5023520" y="4437112"/>
            <a:ext cx="700608" cy="216024"/>
          </a:xfrm>
          <a:prstGeom prst="rightArrow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5004048" y="5517232"/>
            <a:ext cx="700608" cy="216024"/>
          </a:xfrm>
          <a:prstGeom prst="rightArrow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563888" y="2132856"/>
            <a:ext cx="1224136" cy="576064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563888" y="980728"/>
            <a:ext cx="1224136" cy="1008112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347864" y="3284984"/>
            <a:ext cx="1656184" cy="28803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347864" y="4365104"/>
            <a:ext cx="1675656" cy="32156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491880" y="5517232"/>
            <a:ext cx="1440160" cy="28803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899592" y="3284984"/>
            <a:ext cx="1656184" cy="28803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971600" y="5085184"/>
            <a:ext cx="1656184" cy="43204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124000" y="5949280"/>
            <a:ext cx="1287760" cy="43204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131840" y="2060848"/>
            <a:ext cx="2088232" cy="4104456"/>
          </a:xfrm>
          <a:prstGeom prst="rect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55576" y="2708920"/>
            <a:ext cx="2088232" cy="4104456"/>
          </a:xfrm>
          <a:prstGeom prst="rect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27056" y="6335855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790033"/>
                </a:solidFill>
              </a:rPr>
              <a:t>Database design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" y="1920987"/>
            <a:ext cx="29878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790033"/>
                </a:solidFill>
              </a:rPr>
              <a:t>Applications design</a:t>
            </a:r>
          </a:p>
        </p:txBody>
      </p:sp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5791200" y="3124200"/>
            <a:ext cx="2971800" cy="6096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x-none" dirty="0" smtClean="0"/>
              <a:t>External </a:t>
            </a:r>
            <a:r>
              <a:rPr lang="en-US" altLang="x-none" dirty="0"/>
              <a:t>schema</a:t>
            </a:r>
          </a:p>
        </p:txBody>
      </p:sp>
      <p:sp>
        <p:nvSpPr>
          <p:cNvPr id="25" name="Right Arrow 24"/>
          <p:cNvSpPr/>
          <p:nvPr/>
        </p:nvSpPr>
        <p:spPr bwMode="auto">
          <a:xfrm>
            <a:off x="2604212" y="3322910"/>
            <a:ext cx="3172451" cy="204399"/>
          </a:xfrm>
          <a:prstGeom prst="rightArrow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8624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2" grpId="0" animBg="1"/>
      <p:bldP spid="9" grpId="0" animBg="1"/>
      <p:bldP spid="8" grpId="0" animBg="1"/>
      <p:bldP spid="10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13" grpId="0"/>
      <p:bldP spid="14" grpId="0"/>
      <p:bldP spid="24" grpId="0" animBg="1"/>
      <p:bldP spid="2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35496" y="14833"/>
            <a:ext cx="9105329" cy="790029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Normalization into </a:t>
            </a:r>
            <a:r>
              <a:rPr lang="en-US" altLang="en-US" dirty="0" smtClean="0">
                <a:ea typeface="MS PGothic" charset="-128"/>
              </a:rPr>
              <a:t>1NF (CIT)</a:t>
            </a:r>
            <a:endParaRPr kumimoji="0" lang="en-US" altLang="zh-CN" dirty="0">
              <a:ea typeface="宋体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39713" y="4292600"/>
            <a:ext cx="8294687" cy="2017713"/>
          </a:xfrm>
        </p:spPr>
        <p:txBody>
          <a:bodyPr/>
          <a:lstStyle/>
          <a:p>
            <a:r>
              <a:rPr kumimoji="0" lang="en-US" altLang="zh-CN" dirty="0">
                <a:ea typeface="宋体" charset="-122"/>
              </a:rPr>
              <a:t>Is this a relation in RDM?</a:t>
            </a:r>
          </a:p>
          <a:p>
            <a:r>
              <a:rPr kumimoji="0" lang="en-US" altLang="zh-CN" dirty="0">
                <a:ea typeface="宋体" charset="-122"/>
              </a:rPr>
              <a:t>Some attribute values are not atomic:  </a:t>
            </a:r>
          </a:p>
          <a:p>
            <a:r>
              <a:rPr kumimoji="0" lang="en-US" altLang="zh-CN" dirty="0">
                <a:ea typeface="宋体" charset="-122"/>
              </a:rPr>
              <a:t>What is it? </a:t>
            </a:r>
          </a:p>
          <a:p>
            <a:r>
              <a:rPr kumimoji="0" lang="en-US" altLang="zh-CN" dirty="0">
                <a:ea typeface="宋体" charset="-122"/>
              </a:rPr>
              <a:t>How to convert it into a relation?</a:t>
            </a:r>
            <a:endParaRPr kumimoji="0" lang="zh-CN" altLang="en-US" dirty="0">
              <a:ea typeface="宋体" charset="-122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39721"/>
              </p:ext>
            </p:extLst>
          </p:nvPr>
        </p:nvGraphicFramePr>
        <p:xfrm>
          <a:off x="250825" y="908050"/>
          <a:ext cx="4102100" cy="2271714"/>
        </p:xfrm>
        <a:graphic>
          <a:graphicData uri="http://schemas.openxmlformats.org/drawingml/2006/table">
            <a:tbl>
              <a:tblPr/>
              <a:tblGrid>
                <a:gridCol w="1257300"/>
                <a:gridCol w="1498600"/>
                <a:gridCol w="1346200"/>
              </a:tblGrid>
              <a:tr h="3786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Course</a:t>
                      </a:r>
                    </a:p>
                  </a:txBody>
                  <a:tcPr marL="12700" marR="12700" marT="12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Instructor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Texts</a:t>
                      </a:r>
                    </a:p>
                  </a:txBody>
                  <a:tcPr marL="12700" marR="12700" marT="12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786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Math</a:t>
                      </a:r>
                    </a:p>
                  </a:txBody>
                  <a:tcPr marL="12700" marR="12700" marT="12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Green</a:t>
                      </a:r>
                    </a:p>
                  </a:txBody>
                  <a:tcPr marL="12700" marR="12700" marT="12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Algebra</a:t>
                      </a:r>
                    </a:p>
                  </a:txBody>
                  <a:tcPr marL="12700" marR="12700" marT="12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619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12700" marR="12700" marT="12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Brown</a:t>
                      </a:r>
                    </a:p>
                  </a:txBody>
                  <a:tcPr marL="12700" marR="12700" marT="12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Calculus</a:t>
                      </a:r>
                    </a:p>
                  </a:txBody>
                  <a:tcPr marL="12700" marR="12700" marT="12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6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Comp</a:t>
                      </a:r>
                    </a:p>
                  </a:txBody>
                  <a:tcPr marL="12700" marR="12700" marT="12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Green</a:t>
                      </a:r>
                    </a:p>
                  </a:txBody>
                  <a:tcPr marL="12700" marR="12700" marT="12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Databases</a:t>
                      </a:r>
                    </a:p>
                  </a:txBody>
                  <a:tcPr marL="12700" marR="12700" marT="12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619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12700" marR="12700" marT="12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12700" marR="12700" marT="12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Oracle</a:t>
                      </a:r>
                    </a:p>
                  </a:txBody>
                  <a:tcPr marL="12700" marR="12700" marT="12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6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Laws</a:t>
                      </a:r>
                    </a:p>
                  </a:txBody>
                  <a:tcPr marL="12700" marR="12700" marT="12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Brown</a:t>
                      </a:r>
                    </a:p>
                  </a:txBody>
                  <a:tcPr marL="12700" marR="12700" marT="12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Crimes</a:t>
                      </a:r>
                    </a:p>
                  </a:txBody>
                  <a:tcPr marL="12700" marR="12700" marT="126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123249"/>
              </p:ext>
            </p:extLst>
          </p:nvPr>
        </p:nvGraphicFramePr>
        <p:xfrm>
          <a:off x="5060950" y="908050"/>
          <a:ext cx="3975100" cy="3028952"/>
        </p:xfrm>
        <a:graphic>
          <a:graphicData uri="http://schemas.openxmlformats.org/drawingml/2006/table">
            <a:tbl>
              <a:tblPr/>
              <a:tblGrid>
                <a:gridCol w="1193800"/>
                <a:gridCol w="1422400"/>
                <a:gridCol w="1358900"/>
              </a:tblGrid>
              <a:tr h="3786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Course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Instructor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Text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786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Math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Green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Algebra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6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Math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Green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Calculus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6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Math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Brown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Algebra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6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Math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Brown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Calculus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6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Comp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Green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Databases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6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Comp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Green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Oracle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6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Laws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Brown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Crimes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771775" y="5343525"/>
            <a:ext cx="3517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solidFill>
                  <a:srgbClr val="000090"/>
                </a:solidFill>
              </a:rPr>
              <a:t>a set {Green, Brown}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027613" y="4292600"/>
            <a:ext cx="577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800000"/>
                </a:solidFill>
              </a:rPr>
              <a:t>No</a:t>
            </a:r>
            <a:endParaRPr kumimoji="0" lang="zh-CN" altLang="en-US" sz="2400">
              <a:solidFill>
                <a:srgbClr val="800000"/>
              </a:solidFill>
            </a:endParaRPr>
          </a:p>
        </p:txBody>
      </p:sp>
      <p:sp>
        <p:nvSpPr>
          <p:cNvPr id="14" name="Rounded Rectangle 13"/>
          <p:cNvSpPr>
            <a:spLocks noChangeArrowheads="1"/>
          </p:cNvSpPr>
          <p:nvPr/>
        </p:nvSpPr>
        <p:spPr bwMode="auto">
          <a:xfrm>
            <a:off x="1498600" y="1273175"/>
            <a:ext cx="1473200" cy="6762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en-US" altLang="x-none"/>
          </a:p>
        </p:txBody>
      </p:sp>
      <p:sp>
        <p:nvSpPr>
          <p:cNvPr id="15" name="Rounded Rectangle 14"/>
          <p:cNvSpPr>
            <a:spLocks noChangeArrowheads="1"/>
          </p:cNvSpPr>
          <p:nvPr/>
        </p:nvSpPr>
        <p:spPr bwMode="auto">
          <a:xfrm>
            <a:off x="2971800" y="1268413"/>
            <a:ext cx="1397000" cy="681037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en-US" altLang="x-none"/>
          </a:p>
        </p:txBody>
      </p:sp>
      <p:sp>
        <p:nvSpPr>
          <p:cNvPr id="16" name="Rounded Rectangle 15"/>
          <p:cNvSpPr>
            <a:spLocks noChangeArrowheads="1"/>
          </p:cNvSpPr>
          <p:nvPr/>
        </p:nvSpPr>
        <p:spPr bwMode="auto">
          <a:xfrm>
            <a:off x="1498600" y="2039938"/>
            <a:ext cx="1422400" cy="6762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en-US" altLang="x-none"/>
          </a:p>
        </p:txBody>
      </p:sp>
      <p:sp>
        <p:nvSpPr>
          <p:cNvPr id="17" name="Rounded Rectangle 16"/>
          <p:cNvSpPr>
            <a:spLocks noChangeArrowheads="1"/>
          </p:cNvSpPr>
          <p:nvPr/>
        </p:nvSpPr>
        <p:spPr bwMode="auto">
          <a:xfrm>
            <a:off x="2968625" y="2035175"/>
            <a:ext cx="1349375" cy="681038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en-US" altLang="x-none"/>
          </a:p>
        </p:txBody>
      </p:sp>
      <p:sp>
        <p:nvSpPr>
          <p:cNvPr id="18" name="Rounded Rectangle 17"/>
          <p:cNvSpPr>
            <a:spLocks noChangeArrowheads="1"/>
          </p:cNvSpPr>
          <p:nvPr/>
        </p:nvSpPr>
        <p:spPr bwMode="auto">
          <a:xfrm>
            <a:off x="1524000" y="2805113"/>
            <a:ext cx="1422400" cy="3683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en-US" altLang="x-none"/>
          </a:p>
        </p:txBody>
      </p:sp>
      <p:sp>
        <p:nvSpPr>
          <p:cNvPr id="19" name="Rounded Rectangle 18"/>
          <p:cNvSpPr>
            <a:spLocks noChangeArrowheads="1"/>
          </p:cNvSpPr>
          <p:nvPr/>
        </p:nvSpPr>
        <p:spPr bwMode="auto">
          <a:xfrm>
            <a:off x="2971800" y="2781300"/>
            <a:ext cx="1370013" cy="39211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en-US" alt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</a:t>
            </a:r>
            <a:fld id="{7BFB3E50-4EFA-724F-90A3-993EB63C0531}" type="slidenum">
              <a:rPr lang="en-US" altLang="zh-CN" sz="2000" smtClean="0"/>
              <a:pPr>
                <a:defRPr/>
              </a:pPr>
              <a:t>40</a:t>
            </a:fld>
            <a:endParaRPr lang="en-CA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1124069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/>
          <p:cNvSpPr>
            <a:spLocks noGrp="1"/>
          </p:cNvSpPr>
          <p:nvPr>
            <p:ph type="title"/>
          </p:nvPr>
        </p:nvSpPr>
        <p:spPr>
          <a:xfrm>
            <a:off x="8801" y="0"/>
            <a:ext cx="9135199" cy="804863"/>
          </a:xfrm>
        </p:spPr>
        <p:txBody>
          <a:bodyPr/>
          <a:lstStyle/>
          <a:p>
            <a:r>
              <a:rPr lang="en-US" altLang="en-US" dirty="0">
                <a:ea typeface="MS PGothic" charset="-128"/>
              </a:rPr>
              <a:t>Normalization into </a:t>
            </a:r>
            <a:r>
              <a:rPr lang="en-US" altLang="en-US" dirty="0" smtClean="0">
                <a:ea typeface="MS PGothic" charset="-128"/>
              </a:rPr>
              <a:t>1NF (Person)</a:t>
            </a:r>
            <a:endParaRPr kumimoji="0" lang="zh-CN" altLang="en-US" dirty="0">
              <a:ea typeface="宋体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239713" y="3371850"/>
            <a:ext cx="8294687" cy="2205038"/>
          </a:xfrm>
        </p:spPr>
        <p:txBody>
          <a:bodyPr/>
          <a:lstStyle/>
          <a:p>
            <a:r>
              <a:rPr kumimoji="0" lang="en-US" altLang="zh-CN" dirty="0">
                <a:ea typeface="宋体" charset="-122"/>
              </a:rPr>
              <a:t>Is this a relation?</a:t>
            </a:r>
          </a:p>
          <a:p>
            <a:r>
              <a:rPr kumimoji="0" lang="en-US" altLang="zh-CN" dirty="0">
                <a:ea typeface="宋体" charset="-122"/>
              </a:rPr>
              <a:t>Some attribute values are not atomic. </a:t>
            </a:r>
          </a:p>
          <a:p>
            <a:r>
              <a:rPr kumimoji="0" lang="en-US" altLang="zh-CN" dirty="0">
                <a:ea typeface="宋体" charset="-122"/>
              </a:rPr>
              <a:t>What kind of values: tuples, sets?</a:t>
            </a:r>
          </a:p>
          <a:p>
            <a:r>
              <a:rPr kumimoji="0" lang="en-US" altLang="zh-CN" dirty="0">
                <a:ea typeface="宋体" charset="-122"/>
              </a:rPr>
              <a:t>How to convert it into a relation?</a:t>
            </a:r>
            <a:endParaRPr kumimoji="0" lang="zh-CN" altLang="en-US" dirty="0">
              <a:ea typeface="宋体" charset="-122"/>
            </a:endParaRPr>
          </a:p>
          <a:p>
            <a:endParaRPr kumimoji="0" lang="zh-CN" altLang="en-US" dirty="0">
              <a:ea typeface="宋体" charset="-122"/>
            </a:endParaRPr>
          </a:p>
        </p:txBody>
      </p:sp>
      <p:sp>
        <p:nvSpPr>
          <p:cNvPr id="9" name="右箭头 8"/>
          <p:cNvSpPr>
            <a:spLocks noChangeArrowheads="1"/>
          </p:cNvSpPr>
          <p:nvPr/>
        </p:nvSpPr>
        <p:spPr bwMode="auto">
          <a:xfrm>
            <a:off x="4284663" y="1844675"/>
            <a:ext cx="574675" cy="173038"/>
          </a:xfrm>
          <a:prstGeom prst="rightArrow">
            <a:avLst>
              <a:gd name="adj1" fmla="val 50000"/>
              <a:gd name="adj2" fmla="val 50155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68300" y="908050"/>
          <a:ext cx="3556000" cy="2271714"/>
        </p:xfrm>
        <a:graphic>
          <a:graphicData uri="http://schemas.openxmlformats.org/drawingml/2006/table">
            <a:tbl>
              <a:tblPr/>
              <a:tblGrid>
                <a:gridCol w="1155700"/>
                <a:gridCol w="1193800"/>
                <a:gridCol w="1206500"/>
              </a:tblGrid>
              <a:tr h="37861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Name</a:t>
                      </a: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Children</a:t>
                      </a:r>
                    </a:p>
                  </a:txBody>
                  <a:tcPr marL="12700" marR="12700" marT="127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86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Name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Age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786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Cook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Dora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61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12700" marR="12700" marT="127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Mike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6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John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Mike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619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Judy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</a:t>
                      </a:r>
                    </a:p>
                  </a:txBody>
                  <a:tcPr marL="12700" marR="12700" marT="127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95738" y="3384550"/>
            <a:ext cx="577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800000"/>
                </a:solidFill>
              </a:rPr>
              <a:t>No</a:t>
            </a:r>
            <a:endParaRPr kumimoji="0" lang="zh-CN" altLang="en-US" sz="2400">
              <a:solidFill>
                <a:srgbClr val="80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154613" y="908050"/>
          <a:ext cx="3810000" cy="1892300"/>
        </p:xfrm>
        <a:graphic>
          <a:graphicData uri="http://schemas.openxmlformats.org/drawingml/2006/table">
            <a:tbl>
              <a:tblPr/>
              <a:tblGrid>
                <a:gridCol w="1371600"/>
                <a:gridCol w="1270000"/>
                <a:gridCol w="1168400"/>
              </a:tblGrid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Child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Cook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Dora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Cook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Mike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John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Mike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John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Judy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1536700" y="1628775"/>
            <a:ext cx="2387600" cy="74612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en-US" altLang="x-none"/>
          </a:p>
        </p:txBody>
      </p:sp>
      <p:sp>
        <p:nvSpPr>
          <p:cNvPr id="12" name="Rounded Rectangle 11"/>
          <p:cNvSpPr>
            <a:spLocks noChangeArrowheads="1"/>
          </p:cNvSpPr>
          <p:nvPr/>
        </p:nvSpPr>
        <p:spPr bwMode="auto">
          <a:xfrm>
            <a:off x="1511300" y="2390775"/>
            <a:ext cx="2387600" cy="74612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en-US" altLang="x-non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</a:t>
            </a:r>
            <a:fld id="{7BFB3E50-4EFA-724F-90A3-993EB63C0531}" type="slidenum">
              <a:rPr lang="en-US" altLang="zh-CN" sz="2000" smtClean="0"/>
              <a:pPr>
                <a:defRPr/>
              </a:pPr>
              <a:t>41</a:t>
            </a:fld>
            <a:endParaRPr lang="en-CA" altLang="zh-CN" sz="2000" dirty="0"/>
          </a:p>
        </p:txBody>
      </p:sp>
    </p:spTree>
    <p:extLst>
      <p:ext uri="{BB962C8B-B14F-4D97-AF65-F5344CB8AC3E}">
        <p14:creationId xmlns:p14="http://schemas.microsoft.com/office/powerpoint/2010/main" val="5666007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animBg="1"/>
      <p:bldP spid="10" grpId="0"/>
      <p:bldP spid="11" grpId="0" animBg="1"/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/>
          </p:nvPr>
        </p:nvSpPr>
        <p:spPr>
          <a:xfrm>
            <a:off x="-11906" y="8143"/>
            <a:ext cx="9155906" cy="752267"/>
          </a:xfrm>
        </p:spPr>
        <p:txBody>
          <a:bodyPr/>
          <a:lstStyle/>
          <a:p>
            <a:r>
              <a:rPr lang="en-US" altLang="en-US" dirty="0">
                <a:ea typeface="MS PGothic" charset="-128"/>
              </a:rPr>
              <a:t>Normalization into </a:t>
            </a:r>
            <a:r>
              <a:rPr lang="en-US" altLang="en-US" dirty="0" smtClean="0">
                <a:ea typeface="MS PGothic" charset="-128"/>
              </a:rPr>
              <a:t>1NF (SP)</a:t>
            </a:r>
            <a:endParaRPr kumimoji="0" lang="zh-CN" altLang="en-US" dirty="0">
              <a:ea typeface="宋体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9713" y="4005263"/>
            <a:ext cx="8294687" cy="2205037"/>
          </a:xfrm>
        </p:spPr>
        <p:txBody>
          <a:bodyPr/>
          <a:lstStyle/>
          <a:p>
            <a:r>
              <a:rPr kumimoji="0" lang="en-US" altLang="zh-CN">
                <a:ea typeface="宋体" charset="-122"/>
              </a:rPr>
              <a:t>Is this a relation?</a:t>
            </a:r>
          </a:p>
          <a:p>
            <a:r>
              <a:rPr kumimoji="0" lang="en-US" altLang="zh-CN">
                <a:ea typeface="宋体" charset="-122"/>
              </a:rPr>
              <a:t>Some attribute values are not atomic. </a:t>
            </a:r>
          </a:p>
          <a:p>
            <a:r>
              <a:rPr kumimoji="0" lang="en-US" altLang="zh-CN">
                <a:ea typeface="宋体" charset="-122"/>
              </a:rPr>
              <a:t>What kind of values: tuples, sets?</a:t>
            </a:r>
          </a:p>
          <a:p>
            <a:r>
              <a:rPr kumimoji="0" lang="en-US" altLang="zh-CN">
                <a:ea typeface="宋体" charset="-122"/>
              </a:rPr>
              <a:t>Nested relations</a:t>
            </a:r>
          </a:p>
          <a:p>
            <a:r>
              <a:rPr kumimoji="0" lang="en-US" altLang="zh-CN">
                <a:ea typeface="宋体" charset="-122"/>
              </a:rPr>
              <a:t>How to convert?</a:t>
            </a:r>
            <a:endParaRPr kumimoji="0" lang="zh-CN" altLang="en-US">
              <a:ea typeface="宋体" charset="-122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716463" y="908050"/>
          <a:ext cx="4318000" cy="2649535"/>
        </p:xfrm>
        <a:graphic>
          <a:graphicData uri="http://schemas.openxmlformats.org/drawingml/2006/table">
            <a:tbl>
              <a:tblPr/>
              <a:tblGrid>
                <a:gridCol w="673119"/>
                <a:gridCol w="673119"/>
                <a:gridCol w="1027490"/>
                <a:gridCol w="1080151"/>
                <a:gridCol w="864121"/>
              </a:tblGrid>
              <a:tr h="37850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S#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P#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Pname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City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QTY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7850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S1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P1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Nut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London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300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50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S1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P2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Bolt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Paris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200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50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S2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P3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Screw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Rome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400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50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S2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P5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Cam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Paris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100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50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S3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P3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Screw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Rome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200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50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S3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P4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Screw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London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500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07950" y="908050"/>
          <a:ext cx="4464050" cy="2816777"/>
        </p:xfrm>
        <a:graphic>
          <a:graphicData uri="http://schemas.openxmlformats.org/drawingml/2006/table">
            <a:tbl>
              <a:tblPr/>
              <a:tblGrid>
                <a:gridCol w="673100"/>
                <a:gridCol w="766763"/>
                <a:gridCol w="1079500"/>
                <a:gridCol w="1152525"/>
                <a:gridCol w="792162"/>
              </a:tblGrid>
              <a:tr h="380910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 sz="2200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S#</a:t>
                      </a:r>
                    </a:p>
                  </a:txBody>
                  <a:tcPr marL="12699" marR="12699" marT="1270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4"/>
                    </a:solidFill>
                  </a:tcPr>
                </a:tc>
                <a:tc gridSpan="4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 sz="2200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Part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2699" marR="12699" marT="1270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9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 sz="2200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P#</a:t>
                      </a:r>
                    </a:p>
                  </a:txBody>
                  <a:tcPr marL="12699" marR="12699" marT="1270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 sz="2200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Pname</a:t>
                      </a:r>
                    </a:p>
                  </a:txBody>
                  <a:tcPr marL="12699" marR="12699" marT="1270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 sz="2200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City</a:t>
                      </a:r>
                    </a:p>
                  </a:txBody>
                  <a:tcPr marL="12699" marR="12699" marT="1270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 sz="2200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QTY</a:t>
                      </a:r>
                    </a:p>
                  </a:txBody>
                  <a:tcPr marL="12699" marR="12699" marT="1270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4"/>
                    </a:solidFill>
                  </a:tcPr>
                </a:tc>
              </a:tr>
              <a:tr h="34790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 sz="2200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S1</a:t>
                      </a:r>
                    </a:p>
                  </a:txBody>
                  <a:tcPr marL="12699" marR="12699" marT="1270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 sz="2200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P1</a:t>
                      </a:r>
                    </a:p>
                  </a:txBody>
                  <a:tcPr marL="12699" marR="12699" marT="1270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 sz="2200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Nut</a:t>
                      </a:r>
                    </a:p>
                  </a:txBody>
                  <a:tcPr marL="12699" marR="12699" marT="12701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 sz="2200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London</a:t>
                      </a:r>
                    </a:p>
                  </a:txBody>
                  <a:tcPr marL="12699" marR="12699" marT="12701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 sz="2200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300</a:t>
                      </a:r>
                    </a:p>
                  </a:txBody>
                  <a:tcPr marL="12699" marR="12699" marT="12701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4790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 sz="2200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　</a:t>
                      </a:r>
                    </a:p>
                  </a:txBody>
                  <a:tcPr marL="12699" marR="12699" marT="1270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 sz="2200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P2</a:t>
                      </a:r>
                    </a:p>
                  </a:txBody>
                  <a:tcPr marL="12699" marR="12699" marT="1270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 sz="2200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Bolt</a:t>
                      </a:r>
                    </a:p>
                  </a:txBody>
                  <a:tcPr marL="12699" marR="12699" marT="12701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 sz="2200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Paris</a:t>
                      </a:r>
                    </a:p>
                  </a:txBody>
                  <a:tcPr marL="12699" marR="12699" marT="12701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 sz="2200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200</a:t>
                      </a:r>
                    </a:p>
                  </a:txBody>
                  <a:tcPr marL="12699" marR="12699" marT="12701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4790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 sz="2200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S2</a:t>
                      </a:r>
                    </a:p>
                  </a:txBody>
                  <a:tcPr marL="12699" marR="12699" marT="1270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 sz="2200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P3</a:t>
                      </a:r>
                    </a:p>
                  </a:txBody>
                  <a:tcPr marL="12699" marR="12699" marT="1270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 sz="2200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Screw</a:t>
                      </a:r>
                    </a:p>
                  </a:txBody>
                  <a:tcPr marL="12699" marR="12699" marT="12701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 sz="2200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Rome</a:t>
                      </a:r>
                    </a:p>
                  </a:txBody>
                  <a:tcPr marL="12699" marR="12699" marT="12701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 sz="2200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400</a:t>
                      </a:r>
                    </a:p>
                  </a:txBody>
                  <a:tcPr marL="12699" marR="12699" marT="12701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4790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 sz="2200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　</a:t>
                      </a:r>
                    </a:p>
                  </a:txBody>
                  <a:tcPr marL="12699" marR="12699" marT="1270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 sz="2200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P5</a:t>
                      </a:r>
                    </a:p>
                  </a:txBody>
                  <a:tcPr marL="12699" marR="12699" marT="1270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 sz="2200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Cam</a:t>
                      </a:r>
                    </a:p>
                  </a:txBody>
                  <a:tcPr marL="12699" marR="12699" marT="12701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 sz="2200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Paris</a:t>
                      </a:r>
                    </a:p>
                  </a:txBody>
                  <a:tcPr marL="12699" marR="12699" marT="12701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 sz="2200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100</a:t>
                      </a:r>
                    </a:p>
                  </a:txBody>
                  <a:tcPr marL="12699" marR="12699" marT="12701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4790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 sz="2200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S3</a:t>
                      </a:r>
                    </a:p>
                  </a:txBody>
                  <a:tcPr marL="12699" marR="12699" marT="1270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 sz="2200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P3</a:t>
                      </a:r>
                    </a:p>
                  </a:txBody>
                  <a:tcPr marL="12699" marR="12699" marT="1270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 sz="2200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Screw</a:t>
                      </a:r>
                    </a:p>
                  </a:txBody>
                  <a:tcPr marL="12699" marR="12699" marT="12701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 sz="2200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Rome</a:t>
                      </a:r>
                    </a:p>
                  </a:txBody>
                  <a:tcPr marL="12699" marR="12699" marT="12701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 sz="2200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200</a:t>
                      </a:r>
                    </a:p>
                  </a:txBody>
                  <a:tcPr marL="12699" marR="12699" marT="12701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4790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 sz="2200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　</a:t>
                      </a:r>
                    </a:p>
                  </a:txBody>
                  <a:tcPr marL="12699" marR="12699" marT="1270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 sz="2200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P4</a:t>
                      </a:r>
                    </a:p>
                  </a:txBody>
                  <a:tcPr marL="12699" marR="12699" marT="12701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 sz="2200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Screw</a:t>
                      </a:r>
                    </a:p>
                  </a:txBody>
                  <a:tcPr marL="12699" marR="12699" marT="12701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 sz="2200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London</a:t>
                      </a:r>
                    </a:p>
                  </a:txBody>
                  <a:tcPr marL="12699" marR="12699" marT="12701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 sz="2200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charset="2"/>
                        <a:defRPr kumimoji="1">
                          <a:solidFill>
                            <a:srgbClr val="800000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500</a:t>
                      </a:r>
                    </a:p>
                  </a:txBody>
                  <a:tcPr marL="12699" marR="12699" marT="12701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995738" y="4048125"/>
            <a:ext cx="5778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800000"/>
                </a:solidFill>
              </a:rPr>
              <a:t>No</a:t>
            </a:r>
            <a:endParaRPr kumimoji="0" lang="zh-CN" altLang="en-US" sz="2400">
              <a:solidFill>
                <a:srgbClr val="80000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133850" y="5661025"/>
          <a:ext cx="4038600" cy="696914"/>
        </p:xfrm>
        <a:graphic>
          <a:graphicData uri="http://schemas.openxmlformats.org/drawingml/2006/table">
            <a:tbl>
              <a:tblPr/>
              <a:tblGrid>
                <a:gridCol w="850900"/>
                <a:gridCol w="1181100"/>
                <a:gridCol w="1143000"/>
                <a:gridCol w="863600"/>
              </a:tblGrid>
              <a:tr h="3484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P1</a:t>
                      </a:r>
                    </a:p>
                  </a:txBody>
                  <a:tcPr marL="12700" marR="12700" marT="1271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Nut</a:t>
                      </a:r>
                    </a:p>
                  </a:txBody>
                  <a:tcPr marL="12700" marR="12700" marT="1271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London</a:t>
                      </a:r>
                    </a:p>
                  </a:txBody>
                  <a:tcPr marL="12700" marR="12700" marT="1271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300</a:t>
                      </a:r>
                    </a:p>
                  </a:txBody>
                  <a:tcPr marL="12700" marR="12700" marT="1271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484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P2</a:t>
                      </a:r>
                    </a:p>
                  </a:txBody>
                  <a:tcPr marL="12700" marR="12700" marT="12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Bolt</a:t>
                      </a:r>
                    </a:p>
                  </a:txBody>
                  <a:tcPr marL="12700" marR="12700" marT="12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Paris</a:t>
                      </a:r>
                    </a:p>
                  </a:txBody>
                  <a:tcPr marL="12700" marR="12700" marT="12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200</a:t>
                      </a:r>
                    </a:p>
                  </a:txBody>
                  <a:tcPr marL="12700" marR="12700" marT="1271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</a:t>
            </a:r>
            <a:fld id="{7BFB3E50-4EFA-724F-90A3-993EB63C0531}" type="slidenum">
              <a:rPr lang="en-US" altLang="zh-CN" sz="2000" smtClean="0"/>
              <a:pPr>
                <a:defRPr/>
              </a:pPr>
              <a:t>42</a:t>
            </a:fld>
            <a:endParaRPr lang="en-CA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030966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7075"/>
          </a:xfrm>
        </p:spPr>
        <p:txBody>
          <a:bodyPr/>
          <a:lstStyle/>
          <a:p>
            <a:r>
              <a:rPr lang="en-US" altLang="en-US" dirty="0">
                <a:ea typeface="MS PGothic" charset="-128"/>
              </a:rPr>
              <a:t>Normalization into </a:t>
            </a:r>
            <a:r>
              <a:rPr lang="en-US" altLang="en-US" dirty="0" smtClean="0">
                <a:ea typeface="MS PGothic" charset="-128"/>
              </a:rPr>
              <a:t>1NF (Director)</a:t>
            </a:r>
            <a:endParaRPr kumimoji="0" lang="zh-CN" altLang="en-US" dirty="0">
              <a:ea typeface="宋体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107950" y="4606925"/>
            <a:ext cx="8294688" cy="2062163"/>
          </a:xfrm>
        </p:spPr>
        <p:txBody>
          <a:bodyPr/>
          <a:lstStyle/>
          <a:p>
            <a:r>
              <a:rPr kumimoji="0" lang="en-US" altLang="zh-CN">
                <a:ea typeface="宋体" charset="-122"/>
              </a:rPr>
              <a:t>Some attribute values are not atomic: </a:t>
            </a:r>
          </a:p>
          <a:p>
            <a:r>
              <a:rPr kumimoji="0" lang="en-US" altLang="zh-CN">
                <a:ea typeface="宋体" charset="-122"/>
              </a:rPr>
              <a:t>What kind of value is it?</a:t>
            </a:r>
          </a:p>
          <a:p>
            <a:r>
              <a:rPr kumimoji="0" lang="en-US" altLang="zh-CN">
                <a:ea typeface="宋体" charset="-122"/>
              </a:rPr>
              <a:t>Nested Relation with nested relations</a:t>
            </a:r>
          </a:p>
          <a:p>
            <a:r>
              <a:rPr kumimoji="0" lang="en-US" altLang="zh-CN">
                <a:ea typeface="宋体" charset="-122"/>
              </a:rPr>
              <a:t>How to convert?  </a:t>
            </a:r>
            <a:endParaRPr kumimoji="0" lang="zh-CN" altLang="en-US">
              <a:ea typeface="宋体" charset="-122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50825" y="908050"/>
          <a:ext cx="3556000" cy="3406779"/>
        </p:xfrm>
        <a:graphic>
          <a:graphicData uri="http://schemas.openxmlformats.org/drawingml/2006/table">
            <a:tbl>
              <a:tblPr/>
              <a:tblGrid>
                <a:gridCol w="1155700"/>
                <a:gridCol w="1193800"/>
                <a:gridCol w="1206500"/>
              </a:tblGrid>
              <a:tr h="37853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Name</a:t>
                      </a:r>
                    </a:p>
                  </a:txBody>
                  <a:tcPr marL="12700" marR="12700" marT="12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Movies</a:t>
                      </a:r>
                    </a:p>
                  </a:txBody>
                  <a:tcPr marL="12700" marR="12700" marT="1270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85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Title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Cast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78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Cook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Ghost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Dora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5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12700" marR="12700" marT="127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Mike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53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Cook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John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Beach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Mike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53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Judy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53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Dream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Cook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53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Dora</a:t>
                      </a:r>
                    </a:p>
                  </a:txBody>
                  <a:tcPr marL="12700" marR="12700" marT="127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083175" y="908050"/>
          <a:ext cx="3810000" cy="3028952"/>
        </p:xfrm>
        <a:graphic>
          <a:graphicData uri="http://schemas.openxmlformats.org/drawingml/2006/table">
            <a:tbl>
              <a:tblPr/>
              <a:tblGrid>
                <a:gridCol w="1371600"/>
                <a:gridCol w="1270000"/>
                <a:gridCol w="1168400"/>
              </a:tblGrid>
              <a:tr h="3786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Name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Title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Cast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786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Cook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Ghost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Dora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786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Cook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Ghost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Mike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6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Cook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Ghost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Cook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6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John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Beach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Mike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6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John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Beach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Judy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6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John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Dream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Cook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6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John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Dream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Dora</a:t>
                      </a:r>
                    </a:p>
                  </a:txBody>
                  <a:tcPr marL="12700" marR="12700" marT="127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635750" y="4795838"/>
          <a:ext cx="2400300" cy="1514476"/>
        </p:xfrm>
        <a:graphic>
          <a:graphicData uri="http://schemas.openxmlformats.org/drawingml/2006/table">
            <a:tbl>
              <a:tblPr/>
              <a:tblGrid>
                <a:gridCol w="1193800"/>
                <a:gridCol w="1206500"/>
              </a:tblGrid>
              <a:tr h="3786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Beach</a:t>
                      </a:r>
                    </a:p>
                  </a:txBody>
                  <a:tcPr marL="12700" marR="12700" marT="126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Mike</a:t>
                      </a:r>
                    </a:p>
                  </a:txBody>
                  <a:tcPr marL="12700" marR="12700" marT="126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619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12700" marR="12700" marT="126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Judy</a:t>
                      </a:r>
                    </a:p>
                  </a:txBody>
                  <a:tcPr marL="12700" marR="12700" marT="126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6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Dream</a:t>
                      </a:r>
                    </a:p>
                  </a:txBody>
                  <a:tcPr marL="12700" marR="12700" marT="126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Cook</a:t>
                      </a:r>
                    </a:p>
                  </a:txBody>
                  <a:tcPr marL="12700" marR="12700" marT="126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619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12700" marR="12700" marT="126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Dora</a:t>
                      </a:r>
                    </a:p>
                  </a:txBody>
                  <a:tcPr marL="12700" marR="12700" marT="126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</a:t>
            </a:r>
            <a:fld id="{7BFB3E50-4EFA-724F-90A3-993EB63C0531}" type="slidenum">
              <a:rPr lang="en-US" altLang="zh-CN" sz="2000" smtClean="0"/>
              <a:pPr>
                <a:defRPr/>
              </a:pPr>
              <a:t>43</a:t>
            </a:fld>
            <a:endParaRPr lang="en-CA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6416182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MS PGothic" charset="-128"/>
              </a:rPr>
              <a:t>Full Functional Dependencies</a:t>
            </a:r>
            <a:endParaRPr lang="en-US" altLang="en-US" dirty="0">
              <a:ea typeface="MS PGothic" charset="-128"/>
            </a:endParaRPr>
          </a:p>
        </p:txBody>
      </p:sp>
      <p:sp>
        <p:nvSpPr>
          <p:cNvPr id="8089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lvl="1" indent="0" eaLnBrk="1" hangingPunct="1">
              <a:lnSpc>
                <a:spcPct val="90000"/>
              </a:lnSpc>
              <a:buClr>
                <a:srgbClr val="990033"/>
              </a:buClr>
              <a:buSzPct val="60000"/>
              <a:buNone/>
            </a:pPr>
            <a:r>
              <a:rPr lang="en-US" altLang="en-US" sz="2800" dirty="0">
                <a:solidFill>
                  <a:schemeClr val="tx2"/>
                </a:solidFill>
                <a:ea typeface="MS PGothic" charset="-128"/>
              </a:rPr>
              <a:t>A </a:t>
            </a:r>
            <a:r>
              <a:rPr lang="en-US" altLang="en-US" sz="2800" b="1" dirty="0">
                <a:solidFill>
                  <a:schemeClr val="tx2"/>
                </a:solidFill>
                <a:ea typeface="MS PGothic" charset="-128"/>
              </a:rPr>
              <a:t>functional dependency  </a:t>
            </a:r>
            <a:r>
              <a:rPr lang="en-US" altLang="en-US" dirty="0" smtClean="0">
                <a:solidFill>
                  <a:srgbClr val="790033"/>
                </a:solidFill>
              </a:rPr>
              <a:t>X </a:t>
            </a:r>
            <a:r>
              <a:rPr lang="en-US" altLang="en-US" dirty="0">
                <a:solidFill>
                  <a:srgbClr val="790033"/>
                </a:solidFill>
              </a:rPr>
              <a:t>→ </a:t>
            </a:r>
            <a:r>
              <a:rPr lang="en-US" altLang="en-US" dirty="0" smtClean="0">
                <a:solidFill>
                  <a:srgbClr val="790033"/>
                </a:solidFill>
              </a:rPr>
              <a:t>Y </a:t>
            </a:r>
            <a:r>
              <a:rPr lang="en-US" altLang="en-US" sz="2800" dirty="0">
                <a:solidFill>
                  <a:schemeClr val="tx2"/>
                </a:solidFill>
                <a:ea typeface="MS PGothic" charset="-128"/>
              </a:rPr>
              <a:t>is a full FD</a:t>
            </a:r>
            <a:r>
              <a:rPr lang="zh-CN" altLang="en-US" sz="2800" dirty="0">
                <a:solidFill>
                  <a:schemeClr val="tx2"/>
                </a:solidFill>
                <a:ea typeface="MS PGothic" charset="-128"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ea typeface="MS PGothic" charset="-128"/>
              </a:rPr>
              <a:t>if</a:t>
            </a:r>
            <a:r>
              <a:rPr lang="zh-CN" altLang="en-US" sz="2800" dirty="0">
                <a:solidFill>
                  <a:schemeClr val="tx2"/>
                </a:solidFill>
                <a:ea typeface="MS PGothic" charset="-128"/>
              </a:rPr>
              <a:t> </a:t>
            </a:r>
            <a:r>
              <a:rPr lang="en-CA" altLang="en-US" sz="2800" dirty="0">
                <a:solidFill>
                  <a:schemeClr val="tx2"/>
                </a:solidFill>
                <a:ea typeface="MS PGothic" charset="-128"/>
              </a:rPr>
              <a:t>for any proper subset </a:t>
            </a:r>
            <a:r>
              <a:rPr lang="en-CA" altLang="en-US" dirty="0">
                <a:solidFill>
                  <a:srgbClr val="790033"/>
                </a:solidFill>
              </a:rPr>
              <a:t>Z</a:t>
            </a:r>
            <a:r>
              <a:rPr lang="en-CA" altLang="en-US" dirty="0">
                <a:solidFill>
                  <a:schemeClr val="tx2">
                    <a:lumMod val="75000"/>
                  </a:schemeClr>
                </a:solidFill>
              </a:rPr>
              <a:t> of </a:t>
            </a:r>
            <a:r>
              <a:rPr lang="en-CA" altLang="en-US" dirty="0">
                <a:solidFill>
                  <a:srgbClr val="790033"/>
                </a:solidFill>
              </a:rPr>
              <a:t>X</a:t>
            </a:r>
            <a:r>
              <a:rPr lang="en-CA" altLang="en-US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CA" altLang="en-US" dirty="0">
                <a:solidFill>
                  <a:srgbClr val="790033"/>
                </a:solidFill>
              </a:rPr>
              <a:t>not Z</a:t>
            </a:r>
            <a:r>
              <a:rPr lang="is-IS" altLang="zh-CN" dirty="0">
                <a:solidFill>
                  <a:srgbClr val="790033"/>
                </a:solidFill>
                <a:ea typeface="宋体" charset="-122"/>
              </a:rPr>
              <a:t>→</a:t>
            </a:r>
            <a:r>
              <a:rPr lang="en-CA" altLang="zh-CN" dirty="0" smtClean="0">
                <a:solidFill>
                  <a:srgbClr val="790033"/>
                </a:solidFill>
                <a:ea typeface="宋体" charset="-122"/>
              </a:rPr>
              <a:t>Y</a:t>
            </a:r>
            <a:endParaRPr lang="en-US" altLang="en-US" dirty="0" smtClean="0">
              <a:solidFill>
                <a:srgbClr val="790033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dirty="0" smtClean="0">
                <a:ea typeface="MS PGothic" charset="-128"/>
              </a:rPr>
              <a:t>Informally, if and only if </a:t>
            </a:r>
            <a:r>
              <a:rPr lang="en-US" altLang="en-US" dirty="0">
                <a:ea typeface="MS PGothic" charset="-128"/>
              </a:rPr>
              <a:t>the </a:t>
            </a:r>
            <a:r>
              <a:rPr lang="en-US" altLang="en-US" dirty="0" smtClean="0">
                <a:ea typeface="MS PGothic" charset="-128"/>
              </a:rPr>
              <a:t>removal </a:t>
            </a:r>
            <a:r>
              <a:rPr lang="en-US" altLang="en-US" dirty="0">
                <a:ea typeface="MS PGothic" charset="-128"/>
              </a:rPr>
              <a:t>of any attribute from </a:t>
            </a:r>
            <a:r>
              <a:rPr lang="en-US" altLang="en-US" dirty="0" smtClean="0">
                <a:ea typeface="MS PGothic" charset="-128"/>
              </a:rPr>
              <a:t>X </a:t>
            </a:r>
            <a:r>
              <a:rPr lang="en-US" altLang="en-US" dirty="0">
                <a:ea typeface="MS PGothic" charset="-128"/>
              </a:rPr>
              <a:t>means the FD does not hold any </a:t>
            </a:r>
            <a:r>
              <a:rPr lang="en-US" altLang="en-US" dirty="0" smtClean="0">
                <a:ea typeface="MS PGothic" charset="-128"/>
              </a:rPr>
              <a:t>more</a:t>
            </a:r>
            <a:endParaRPr lang="en-US" altLang="en-US" dirty="0">
              <a:ea typeface="MS PGothic" charset="-128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102740"/>
              </p:ext>
            </p:extLst>
          </p:nvPr>
        </p:nvGraphicFramePr>
        <p:xfrm>
          <a:off x="2984500" y="2803633"/>
          <a:ext cx="2517682" cy="1655180"/>
        </p:xfrm>
        <a:graphic>
          <a:graphicData uri="http://schemas.openxmlformats.org/drawingml/2006/table">
            <a:tbl>
              <a:tblPr/>
              <a:tblGrid>
                <a:gridCol w="693394"/>
                <a:gridCol w="924526"/>
                <a:gridCol w="899762"/>
              </a:tblGrid>
              <a:tr h="329874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0996" marR="10996" marT="109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9874">
                <a:tc>
                  <a:txBody>
                    <a:bodyPr/>
                    <a:lstStyle/>
                    <a:p>
                      <a:pPr algn="ctr" fontAlgn="b"/>
                      <a:r>
                        <a:rPr lang="uk-UA" sz="21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1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29874">
                <a:tc>
                  <a:txBody>
                    <a:bodyPr/>
                    <a:lstStyle/>
                    <a:p>
                      <a:pPr algn="ctr" fontAlgn="b"/>
                      <a:r>
                        <a:rPr lang="is-I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9874">
                <a:tc>
                  <a:txBody>
                    <a:bodyPr/>
                    <a:lstStyle/>
                    <a:p>
                      <a:pPr algn="ctr" fontAlgn="b"/>
                      <a:r>
                        <a:rPr lang="is-I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9874">
                <a:tc>
                  <a:txBody>
                    <a:bodyPr/>
                    <a:lstStyle/>
                    <a:p>
                      <a:pPr algn="ctr" fontAlgn="b"/>
                      <a:r>
                        <a:rPr lang="is-I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0996" marR="10996" marT="10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381000" y="4724400"/>
            <a:ext cx="4800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200">
                <a:solidFill>
                  <a:srgbClr val="800000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400" i="0" kern="0" dirty="0">
                <a:solidFill>
                  <a:srgbClr val="790033"/>
                </a:solidFill>
              </a:rPr>
              <a:t>S#,C# </a:t>
            </a:r>
            <a:r>
              <a:rPr lang="en-US" sz="2400" dirty="0">
                <a:solidFill>
                  <a:srgbClr val="790033"/>
                </a:solidFill>
              </a:rPr>
              <a:t>→ </a:t>
            </a:r>
            <a:r>
              <a:rPr lang="en-US" altLang="en-US" sz="2400" i="0" kern="0" dirty="0" smtClean="0">
                <a:solidFill>
                  <a:srgbClr val="790033"/>
                </a:solidFill>
              </a:rPr>
              <a:t>MARK?</a:t>
            </a:r>
            <a:endParaRPr lang="en-US" altLang="en-US" sz="2400" i="0" kern="0" dirty="0">
              <a:solidFill>
                <a:srgbClr val="790033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400" i="0" dirty="0">
                <a:ea typeface="MS PGothic" charset="-128"/>
              </a:rPr>
              <a:t>F</a:t>
            </a:r>
            <a:r>
              <a:rPr lang="en-US" altLang="en-US" sz="2400" i="0" dirty="0" smtClean="0">
                <a:ea typeface="MS PGothic" charset="-128"/>
              </a:rPr>
              <a:t>ull </a:t>
            </a:r>
            <a:r>
              <a:rPr lang="en-US" altLang="en-US" sz="2400" i="0" dirty="0">
                <a:ea typeface="MS PGothic" charset="-128"/>
              </a:rPr>
              <a:t>functional </a:t>
            </a:r>
            <a:r>
              <a:rPr lang="en-US" altLang="en-US" sz="2400" i="0" dirty="0" smtClean="0">
                <a:ea typeface="MS PGothic" charset="-128"/>
              </a:rPr>
              <a:t>dependency?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400" i="0" dirty="0">
              <a:ea typeface="MS PGothic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D7AE06-B93E-6546-A688-F6C171ED96ED}" type="slidenum">
              <a:rPr lang="en-US" altLang="en-US" smtClean="0"/>
              <a:pPr>
                <a:defRPr/>
              </a:pPr>
              <a:t>44</a:t>
            </a:fld>
            <a:endParaRPr lang="en-CA" altLang="en-US" dirty="0"/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 bwMode="auto">
          <a:xfrm>
            <a:off x="5181600" y="4724400"/>
            <a:ext cx="319641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200">
                <a:solidFill>
                  <a:srgbClr val="800000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400" i="0" kern="0" dirty="0">
                <a:solidFill>
                  <a:srgbClr val="790033"/>
                </a:solidFill>
              </a:rPr>
              <a:t>S# </a:t>
            </a:r>
            <a:r>
              <a:rPr lang="en-US" sz="2400" dirty="0">
                <a:solidFill>
                  <a:srgbClr val="790033"/>
                </a:solidFill>
              </a:rPr>
              <a:t>→  </a:t>
            </a:r>
            <a:r>
              <a:rPr lang="en-US" sz="2400" i="0" dirty="0">
                <a:solidFill>
                  <a:srgbClr val="790033"/>
                </a:solidFill>
              </a:rPr>
              <a:t>Mark?</a:t>
            </a:r>
            <a:endParaRPr lang="en-US" altLang="en-US" sz="2400" i="0" kern="0" dirty="0">
              <a:solidFill>
                <a:srgbClr val="790033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400" i="0" kern="0" dirty="0" smtClean="0">
                <a:solidFill>
                  <a:srgbClr val="790033"/>
                </a:solidFill>
              </a:rPr>
              <a:t>C# </a:t>
            </a:r>
            <a:r>
              <a:rPr lang="en-US" sz="2400" dirty="0">
                <a:solidFill>
                  <a:srgbClr val="790033"/>
                </a:solidFill>
              </a:rPr>
              <a:t>→  </a:t>
            </a:r>
            <a:r>
              <a:rPr lang="en-US" sz="2400" i="0" dirty="0">
                <a:solidFill>
                  <a:srgbClr val="790033"/>
                </a:solidFill>
              </a:rPr>
              <a:t>Mark</a:t>
            </a:r>
            <a:r>
              <a:rPr lang="en-US" sz="2400" i="0" dirty="0" smtClean="0">
                <a:solidFill>
                  <a:srgbClr val="790033"/>
                </a:solidFill>
              </a:rPr>
              <a:t>?</a:t>
            </a:r>
            <a:endParaRPr lang="en-US" altLang="en-US" sz="2400" i="0" kern="0" dirty="0">
              <a:solidFill>
                <a:srgbClr val="7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Second Normal </a:t>
            </a:r>
            <a:r>
              <a:rPr lang="en-US" altLang="en-US" dirty="0" smtClean="0">
                <a:ea typeface="MS PGothic" charset="-128"/>
              </a:rPr>
              <a:t>Form</a:t>
            </a:r>
            <a:endParaRPr lang="en-US" altLang="en-US" dirty="0">
              <a:ea typeface="MS PGothic" charset="-128"/>
            </a:endParaRPr>
          </a:p>
        </p:txBody>
      </p:sp>
      <p:sp>
        <p:nvSpPr>
          <p:cNvPr id="8294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A relation </a:t>
            </a:r>
            <a:r>
              <a:rPr lang="en-US" altLang="en-US" dirty="0" smtClean="0">
                <a:ea typeface="MS PGothic" charset="-128"/>
              </a:rPr>
              <a:t>schema is </a:t>
            </a:r>
            <a:r>
              <a:rPr lang="en-US" altLang="en-US" dirty="0">
                <a:ea typeface="MS PGothic" charset="-128"/>
              </a:rPr>
              <a:t>in </a:t>
            </a:r>
            <a:r>
              <a:rPr lang="en-US" altLang="en-US" b="1" dirty="0">
                <a:ea typeface="MS PGothic" charset="-128"/>
              </a:rPr>
              <a:t>second normal form (2NF)</a:t>
            </a:r>
            <a:r>
              <a:rPr lang="en-US" altLang="en-US" dirty="0">
                <a:ea typeface="MS PGothic" charset="-128"/>
              </a:rPr>
              <a:t> </a:t>
            </a:r>
            <a:r>
              <a:rPr lang="en-US" altLang="en-US" dirty="0">
                <a:solidFill>
                  <a:srgbClr val="790033"/>
                </a:solidFill>
                <a:ea typeface="MS PGothic" charset="-128"/>
              </a:rPr>
              <a:t>if every non-prime attribute </a:t>
            </a:r>
            <a:r>
              <a:rPr lang="en-US" altLang="en-US" dirty="0" smtClean="0">
                <a:solidFill>
                  <a:srgbClr val="790033"/>
                </a:solidFill>
                <a:ea typeface="MS PGothic" charset="-128"/>
              </a:rPr>
              <a:t>is </a:t>
            </a:r>
            <a:r>
              <a:rPr lang="en-US" altLang="en-US" dirty="0">
                <a:solidFill>
                  <a:srgbClr val="790033"/>
                </a:solidFill>
                <a:ea typeface="MS PGothic" charset="-128"/>
              </a:rPr>
              <a:t>fully functionally dependent on the primary key</a:t>
            </a:r>
          </a:p>
          <a:p>
            <a:pPr eaLnBrk="1" hangingPunct="1"/>
            <a:r>
              <a:rPr lang="en-US" altLang="en-US" dirty="0" smtClean="0">
                <a:ea typeface="MS PGothic" charset="-128"/>
              </a:rPr>
              <a:t>A relation can </a:t>
            </a:r>
            <a:r>
              <a:rPr lang="en-US" altLang="en-US" dirty="0">
                <a:ea typeface="MS PGothic" charset="-128"/>
              </a:rPr>
              <a:t>be decomposed into 2NF relations via the process of 2NF normalization or </a:t>
            </a:r>
            <a:r>
              <a:rPr lang="en-US" altLang="en-US" dirty="0">
                <a:solidFill>
                  <a:srgbClr val="790033"/>
                </a:solidFill>
                <a:ea typeface="MS PGothic" charset="-128"/>
              </a:rPr>
              <a:t>“second normalization”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D7AE06-B93E-6546-A688-F6C171ED96ED}" type="slidenum">
              <a:rPr lang="en-US" altLang="en-US" smtClean="0"/>
              <a:pPr>
                <a:defRPr/>
              </a:pPr>
              <a:t>45</a:t>
            </a:fld>
            <a:endParaRPr lang="en-CA" alt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377681"/>
              </p:ext>
            </p:extLst>
          </p:nvPr>
        </p:nvGraphicFramePr>
        <p:xfrm>
          <a:off x="533400" y="3781948"/>
          <a:ext cx="6357937" cy="1730965"/>
        </p:xfrm>
        <a:graphic>
          <a:graphicData uri="http://schemas.openxmlformats.org/drawingml/2006/table">
            <a:tbl>
              <a:tblPr/>
              <a:tblGrid>
                <a:gridCol w="828998"/>
                <a:gridCol w="1109339"/>
                <a:gridCol w="838200"/>
                <a:gridCol w="1066800"/>
                <a:gridCol w="1219200"/>
                <a:gridCol w="1295400"/>
              </a:tblGrid>
              <a:tr h="327399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Employee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  <a:r>
                        <a:rPr lang="uk-UA" sz="22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  <a:endParaRPr lang="uk-UA" sz="22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ENAME</a:t>
                      </a:r>
                      <a:endParaRPr lang="uk-UA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  <a:endParaRPr lang="uk-UA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  <a:r>
                        <a:rPr lang="uk-UA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  <a:endParaRPr lang="uk-UA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DNAME</a:t>
                      </a:r>
                      <a:endParaRPr lang="uk-UA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  <a:endParaRPr lang="is-I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  <a:endParaRPr lang="is-I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D1</a:t>
                      </a:r>
                      <a:endParaRPr lang="is-I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</a:t>
                      </a:r>
                      <a:endParaRPr lang="is-I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MT300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  <a:endParaRPr lang="is-I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is-I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D1</a:t>
                      </a:r>
                      <a:endParaRPr lang="is-I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</a:t>
                      </a:r>
                      <a:endParaRPr lang="is-I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MT300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  <a:endParaRPr lang="is-I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  <a:endParaRPr lang="is-I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is-I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D2</a:t>
                      </a:r>
                      <a:endParaRPr lang="is-I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</a:t>
                      </a:r>
                      <a:endParaRPr lang="is-I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457200" y="5581471"/>
            <a:ext cx="447833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2400" i="0" dirty="0" smtClean="0">
                <a:latin typeface="+mn-lt"/>
                <a:cs typeface="MS PGothic" charset="0"/>
              </a:rPr>
              <a:t>What FDs  exist?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2400" i="0" dirty="0" smtClean="0">
                <a:solidFill>
                  <a:srgbClr val="790033"/>
                </a:solidFill>
                <a:latin typeface="+mn-lt"/>
                <a:cs typeface="MS PGothic" charset="0"/>
              </a:rPr>
              <a:t>E# → ENAME, AGE, D#</a:t>
            </a:r>
            <a:endParaRPr lang="en-US" altLang="en-US" sz="2400" i="0" dirty="0">
              <a:solidFill>
                <a:srgbClr val="790033"/>
              </a:solidFill>
              <a:latin typeface="+mn-lt"/>
              <a:cs typeface="MS PGothic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i="0" dirty="0" smtClean="0">
                <a:solidFill>
                  <a:srgbClr val="790033"/>
                </a:solidFill>
                <a:latin typeface="+mn-lt"/>
                <a:cs typeface="MS PGothic" charset="0"/>
              </a:rPr>
              <a:t>D# </a:t>
            </a:r>
            <a:r>
              <a:rPr lang="en-US" altLang="en-US" sz="2400" i="0" dirty="0" smtClean="0">
                <a:solidFill>
                  <a:srgbClr val="790033"/>
                </a:solidFill>
                <a:cs typeface="MS PGothic" charset="0"/>
              </a:rPr>
              <a:t>→ DNAME, LOC</a:t>
            </a:r>
            <a:r>
              <a:rPr lang="en-US" altLang="en-US" sz="2400" i="0" dirty="0" smtClean="0">
                <a:solidFill>
                  <a:srgbClr val="790033"/>
                </a:solidFill>
                <a:latin typeface="+mn-lt"/>
                <a:cs typeface="MS PGothic" charset="0"/>
              </a:rPr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4436669" y="5620217"/>
            <a:ext cx="33357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i="0" dirty="0" smtClean="0">
                <a:solidFill>
                  <a:srgbClr val="790033"/>
                </a:solidFill>
                <a:cs typeface="MS PGothic" charset="0"/>
              </a:rPr>
              <a:t>Is it in 2NF?</a:t>
            </a:r>
          </a:p>
          <a:p>
            <a:r>
              <a:rPr lang="en-US" altLang="en-US" i="0" dirty="0" smtClean="0">
                <a:solidFill>
                  <a:srgbClr val="790033"/>
                </a:solidFill>
                <a:cs typeface="MS PGothic" charset="0"/>
              </a:rPr>
              <a:t>DNAME</a:t>
            </a:r>
            <a:r>
              <a:rPr lang="en-US" altLang="en-US" i="0" dirty="0">
                <a:solidFill>
                  <a:srgbClr val="790033"/>
                </a:solidFill>
                <a:cs typeface="MS PGothic" charset="0"/>
              </a:rPr>
              <a:t>, </a:t>
            </a:r>
            <a:r>
              <a:rPr lang="en-US" altLang="en-US" i="0" dirty="0" smtClean="0">
                <a:solidFill>
                  <a:srgbClr val="790033"/>
                </a:solidFill>
                <a:cs typeface="MS PGothic" charset="0"/>
              </a:rPr>
              <a:t>LOC are not dependent on E#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12440" y="5632103"/>
            <a:ext cx="5790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i="0" dirty="0" smtClean="0">
                <a:solidFill>
                  <a:srgbClr val="00B0F0"/>
                </a:solidFill>
                <a:ea typeface="MS PGothic" charset="-128"/>
              </a:rPr>
              <a:t>No</a:t>
            </a:r>
            <a:endParaRPr lang="en-US" i="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Normalizing into </a:t>
            </a:r>
            <a:r>
              <a:rPr lang="en-US" altLang="en-US" dirty="0" smtClean="0"/>
              <a:t>2NF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D7AE06-B93E-6546-A688-F6C171ED96ED}" type="slidenum">
              <a:rPr lang="en-US" altLang="en-US" smtClean="0"/>
              <a:pPr>
                <a:defRPr/>
              </a:pPr>
              <a:t>46</a:t>
            </a:fld>
            <a:endParaRPr lang="en-CA" alt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258933"/>
              </p:ext>
            </p:extLst>
          </p:nvPr>
        </p:nvGraphicFramePr>
        <p:xfrm>
          <a:off x="609600" y="936035"/>
          <a:ext cx="6357937" cy="1730965"/>
        </p:xfrm>
        <a:graphic>
          <a:graphicData uri="http://schemas.openxmlformats.org/drawingml/2006/table">
            <a:tbl>
              <a:tblPr/>
              <a:tblGrid>
                <a:gridCol w="828998"/>
                <a:gridCol w="1109339"/>
                <a:gridCol w="838200"/>
                <a:gridCol w="1066800"/>
                <a:gridCol w="1219200"/>
                <a:gridCol w="1295400"/>
              </a:tblGrid>
              <a:tr h="327399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Employee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  <a:r>
                        <a:rPr lang="uk-UA" sz="22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  <a:endParaRPr lang="uk-UA" sz="22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ENAME</a:t>
                      </a:r>
                      <a:endParaRPr lang="uk-UA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  <a:endParaRPr lang="uk-UA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  <a:r>
                        <a:rPr lang="uk-UA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  <a:endParaRPr lang="uk-UA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DNAME</a:t>
                      </a:r>
                      <a:endParaRPr lang="uk-UA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  <a:endParaRPr lang="is-I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  <a:endParaRPr lang="is-I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D1</a:t>
                      </a:r>
                      <a:endParaRPr lang="is-I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</a:t>
                      </a:r>
                      <a:endParaRPr lang="is-I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MT300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  <a:endParaRPr lang="is-I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is-I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D1</a:t>
                      </a:r>
                      <a:endParaRPr lang="is-I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</a:t>
                      </a:r>
                      <a:endParaRPr lang="is-I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MT300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  <a:endParaRPr lang="is-I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  <a:endParaRPr lang="is-I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is-I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D2</a:t>
                      </a:r>
                      <a:endParaRPr lang="is-I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</a:t>
                      </a:r>
                      <a:endParaRPr lang="is-I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550861" y="2667000"/>
            <a:ext cx="447833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2400" i="0" dirty="0" smtClean="0">
                <a:solidFill>
                  <a:srgbClr val="790033"/>
                </a:solidFill>
                <a:latin typeface="+mn-lt"/>
                <a:cs typeface="MS PGothic" charset="0"/>
              </a:rPr>
              <a:t>E# → ENAME, AGE, D#</a:t>
            </a:r>
            <a:endParaRPr lang="en-US" altLang="en-US" sz="2400" i="0" dirty="0">
              <a:solidFill>
                <a:srgbClr val="790033"/>
              </a:solidFill>
              <a:latin typeface="+mn-lt"/>
              <a:cs typeface="MS PGothic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i="0" dirty="0" smtClean="0">
                <a:solidFill>
                  <a:srgbClr val="790033"/>
                </a:solidFill>
                <a:latin typeface="+mn-lt"/>
                <a:cs typeface="MS PGothic" charset="0"/>
              </a:rPr>
              <a:t>D# </a:t>
            </a:r>
            <a:r>
              <a:rPr lang="en-US" altLang="en-US" sz="2400" i="0" dirty="0" smtClean="0">
                <a:solidFill>
                  <a:srgbClr val="790033"/>
                </a:solidFill>
                <a:cs typeface="MS PGothic" charset="0"/>
              </a:rPr>
              <a:t>→ DNAME, LOC</a:t>
            </a:r>
            <a:r>
              <a:rPr lang="en-US" altLang="en-US" sz="2400" i="0" dirty="0" smtClean="0">
                <a:solidFill>
                  <a:srgbClr val="790033"/>
                </a:solidFill>
                <a:latin typeface="+mn-lt"/>
                <a:cs typeface="MS PGothic" charset="0"/>
              </a:rPr>
              <a:t> 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687147"/>
              </p:ext>
            </p:extLst>
          </p:nvPr>
        </p:nvGraphicFramePr>
        <p:xfrm>
          <a:off x="609599" y="3505200"/>
          <a:ext cx="3886201" cy="1852885"/>
        </p:xfrm>
        <a:graphic>
          <a:graphicData uri="http://schemas.openxmlformats.org/drawingml/2006/table">
            <a:tbl>
              <a:tblPr/>
              <a:tblGrid>
                <a:gridCol w="838201"/>
                <a:gridCol w="1068237"/>
                <a:gridCol w="912963"/>
                <a:gridCol w="1066800"/>
              </a:tblGrid>
              <a:tr h="32739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Employee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  <a:r>
                        <a:rPr lang="uk-UA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  <a:endParaRPr lang="uk-UA" sz="24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ENAME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  <a:r>
                        <a:rPr lang="uk-UA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  <a:endParaRPr lang="uk-UA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D1</a:t>
                      </a:r>
                      <a:endParaRPr lang="is-I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D1</a:t>
                      </a:r>
                      <a:endParaRPr lang="is-I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is-I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D2</a:t>
                      </a:r>
                      <a:endParaRPr lang="is-I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710880"/>
              </p:ext>
            </p:extLst>
          </p:nvPr>
        </p:nvGraphicFramePr>
        <p:xfrm>
          <a:off x="4800600" y="3505200"/>
          <a:ext cx="3169115" cy="1476212"/>
        </p:xfrm>
        <a:graphic>
          <a:graphicData uri="http://schemas.openxmlformats.org/drawingml/2006/table">
            <a:tbl>
              <a:tblPr/>
              <a:tblGrid>
                <a:gridCol w="830299"/>
                <a:gridCol w="1253058"/>
                <a:gridCol w="1085758"/>
              </a:tblGrid>
              <a:tr h="32739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Department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  <a:r>
                        <a:rPr lang="uk-UA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  <a:endParaRPr lang="uk-UA" sz="24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DNAME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D1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MT300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D2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533400" y="5443330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i="0" dirty="0" smtClean="0">
                <a:solidFill>
                  <a:srgbClr val="790033"/>
                </a:solidFill>
                <a:latin typeface="+mn-lt"/>
                <a:ea typeface="MS PGothic" panose="020B0600070205080204" pitchFamily="34" charset="-128"/>
                <a:cs typeface="MS PGothic" charset="0"/>
              </a:rPr>
              <a:t>Is every </a:t>
            </a:r>
            <a:r>
              <a:rPr lang="en-US" altLang="en-US" i="0" dirty="0">
                <a:solidFill>
                  <a:srgbClr val="790033"/>
                </a:solidFill>
                <a:latin typeface="+mn-lt"/>
                <a:ea typeface="MS PGothic" panose="020B0600070205080204" pitchFamily="34" charset="-128"/>
                <a:cs typeface="MS PGothic" charset="0"/>
              </a:rPr>
              <a:t>non-prime attribute </a:t>
            </a:r>
            <a:r>
              <a:rPr lang="en-US" altLang="en-US" i="0" dirty="0" smtClean="0">
                <a:solidFill>
                  <a:srgbClr val="790033"/>
                </a:solidFill>
                <a:latin typeface="+mn-lt"/>
                <a:ea typeface="MS PGothic" panose="020B0600070205080204" pitchFamily="34" charset="-128"/>
                <a:cs typeface="MS PGothic" charset="0"/>
              </a:rPr>
              <a:t>fully </a:t>
            </a:r>
            <a:r>
              <a:rPr lang="en-US" altLang="en-US" i="0" dirty="0">
                <a:solidFill>
                  <a:srgbClr val="790033"/>
                </a:solidFill>
                <a:latin typeface="+mn-lt"/>
                <a:ea typeface="MS PGothic" panose="020B0600070205080204" pitchFamily="34" charset="-128"/>
                <a:cs typeface="MS PGothic" charset="0"/>
              </a:rPr>
              <a:t>functionally dependent on the primary </a:t>
            </a:r>
            <a:r>
              <a:rPr lang="en-US" altLang="en-US" i="0" dirty="0" smtClean="0">
                <a:solidFill>
                  <a:srgbClr val="790033"/>
                </a:solidFill>
                <a:latin typeface="+mn-lt"/>
                <a:ea typeface="MS PGothic" panose="020B0600070205080204" pitchFamily="34" charset="-128"/>
                <a:cs typeface="MS PGothic" charset="0"/>
              </a:rPr>
              <a:t>key?</a:t>
            </a:r>
          </a:p>
          <a:p>
            <a:r>
              <a:rPr lang="en-US" i="0" dirty="0" smtClean="0">
                <a:solidFill>
                  <a:srgbClr val="790033"/>
                </a:solidFill>
                <a:latin typeface="+mn-lt"/>
                <a:ea typeface="MS PGothic" panose="020B0600070205080204" pitchFamily="34" charset="-128"/>
                <a:cs typeface="MS PGothic" charset="0"/>
              </a:rPr>
              <a:t>Are they in 2NF?</a:t>
            </a:r>
            <a:endParaRPr lang="en-US" i="0" dirty="0">
              <a:solidFill>
                <a:srgbClr val="790033"/>
              </a:solidFill>
              <a:latin typeface="+mn-lt"/>
              <a:ea typeface="MS PGothic" panose="020B0600070205080204" pitchFamily="34" charset="-128"/>
              <a:cs typeface="MS PGothic" charset="0"/>
            </a:endParaRPr>
          </a:p>
        </p:txBody>
      </p:sp>
      <p:sp>
        <p:nvSpPr>
          <p:cNvPr id="13" name="Down Arrow 12"/>
          <p:cNvSpPr/>
          <p:nvPr/>
        </p:nvSpPr>
        <p:spPr bwMode="auto">
          <a:xfrm>
            <a:off x="4194396" y="2792137"/>
            <a:ext cx="289520" cy="609600"/>
          </a:xfrm>
          <a:prstGeom prst="downArrow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790033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95800" y="2916298"/>
            <a:ext cx="31646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0" dirty="0" smtClean="0">
                <a:solidFill>
                  <a:srgbClr val="800000"/>
                </a:solidFill>
                <a:latin typeface="+mj-lt"/>
                <a:ea typeface="MS PGothic" charset="-128"/>
                <a:cs typeface="MS PGothic" charset="0"/>
              </a:rPr>
              <a:t>2NF Normalization</a:t>
            </a:r>
            <a:endParaRPr lang="en-US" sz="2800" i="0" dirty="0">
              <a:solidFill>
                <a:srgbClr val="800000"/>
              </a:solidFill>
              <a:latin typeface="+mj-lt"/>
              <a:ea typeface="MS PGothic" charset="-128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8089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Normalizing into 2NF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D7AE06-B93E-6546-A688-F6C171ED96ED}" type="slidenum">
              <a:rPr lang="en-US" altLang="en-US" smtClean="0"/>
              <a:pPr>
                <a:defRPr/>
              </a:pPr>
              <a:t>47</a:t>
            </a:fld>
            <a:endParaRPr lang="en-CA" alt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479432"/>
              </p:ext>
            </p:extLst>
          </p:nvPr>
        </p:nvGraphicFramePr>
        <p:xfrm>
          <a:off x="609600" y="936035"/>
          <a:ext cx="7086600" cy="1730965"/>
        </p:xfrm>
        <a:graphic>
          <a:graphicData uri="http://schemas.openxmlformats.org/drawingml/2006/table">
            <a:tbl>
              <a:tblPr/>
              <a:tblGrid>
                <a:gridCol w="767610"/>
                <a:gridCol w="1027192"/>
                <a:gridCol w="776131"/>
                <a:gridCol w="987802"/>
                <a:gridCol w="1128917"/>
                <a:gridCol w="1199474"/>
                <a:gridCol w="1199474"/>
              </a:tblGrid>
              <a:tr h="327399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2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  <a:endParaRPr lang="uk-UA" sz="22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  <a:endParaRPr lang="uk-UA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  <a:endParaRPr lang="uk-UA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</a:t>
                      </a:r>
                      <a:r>
                        <a:rPr lang="uk-UA" sz="22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  <a:endParaRPr lang="uk-UA" sz="22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  <a:endParaRPr lang="uk-UA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  <a:endParaRPr lang="is-I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  <a:endParaRPr lang="is-I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  <a:endParaRPr lang="is-I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  <a:endParaRPr lang="is-I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  <a:endParaRPr lang="is-I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  <a:endParaRPr lang="is-I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  <a:endParaRPr lang="is-I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  <a:endParaRPr lang="is-I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  <a:endParaRPr lang="is-I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is-I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  <a:endParaRPr lang="is-I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  <a:endParaRPr lang="is-I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550861" y="2667000"/>
            <a:ext cx="447833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2400" i="0" dirty="0">
                <a:solidFill>
                  <a:srgbClr val="790033"/>
                </a:solidFill>
                <a:latin typeface="+mn-lt"/>
                <a:cs typeface="MS PGothic" charset="0"/>
              </a:rPr>
              <a:t>S</a:t>
            </a:r>
            <a:r>
              <a:rPr lang="en-US" altLang="en-US" sz="2400" i="0" dirty="0" smtClean="0">
                <a:solidFill>
                  <a:srgbClr val="790033"/>
                </a:solidFill>
                <a:latin typeface="+mn-lt"/>
                <a:cs typeface="MS PGothic" charset="0"/>
              </a:rPr>
              <a:t># → SNAME, AGE</a:t>
            </a:r>
            <a:endParaRPr lang="en-US" altLang="en-US" sz="2400" i="0" dirty="0">
              <a:solidFill>
                <a:srgbClr val="790033"/>
              </a:solidFill>
              <a:latin typeface="+mn-lt"/>
              <a:cs typeface="MS PGothic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i="0" dirty="0">
                <a:solidFill>
                  <a:srgbClr val="790033"/>
                </a:solidFill>
                <a:latin typeface="+mn-lt"/>
                <a:cs typeface="MS PGothic" charset="0"/>
              </a:rPr>
              <a:t>C</a:t>
            </a:r>
            <a:r>
              <a:rPr lang="en-US" altLang="en-US" sz="2400" i="0" dirty="0" smtClean="0">
                <a:solidFill>
                  <a:srgbClr val="790033"/>
                </a:solidFill>
                <a:latin typeface="+mn-lt"/>
                <a:cs typeface="MS PGothic" charset="0"/>
              </a:rPr>
              <a:t># </a:t>
            </a:r>
            <a:r>
              <a:rPr lang="en-US" altLang="en-US" sz="2400" i="0" dirty="0" smtClean="0">
                <a:solidFill>
                  <a:srgbClr val="790033"/>
                </a:solidFill>
                <a:cs typeface="MS PGothic" charset="0"/>
              </a:rPr>
              <a:t>→ </a:t>
            </a:r>
            <a:r>
              <a:rPr lang="en-US" altLang="en-US" sz="2400" i="0" dirty="0">
                <a:solidFill>
                  <a:srgbClr val="790033"/>
                </a:solidFill>
                <a:cs typeface="MS PGothic" charset="0"/>
              </a:rPr>
              <a:t>C</a:t>
            </a:r>
            <a:r>
              <a:rPr lang="en-US" altLang="en-US" sz="2400" i="0" dirty="0" smtClean="0">
                <a:solidFill>
                  <a:srgbClr val="790033"/>
                </a:solidFill>
                <a:cs typeface="MS PGothic" charset="0"/>
              </a:rPr>
              <a:t>NAME, LOC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i="0" dirty="0" smtClean="0">
                <a:solidFill>
                  <a:srgbClr val="790033"/>
                </a:solidFill>
                <a:latin typeface="+mn-lt"/>
                <a:cs typeface="MS PGothic" charset="0"/>
              </a:rPr>
              <a:t>S#,C# </a:t>
            </a:r>
            <a:r>
              <a:rPr lang="en-US" altLang="en-US" sz="2400" i="0" dirty="0" smtClean="0">
                <a:solidFill>
                  <a:srgbClr val="790033"/>
                </a:solidFill>
                <a:cs typeface="MS PGothic" charset="0"/>
              </a:rPr>
              <a:t>→Mark</a:t>
            </a:r>
            <a:endParaRPr lang="en-US" altLang="en-US" sz="2400" i="0" dirty="0" smtClean="0">
              <a:solidFill>
                <a:srgbClr val="790033"/>
              </a:solidFill>
              <a:latin typeface="+mn-lt"/>
              <a:cs typeface="MS PGothic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800" y="5715000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i="0" dirty="0" smtClean="0">
                <a:solidFill>
                  <a:srgbClr val="002060"/>
                </a:solidFill>
                <a:latin typeface="+mn-lt"/>
                <a:ea typeface="MS PGothic" panose="020B0600070205080204" pitchFamily="34" charset="-128"/>
                <a:cs typeface="MS PGothic" charset="0"/>
              </a:rPr>
              <a:t>Is every </a:t>
            </a:r>
            <a:r>
              <a:rPr lang="en-US" altLang="en-US" i="0" dirty="0">
                <a:solidFill>
                  <a:srgbClr val="002060"/>
                </a:solidFill>
                <a:latin typeface="+mn-lt"/>
                <a:ea typeface="MS PGothic" panose="020B0600070205080204" pitchFamily="34" charset="-128"/>
                <a:cs typeface="MS PGothic" charset="0"/>
              </a:rPr>
              <a:t>non-prime attribute </a:t>
            </a:r>
            <a:r>
              <a:rPr lang="en-US" altLang="en-US" i="0" dirty="0" smtClean="0">
                <a:solidFill>
                  <a:srgbClr val="002060"/>
                </a:solidFill>
                <a:latin typeface="+mn-lt"/>
                <a:ea typeface="MS PGothic" panose="020B0600070205080204" pitchFamily="34" charset="-128"/>
                <a:cs typeface="MS PGothic" charset="0"/>
              </a:rPr>
              <a:t>fully </a:t>
            </a:r>
            <a:r>
              <a:rPr lang="en-US" altLang="en-US" i="0" dirty="0">
                <a:solidFill>
                  <a:srgbClr val="002060"/>
                </a:solidFill>
                <a:latin typeface="+mn-lt"/>
                <a:ea typeface="MS PGothic" panose="020B0600070205080204" pitchFamily="34" charset="-128"/>
                <a:cs typeface="MS PGothic" charset="0"/>
              </a:rPr>
              <a:t>functionally dependent on the primary </a:t>
            </a:r>
            <a:r>
              <a:rPr lang="en-US" altLang="en-US" i="0" dirty="0" smtClean="0">
                <a:solidFill>
                  <a:srgbClr val="002060"/>
                </a:solidFill>
                <a:latin typeface="+mn-lt"/>
                <a:ea typeface="MS PGothic" panose="020B0600070205080204" pitchFamily="34" charset="-128"/>
                <a:cs typeface="MS PGothic" charset="0"/>
              </a:rPr>
              <a:t>key?</a:t>
            </a:r>
          </a:p>
          <a:p>
            <a:r>
              <a:rPr lang="en-US" i="0" dirty="0" smtClean="0">
                <a:solidFill>
                  <a:srgbClr val="002060"/>
                </a:solidFill>
                <a:latin typeface="+mn-lt"/>
                <a:ea typeface="MS PGothic" panose="020B0600070205080204" pitchFamily="34" charset="-128"/>
                <a:cs typeface="MS PGothic" charset="0"/>
              </a:rPr>
              <a:t>Are they in 2NF?</a:t>
            </a:r>
            <a:endParaRPr lang="en-US" i="0" dirty="0">
              <a:solidFill>
                <a:srgbClr val="002060"/>
              </a:solidFill>
              <a:latin typeface="+mn-lt"/>
              <a:ea typeface="MS PGothic" panose="020B0600070205080204" pitchFamily="34" charset="-128"/>
              <a:cs typeface="MS PGothic" charset="0"/>
            </a:endParaRPr>
          </a:p>
        </p:txBody>
      </p:sp>
      <p:graphicFrame>
        <p:nvGraphicFramePr>
          <p:cNvPr id="13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4787346"/>
              </p:ext>
            </p:extLst>
          </p:nvPr>
        </p:nvGraphicFramePr>
        <p:xfrm>
          <a:off x="78978" y="3828360"/>
          <a:ext cx="2666711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768739"/>
              </p:ext>
            </p:extLst>
          </p:nvPr>
        </p:nvGraphicFramePr>
        <p:xfrm>
          <a:off x="2900867" y="3809489"/>
          <a:ext cx="2720223" cy="1886640"/>
        </p:xfrm>
        <a:graphic>
          <a:graphicData uri="http://schemas.openxmlformats.org/drawingml/2006/table">
            <a:tbl>
              <a:tblPr/>
              <a:tblGrid>
                <a:gridCol w="749176"/>
                <a:gridCol w="998902"/>
                <a:gridCol w="972145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991177"/>
              </p:ext>
            </p:extLst>
          </p:nvPr>
        </p:nvGraphicFramePr>
        <p:xfrm>
          <a:off x="5776268" y="3771031"/>
          <a:ext cx="3112647" cy="1886640"/>
        </p:xfrm>
        <a:graphic>
          <a:graphicData uri="http://schemas.openxmlformats.org/drawingml/2006/table">
            <a:tbl>
              <a:tblPr/>
              <a:tblGrid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521368" y="270178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i="0" dirty="0">
                <a:solidFill>
                  <a:srgbClr val="002060"/>
                </a:solidFill>
                <a:ea typeface="MS PGothic" panose="020B0600070205080204" pitchFamily="34" charset="-128"/>
                <a:cs typeface="MS PGothic" charset="0"/>
              </a:rPr>
              <a:t>Is every non-prime attribute fully functionally dependent on the primary key?</a:t>
            </a:r>
          </a:p>
        </p:txBody>
      </p:sp>
      <p:sp>
        <p:nvSpPr>
          <p:cNvPr id="11" name="Down Arrow 10"/>
          <p:cNvSpPr/>
          <p:nvPr/>
        </p:nvSpPr>
        <p:spPr bwMode="auto">
          <a:xfrm>
            <a:off x="3368304" y="2913648"/>
            <a:ext cx="289520" cy="609600"/>
          </a:xfrm>
          <a:prstGeom prst="downArrow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790033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7940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MS PGothic" charset="-128"/>
              </a:rPr>
              <a:t>Normalizing </a:t>
            </a:r>
            <a:r>
              <a:rPr lang="en-US" altLang="en-US" dirty="0">
                <a:ea typeface="MS PGothic" charset="-128"/>
              </a:rPr>
              <a:t>into </a:t>
            </a:r>
            <a:r>
              <a:rPr lang="en-US" altLang="en-US" dirty="0" smtClean="0">
                <a:ea typeface="MS PGothic" charset="-128"/>
              </a:rPr>
              <a:t>2NF</a:t>
            </a:r>
            <a:endParaRPr lang="en-US" altLang="en-US" dirty="0">
              <a:ea typeface="MS PGothic" charset="-128"/>
            </a:endParaRP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1828800" y="1309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000">
                <a:solidFill>
                  <a:srgbClr val="800000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480300" cy="331488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400800" y="1066800"/>
            <a:ext cx="2595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en-US" b="1" i="0" kern="0">
                <a:latin typeface="Verdana" charset="0"/>
              </a:rPr>
              <a:t>Figure 14.11</a:t>
            </a:r>
            <a:r>
              <a:rPr lang="en-US" altLang="en-US" i="0" kern="0">
                <a:latin typeface="Verdana" charset="0"/>
              </a:rPr>
              <a:t>  </a:t>
            </a:r>
            <a:endParaRPr lang="en-US" altLang="en-US" i="0" kern="0" dirty="0">
              <a:latin typeface="Verdan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EE5158-F358-DF46-BB64-AB7965479898}" type="slidenum">
              <a:rPr lang="en-US" altLang="en-US" smtClean="0"/>
              <a:pPr>
                <a:defRPr/>
              </a:pPr>
              <a:t>48</a:t>
            </a:fld>
            <a:endParaRPr lang="en-CA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972" y="914400"/>
            <a:ext cx="4720330" cy="5181600"/>
          </a:xfrm>
          <a:prstGeom prst="rect">
            <a:avLst/>
          </a:prstGeom>
        </p:spPr>
      </p:pic>
      <p:sp>
        <p:nvSpPr>
          <p:cNvPr id="1740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dirty="0"/>
              <a:t>How to create a database</a:t>
            </a:r>
            <a:endParaRPr lang="en-US" altLang="en-US" dirty="0"/>
          </a:p>
        </p:txBody>
      </p:sp>
      <p:sp>
        <p:nvSpPr>
          <p:cNvPr id="76595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" y="3124200"/>
            <a:ext cx="5486400" cy="680819"/>
          </a:xfrm>
        </p:spPr>
        <p:txBody>
          <a:bodyPr/>
          <a:lstStyle/>
          <a:p>
            <a:pPr marL="457200" indent="-457200" eaLnBrk="1" hangingPunct="1">
              <a:lnSpc>
                <a:spcPct val="150000"/>
              </a:lnSpc>
              <a:buSzPct val="100000"/>
              <a:buFont typeface="+mj-lt"/>
              <a:buAutoNum type="arabicPeriod" startAt="2"/>
            </a:pPr>
            <a:r>
              <a:rPr lang="en-US" altLang="en-US" sz="2400" dirty="0"/>
              <a:t>Create </a:t>
            </a:r>
            <a:r>
              <a:rPr lang="en-US" altLang="en-US" sz="2400" dirty="0" smtClean="0"/>
              <a:t>base </a:t>
            </a:r>
            <a:r>
              <a:rPr lang="en-US" altLang="en-US" sz="2400" dirty="0"/>
              <a:t>relations with SQL </a:t>
            </a:r>
            <a:r>
              <a:rPr lang="en-US" altLang="en-US" sz="2400" dirty="0" smtClean="0"/>
              <a:t>DDL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D7AE06-B93E-6546-A688-F6C171ED96ED}" type="slidenum">
              <a:rPr lang="en-US" altLang="en-US" smtClean="0"/>
              <a:pPr>
                <a:defRPr/>
              </a:pPr>
              <a:t>5</a:t>
            </a:fld>
            <a:endParaRPr lang="en-CA" altLang="en-US" dirty="0"/>
          </a:p>
        </p:txBody>
      </p:sp>
      <p:sp>
        <p:nvSpPr>
          <p:cNvPr id="12" name="Rectangle 7"/>
          <p:cNvSpPr txBox="1">
            <a:spLocks noChangeArrowheads="1"/>
          </p:cNvSpPr>
          <p:nvPr/>
        </p:nvSpPr>
        <p:spPr bwMode="auto">
          <a:xfrm>
            <a:off x="11113" y="1766749"/>
            <a:ext cx="4408487" cy="680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700">
                <a:solidFill>
                  <a:srgbClr val="800000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6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500">
                <a:solidFill>
                  <a:srgbClr val="800000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altLang="en-US" sz="2400" i="0" kern="0" dirty="0" smtClean="0"/>
              <a:t>Create views for End </a:t>
            </a:r>
            <a:r>
              <a:rPr lang="en-US" altLang="en-US" sz="2400" i="0" kern="0" dirty="0"/>
              <a:t>U</a:t>
            </a:r>
            <a:r>
              <a:rPr lang="en-US" altLang="en-US" sz="2400" i="0" kern="0" dirty="0" smtClean="0"/>
              <a:t>sers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 sz="2400" i="0" kern="0" dirty="0"/>
          </a:p>
        </p:txBody>
      </p:sp>
      <p:sp>
        <p:nvSpPr>
          <p:cNvPr id="13" name="Rectangle 7"/>
          <p:cNvSpPr txBox="1">
            <a:spLocks noChangeArrowheads="1"/>
          </p:cNvSpPr>
          <p:nvPr/>
        </p:nvSpPr>
        <p:spPr bwMode="auto">
          <a:xfrm>
            <a:off x="11113" y="4576981"/>
            <a:ext cx="4789487" cy="680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700">
                <a:solidFill>
                  <a:srgbClr val="800000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6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500">
                <a:solidFill>
                  <a:srgbClr val="800000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SzPct val="100000"/>
              <a:buFont typeface="+mj-lt"/>
              <a:buAutoNum type="arabicPeriod" startAt="3"/>
            </a:pPr>
            <a:r>
              <a:rPr lang="en-US" altLang="en-US" sz="2400" i="0" kern="0" smtClean="0"/>
              <a:t>Specify </a:t>
            </a:r>
            <a:r>
              <a:rPr lang="en-US" altLang="en-US" sz="2400" i="0" kern="0" dirty="0" smtClean="0"/>
              <a:t>the storage structures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i="0" kern="0" dirty="0" smtClean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 sz="2400" i="0" kern="0" dirty="0"/>
          </a:p>
        </p:txBody>
      </p:sp>
      <p:sp>
        <p:nvSpPr>
          <p:cNvPr id="14" name="Rectangle 13"/>
          <p:cNvSpPr/>
          <p:nvPr/>
        </p:nvSpPr>
        <p:spPr>
          <a:xfrm>
            <a:off x="5943600" y="3574186"/>
            <a:ext cx="21884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i="0" dirty="0">
                <a:solidFill>
                  <a:srgbClr val="790033"/>
                </a:solidFill>
              </a:rPr>
              <a:t>base relations </a:t>
            </a:r>
            <a:endParaRPr lang="en-US" i="0" dirty="0">
              <a:solidFill>
                <a:srgbClr val="7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7298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5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5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5959" grpId="0" build="p"/>
      <p:bldP spid="12" grpId="0" build="p"/>
      <p:bldP spid="1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  <a:cs typeface="MS PGothic" charset="-128"/>
              </a:rPr>
              <a:t>Chapter Outline</a:t>
            </a:r>
          </a:p>
        </p:txBody>
      </p:sp>
      <p:sp>
        <p:nvSpPr>
          <p:cNvPr id="17411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SzPct val="100000"/>
              <a:buFont typeface="+mj-lt"/>
              <a:buAutoNum type="arabicPeriod"/>
            </a:pPr>
            <a:r>
              <a:rPr lang="en-US" altLang="en-US" sz="2400" dirty="0" smtClean="0">
                <a:ea typeface="MS PGothic" charset="-128"/>
                <a:cs typeface="MS PGothic" charset="-128"/>
              </a:rPr>
              <a:t>Design </a:t>
            </a:r>
            <a:r>
              <a:rPr lang="en-US" altLang="en-US" sz="2400" dirty="0">
                <a:ea typeface="MS PGothic" charset="-128"/>
                <a:cs typeface="MS PGothic" charset="-128"/>
              </a:rPr>
              <a:t>Guidelines for Relational Databases</a:t>
            </a:r>
          </a:p>
          <a:p>
            <a:pPr lvl="1" eaLnBrk="1" hangingPunct="1"/>
            <a:r>
              <a:rPr lang="en-US" altLang="en-US" sz="2200" dirty="0">
                <a:ea typeface="MS PGothic" charset="-128"/>
                <a:cs typeface="MS PGothic" charset="-128"/>
              </a:rPr>
              <a:t>1.1 Semantics of the Relation Attributes</a:t>
            </a:r>
          </a:p>
          <a:p>
            <a:pPr lvl="1" eaLnBrk="1" hangingPunct="1"/>
            <a:r>
              <a:rPr lang="en-US" altLang="en-US" sz="2200" dirty="0">
                <a:ea typeface="MS PGothic" charset="-128"/>
                <a:cs typeface="MS PGothic" charset="-128"/>
              </a:rPr>
              <a:t>1.2 Redundant Information in Tuples and Update Anomalies</a:t>
            </a:r>
          </a:p>
          <a:p>
            <a:pPr lvl="1" eaLnBrk="1" hangingPunct="1"/>
            <a:r>
              <a:rPr lang="en-US" altLang="en-US" sz="2200" dirty="0">
                <a:ea typeface="MS PGothic" charset="-128"/>
                <a:cs typeface="MS PGothic" charset="-128"/>
              </a:rPr>
              <a:t>1.3 Null Values in Tuples</a:t>
            </a:r>
          </a:p>
          <a:p>
            <a:pPr lvl="1" eaLnBrk="1" hangingPunct="1"/>
            <a:r>
              <a:rPr lang="en-US" altLang="en-US" sz="2200" dirty="0">
                <a:ea typeface="MS PGothic" charset="-128"/>
                <a:cs typeface="MS PGothic" charset="-128"/>
              </a:rPr>
              <a:t>1.4 Spurious </a:t>
            </a:r>
            <a:r>
              <a:rPr lang="en-US" altLang="en-US" sz="2200" dirty="0" smtClean="0">
                <a:ea typeface="MS PGothic" charset="-128"/>
                <a:cs typeface="MS PGothic" charset="-128"/>
              </a:rPr>
              <a:t>Tuples</a:t>
            </a:r>
            <a:endParaRPr lang="en-US" altLang="en-US" sz="2200" dirty="0">
              <a:ea typeface="MS PGothic" charset="-128"/>
              <a:cs typeface="MS PGothic" charset="-128"/>
            </a:endParaRPr>
          </a:p>
          <a:p>
            <a:pPr marL="457200" indent="-457200" eaLnBrk="1" hangingPunct="1">
              <a:buSzPct val="100000"/>
              <a:buFont typeface="+mj-lt"/>
              <a:buAutoNum type="arabicPeriod"/>
            </a:pPr>
            <a:r>
              <a:rPr lang="en-US" altLang="en-US" sz="2400" dirty="0" smtClean="0">
                <a:ea typeface="MS PGothic" charset="-128"/>
                <a:cs typeface="MS PGothic" charset="-128"/>
              </a:rPr>
              <a:t>Functional </a:t>
            </a:r>
            <a:r>
              <a:rPr lang="en-US" altLang="en-US" sz="2400" dirty="0">
                <a:ea typeface="MS PGothic" charset="-128"/>
                <a:cs typeface="MS PGothic" charset="-128"/>
              </a:rPr>
              <a:t>Dependencies (FDs)</a:t>
            </a:r>
          </a:p>
          <a:p>
            <a:pPr lvl="1" eaLnBrk="1" hangingPunct="1">
              <a:buClr>
                <a:srgbClr val="333399"/>
              </a:buClr>
            </a:pPr>
            <a:r>
              <a:rPr lang="is-IS" altLang="en-US" sz="2200" dirty="0">
                <a:ea typeface="MS PGothic" charset="-128"/>
                <a:cs typeface="MS PGothic" charset="-128"/>
              </a:rPr>
              <a:t>2</a:t>
            </a:r>
            <a:r>
              <a:rPr lang="en-US" altLang="en-US" sz="2200" dirty="0">
                <a:ea typeface="MS PGothic" charset="-128"/>
                <a:cs typeface="MS PGothic" charset="-128"/>
              </a:rPr>
              <a:t>.1 Definition of Functional </a:t>
            </a:r>
            <a:r>
              <a:rPr lang="en-US" altLang="en-US" sz="2200" dirty="0" smtClean="0">
                <a:ea typeface="MS PGothic" charset="-128"/>
                <a:cs typeface="MS PGothic" charset="-128"/>
              </a:rPr>
              <a:t>Dependency</a:t>
            </a:r>
          </a:p>
          <a:p>
            <a:pPr marL="457200" indent="-457200" eaLnBrk="1" hangingPunct="1">
              <a:lnSpc>
                <a:spcPct val="90000"/>
              </a:lnSpc>
              <a:buSzPct val="100000"/>
              <a:buFont typeface="+mj-lt"/>
              <a:buAutoNum type="arabicPeriod"/>
            </a:pPr>
            <a:r>
              <a:rPr lang="en-US" altLang="en-US" sz="2400" dirty="0" smtClean="0">
                <a:solidFill>
                  <a:srgbClr val="333399"/>
                </a:solidFill>
                <a:ea typeface="MS PGothic" charset="-128"/>
                <a:cs typeface="MS PGothic" charset="-128"/>
              </a:rPr>
              <a:t>Normal </a:t>
            </a:r>
            <a:r>
              <a:rPr lang="en-US" altLang="en-US" sz="2400" dirty="0">
                <a:solidFill>
                  <a:srgbClr val="333399"/>
                </a:solidFill>
                <a:ea typeface="MS PGothic" charset="-128"/>
                <a:cs typeface="MS PGothic" charset="-128"/>
              </a:rPr>
              <a:t>Forms Based on Primary </a:t>
            </a:r>
            <a:r>
              <a:rPr lang="en-US" altLang="en-US" sz="2400" dirty="0" smtClean="0">
                <a:solidFill>
                  <a:srgbClr val="333399"/>
                </a:solidFill>
                <a:ea typeface="MS PGothic" charset="-128"/>
                <a:cs typeface="MS PGothic" charset="-128"/>
              </a:rPr>
              <a:t>Keys and All Keys</a:t>
            </a:r>
            <a:endParaRPr lang="en-US" altLang="en-US" sz="2400" dirty="0">
              <a:solidFill>
                <a:srgbClr val="333399"/>
              </a:solidFill>
              <a:ea typeface="MS PGothic" charset="-128"/>
              <a:cs typeface="MS PGothic" charset="-128"/>
            </a:endParaRPr>
          </a:p>
          <a:p>
            <a:pPr eaLnBrk="1" hangingPunct="1">
              <a:buClr>
                <a:srgbClr val="333399"/>
              </a:buClr>
            </a:pPr>
            <a:endParaRPr lang="en-US" altLang="en-US" sz="2300" dirty="0">
              <a:ea typeface="MS PGothic" charset="-128"/>
              <a:cs typeface="MS PGothic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D7AE06-B93E-6546-A688-F6C171ED96ED}" type="slidenum">
              <a:rPr lang="en-US" altLang="en-US" smtClean="0"/>
              <a:pPr>
                <a:defRPr/>
              </a:pPr>
              <a:t>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400521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MS PGothic" charset="-128"/>
              </a:rPr>
              <a:t>Informal Design Guidelines for RDB</a:t>
            </a:r>
            <a:endParaRPr lang="en-US" altLang="en-US" dirty="0">
              <a:ea typeface="MS PGothic" charset="-128"/>
              <a:cs typeface="MS PGothic" charset="-128"/>
            </a:endParaRPr>
          </a:p>
        </p:txBody>
      </p:sp>
      <p:sp>
        <p:nvSpPr>
          <p:cNvPr id="21507" name="Content Placeholder 5"/>
          <p:cNvSpPr>
            <a:spLocks noGrp="1"/>
          </p:cNvSpPr>
          <p:nvPr>
            <p:ph idx="1"/>
          </p:nvPr>
        </p:nvSpPr>
        <p:spPr>
          <a:xfrm>
            <a:off x="-76200" y="838200"/>
            <a:ext cx="4606127" cy="60198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333399"/>
                </a:solidFill>
                <a:ea typeface="MS PGothic" charset="-128"/>
                <a:cs typeface="MS PGothic" charset="-128"/>
              </a:rPr>
              <a:t>What is relational database design?</a:t>
            </a:r>
          </a:p>
          <a:p>
            <a:pPr lvl="1" eaLnBrk="1" hangingPunct="1">
              <a:buClr>
                <a:srgbClr val="333399"/>
              </a:buClr>
            </a:pPr>
            <a:r>
              <a:rPr lang="en-US" altLang="en-US" dirty="0">
                <a:ea typeface="MS PGothic" charset="-128"/>
                <a:cs typeface="MS PGothic" charset="-128"/>
              </a:rPr>
              <a:t>The grouping of attributes to form "good" relation schemas</a:t>
            </a:r>
          </a:p>
          <a:p>
            <a:pPr eaLnBrk="1" hangingPunct="1"/>
            <a:r>
              <a:rPr lang="en-US" altLang="en-US" dirty="0" smtClean="0">
                <a:solidFill>
                  <a:srgbClr val="333399"/>
                </a:solidFill>
                <a:ea typeface="MS PGothic" charset="-128"/>
                <a:cs typeface="MS PGothic" charset="-128"/>
              </a:rPr>
              <a:t>Two </a:t>
            </a:r>
            <a:r>
              <a:rPr lang="en-US" altLang="en-US" dirty="0">
                <a:solidFill>
                  <a:srgbClr val="333399"/>
                </a:solidFill>
                <a:ea typeface="MS PGothic" charset="-128"/>
                <a:cs typeface="MS PGothic" charset="-128"/>
              </a:rPr>
              <a:t>levels of relation schemas</a:t>
            </a:r>
          </a:p>
          <a:p>
            <a:pPr lvl="1" eaLnBrk="1" hangingPunct="1">
              <a:buClr>
                <a:srgbClr val="333399"/>
              </a:buClr>
            </a:pPr>
            <a:r>
              <a:rPr lang="en-US" altLang="en-US" dirty="0" smtClean="0">
                <a:ea typeface="MS PGothic" charset="-128"/>
                <a:cs typeface="MS PGothic" charset="-128"/>
              </a:rPr>
              <a:t>"user views" </a:t>
            </a:r>
            <a:r>
              <a:rPr lang="en-US" altLang="en-US" dirty="0">
                <a:ea typeface="MS PGothic" charset="-128"/>
                <a:cs typeface="MS PGothic" charset="-128"/>
              </a:rPr>
              <a:t>level</a:t>
            </a:r>
          </a:p>
          <a:p>
            <a:pPr lvl="1" eaLnBrk="1" hangingPunct="1">
              <a:buClr>
                <a:srgbClr val="333399"/>
              </a:buClr>
            </a:pPr>
            <a:r>
              <a:rPr lang="en-US" altLang="en-US" dirty="0" smtClean="0">
                <a:ea typeface="MS PGothic" charset="-128"/>
                <a:cs typeface="MS PGothic" charset="-128"/>
              </a:rPr>
              <a:t>"base </a:t>
            </a:r>
            <a:r>
              <a:rPr lang="en-US" altLang="en-US" dirty="0">
                <a:ea typeface="MS PGothic" charset="-128"/>
                <a:cs typeface="MS PGothic" charset="-128"/>
              </a:rPr>
              <a:t>relation" level</a:t>
            </a:r>
          </a:p>
          <a:p>
            <a:pPr eaLnBrk="1" hangingPunct="1"/>
            <a:r>
              <a:rPr lang="en-US" altLang="en-US" dirty="0" smtClean="0">
                <a:solidFill>
                  <a:srgbClr val="333399"/>
                </a:solidFill>
                <a:ea typeface="MS PGothic" charset="-128"/>
                <a:cs typeface="MS PGothic" charset="-128"/>
              </a:rPr>
              <a:t>Design </a:t>
            </a:r>
            <a:r>
              <a:rPr lang="en-US" altLang="en-US" dirty="0">
                <a:solidFill>
                  <a:srgbClr val="333399"/>
                </a:solidFill>
                <a:ea typeface="MS PGothic" charset="-128"/>
                <a:cs typeface="MS PGothic" charset="-128"/>
              </a:rPr>
              <a:t>is concerned mainly with base </a:t>
            </a:r>
            <a:r>
              <a:rPr lang="en-US" altLang="en-US" dirty="0" smtClean="0">
                <a:solidFill>
                  <a:srgbClr val="333399"/>
                </a:solidFill>
                <a:ea typeface="MS PGothic" charset="-128"/>
                <a:cs typeface="MS PGothic" charset="-128"/>
              </a:rPr>
              <a:t>relations</a:t>
            </a:r>
            <a:endParaRPr lang="en-US" altLang="en-US" dirty="0">
              <a:solidFill>
                <a:srgbClr val="333399"/>
              </a:solidFill>
              <a:ea typeface="MS PGothic" charset="-128"/>
              <a:cs typeface="MS PGothic" charset="-128"/>
            </a:endParaRPr>
          </a:p>
          <a:p>
            <a:pPr eaLnBrk="1" hangingPunct="1"/>
            <a:r>
              <a:rPr lang="en-US" altLang="en-US" dirty="0">
                <a:solidFill>
                  <a:srgbClr val="333399"/>
                </a:solidFill>
                <a:ea typeface="MS PGothic" charset="-128"/>
                <a:cs typeface="MS PGothic" charset="-128"/>
              </a:rPr>
              <a:t> What are the criteria for "good" base relations? </a:t>
            </a:r>
          </a:p>
          <a:p>
            <a:pPr eaLnBrk="1" hangingPunct="1"/>
            <a:endParaRPr lang="en-US" altLang="en-US" dirty="0">
              <a:solidFill>
                <a:srgbClr val="333399"/>
              </a:solidFill>
              <a:ea typeface="MS PGothic" charset="-128"/>
              <a:cs typeface="MS PGothic" charset="-128"/>
            </a:endParaRPr>
          </a:p>
          <a:p>
            <a:endParaRPr lang="en-US" altLang="en-US" dirty="0">
              <a:ea typeface="MS PGothic" charset="-128"/>
              <a:cs typeface="MS PGothic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D7AE06-B93E-6546-A688-F6C171ED96ED}" type="slidenum">
              <a:rPr lang="en-US" altLang="en-US" smtClean="0"/>
              <a:pPr>
                <a:defRPr/>
              </a:pPr>
              <a:t>7</a:t>
            </a:fld>
            <a:endParaRPr lang="en-CA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972" y="914400"/>
            <a:ext cx="4720330" cy="51816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 bwMode="auto">
          <a:xfrm>
            <a:off x="5410200" y="3352800"/>
            <a:ext cx="2667000" cy="762000"/>
          </a:xfrm>
          <a:prstGeom prst="round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64980" y="3581400"/>
            <a:ext cx="21122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i="0" dirty="0">
                <a:solidFill>
                  <a:srgbClr val="790033"/>
                </a:solidFill>
              </a:rPr>
              <a:t>base relations </a:t>
            </a:r>
            <a:endParaRPr lang="en-US" i="0" dirty="0">
              <a:solidFill>
                <a:srgbClr val="790033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23603" y="1900535"/>
            <a:ext cx="16401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i="0" dirty="0">
                <a:solidFill>
                  <a:srgbClr val="790033"/>
                </a:solidFill>
              </a:rPr>
              <a:t>user</a:t>
            </a:r>
            <a:r>
              <a:rPr lang="en-US" altLang="en-US" i="0" dirty="0">
                <a:ea typeface="MS PGothic" charset="-128"/>
                <a:cs typeface="MS PGothic" charset="-128"/>
              </a:rPr>
              <a:t> </a:t>
            </a:r>
            <a:r>
              <a:rPr lang="en-US" altLang="en-US" i="0" dirty="0">
                <a:solidFill>
                  <a:srgbClr val="790033"/>
                </a:solidFill>
              </a:rPr>
              <a:t>views</a:t>
            </a:r>
            <a:endParaRPr lang="en-US" i="0" dirty="0">
              <a:solidFill>
                <a:srgbClr val="790033"/>
              </a:solidFill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4336048" y="1752600"/>
            <a:ext cx="4773253" cy="762000"/>
          </a:xfrm>
          <a:prstGeom prst="round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3733800" y="3810000"/>
            <a:ext cx="1600200" cy="838200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698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078774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MS PGothic" charset="-128"/>
                <a:cs typeface="MS PGothic" charset="-128"/>
              </a:rPr>
              <a:t>Semantics </a:t>
            </a:r>
            <a:r>
              <a:rPr lang="en-US" altLang="en-US" dirty="0">
                <a:ea typeface="MS PGothic" charset="-128"/>
                <a:cs typeface="MS PGothic" charset="-128"/>
              </a:rPr>
              <a:t>of the Relational </a:t>
            </a:r>
            <a:r>
              <a:rPr lang="en-US" altLang="en-US" dirty="0" smtClean="0">
                <a:ea typeface="MS PGothic" charset="-128"/>
                <a:cs typeface="MS PGothic" charset="-128"/>
              </a:rPr>
              <a:t>Attributes</a:t>
            </a:r>
            <a:endParaRPr lang="en-US" altLang="en-US" dirty="0">
              <a:ea typeface="MS PGothic" charset="-128"/>
              <a:cs typeface="MS PGothic" charset="-128"/>
            </a:endParaRPr>
          </a:p>
        </p:txBody>
      </p:sp>
      <p:sp>
        <p:nvSpPr>
          <p:cNvPr id="2457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>
                <a:ea typeface="MS PGothic" charset="-128"/>
                <a:cs typeface="MS PGothic" charset="-128"/>
              </a:rPr>
              <a:t>GUIDELINE 1: Informally, each tuple in a relation should represent one </a:t>
            </a:r>
            <a:r>
              <a:rPr lang="en-US" altLang="en-US" sz="2400" dirty="0">
                <a:solidFill>
                  <a:srgbClr val="790033"/>
                </a:solidFill>
                <a:ea typeface="MS PGothic" charset="-128"/>
                <a:cs typeface="MS PGothic" charset="-128"/>
              </a:rPr>
              <a:t>entity</a:t>
            </a:r>
            <a:r>
              <a:rPr lang="en-US" altLang="en-US" sz="2400" dirty="0">
                <a:ea typeface="MS PGothic" charset="-128"/>
                <a:cs typeface="MS PGothic" charset="-128"/>
              </a:rPr>
              <a:t> or </a:t>
            </a:r>
            <a:r>
              <a:rPr lang="en-US" altLang="en-US" sz="2400" dirty="0">
                <a:solidFill>
                  <a:srgbClr val="790033"/>
                </a:solidFill>
                <a:ea typeface="MS PGothic" charset="-128"/>
                <a:cs typeface="MS PGothic" charset="-128"/>
              </a:rPr>
              <a:t>relationship</a:t>
            </a:r>
            <a:r>
              <a:rPr lang="en-US" altLang="en-US" sz="2400" dirty="0">
                <a:ea typeface="MS PGothic" charset="-128"/>
                <a:cs typeface="MS PGothic" charset="-128"/>
              </a:rPr>
              <a:t> instance. </a:t>
            </a:r>
            <a:endParaRPr lang="en-US" altLang="en-US" sz="2400" dirty="0" smtClean="0">
              <a:ea typeface="MS PGothic" charset="-128"/>
              <a:cs typeface="MS PGothic" charset="-128"/>
            </a:endParaRPr>
          </a:p>
          <a:p>
            <a:pPr lvl="1" eaLnBrk="1" hangingPunct="1"/>
            <a:r>
              <a:rPr lang="en-US" altLang="en-US" sz="2200" dirty="0" smtClean="0">
                <a:ea typeface="MS PGothic" charset="-128"/>
                <a:cs typeface="MS PGothic" charset="-128"/>
              </a:rPr>
              <a:t>Attributes of different entities (EMPLOYEEs, DEPARTMENTs, PROJECTs) should not be mixed in the same relation</a:t>
            </a:r>
          </a:p>
          <a:p>
            <a:pPr lvl="1" eaLnBrk="1" hangingPunct="1"/>
            <a:r>
              <a:rPr lang="en-US" altLang="en-US" sz="2200" dirty="0" smtClean="0">
                <a:ea typeface="MS PGothic" charset="-128"/>
                <a:cs typeface="MS PGothic" charset="-128"/>
              </a:rPr>
              <a:t>Only </a:t>
            </a:r>
            <a:r>
              <a:rPr lang="en-US" altLang="en-US" sz="2200" dirty="0">
                <a:ea typeface="MS PGothic" charset="-128"/>
                <a:cs typeface="MS PGothic" charset="-128"/>
              </a:rPr>
              <a:t>foreign keys should be used to refer to other entities</a:t>
            </a:r>
          </a:p>
          <a:p>
            <a:pPr lvl="1" eaLnBrk="1" hangingPunct="1"/>
            <a:r>
              <a:rPr lang="en-US" altLang="en-US" sz="2200" dirty="0">
                <a:ea typeface="MS PGothic" charset="-128"/>
                <a:cs typeface="MS PGothic" charset="-128"/>
              </a:rPr>
              <a:t>Entity and relationship attributes should be kept apart as much as possible.</a:t>
            </a:r>
          </a:p>
          <a:p>
            <a:pPr eaLnBrk="1" hangingPunct="1"/>
            <a:r>
              <a:rPr lang="en-US" altLang="en-US" sz="2400" u="sng" dirty="0">
                <a:ea typeface="MS PGothic" charset="-128"/>
                <a:cs typeface="MS PGothic" charset="-128"/>
              </a:rPr>
              <a:t>Bottom Line:</a:t>
            </a:r>
            <a:r>
              <a:rPr lang="en-US" altLang="en-US" sz="2400" dirty="0">
                <a:ea typeface="MS PGothic" charset="-128"/>
                <a:cs typeface="MS PGothic" charset="-128"/>
              </a:rPr>
              <a:t> Design a schema that can be explained easily relation by relation. The semantics of attributes should be easy to interpret.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D7AE06-B93E-6546-A688-F6C171ED96ED}" type="slidenum">
              <a:rPr lang="en-US" altLang="en-US" smtClean="0"/>
              <a:pPr>
                <a:defRPr/>
              </a:pPr>
              <a:t>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9098277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>
                <a:ea typeface="MS PGothic" charset="-128"/>
                <a:cs typeface="MS PGothic" charset="-128"/>
              </a:rPr>
              <a:t>Problem Design: Redundant </a:t>
            </a:r>
            <a:r>
              <a:rPr lang="en-US" altLang="en-US" sz="2800" dirty="0">
                <a:ea typeface="MS PGothic" charset="-128"/>
                <a:cs typeface="MS PGothic" charset="-128"/>
              </a:rPr>
              <a:t>Information in </a:t>
            </a:r>
            <a:r>
              <a:rPr lang="en-US" altLang="en-US" sz="2800" dirty="0" smtClean="0">
                <a:ea typeface="MS PGothic" charset="-128"/>
                <a:cs typeface="MS PGothic" charset="-128"/>
              </a:rPr>
              <a:t>Tuples </a:t>
            </a:r>
            <a:endParaRPr lang="en-US" altLang="en-US" sz="2800" dirty="0">
              <a:ea typeface="MS PGothic" charset="-128"/>
              <a:cs typeface="MS PGothic" charset="-128"/>
            </a:endParaRPr>
          </a:p>
        </p:txBody>
      </p:sp>
      <p:sp>
        <p:nvSpPr>
          <p:cNvPr id="2867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  <a:cs typeface="MS PGothic" charset="-128"/>
              </a:rPr>
              <a:t>Information is stored redundantly </a:t>
            </a:r>
          </a:p>
          <a:p>
            <a:pPr lvl="1" eaLnBrk="1" hangingPunct="1"/>
            <a:r>
              <a:rPr lang="en-US" altLang="en-US">
                <a:ea typeface="MS PGothic" charset="-128"/>
                <a:cs typeface="MS PGothic" charset="-128"/>
              </a:rPr>
              <a:t>Wastes storage</a:t>
            </a:r>
          </a:p>
          <a:p>
            <a:pPr lvl="1" eaLnBrk="1" hangingPunct="1"/>
            <a:r>
              <a:rPr lang="en-US" altLang="en-US">
                <a:ea typeface="MS PGothic" charset="-128"/>
                <a:cs typeface="MS PGothic" charset="-128"/>
              </a:rPr>
              <a:t>Causes problems with update anomalies</a:t>
            </a:r>
          </a:p>
          <a:p>
            <a:pPr lvl="2" eaLnBrk="1" hangingPunct="1"/>
            <a:r>
              <a:rPr lang="en-US" altLang="en-US">
                <a:ea typeface="MS PGothic" charset="-128"/>
                <a:cs typeface="MS PGothic" charset="-128"/>
              </a:rPr>
              <a:t>Insertion anomalies</a:t>
            </a:r>
          </a:p>
          <a:p>
            <a:pPr lvl="2" eaLnBrk="1" hangingPunct="1"/>
            <a:r>
              <a:rPr lang="en-US" altLang="en-US">
                <a:ea typeface="MS PGothic" charset="-128"/>
                <a:cs typeface="MS PGothic" charset="-128"/>
              </a:rPr>
              <a:t>Deletion anomalies</a:t>
            </a:r>
          </a:p>
          <a:p>
            <a:pPr lvl="2" eaLnBrk="1" hangingPunct="1"/>
            <a:r>
              <a:rPr lang="en-US" altLang="en-US">
                <a:ea typeface="MS PGothic" charset="-128"/>
                <a:cs typeface="MS PGothic" charset="-128"/>
              </a:rPr>
              <a:t>Modification anomalies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D7AE06-B93E-6546-A688-F6C171ED96ED}" type="slidenum">
              <a:rPr lang="en-US" altLang="en-US" smtClean="0"/>
              <a:pPr>
                <a:defRPr/>
              </a:pPr>
              <a:t>9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448745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13255</TotalTime>
  <Words>3341</Words>
  <Application>Microsoft Macintosh PowerPoint</Application>
  <PresentationFormat>Letter Paper (8.5x11 in)</PresentationFormat>
  <Paragraphs>1385</Paragraphs>
  <Slides>48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9" baseType="lpstr">
      <vt:lpstr>MS PGothic</vt:lpstr>
      <vt:lpstr>ＭＳ Ｐゴシック</vt:lpstr>
      <vt:lpstr>Symbol</vt:lpstr>
      <vt:lpstr>Tahoma</vt:lpstr>
      <vt:lpstr>Times New Roman</vt:lpstr>
      <vt:lpstr>Verdana</vt:lpstr>
      <vt:lpstr>Wingdings</vt:lpstr>
      <vt:lpstr>宋体</vt:lpstr>
      <vt:lpstr>微软雅黑</vt:lpstr>
      <vt:lpstr>Arial</vt:lpstr>
      <vt:lpstr>1_Blends</vt:lpstr>
      <vt:lpstr>Chapter 14</vt:lpstr>
      <vt:lpstr>How to create a Database System</vt:lpstr>
      <vt:lpstr>Three-Schema Architecture</vt:lpstr>
      <vt:lpstr>Overview of Database Design Process</vt:lpstr>
      <vt:lpstr>How to create a database</vt:lpstr>
      <vt:lpstr>Chapter Outline</vt:lpstr>
      <vt:lpstr>Informal Design Guidelines for RDB</vt:lpstr>
      <vt:lpstr>Semantics of the Relational Attributes</vt:lpstr>
      <vt:lpstr>Problem Design: Redundant Information in Tuples </vt:lpstr>
      <vt:lpstr>Design 1</vt:lpstr>
      <vt:lpstr>Problem1: Insertion Anormalies</vt:lpstr>
      <vt:lpstr>Problem 2: Deletion Anomalies</vt:lpstr>
      <vt:lpstr>Problem 3: Update Anomalies</vt:lpstr>
      <vt:lpstr>GUIDELINE 1</vt:lpstr>
      <vt:lpstr>Problem 4: Null Values in Tuples </vt:lpstr>
      <vt:lpstr>GUIDELINE 2</vt:lpstr>
      <vt:lpstr>Problems</vt:lpstr>
      <vt:lpstr>Conclusion</vt:lpstr>
      <vt:lpstr>Design 2</vt:lpstr>
      <vt:lpstr>Design 2</vt:lpstr>
      <vt:lpstr>Design 3</vt:lpstr>
      <vt:lpstr>GUIDELINE 3</vt:lpstr>
      <vt:lpstr>DB Design Problem</vt:lpstr>
      <vt:lpstr>Informal Design Guidelines</vt:lpstr>
      <vt:lpstr>2. Functional Dependencies</vt:lpstr>
      <vt:lpstr>2. Functional Dependencies</vt:lpstr>
      <vt:lpstr>2. Functional Dependencies</vt:lpstr>
      <vt:lpstr>Why “functional dependency”?</vt:lpstr>
      <vt:lpstr>Defining FDs from instances</vt:lpstr>
      <vt:lpstr>Example</vt:lpstr>
      <vt:lpstr>Example 2</vt:lpstr>
      <vt:lpstr>3.1 Normalization of Relations (1)</vt:lpstr>
      <vt:lpstr>Key Constraints</vt:lpstr>
      <vt:lpstr>Key Constraints</vt:lpstr>
      <vt:lpstr>Key Constraints</vt:lpstr>
      <vt:lpstr>Keys and Attributes Participating in Keys</vt:lpstr>
      <vt:lpstr>First Normal Form (1NF)</vt:lpstr>
      <vt:lpstr>Non-First Normal Form (NF2)</vt:lpstr>
      <vt:lpstr>Normalization into 1NF (Person)</vt:lpstr>
      <vt:lpstr>Normalization into 1NF (CIT)</vt:lpstr>
      <vt:lpstr>Normalization into 1NF (Person)</vt:lpstr>
      <vt:lpstr>Normalization into 1NF (SP)</vt:lpstr>
      <vt:lpstr>Normalization into 1NF (Director)</vt:lpstr>
      <vt:lpstr>Full Functional Dependencies</vt:lpstr>
      <vt:lpstr>Second Normal Form</vt:lpstr>
      <vt:lpstr>Normalizing into 2NF</vt:lpstr>
      <vt:lpstr>Normalizing into 2NF</vt:lpstr>
      <vt:lpstr>Normalizing into 2NF</vt:lpstr>
    </vt:vector>
  </TitlesOfParts>
  <Manager/>
  <Company/>
  <LinksUpToDate>false</LinksUpToDate>
  <SharedDoc>false</SharedDoc>
  <HyperlinkBase/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14</dc:title>
  <dc:subject>Functional Dependencies and Normalization for Relational Databases</dc:subject>
  <dc:creator>Microsoft Office User</dc:creator>
  <cp:keywords/>
  <dc:description/>
  <cp:lastModifiedBy>Microsoft Office User</cp:lastModifiedBy>
  <cp:revision>150</cp:revision>
  <cp:lastPrinted>2001-11-04T00:51:13Z</cp:lastPrinted>
  <dcterms:created xsi:type="dcterms:W3CDTF">2016-11-21T04:40:45Z</dcterms:created>
  <dcterms:modified xsi:type="dcterms:W3CDTF">2019-11-07T23:31:17Z</dcterms:modified>
  <cp:category/>
</cp:coreProperties>
</file>